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2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1ECB-DEA7-4696-863C-C165F63FA6DE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6BAA-A406-48DF-9F43-5A8C26DD0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81832F-EDAA-4732-BFA2-14ABD58C7C36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4EF80D8-6603-4446-A8B1-C54EFA0C6819}" type="slidenum">
              <a:rPr lang="ar-SA" sz="1200">
                <a:solidFill>
                  <a:prstClr val="black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8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36A3-6612-4252-8F5C-6EF27C6F8DAD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08520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C800-0191-4988-B2EC-71D7FC11D9CA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98B5-A5FE-4033-90DE-A191430B58A6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D5D0-E996-446B-8B4B-B850380D2D78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D67B-4702-4E14-B1C8-A6E9E15A59EF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E7F-6C24-4DC1-8546-409D12CB2A0A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974-4F71-4618-A0F7-83C2E2FBA083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2C2A-8CE7-4F84-9262-4A5D69F30ECA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4DE-71A6-4D9E-87FE-6CBB755CC6EB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36C4-F9CB-4913-A45E-7000736883EE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70AEC2-0F05-4D73-BDD6-8F8042175649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00D7DC-1900-4AEA-BEA5-7949625768CE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08520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/>
          </p:cNvSpPr>
          <p:nvPr/>
        </p:nvSpPr>
        <p:spPr bwMode="ltGray">
          <a:xfrm>
            <a:off x="4454129" y="1971675"/>
            <a:ext cx="2722959" cy="2466975"/>
          </a:xfrm>
          <a:custGeom>
            <a:avLst/>
            <a:gdLst>
              <a:gd name="T0" fmla="*/ 2147483647 w 2287"/>
              <a:gd name="T1" fmla="*/ 2147483647 h 2072"/>
              <a:gd name="T2" fmla="*/ 2147483647 w 2287"/>
              <a:gd name="T3" fmla="*/ 2147483647 h 2072"/>
              <a:gd name="T4" fmla="*/ 2147483647 w 2287"/>
              <a:gd name="T5" fmla="*/ 2147483647 h 2072"/>
              <a:gd name="T6" fmla="*/ 2147483647 w 2287"/>
              <a:gd name="T7" fmla="*/ 2147483647 h 2072"/>
              <a:gd name="T8" fmla="*/ 2147483647 w 2287"/>
              <a:gd name="T9" fmla="*/ 2147483647 h 2072"/>
              <a:gd name="T10" fmla="*/ 2147483647 w 2287"/>
              <a:gd name="T11" fmla="*/ 2147483647 h 2072"/>
              <a:gd name="T12" fmla="*/ 2147483647 w 2287"/>
              <a:gd name="T13" fmla="*/ 2147483647 h 2072"/>
              <a:gd name="T14" fmla="*/ 2147483647 w 2287"/>
              <a:gd name="T15" fmla="*/ 2147483647 h 2072"/>
              <a:gd name="T16" fmla="*/ 2147483647 w 2287"/>
              <a:gd name="T17" fmla="*/ 2147483647 h 2072"/>
              <a:gd name="T18" fmla="*/ 2147483647 w 2287"/>
              <a:gd name="T19" fmla="*/ 2147483647 h 2072"/>
              <a:gd name="T20" fmla="*/ 2147483647 w 2287"/>
              <a:gd name="T21" fmla="*/ 2147483647 h 2072"/>
              <a:gd name="T22" fmla="*/ 2147483647 w 2287"/>
              <a:gd name="T23" fmla="*/ 2147483647 h 2072"/>
              <a:gd name="T24" fmla="*/ 2147483647 w 2287"/>
              <a:gd name="T25" fmla="*/ 2147483647 h 2072"/>
              <a:gd name="T26" fmla="*/ 2147483647 w 2287"/>
              <a:gd name="T27" fmla="*/ 2147483647 h 2072"/>
              <a:gd name="T28" fmla="*/ 2147483647 w 2287"/>
              <a:gd name="T29" fmla="*/ 2147483647 h 2072"/>
              <a:gd name="T30" fmla="*/ 2147483647 w 2287"/>
              <a:gd name="T31" fmla="*/ 2147483647 h 2072"/>
              <a:gd name="T32" fmla="*/ 2147483647 w 2287"/>
              <a:gd name="T33" fmla="*/ 2147483647 h 2072"/>
              <a:gd name="T34" fmla="*/ 2147483647 w 2287"/>
              <a:gd name="T35" fmla="*/ 2147483647 h 2072"/>
              <a:gd name="T36" fmla="*/ 2147483647 w 2287"/>
              <a:gd name="T37" fmla="*/ 2147483647 h 2072"/>
              <a:gd name="T38" fmla="*/ 2147483647 w 2287"/>
              <a:gd name="T39" fmla="*/ 2147483647 h 2072"/>
              <a:gd name="T40" fmla="*/ 2147483647 w 2287"/>
              <a:gd name="T41" fmla="*/ 2147483647 h 2072"/>
              <a:gd name="T42" fmla="*/ 2147483647 w 2287"/>
              <a:gd name="T43" fmla="*/ 2147483647 h 2072"/>
              <a:gd name="T44" fmla="*/ 2147483647 w 2287"/>
              <a:gd name="T45" fmla="*/ 2147483647 h 2072"/>
              <a:gd name="T46" fmla="*/ 2147483647 w 2287"/>
              <a:gd name="T47" fmla="*/ 2147483647 h 2072"/>
              <a:gd name="T48" fmla="*/ 2147483647 w 2287"/>
              <a:gd name="T49" fmla="*/ 2147483647 h 2072"/>
              <a:gd name="T50" fmla="*/ 2147483647 w 2287"/>
              <a:gd name="T51" fmla="*/ 2147483647 h 2072"/>
              <a:gd name="T52" fmla="*/ 2147483647 w 2287"/>
              <a:gd name="T53" fmla="*/ 2147483647 h 2072"/>
              <a:gd name="T54" fmla="*/ 2147483647 w 2287"/>
              <a:gd name="T55" fmla="*/ 2147483647 h 2072"/>
              <a:gd name="T56" fmla="*/ 2147483647 w 2287"/>
              <a:gd name="T57" fmla="*/ 2147483647 h 2072"/>
              <a:gd name="T58" fmla="*/ 2147483647 w 2287"/>
              <a:gd name="T59" fmla="*/ 2147483647 h 2072"/>
              <a:gd name="T60" fmla="*/ 2147483647 w 2287"/>
              <a:gd name="T61" fmla="*/ 214748364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6563916" y="2939656"/>
            <a:ext cx="213122" cy="264319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ltGray">
          <a:xfrm>
            <a:off x="3317081" y="1584722"/>
            <a:ext cx="2371725" cy="2071688"/>
          </a:xfrm>
          <a:custGeom>
            <a:avLst/>
            <a:gdLst>
              <a:gd name="T0" fmla="*/ 2147483647 w 1992"/>
              <a:gd name="T1" fmla="*/ 2147483647 h 1740"/>
              <a:gd name="T2" fmla="*/ 2147483647 w 1992"/>
              <a:gd name="T3" fmla="*/ 2147483647 h 1740"/>
              <a:gd name="T4" fmla="*/ 2147483647 w 1992"/>
              <a:gd name="T5" fmla="*/ 2147483647 h 1740"/>
              <a:gd name="T6" fmla="*/ 2147483647 w 1992"/>
              <a:gd name="T7" fmla="*/ 2147483647 h 1740"/>
              <a:gd name="T8" fmla="*/ 2147483647 w 1992"/>
              <a:gd name="T9" fmla="*/ 2147483647 h 1740"/>
              <a:gd name="T10" fmla="*/ 2147483647 w 1992"/>
              <a:gd name="T11" fmla="*/ 2147483647 h 1740"/>
              <a:gd name="T12" fmla="*/ 2147483647 w 1992"/>
              <a:gd name="T13" fmla="*/ 2147483647 h 1740"/>
              <a:gd name="T14" fmla="*/ 2147483647 w 1992"/>
              <a:gd name="T15" fmla="*/ 2147483647 h 1740"/>
              <a:gd name="T16" fmla="*/ 2147483647 w 1992"/>
              <a:gd name="T17" fmla="*/ 2147483647 h 1740"/>
              <a:gd name="T18" fmla="*/ 2147483647 w 1992"/>
              <a:gd name="T19" fmla="*/ 2147483647 h 1740"/>
              <a:gd name="T20" fmla="*/ 2147483647 w 1992"/>
              <a:gd name="T21" fmla="*/ 2147483647 h 1740"/>
              <a:gd name="T22" fmla="*/ 2147483647 w 1992"/>
              <a:gd name="T23" fmla="*/ 2147483647 h 1740"/>
              <a:gd name="T24" fmla="*/ 2147483647 w 1992"/>
              <a:gd name="T25" fmla="*/ 2147483647 h 1740"/>
              <a:gd name="T26" fmla="*/ 2147483647 w 1992"/>
              <a:gd name="T27" fmla="*/ 2147483647 h 1740"/>
              <a:gd name="T28" fmla="*/ 2147483647 w 1992"/>
              <a:gd name="T29" fmla="*/ 2147483647 h 1740"/>
              <a:gd name="T30" fmla="*/ 2147483647 w 1992"/>
              <a:gd name="T31" fmla="*/ 2147483647 h 1740"/>
              <a:gd name="T32" fmla="*/ 2147483647 w 1992"/>
              <a:gd name="T33" fmla="*/ 2147483647 h 1740"/>
              <a:gd name="T34" fmla="*/ 2147483647 w 1992"/>
              <a:gd name="T35" fmla="*/ 2147483647 h 1740"/>
              <a:gd name="T36" fmla="*/ 2147483647 w 1992"/>
              <a:gd name="T37" fmla="*/ 2147483647 h 1740"/>
              <a:gd name="T38" fmla="*/ 2147483647 w 1992"/>
              <a:gd name="T39" fmla="*/ 2147483647 h 1740"/>
              <a:gd name="T40" fmla="*/ 2147483647 w 1992"/>
              <a:gd name="T41" fmla="*/ 2147483647 h 1740"/>
              <a:gd name="T42" fmla="*/ 2147483647 w 1992"/>
              <a:gd name="T43" fmla="*/ 2147483647 h 1740"/>
              <a:gd name="T44" fmla="*/ 2147483647 w 1992"/>
              <a:gd name="T45" fmla="*/ 2147483647 h 1740"/>
              <a:gd name="T46" fmla="*/ 2147483647 w 1992"/>
              <a:gd name="T47" fmla="*/ 2147483647 h 1740"/>
              <a:gd name="T48" fmla="*/ 2147483647 w 1992"/>
              <a:gd name="T49" fmla="*/ 2147483647 h 1740"/>
              <a:gd name="T50" fmla="*/ 2147483647 w 1992"/>
              <a:gd name="T51" fmla="*/ 2147483647 h 1740"/>
              <a:gd name="T52" fmla="*/ 2147483647 w 1992"/>
              <a:gd name="T53" fmla="*/ 2147483647 h 1740"/>
              <a:gd name="T54" fmla="*/ 2147483647 w 1992"/>
              <a:gd name="T55" fmla="*/ 2147483647 h 1740"/>
              <a:gd name="T56" fmla="*/ 2147483647 w 1992"/>
              <a:gd name="T57" fmla="*/ 2147483647 h 1740"/>
              <a:gd name="T58" fmla="*/ 2147483647 w 1992"/>
              <a:gd name="T59" fmla="*/ 2147483647 h 1740"/>
              <a:gd name="T60" fmla="*/ 2147483647 w 1992"/>
              <a:gd name="T61" fmla="*/ 2147483647 h 1740"/>
              <a:gd name="T62" fmla="*/ 2147483647 w 1992"/>
              <a:gd name="T63" fmla="*/ 2147483647 h 1740"/>
              <a:gd name="T64" fmla="*/ 2147483647 w 1992"/>
              <a:gd name="T65" fmla="*/ 2147483647 h 1740"/>
              <a:gd name="T66" fmla="*/ 2147483647 w 1992"/>
              <a:gd name="T67" fmla="*/ 2147483647 h 1740"/>
              <a:gd name="T68" fmla="*/ 2147483647 w 1992"/>
              <a:gd name="T69" fmla="*/ 2147483647 h 1740"/>
              <a:gd name="T70" fmla="*/ 2147483647 w 1992"/>
              <a:gd name="T71" fmla="*/ 2147483647 h 1740"/>
              <a:gd name="T72" fmla="*/ 2147483647 w 1992"/>
              <a:gd name="T73" fmla="*/ 2147483647 h 1740"/>
              <a:gd name="T74" fmla="*/ 2147483647 w 1992"/>
              <a:gd name="T75" fmla="*/ 2147483647 h 1740"/>
              <a:gd name="T76" fmla="*/ 2147483647 w 1992"/>
              <a:gd name="T77" fmla="*/ 2147483647 h 1740"/>
              <a:gd name="T78" fmla="*/ 2147483647 w 1992"/>
              <a:gd name="T79" fmla="*/ 2147483647 h 1740"/>
              <a:gd name="T80" fmla="*/ 2147483647 w 1992"/>
              <a:gd name="T81" fmla="*/ 2147483647 h 1740"/>
              <a:gd name="T82" fmla="*/ 2147483647 w 1992"/>
              <a:gd name="T83" fmla="*/ 2147483647 h 1740"/>
              <a:gd name="T84" fmla="*/ 2147483647 w 1992"/>
              <a:gd name="T85" fmla="*/ 2147483647 h 1740"/>
              <a:gd name="T86" fmla="*/ 2147483647 w 1992"/>
              <a:gd name="T87" fmla="*/ 2147483647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ltGray">
          <a:xfrm>
            <a:off x="5178029" y="1797847"/>
            <a:ext cx="75009" cy="221456"/>
          </a:xfrm>
          <a:custGeom>
            <a:avLst/>
            <a:gdLst>
              <a:gd name="T0" fmla="*/ 2147483647 w 63"/>
              <a:gd name="T1" fmla="*/ 2147483647 h 186"/>
              <a:gd name="T2" fmla="*/ 2147483647 w 63"/>
              <a:gd name="T3" fmla="*/ 2147483647 h 186"/>
              <a:gd name="T4" fmla="*/ 2147483647 w 63"/>
              <a:gd name="T5" fmla="*/ 2147483647 h 186"/>
              <a:gd name="T6" fmla="*/ 2147483647 w 63"/>
              <a:gd name="T7" fmla="*/ 2147483647 h 186"/>
              <a:gd name="T8" fmla="*/ 2147483647 w 63"/>
              <a:gd name="T9" fmla="*/ 2147483647 h 186"/>
              <a:gd name="T10" fmla="*/ 2147483647 w 63"/>
              <a:gd name="T11" fmla="*/ 2147483647 h 186"/>
              <a:gd name="T12" fmla="*/ 2147483647 w 63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ltGray">
          <a:xfrm>
            <a:off x="5143503" y="2043113"/>
            <a:ext cx="136922" cy="17145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ltGray">
          <a:xfrm>
            <a:off x="4011216" y="1551385"/>
            <a:ext cx="1033463" cy="1481138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ltGray">
          <a:xfrm>
            <a:off x="2109788" y="2174083"/>
            <a:ext cx="2439591" cy="3570685"/>
          </a:xfrm>
          <a:custGeom>
            <a:avLst/>
            <a:gdLst>
              <a:gd name="T0" fmla="*/ 2147483647 w 2049"/>
              <a:gd name="T1" fmla="*/ 2147483647 h 2999"/>
              <a:gd name="T2" fmla="*/ 2147483647 w 2049"/>
              <a:gd name="T3" fmla="*/ 2147483647 h 2999"/>
              <a:gd name="T4" fmla="*/ 2147483647 w 2049"/>
              <a:gd name="T5" fmla="*/ 2147483647 h 2999"/>
              <a:gd name="T6" fmla="*/ 2147483647 w 2049"/>
              <a:gd name="T7" fmla="*/ 2147483647 h 2999"/>
              <a:gd name="T8" fmla="*/ 2147483647 w 2049"/>
              <a:gd name="T9" fmla="*/ 2147483647 h 2999"/>
              <a:gd name="T10" fmla="*/ 2147483647 w 2049"/>
              <a:gd name="T11" fmla="*/ 2147483647 h 2999"/>
              <a:gd name="T12" fmla="*/ 2147483647 w 2049"/>
              <a:gd name="T13" fmla="*/ 2147483647 h 2999"/>
              <a:gd name="T14" fmla="*/ 2147483647 w 2049"/>
              <a:gd name="T15" fmla="*/ 2147483647 h 2999"/>
              <a:gd name="T16" fmla="*/ 2147483647 w 2049"/>
              <a:gd name="T17" fmla="*/ 2147483647 h 2999"/>
              <a:gd name="T18" fmla="*/ 2147483647 w 2049"/>
              <a:gd name="T19" fmla="*/ 2147483647 h 2999"/>
              <a:gd name="T20" fmla="*/ 2147483647 w 2049"/>
              <a:gd name="T21" fmla="*/ 2147483647 h 2999"/>
              <a:gd name="T22" fmla="*/ 2147483647 w 2049"/>
              <a:gd name="T23" fmla="*/ 2147483647 h 2999"/>
              <a:gd name="T24" fmla="*/ 2147483647 w 2049"/>
              <a:gd name="T25" fmla="*/ 2147483647 h 2999"/>
              <a:gd name="T26" fmla="*/ 2147483647 w 2049"/>
              <a:gd name="T27" fmla="*/ 2147483647 h 2999"/>
              <a:gd name="T28" fmla="*/ 2147483647 w 2049"/>
              <a:gd name="T29" fmla="*/ 2147483647 h 2999"/>
              <a:gd name="T30" fmla="*/ 2147483647 w 2049"/>
              <a:gd name="T31" fmla="*/ 2147483647 h 2999"/>
              <a:gd name="T32" fmla="*/ 2147483647 w 2049"/>
              <a:gd name="T33" fmla="*/ 2147483647 h 2999"/>
              <a:gd name="T34" fmla="*/ 2147483647 w 2049"/>
              <a:gd name="T35" fmla="*/ 2147483647 h 2999"/>
              <a:gd name="T36" fmla="*/ 2147483647 w 2049"/>
              <a:gd name="T37" fmla="*/ 2147483647 h 2999"/>
              <a:gd name="T38" fmla="*/ 2147483647 w 2049"/>
              <a:gd name="T39" fmla="*/ 2147483647 h 2999"/>
              <a:gd name="T40" fmla="*/ 2147483647 w 2049"/>
              <a:gd name="T41" fmla="*/ 2147483647 h 2999"/>
              <a:gd name="T42" fmla="*/ 2147483647 w 2049"/>
              <a:gd name="T43" fmla="*/ 2147483647 h 2999"/>
              <a:gd name="T44" fmla="*/ 2147483647 w 2049"/>
              <a:gd name="T45" fmla="*/ 2147483647 h 2999"/>
              <a:gd name="T46" fmla="*/ 2147483647 w 2049"/>
              <a:gd name="T47" fmla="*/ 2147483647 h 2999"/>
              <a:gd name="T48" fmla="*/ 2147483647 w 2049"/>
              <a:gd name="T49" fmla="*/ 2147483647 h 2999"/>
              <a:gd name="T50" fmla="*/ 2147483647 w 2049"/>
              <a:gd name="T51" fmla="*/ 2147483647 h 2999"/>
              <a:gd name="T52" fmla="*/ 2147483647 w 2049"/>
              <a:gd name="T53" fmla="*/ 2147483647 h 2999"/>
              <a:gd name="T54" fmla="*/ 2147483647 w 2049"/>
              <a:gd name="T55" fmla="*/ 2147483647 h 2999"/>
              <a:gd name="T56" fmla="*/ 2147483647 w 2049"/>
              <a:gd name="T57" fmla="*/ 2147483647 h 2999"/>
              <a:gd name="T58" fmla="*/ 2147483647 w 2049"/>
              <a:gd name="T59" fmla="*/ 2147483647 h 2999"/>
              <a:gd name="T60" fmla="*/ 2147483647 w 2049"/>
              <a:gd name="T61" fmla="*/ 2147483647 h 2999"/>
              <a:gd name="T62" fmla="*/ 2147483647 w 2049"/>
              <a:gd name="T63" fmla="*/ 2147483647 h 2999"/>
              <a:gd name="T64" fmla="*/ 2147483647 w 2049"/>
              <a:gd name="T65" fmla="*/ 2147483647 h 2999"/>
              <a:gd name="T66" fmla="*/ 2147483647 w 2049"/>
              <a:gd name="T67" fmla="*/ 2147483647 h 2999"/>
              <a:gd name="T68" fmla="*/ 2147483647 w 2049"/>
              <a:gd name="T69" fmla="*/ 2147483647 h 2999"/>
              <a:gd name="T70" fmla="*/ 2147483647 w 2049"/>
              <a:gd name="T71" fmla="*/ 2147483647 h 2999"/>
              <a:gd name="T72" fmla="*/ 2147483647 w 2049"/>
              <a:gd name="T73" fmla="*/ 2147483647 h 2999"/>
              <a:gd name="T74" fmla="*/ 2147483647 w 2049"/>
              <a:gd name="T75" fmla="*/ 2147483647 h 2999"/>
              <a:gd name="T76" fmla="*/ 2147483647 w 2049"/>
              <a:gd name="T77" fmla="*/ 2147483647 h 2999"/>
              <a:gd name="T78" fmla="*/ 2147483647 w 2049"/>
              <a:gd name="T79" fmla="*/ 2147483647 h 2999"/>
              <a:gd name="T80" fmla="*/ 2147483647 w 2049"/>
              <a:gd name="T81" fmla="*/ 2147483647 h 2999"/>
              <a:gd name="T82" fmla="*/ 2147483647 w 2049"/>
              <a:gd name="T83" fmla="*/ 2147483647 h 2999"/>
              <a:gd name="T84" fmla="*/ 2147483647 w 2049"/>
              <a:gd name="T85" fmla="*/ 2147483647 h 2999"/>
              <a:gd name="T86" fmla="*/ 2147483647 w 2049"/>
              <a:gd name="T87" fmla="*/ 2147483647 h 2999"/>
              <a:gd name="T88" fmla="*/ 2147483647 w 2049"/>
              <a:gd name="T89" fmla="*/ 2147483647 h 2999"/>
              <a:gd name="T90" fmla="*/ 2147483647 w 2049"/>
              <a:gd name="T91" fmla="*/ 2147483647 h 2999"/>
              <a:gd name="T92" fmla="*/ 2147483647 w 2049"/>
              <a:gd name="T93" fmla="*/ 2147483647 h 2999"/>
              <a:gd name="T94" fmla="*/ 2147483647 w 2049"/>
              <a:gd name="T95" fmla="*/ 2147483647 h 2999"/>
              <a:gd name="T96" fmla="*/ 2147483647 w 2049"/>
              <a:gd name="T97" fmla="*/ 2147483647 h 2999"/>
              <a:gd name="T98" fmla="*/ 2147483647 w 2049"/>
              <a:gd name="T99" fmla="*/ 21474836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ltGray">
          <a:xfrm>
            <a:off x="3626646" y="2483646"/>
            <a:ext cx="202406" cy="235744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ltGray">
          <a:xfrm>
            <a:off x="2175272" y="1285878"/>
            <a:ext cx="3000375" cy="2413397"/>
          </a:xfrm>
          <a:custGeom>
            <a:avLst/>
            <a:gdLst>
              <a:gd name="T0" fmla="*/ 2147483647 w 2520"/>
              <a:gd name="T1" fmla="*/ 2147483647 h 2027"/>
              <a:gd name="T2" fmla="*/ 2147483647 w 2520"/>
              <a:gd name="T3" fmla="*/ 2147483647 h 2027"/>
              <a:gd name="T4" fmla="*/ 2147483647 w 2520"/>
              <a:gd name="T5" fmla="*/ 2147483647 h 2027"/>
              <a:gd name="T6" fmla="*/ 2147483647 w 2520"/>
              <a:gd name="T7" fmla="*/ 2147483647 h 2027"/>
              <a:gd name="T8" fmla="*/ 2147483647 w 2520"/>
              <a:gd name="T9" fmla="*/ 2147483647 h 2027"/>
              <a:gd name="T10" fmla="*/ 2147483647 w 2520"/>
              <a:gd name="T11" fmla="*/ 2147483647 h 2027"/>
              <a:gd name="T12" fmla="*/ 2147483647 w 2520"/>
              <a:gd name="T13" fmla="*/ 2147483647 h 2027"/>
              <a:gd name="T14" fmla="*/ 2147483647 w 2520"/>
              <a:gd name="T15" fmla="*/ 2147483647 h 2027"/>
              <a:gd name="T16" fmla="*/ 2147483647 w 2520"/>
              <a:gd name="T17" fmla="*/ 2147483647 h 2027"/>
              <a:gd name="T18" fmla="*/ 2147483647 w 2520"/>
              <a:gd name="T19" fmla="*/ 2147483647 h 2027"/>
              <a:gd name="T20" fmla="*/ 2147483647 w 2520"/>
              <a:gd name="T21" fmla="*/ 2147483647 h 2027"/>
              <a:gd name="T22" fmla="*/ 2147483647 w 2520"/>
              <a:gd name="T23" fmla="*/ 2147483647 h 2027"/>
              <a:gd name="T24" fmla="*/ 2147483647 w 2520"/>
              <a:gd name="T25" fmla="*/ 2147483647 h 2027"/>
              <a:gd name="T26" fmla="*/ 2147483647 w 2520"/>
              <a:gd name="T27" fmla="*/ 2147483647 h 2027"/>
              <a:gd name="T28" fmla="*/ 2147483647 w 2520"/>
              <a:gd name="T29" fmla="*/ 2147483647 h 2027"/>
              <a:gd name="T30" fmla="*/ 2147483647 w 2520"/>
              <a:gd name="T31" fmla="*/ 2147483647 h 2027"/>
              <a:gd name="T32" fmla="*/ 2147483647 w 2520"/>
              <a:gd name="T33" fmla="*/ 2147483647 h 2027"/>
              <a:gd name="T34" fmla="*/ 2147483647 w 2520"/>
              <a:gd name="T35" fmla="*/ 2147483647 h 2027"/>
              <a:gd name="T36" fmla="*/ 2147483647 w 2520"/>
              <a:gd name="T37" fmla="*/ 2147483647 h 2027"/>
              <a:gd name="T38" fmla="*/ 2147483647 w 2520"/>
              <a:gd name="T39" fmla="*/ 2147483647 h 2027"/>
              <a:gd name="T40" fmla="*/ 2147483647 w 2520"/>
              <a:gd name="T41" fmla="*/ 2147483647 h 2027"/>
              <a:gd name="T42" fmla="*/ 2147483647 w 2520"/>
              <a:gd name="T43" fmla="*/ 2147483647 h 2027"/>
              <a:gd name="T44" fmla="*/ 2147483647 w 2520"/>
              <a:gd name="T45" fmla="*/ 2147483647 h 2027"/>
              <a:gd name="T46" fmla="*/ 2147483647 w 2520"/>
              <a:gd name="T47" fmla="*/ 2147483647 h 2027"/>
              <a:gd name="T48" fmla="*/ 2147483647 w 2520"/>
              <a:gd name="T49" fmla="*/ 2147483647 h 2027"/>
              <a:gd name="T50" fmla="*/ 2147483647 w 2520"/>
              <a:gd name="T51" fmla="*/ 2147483647 h 2027"/>
              <a:gd name="T52" fmla="*/ 2147483647 w 2520"/>
              <a:gd name="T53" fmla="*/ 2147483647 h 2027"/>
              <a:gd name="T54" fmla="*/ 2147483647 w 2520"/>
              <a:gd name="T55" fmla="*/ 2147483647 h 2027"/>
              <a:gd name="T56" fmla="*/ 2147483647 w 2520"/>
              <a:gd name="T57" fmla="*/ 2147483647 h 2027"/>
              <a:gd name="T58" fmla="*/ 2147483647 w 2520"/>
              <a:gd name="T59" fmla="*/ 2147483647 h 2027"/>
              <a:gd name="T60" fmla="*/ 2147483647 w 2520"/>
              <a:gd name="T61" fmla="*/ 2147483647 h 2027"/>
              <a:gd name="T62" fmla="*/ 2147483647 w 2520"/>
              <a:gd name="T63" fmla="*/ 2147483647 h 2027"/>
              <a:gd name="T64" fmla="*/ 2147483647 w 2520"/>
              <a:gd name="T65" fmla="*/ 2147483647 h 2027"/>
              <a:gd name="T66" fmla="*/ 2147483647 w 2520"/>
              <a:gd name="T67" fmla="*/ 2147483647 h 2027"/>
              <a:gd name="T68" fmla="*/ 2147483647 w 2520"/>
              <a:gd name="T69" fmla="*/ 2147483647 h 2027"/>
              <a:gd name="T70" fmla="*/ 2147483647 w 2520"/>
              <a:gd name="T71" fmla="*/ 2147483647 h 2027"/>
              <a:gd name="T72" fmla="*/ 0 w 2520"/>
              <a:gd name="T73" fmla="*/ 2147483647 h 2027"/>
              <a:gd name="T74" fmla="*/ 2147483647 w 2520"/>
              <a:gd name="T75" fmla="*/ 2147483647 h 2027"/>
              <a:gd name="T76" fmla="*/ 2147483647 w 2520"/>
              <a:gd name="T77" fmla="*/ 2147483647 h 2027"/>
              <a:gd name="T78" fmla="*/ 2147483647 w 2520"/>
              <a:gd name="T79" fmla="*/ 2147483647 h 2027"/>
              <a:gd name="T80" fmla="*/ 2147483647 w 2520"/>
              <a:gd name="T81" fmla="*/ 2147483647 h 2027"/>
              <a:gd name="T82" fmla="*/ 2147483647 w 2520"/>
              <a:gd name="T83" fmla="*/ 2147483647 h 2027"/>
              <a:gd name="T84" fmla="*/ 2147483647 w 2520"/>
              <a:gd name="T85" fmla="*/ 2147483647 h 2027"/>
              <a:gd name="T86" fmla="*/ 2147483647 w 2520"/>
              <a:gd name="T87" fmla="*/ 2147483647 h 2027"/>
              <a:gd name="T88" fmla="*/ 2147483647 w 2520"/>
              <a:gd name="T89" fmla="*/ 2147483647 h 2027"/>
              <a:gd name="T90" fmla="*/ 2147483647 w 2520"/>
              <a:gd name="T91" fmla="*/ 2147483647 h 2027"/>
              <a:gd name="T92" fmla="*/ 2147483647 w 2520"/>
              <a:gd name="T93" fmla="*/ 2147483647 h 2027"/>
              <a:gd name="T94" fmla="*/ 2147483647 w 2520"/>
              <a:gd name="T95" fmla="*/ 2147483647 h 2027"/>
              <a:gd name="T96" fmla="*/ 2147483647 w 2520"/>
              <a:gd name="T97" fmla="*/ 2147483647 h 2027"/>
              <a:gd name="T98" fmla="*/ 2147483647 w 2520"/>
              <a:gd name="T99" fmla="*/ 2147483647 h 2027"/>
              <a:gd name="T100" fmla="*/ 2147483647 w 2520"/>
              <a:gd name="T101" fmla="*/ 2147483647 h 2027"/>
              <a:gd name="T102" fmla="*/ 2147483647 w 2520"/>
              <a:gd name="T103" fmla="*/ 2147483647 h 2027"/>
              <a:gd name="T104" fmla="*/ 2147483647 w 2520"/>
              <a:gd name="T105" fmla="*/ 2147483647 h 2027"/>
              <a:gd name="T106" fmla="*/ 2147483647 w 2520"/>
              <a:gd name="T107" fmla="*/ 2147483647 h 2027"/>
              <a:gd name="T108" fmla="*/ 2147483647 w 2520"/>
              <a:gd name="T109" fmla="*/ 2147483647 h 2027"/>
              <a:gd name="T110" fmla="*/ 2147483647 w 2520"/>
              <a:gd name="T111" fmla="*/ 2147483647 h 2027"/>
              <a:gd name="T112" fmla="*/ 2147483647 w 2520"/>
              <a:gd name="T113" fmla="*/ 2147483647 h 2027"/>
              <a:gd name="T114" fmla="*/ 2147483647 w 2520"/>
              <a:gd name="T115" fmla="*/ 2147483647 h 2027"/>
              <a:gd name="T116" fmla="*/ 2147483647 w 2520"/>
              <a:gd name="T117" fmla="*/ 2147483647 h 2027"/>
              <a:gd name="T118" fmla="*/ 2147483647 w 2520"/>
              <a:gd name="T119" fmla="*/ 2147483647 h 2027"/>
              <a:gd name="T120" fmla="*/ 2147483647 w 2520"/>
              <a:gd name="T121" fmla="*/ 2147483647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ltGray">
          <a:xfrm>
            <a:off x="2839641" y="2411017"/>
            <a:ext cx="398859" cy="242888"/>
          </a:xfrm>
          <a:custGeom>
            <a:avLst/>
            <a:gdLst>
              <a:gd name="T0" fmla="*/ 2147483647 w 335"/>
              <a:gd name="T1" fmla="*/ 2147483647 h 204"/>
              <a:gd name="T2" fmla="*/ 2147483647 w 335"/>
              <a:gd name="T3" fmla="*/ 2147483647 h 204"/>
              <a:gd name="T4" fmla="*/ 2147483647 w 335"/>
              <a:gd name="T5" fmla="*/ 2147483647 h 204"/>
              <a:gd name="T6" fmla="*/ 2147483647 w 335"/>
              <a:gd name="T7" fmla="*/ 2147483647 h 204"/>
              <a:gd name="T8" fmla="*/ 2147483647 w 335"/>
              <a:gd name="T9" fmla="*/ 2147483647 h 204"/>
              <a:gd name="T10" fmla="*/ 2147483647 w 335"/>
              <a:gd name="T11" fmla="*/ 2147483647 h 204"/>
              <a:gd name="T12" fmla="*/ 2147483647 w 335"/>
              <a:gd name="T13" fmla="*/ 2147483647 h 204"/>
              <a:gd name="T14" fmla="*/ 2147483647 w 335"/>
              <a:gd name="T15" fmla="*/ 2147483647 h 204"/>
              <a:gd name="T16" fmla="*/ 2147483647 w 335"/>
              <a:gd name="T17" fmla="*/ 2147483647 h 204"/>
              <a:gd name="T18" fmla="*/ 2147483647 w 335"/>
              <a:gd name="T19" fmla="*/ 2147483647 h 204"/>
              <a:gd name="T20" fmla="*/ 2147483647 w 335"/>
              <a:gd name="T21" fmla="*/ 2147483647 h 204"/>
              <a:gd name="T22" fmla="*/ 2147483647 w 335"/>
              <a:gd name="T23" fmla="*/ 2147483647 h 204"/>
              <a:gd name="T24" fmla="*/ 2147483647 w 335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ltGray">
          <a:xfrm>
            <a:off x="3120629" y="1269206"/>
            <a:ext cx="1033463" cy="1481138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ltGray">
          <a:xfrm>
            <a:off x="4470797" y="1909763"/>
            <a:ext cx="136922" cy="17145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ltGray">
          <a:xfrm>
            <a:off x="3727847" y="1335881"/>
            <a:ext cx="136922" cy="17145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3001567" y="2662237"/>
            <a:ext cx="55959" cy="376238"/>
          </a:xfrm>
          <a:custGeom>
            <a:avLst/>
            <a:gdLst>
              <a:gd name="T0" fmla="*/ 2147483647 w 47"/>
              <a:gd name="T1" fmla="*/ 2147483647 h 316"/>
              <a:gd name="T2" fmla="*/ 2147483647 w 47"/>
              <a:gd name="T3" fmla="*/ 2147483647 h 316"/>
              <a:gd name="T4" fmla="*/ 2147483647 w 47"/>
              <a:gd name="T5" fmla="*/ 2147483647 h 316"/>
              <a:gd name="T6" fmla="*/ 2147483647 w 47"/>
              <a:gd name="T7" fmla="*/ 2147483647 h 316"/>
              <a:gd name="T8" fmla="*/ 2147483647 w 47"/>
              <a:gd name="T9" fmla="*/ 2147483647 h 316"/>
              <a:gd name="T10" fmla="*/ 2147483647 w 47"/>
              <a:gd name="T11" fmla="*/ 2147483647 h 316"/>
              <a:gd name="T12" fmla="*/ 2147483647 w 47"/>
              <a:gd name="T13" fmla="*/ 2147483647 h 316"/>
              <a:gd name="T14" fmla="*/ 2147483647 w 47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7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69596" y="4306491"/>
            <a:ext cx="798910" cy="665559"/>
            <a:chOff x="493" y="1555"/>
            <a:chExt cx="525" cy="480"/>
          </a:xfrm>
        </p:grpSpPr>
        <p:sp>
          <p:nvSpPr>
            <p:cNvPr id="8220" name="Freeform 1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1" name="Freeform 1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2" name="Freeform 2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3" name="Freeform 2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34716" y="2787254"/>
            <a:ext cx="798909" cy="665559"/>
            <a:chOff x="493" y="1555"/>
            <a:chExt cx="525" cy="480"/>
          </a:xfrm>
        </p:grpSpPr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686428" y="2078834"/>
            <a:ext cx="798910" cy="665560"/>
            <a:chOff x="493" y="1555"/>
            <a:chExt cx="525" cy="480"/>
          </a:xfrm>
        </p:grpSpPr>
        <p:sp>
          <p:nvSpPr>
            <p:cNvPr id="8212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3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4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5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27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99 -0.07615 C 0.15538 -0.03449 0.15087 0.00718 0.12101 0.04236 C 0.09115 0.07755 0.03281 0.11991 -0.01927 0.13496 C -0.07135 0.15 -0.15625 0.12107 -0.19149 0.13311 C -0.22674 0.14514 -0.22292 0.17176 -0.23038 0.20718 C -0.23785 0.24236 -0.23472 0.31459 -0.23594 0.34422 C -0.23715 0.37385 -0.23715 0.37963 -0.23733 0.38496 " pathEditMode="relative" ptsTypes="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455 0.11922 L 0.08455 0.15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33 -0.14097 C -0.06406 -0.08564 -0.06563 -0.03009 -0.07205 -0.00023 C -0.07847 0.02963 -0.08177 0.02639 -0.10122 0.03866 C -0.12066 0.05093 -0.16042 0.04861 -0.18872 0.07385 C -0.21701 0.09908 -0.2408 0.16389 -0.27066 0.19051 C -0.30052 0.21713 -0.34688 0.23102 -0.36788 0.23311 C -0.38889 0.23519 -0.39167 0.21621 -0.39705 0.20348 C -0.40243 0.19074 -0.39931 0.16482 -0.39983 0.15718 " pathEditMode="fixed" ptsTypes="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27 -0.05949 C -0.12622 -0.05301 -0.13299 -0.04652 -0.13455 -0.04467 " pathEditMode="relative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708 -0.10416 L -0.12708 -0.077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399 -0.15578 C -0.15573 -0.11736 -0.15729 -0.0787 -0.16094 -0.05393 C -0.16458 -0.02916 -0.1651 -0.02129 -0.17622 -0.00764 C -0.18733 0.00602 -0.21424 0.01389 -0.2276 0.02755 C -0.24097 0.04121 -0.24722 0.05926 -0.25677 0.07385 C -0.26632 0.0882 -0.2776 0.10764 -0.28455 0.11459 C -0.29149 0.1213 -0.29497 0.11783 -0.29844 0.11459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649 -0.07777 L -0.23542 -0.076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9358 -0.01319 C -0.28628 -0.02477 -0.27899 -0.03611 -0.26927 -0.03912 C -0.25955 -0.04213 -0.23333 -0.03935 -0.23524 -0.03171 C -0.23715 -0.02407 -0.27118 -0.00648 -0.28108 0.00625 C -0.29097 0.01898 -0.29306 0.03658 -0.29497 0.04422 C -0.29688 0.05186 -0.29375 0.05047 -0.29219 0.05162 C -0.29063 0.05278 -0.26858 0.04005 -0.28524 0.05162 C -0.30191 0.0632 -0.35295 0.08959 -0.39219 0.12107 C -0.43142 0.15255 -0.49028 0.19769 -0.52066 0.24051 C -0.55104 0.28334 -0.56684 0.33172 -0.57413 0.37848 C -0.58142 0.42523 -0.57865 0.4801 -0.56441 0.52107 C -0.55017 0.56204 -0.50104 0.60718 -0.48872 0.62477 " pathEditMode="relative" ptsTypes="a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6 0.04051 C -0.33663 0.03773 -0.34531 0.03473 -0.34861 0.033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0816 -0.18541 C -0.31111 -0.16412 -0.31441 -0.08796 -0.32622 -0.05625 C -0.33802 -0.02453 -0.36563 -0.01319 -0.37899 0.00486 C -0.39236 0.02292 -0.39896 0.04352 -0.40608 0.05209 C -0.41319 0.06065 -0.4184 0.05533 -0.4217 0.0562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95 -0.20069 C -0.33021 -0.19953 -0.33924 -0.1949 -0.34149 -0.19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2 -0.19375 C -0.20382 -0.2037 -0.19844 -0.21365 -0.18733 -0.21319 C -0.17622 -0.21273 -0.12292 -0.21551 -0.14253 -0.19097 C -0.16215 -0.16643 -0.25122 -0.08588 -0.30503 -0.06597 C -0.35885 -0.04606 -0.4349 -0.07152 -0.46545 -0.07176 C -0.49601 -0.07199 -0.48333 -0.07662 -0.48837 -0.06736 C -0.4934 -0.0581 -0.48576 -0.02916 -0.49566 -0.01597 C -0.50556 -0.00277 -0.53542 -0.02986 -0.54774 0.01181 C -0.56007 0.05324 -0.56493 0.14375 -0.56962 0.23403 " pathEditMode="relative" ptsTypes="aaaaaaa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2483 0.0132 C -0.44045 0.01945 -0.45608 0.02593 -0.46233 0.02848 " pathEditMode="relative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705 0.06459 C -0.44705 0.08264 -0.44688 0.10093 -0.44705 0.1090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 smtClean="0">
                <a:latin typeface="Arial" charset="0"/>
                <a:cs typeface="B Lotus" pitchFamily="2" charset="-78"/>
              </a:rPr>
              <a:t>پرینتر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800" b="1" dirty="0" smtClean="0">
                <a:cs typeface="B Nazanin" pitchFamily="2" charset="-78"/>
              </a:rPr>
              <a:t>چاپگرهاي جوهر افشان</a:t>
            </a:r>
            <a:r>
              <a:rPr lang="fa-IR" sz="2800" b="1" dirty="0" smtClean="0">
                <a:cs typeface="B Nazanin" pitchFamily="2" charset="-78"/>
              </a:rPr>
              <a:t>؛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r>
              <a:rPr lang="ar-SA" sz="2800" dirty="0" smtClean="0">
                <a:cs typeface="B Nazanin" pitchFamily="2" charset="-78"/>
              </a:rPr>
              <a:t>براي چاپ كردن خروجي استفاده مي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شود</a:t>
            </a:r>
            <a:r>
              <a:rPr lang="fa-IR" sz="2800" dirty="0" smtClean="0">
                <a:cs typeface="B Nazanin" pitchFamily="2" charset="-78"/>
              </a:rPr>
              <a:t>.</a:t>
            </a:r>
            <a:r>
              <a:rPr lang="ar-SA" sz="2800" dirty="0" smtClean="0">
                <a:cs typeface="B Nazanin" pitchFamily="2" charset="-78"/>
              </a:rPr>
              <a:t>اين نوع چاپگرها داراي يك هد</a:t>
            </a:r>
            <a:r>
              <a:rPr lang="fa-IR" sz="2800" dirty="0" smtClean="0">
                <a:cs typeface="B Nazanin" pitchFamily="2" charset="-78"/>
              </a:rPr>
              <a:t> است</a:t>
            </a:r>
            <a:r>
              <a:rPr lang="ar-SA" sz="2800" dirty="0" smtClean="0">
                <a:cs typeface="B Nazanin" pitchFamily="2" charset="-78"/>
              </a:rPr>
              <a:t> كه با پاشيدن جوهر در رنگ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هاي مختلف</a:t>
            </a:r>
            <a:r>
              <a:rPr lang="fa-IR" sz="2800" dirty="0" smtClean="0">
                <a:cs typeface="B Nazanin" pitchFamily="2" charset="-78"/>
              </a:rPr>
              <a:t> خروجي رنگي را </a:t>
            </a:r>
            <a:r>
              <a:rPr lang="ar-SA" sz="2800" dirty="0" smtClean="0">
                <a:cs typeface="B Nazanin" pitchFamily="2" charset="-78"/>
              </a:rPr>
              <a:t>به خوبي </a:t>
            </a:r>
            <a:r>
              <a:rPr lang="fa-IR" sz="2800" dirty="0" smtClean="0">
                <a:cs typeface="B Nazanin" pitchFamily="2" charset="-78"/>
              </a:rPr>
              <a:t>انجام مي دهد.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 descr="جوهر افشان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06488" y="3695700"/>
            <a:ext cx="2571750" cy="1808163"/>
          </a:xfrm>
          <a:prstGeom prst="rect">
            <a:avLst/>
          </a:prstGeom>
          <a:noFill/>
          <a:ln/>
        </p:spPr>
      </p:pic>
      <p:pic>
        <p:nvPicPr>
          <p:cNvPr id="8" name="Picture 5" descr="جوهر افشا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657600"/>
            <a:ext cx="3200400" cy="243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latin typeface="Arial" charset="0"/>
                <a:cs typeface="B Lotus" pitchFamily="2" charset="-78"/>
              </a:rPr>
              <a:t>پرینتر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800" b="1" dirty="0" smtClean="0">
                <a:cs typeface="B Nazanin" pitchFamily="2" charset="-78"/>
              </a:rPr>
              <a:t>چاپگرهاي ليزري</a:t>
            </a:r>
            <a:r>
              <a:rPr lang="fa-IR" sz="2800" b="1" dirty="0" smtClean="0">
                <a:cs typeface="B Nazanin" pitchFamily="2" charset="-78"/>
              </a:rPr>
              <a:t>؛</a:t>
            </a: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en-US" sz="2800" dirty="0" smtClean="0">
                <a:cs typeface="B Nazanin" pitchFamily="2" charset="-78"/>
              </a:rPr>
              <a:t/>
            </a:r>
            <a:br>
              <a:rPr lang="en-US" sz="2800" dirty="0" smtClean="0">
                <a:cs typeface="B Nazanin" pitchFamily="2" charset="-78"/>
              </a:rPr>
            </a:br>
            <a:r>
              <a:rPr lang="ar-SA" sz="2800" dirty="0" smtClean="0">
                <a:cs typeface="B Nazanin" pitchFamily="2" charset="-78"/>
              </a:rPr>
              <a:t>براي چاپ از تكنولوژيي مشابه با دستگاه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هاي فتوكپي استفاده مي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كند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 descr="IMAGES%5CMFRX4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3276600"/>
            <a:ext cx="2889250" cy="2889250"/>
          </a:xfrm>
          <a:prstGeom prst="rect">
            <a:avLst/>
          </a:prstGeom>
          <a:noFill/>
          <a:ln/>
        </p:spPr>
      </p:pic>
      <p:pic>
        <p:nvPicPr>
          <p:cNvPr id="8" name="Picture 5" descr="ليزر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2971800" cy="189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latin typeface="Arial" charset="0"/>
                <a:cs typeface="B Lotus" pitchFamily="2" charset="-78"/>
              </a:rPr>
              <a:t>پرینتر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400" dirty="0" smtClean="0">
                <a:cs typeface="B Nazanin" pitchFamily="2" charset="-78"/>
              </a:rPr>
              <a:t>رسام</a:t>
            </a:r>
            <a:r>
              <a:rPr lang="fa-IR" sz="4400" dirty="0" smtClean="0">
                <a:cs typeface="B Nazanin" pitchFamily="2" charset="-78"/>
              </a:rPr>
              <a:t>(</a:t>
            </a:r>
            <a:r>
              <a:rPr lang="ar-SA" sz="4400" dirty="0" smtClean="0">
                <a:cs typeface="B Nazanin" pitchFamily="2" charset="-78"/>
              </a:rPr>
              <a:t>پلاتر</a:t>
            </a:r>
            <a:r>
              <a:rPr lang="fa-IR" sz="4400" dirty="0" smtClean="0">
                <a:cs typeface="B Nazanin" pitchFamily="2" charset="-78"/>
              </a:rPr>
              <a:t>)؛</a:t>
            </a:r>
            <a:r>
              <a:rPr lang="en-US" sz="3200" dirty="0" smtClean="0">
                <a:cs typeface="B Nazanin" pitchFamily="2" charset="-78"/>
              </a:rPr>
              <a:t/>
            </a:r>
            <a:br>
              <a:rPr lang="en-US" sz="3200" dirty="0" smtClean="0">
                <a:cs typeface="B Nazanin" pitchFamily="2" charset="-78"/>
              </a:rPr>
            </a:br>
            <a:r>
              <a:rPr lang="ar-SA" sz="3200" dirty="0" smtClean="0">
                <a:cs typeface="B Nazanin" pitchFamily="2" charset="-78"/>
              </a:rPr>
              <a:t>يكي از دستگاه</a:t>
            </a:r>
            <a:r>
              <a:rPr lang="ar-SA" sz="3200" dirty="0" smtClean="0"/>
              <a:t>‌</a:t>
            </a:r>
            <a:r>
              <a:rPr lang="ar-SA" sz="3200" dirty="0" smtClean="0">
                <a:cs typeface="B Nazanin" pitchFamily="2" charset="-78"/>
              </a:rPr>
              <a:t>هاي خروجي كه براي رسم نقشه، نمودارهاي بزرگ، طرح</a:t>
            </a:r>
            <a:r>
              <a:rPr lang="ar-SA" sz="3200" dirty="0" smtClean="0"/>
              <a:t>‌</a:t>
            </a:r>
            <a:r>
              <a:rPr lang="ar-SA" sz="3200" dirty="0" smtClean="0">
                <a:cs typeface="B Nazanin" pitchFamily="2" charset="-78"/>
              </a:rPr>
              <a:t>ها و اشكال خطي مورد استفاده قرار مي</a:t>
            </a:r>
            <a:r>
              <a:rPr lang="ar-SA" sz="3200" dirty="0" smtClean="0"/>
              <a:t>‌</a:t>
            </a:r>
            <a:r>
              <a:rPr lang="ar-SA" sz="3200" dirty="0" smtClean="0">
                <a:cs typeface="B Nazanin" pitchFamily="2" charset="-78"/>
              </a:rPr>
              <a:t>گيرد رسام مي</a:t>
            </a:r>
            <a:r>
              <a:rPr lang="ar-SA" sz="3200" dirty="0" smtClean="0"/>
              <a:t>‌</a:t>
            </a:r>
            <a:r>
              <a:rPr lang="ar-SA" sz="3200" dirty="0" smtClean="0">
                <a:cs typeface="B Nazanin" pitchFamily="2" charset="-78"/>
              </a:rPr>
              <a:t>باشد</a:t>
            </a:r>
            <a:r>
              <a:rPr lang="fa-IR" sz="3200" dirty="0" smtClean="0">
                <a:cs typeface="B Nazanin" pitchFamily="2" charset="-7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 descr="جوهر افشان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47800" y="4191000"/>
            <a:ext cx="2009670" cy="1745368"/>
          </a:xfrm>
          <a:prstGeom prst="rect">
            <a:avLst/>
          </a:prstGeom>
          <a:noFill/>
          <a:ln/>
        </p:spPr>
      </p:pic>
      <p:pic>
        <p:nvPicPr>
          <p:cNvPr id="8" name="Picture 5" descr="pl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Lotus" pitchFamily="2" charset="-78"/>
              </a:rPr>
              <a:t>دستگاههای خروجی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cs typeface="B Nazanin" pitchFamily="2" charset="-78"/>
              </a:rPr>
              <a:t>بلندگو</a:t>
            </a:r>
            <a:r>
              <a:rPr lang="fa-IR" b="1" dirty="0" smtClean="0">
                <a:cs typeface="B Nazanin" pitchFamily="2" charset="-78"/>
              </a:rPr>
              <a:t>؛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ar-SA" sz="3200" dirty="0" smtClean="0">
                <a:cs typeface="B Nazanin" pitchFamily="2" charset="-78"/>
              </a:rPr>
              <a:t>از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بلندگو،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ar-SA" sz="3200" dirty="0" smtClean="0">
                <a:cs typeface="B Nazanin" pitchFamily="2" charset="-78"/>
              </a:rPr>
              <a:t>براي پخش موسيقي و يا ساير صداها از كامپيوتر استفاده مي</a:t>
            </a:r>
            <a:r>
              <a:rPr lang="ar-SA" sz="3200" dirty="0" smtClean="0"/>
              <a:t>‌</a:t>
            </a:r>
            <a:r>
              <a:rPr lang="ar-SA" sz="3200" dirty="0" smtClean="0">
                <a:cs typeface="B Nazanin" pitchFamily="2" charset="-78"/>
              </a:rPr>
              <a:t>شود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 descr="spek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3429000"/>
            <a:ext cx="3298825" cy="2392363"/>
          </a:xfrm>
          <a:prstGeom prst="rect">
            <a:avLst/>
          </a:prstGeom>
          <a:noFill/>
          <a:ln/>
        </p:spPr>
      </p:pic>
      <p:pic>
        <p:nvPicPr>
          <p:cNvPr id="8" name="Picture 5" descr="loadimagepro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5" y="346075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fa-IR" sz="9600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fa-IR" sz="9600" dirty="0" smtClean="0">
                <a:cs typeface="B Nazanin" pitchFamily="2" charset="-78"/>
              </a:rPr>
              <a:t>سیستم عامل</a:t>
            </a:r>
            <a:endParaRPr lang="en-US" sz="96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7467600" cy="4525963"/>
          </a:xfrm>
        </p:spPr>
        <p:txBody>
          <a:bodyPr>
            <a:noAutofit/>
          </a:bodyPr>
          <a:lstStyle/>
          <a:p>
            <a:pPr algn="r" rtl="1"/>
            <a:r>
              <a:rPr lang="ar-SA" sz="2800" b="1" dirty="0" smtClean="0">
                <a:cs typeface="B Nazanin" pitchFamily="2" charset="-78"/>
              </a:rPr>
              <a:t>وظايف كلي سيستم عامل</a:t>
            </a:r>
            <a:r>
              <a:rPr lang="fa-IR" sz="2800" b="1" dirty="0" smtClean="0">
                <a:cs typeface="B Nazanin" pitchFamily="2" charset="-78"/>
              </a:rPr>
              <a:t>:</a:t>
            </a:r>
            <a:br>
              <a:rPr lang="fa-IR" sz="2800" b="1" dirty="0" smtClean="0">
                <a:cs typeface="B Nazanin" pitchFamily="2" charset="-78"/>
              </a:rPr>
            </a:br>
            <a:r>
              <a:rPr lang="en-US" sz="2800" b="1" dirty="0" smtClean="0">
                <a:cs typeface="B Nazanin" pitchFamily="2" charset="-78"/>
              </a:rPr>
              <a:t> </a:t>
            </a:r>
            <a:br>
              <a:rPr lang="en-US" sz="2800" b="1" dirty="0" smtClean="0">
                <a:cs typeface="B Nazanin" pitchFamily="2" charset="-78"/>
              </a:rPr>
            </a:br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ar-SA" sz="2800" b="1" dirty="0" smtClean="0">
                <a:cs typeface="B Nazanin" pitchFamily="2" charset="-78"/>
              </a:rPr>
              <a:t> 1ـ مديريت و تقسي</a:t>
            </a:r>
            <a:r>
              <a:rPr lang="fa-IR" sz="2800" b="1" dirty="0" smtClean="0">
                <a:cs typeface="B Nazanin" pitchFamily="2" charset="-78"/>
              </a:rPr>
              <a:t>م </a:t>
            </a:r>
            <a:r>
              <a:rPr lang="ar-SA" sz="2800" b="1" dirty="0" smtClean="0">
                <a:cs typeface="B Nazanin" pitchFamily="2" charset="-78"/>
              </a:rPr>
              <a:t>وقت</a:t>
            </a: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en-US" sz="2800" b="1" dirty="0" smtClean="0">
                <a:cs typeface="B Nazanin" pitchFamily="2" charset="-78"/>
              </a:rPr>
              <a:t>CPU</a:t>
            </a:r>
            <a:r>
              <a:rPr lang="fa-IR" sz="2800" b="1" dirty="0" smtClean="0">
                <a:cs typeface="B Nazanin" pitchFamily="2" charset="-78"/>
              </a:rPr>
              <a:t> و تخ</a:t>
            </a:r>
            <a:r>
              <a:rPr lang="ar-SA" sz="2800" b="1" dirty="0" smtClean="0">
                <a:cs typeface="B Nazanin" pitchFamily="2" charset="-78"/>
              </a:rPr>
              <a:t>صيص فضاي حافظه به برنامه‌ها و كاربران مختلف</a:t>
            </a:r>
            <a:endParaRPr lang="fa-IR" sz="2800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ar-SA" sz="2800" b="1" dirty="0" smtClean="0">
                <a:cs typeface="B Nazanin" pitchFamily="2" charset="-78"/>
              </a:rPr>
              <a:t/>
            </a:r>
            <a:br>
              <a:rPr lang="ar-SA" sz="2800" b="1" dirty="0" smtClean="0">
                <a:cs typeface="B Nazanin" pitchFamily="2" charset="-78"/>
              </a:rPr>
            </a:br>
            <a:r>
              <a:rPr lang="en-US" sz="2800" b="1" dirty="0" smtClean="0">
                <a:cs typeface="B Nazanin" pitchFamily="2" charset="-78"/>
              </a:rPr>
              <a:t>‌</a:t>
            </a:r>
            <a:r>
              <a:rPr lang="fa-IR" sz="2800" b="1" dirty="0" smtClean="0">
                <a:cs typeface="B Nazanin" pitchFamily="2" charset="-78"/>
              </a:rPr>
              <a:t> 2</a:t>
            </a:r>
            <a:r>
              <a:rPr lang="ar-SA" sz="2800" b="1" dirty="0" smtClean="0">
                <a:cs typeface="B Nazanin" pitchFamily="2" charset="-78"/>
              </a:rPr>
              <a:t>ـ مديريت و كنترل وسايل ورودي/خروج</a:t>
            </a:r>
            <a:r>
              <a:rPr lang="fa-IR" sz="2800" b="1" dirty="0" smtClean="0">
                <a:cs typeface="B Nazanin" pitchFamily="2" charset="-78"/>
              </a:rPr>
              <a:t>ی</a:t>
            </a:r>
          </a:p>
          <a:p>
            <a:pPr algn="r" rtl="1">
              <a:buNone/>
            </a:pPr>
            <a:r>
              <a:rPr lang="fa-IR" sz="2800" b="1" dirty="0" smtClean="0">
                <a:cs typeface="B Nazanin" pitchFamily="2" charset="-78"/>
              </a:rPr>
              <a:t/>
            </a:r>
            <a:br>
              <a:rPr lang="fa-IR" sz="2800" b="1" dirty="0" smtClean="0">
                <a:cs typeface="B Nazanin" pitchFamily="2" charset="-78"/>
              </a:rPr>
            </a:br>
            <a:r>
              <a:rPr lang="ar-SA" sz="2800" b="1" dirty="0" smtClean="0">
                <a:cs typeface="B Nazanin" pitchFamily="2" charset="-78"/>
              </a:rPr>
              <a:t>3ـ مديريت و كنترل اطلاعات و فايلها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endParaRPr lang="en-US" sz="1800" dirty="0" smtClean="0">
              <a:cs typeface="B Nazanin" pitchFamily="2" charset="-78"/>
            </a:endParaRPr>
          </a:p>
          <a:p>
            <a:pPr algn="r"/>
            <a:endParaRPr lang="en-US" sz="1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ویندوز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یک سیستم عامل گرافیکی </a:t>
            </a:r>
            <a:r>
              <a:rPr lang="en-US" sz="2400" dirty="0" smtClean="0">
                <a:cs typeface="B Nazanin" pitchFamily="2" charset="-78"/>
              </a:rPr>
              <a:t>Graphical User Interface(GUI)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توسط شرکت مایکروسافت طراحی شده</a:t>
            </a:r>
          </a:p>
          <a:p>
            <a:pPr algn="r" rtl="1"/>
            <a:endParaRPr lang="fa-IR" sz="32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برنامه ها و فرامین به صورت تصاویر کوچک که به آنها </a:t>
            </a:r>
            <a:r>
              <a:rPr lang="en-US" sz="3200" dirty="0" smtClean="0">
                <a:cs typeface="B Nazanin" pitchFamily="2" charset="-78"/>
              </a:rPr>
              <a:t>Icon</a:t>
            </a:r>
            <a:r>
              <a:rPr lang="fa-IR" sz="3200" dirty="0" smtClean="0">
                <a:cs typeface="B Nazanin" pitchFamily="2" charset="-78"/>
              </a:rPr>
              <a:t> گفته میشود ارائه گردیده اند.</a:t>
            </a:r>
          </a:p>
          <a:p>
            <a:pPr algn="r" rtl="1"/>
            <a:endParaRPr lang="fa-IR" sz="32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برای اجرا کافیست اشاره گر ماوس را روی آیکن مربوطه قرار داد و با استفاده از دکمه ماوس روی آن کلیک کرد.</a:t>
            </a:r>
            <a:endParaRPr lang="en-US" sz="3200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دو خصیصه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 rtl="1"/>
            <a:r>
              <a:rPr lang="en-US" sz="3200" dirty="0" smtClean="0">
                <a:cs typeface="B Nazanin" pitchFamily="2" charset="-78"/>
              </a:rPr>
              <a:t>Multi Tasking</a:t>
            </a:r>
            <a:r>
              <a:rPr lang="fa-IR" sz="3200" dirty="0" smtClean="0">
                <a:cs typeface="B Nazanin" pitchFamily="2" charset="-78"/>
              </a:rPr>
              <a:t>: می توان چند برنامه را همزمان اجراکرد</a:t>
            </a:r>
          </a:p>
          <a:p>
            <a:pPr algn="r" rtl="1"/>
            <a:r>
              <a:rPr lang="en-US" sz="3200" dirty="0" smtClean="0">
                <a:cs typeface="B Nazanin" pitchFamily="2" charset="-78"/>
              </a:rPr>
              <a:t>Multi User</a:t>
            </a:r>
            <a:r>
              <a:rPr lang="fa-IR" sz="3200" dirty="0" smtClean="0">
                <a:cs typeface="B Nazanin" pitchFamily="2" charset="-78"/>
              </a:rPr>
              <a:t> : چند کاربر بطور همزمان میتوانند از سیستم عامل استفاده کنند.</a:t>
            </a:r>
            <a:endParaRPr lang="en-US" sz="32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581400" y="1752600"/>
            <a:ext cx="1676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imes New Roman" pitchFamily="18" charset="0"/>
                <a:cs typeface="B Lotus" pitchFamily="2" charset="-78"/>
              </a:rPr>
              <a:t>Windows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67000" y="2895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B Lotus" pitchFamily="2" charset="-78"/>
              </a:rPr>
              <a:t>Multi User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6800" y="2895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B Lotus" pitchFamily="2" charset="-78"/>
              </a:rPr>
              <a:t>Multi Tasking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7338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6482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روشن کردن کامپیوتر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3242200" cy="492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خاموش کردن کامپیوتر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1524" y="1600200"/>
            <a:ext cx="5658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6480048" cy="1234440"/>
          </a:xfrm>
        </p:spPr>
        <p:txBody>
          <a:bodyPr>
            <a:noAutofit/>
          </a:bodyPr>
          <a:lstStyle/>
          <a:p>
            <a:r>
              <a:rPr lang="fa-IR" sz="5400" dirty="0" smtClean="0">
                <a:cs typeface="B Farnaz" pitchFamily="2" charset="-78"/>
              </a:rPr>
              <a:t>کارگاه کامپیوتر</a:t>
            </a:r>
            <a:endParaRPr lang="en-US" sz="5400" dirty="0">
              <a:cs typeface="B Farnaz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219200"/>
            <a:ext cx="3051048" cy="13716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latin typeface="Kufi" pitchFamily="2" charset="2"/>
                <a:cs typeface="B Farnaz" pitchFamily="2" charset="-78"/>
              </a:rPr>
              <a:t>دانشگاه کردستان </a:t>
            </a:r>
            <a:endParaRPr lang="en-US" sz="2800" dirty="0" smtClean="0">
              <a:latin typeface="Kufi" pitchFamily="2" charset="2"/>
              <a:cs typeface="B Farnaz" pitchFamily="2" charset="-78"/>
            </a:endParaRPr>
          </a:p>
          <a:p>
            <a:pPr algn="ctr"/>
            <a:r>
              <a:rPr lang="fa-IR" sz="2800" dirty="0" smtClean="0">
                <a:latin typeface="Kufi" pitchFamily="2" charset="2"/>
                <a:cs typeface="B Farnaz" pitchFamily="2" charset="-78"/>
              </a:rPr>
              <a:t> </a:t>
            </a:r>
            <a:r>
              <a:rPr lang="fa-IR" sz="2400" dirty="0" smtClean="0">
                <a:latin typeface="Kufi" pitchFamily="2" charset="2"/>
                <a:cs typeface="B Farnaz" pitchFamily="2" charset="-78"/>
              </a:rPr>
              <a:t>دانشکده فنی و مهندسی</a:t>
            </a:r>
            <a:endParaRPr lang="en-US" sz="2800" dirty="0">
              <a:latin typeface="Kufi" pitchFamily="2" charset="2"/>
              <a:cs typeface="B Farnaz" pitchFamily="2" charset="-78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3505200" y="457200"/>
          <a:ext cx="1038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Picture" r:id="rId3" imgW="505968" imgH="477012" progId="Word.Picture.8">
                  <p:embed/>
                </p:oleObj>
              </mc:Choice>
              <mc:Fallback>
                <p:oleObj name="Picture" r:id="rId3" imgW="505968" imgH="47701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57200"/>
                        <a:ext cx="10382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دانشگاه کردستان - دانشکده فنی و مهندسی - کارگاه کامپیوتر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خاموش کردن کامپیوتر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36758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عملکرد دکمه های ماوس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None/>
            </a:pPr>
            <a:r>
              <a:rPr lang="fa-IR" sz="3200" dirty="0" smtClean="0">
                <a:cs typeface="B Nazanin" pitchFamily="2" charset="-78"/>
              </a:rPr>
              <a:t>1- کلیک </a:t>
            </a:r>
            <a:r>
              <a:rPr lang="en-US" sz="3200" dirty="0" smtClean="0">
                <a:cs typeface="B Nazanin" pitchFamily="2" charset="-78"/>
              </a:rPr>
              <a:t>(Click)</a:t>
            </a:r>
            <a:r>
              <a:rPr lang="fa-IR" sz="3200" dirty="0" smtClean="0">
                <a:cs typeface="B Nazanin" pitchFamily="2" charset="-78"/>
              </a:rPr>
              <a:t> :جهت انتخاب موضوعات و یا باز کردن منوها و انتخاب دستورات داخلی منوها مورد استفاده قرار میگیرد.</a:t>
            </a:r>
          </a:p>
          <a:p>
            <a:pPr algn="r" rtl="1">
              <a:buFont typeface="Wingdings" pitchFamily="2" charset="2"/>
              <a:buNone/>
            </a:pPr>
            <a:r>
              <a:rPr lang="fa-IR" sz="3200" dirty="0" smtClean="0">
                <a:cs typeface="B Nazanin" pitchFamily="2" charset="-78"/>
              </a:rPr>
              <a:t>2- دابل کلیک </a:t>
            </a:r>
            <a:r>
              <a:rPr lang="en-US" sz="3200" dirty="0" smtClean="0">
                <a:cs typeface="B Nazanin" pitchFamily="2" charset="-78"/>
              </a:rPr>
              <a:t>(Double Click)</a:t>
            </a:r>
            <a:r>
              <a:rPr lang="fa-IR" sz="3200" dirty="0" smtClean="0">
                <a:cs typeface="B Nazanin" pitchFamily="2" charset="-78"/>
              </a:rPr>
              <a:t> : یعنی دوبار کلیک چپ و جهت اجرای برنامه ها و باز نمودن پنجره ها مورد استفاده قرار میگیرد.</a:t>
            </a:r>
          </a:p>
          <a:p>
            <a:pPr algn="r" rtl="1">
              <a:buFont typeface="Wingdings" pitchFamily="2" charset="2"/>
              <a:buNone/>
            </a:pPr>
            <a:r>
              <a:rPr lang="fa-IR" sz="3200" dirty="0" smtClean="0">
                <a:cs typeface="B Nazanin" pitchFamily="2" charset="-78"/>
              </a:rPr>
              <a:t>3- کلیک راست </a:t>
            </a:r>
            <a:r>
              <a:rPr lang="en-US" sz="3200" dirty="0" smtClean="0">
                <a:cs typeface="B Nazanin" pitchFamily="2" charset="-78"/>
              </a:rPr>
              <a:t>(Right Click)</a:t>
            </a:r>
            <a:r>
              <a:rPr lang="fa-IR" sz="3200" dirty="0" smtClean="0">
                <a:cs typeface="B Nazanin" pitchFamily="2" charset="-78"/>
              </a:rPr>
              <a:t>: لیستی از دستورات و فرامین اختصاصی هر موضوع را در اختیار کاربر قرار می دهد.</a:t>
            </a:r>
          </a:p>
          <a:p>
            <a:pPr algn="r" rtl="1">
              <a:buFont typeface="Wingdings" pitchFamily="2" charset="2"/>
              <a:buNone/>
            </a:pPr>
            <a:r>
              <a:rPr lang="fa-IR" sz="3200" dirty="0" smtClean="0">
                <a:cs typeface="B Nazanin" pitchFamily="2" charset="-78"/>
              </a:rPr>
              <a:t>4- </a:t>
            </a:r>
            <a:r>
              <a:rPr lang="en-US" sz="3200" dirty="0" smtClean="0">
                <a:cs typeface="B Nazanin" pitchFamily="2" charset="-78"/>
              </a:rPr>
              <a:t>Drag and Drop</a:t>
            </a:r>
            <a:r>
              <a:rPr lang="fa-IR" sz="3200" dirty="0" smtClean="0">
                <a:cs typeface="B Nazanin" pitchFamily="2" charset="-78"/>
              </a:rPr>
              <a:t> : جهت جابجایی و انتقال موضوعات و تغییر سایز پنجره ها </a:t>
            </a:r>
            <a:r>
              <a:rPr lang="fa-IR" sz="2800" dirty="0" smtClean="0">
                <a:cs typeface="B Nazanin" pitchFamily="2" charset="-78"/>
              </a:rPr>
              <a:t>مورد استفاده قرار میگیرد.</a:t>
            </a:r>
          </a:p>
          <a:p>
            <a:pPr algn="r" rtl="1">
              <a:buFont typeface="Wingdings" pitchFamily="2" charset="2"/>
              <a:buNone/>
            </a:pPr>
            <a:endParaRPr lang="fa-IR" sz="3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3200" dirty="0" smtClean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 smtClean="0">
                <a:cs typeface="B Lotus" pitchFamily="2" charset="-78"/>
              </a:rPr>
              <a:t>میزکار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21201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یک عدد 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fa-IR" dirty="0" smtClean="0">
                <a:cs typeface="B Nazanin" pitchFamily="2" charset="-78"/>
              </a:rPr>
              <a:t> به عنوان مبنا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مجموعه ارقام قابل قبول شامل </a:t>
            </a:r>
            <a:r>
              <a:rPr lang="en-US" dirty="0" smtClean="0">
                <a:cs typeface="B Nazanin" pitchFamily="2" charset="-78"/>
              </a:rPr>
              <a:t>0,1,</a:t>
            </a:r>
            <a:r>
              <a:rPr lang="en-US" dirty="0" smtClean="0">
                <a:latin typeface="Arial" charset="0"/>
                <a:cs typeface="B Nazanin" pitchFamily="2" charset="-78"/>
              </a:rPr>
              <a:t>…</a:t>
            </a:r>
            <a:r>
              <a:rPr lang="en-US" dirty="0" smtClean="0">
                <a:cs typeface="B Nazanin" pitchFamily="2" charset="-78"/>
              </a:rPr>
              <a:t>.,M-1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کامپیوتر مبنای دو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>
                <a:cs typeface="B Nazanin" pitchFamily="2" charset="-78"/>
              </a:rPr>
              <a:t>M=10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مجوعه ارقام قابل قبول = </a:t>
            </a:r>
            <a:r>
              <a:rPr lang="en-US" dirty="0" smtClean="0">
                <a:cs typeface="B Nazanin" pitchFamily="2" charset="-78"/>
              </a:rPr>
              <a:t>0,1,2,3,4,</a:t>
            </a:r>
            <a:r>
              <a:rPr lang="en-US" dirty="0" smtClean="0">
                <a:latin typeface="Arial" charset="0"/>
                <a:cs typeface="B Nazanin" pitchFamily="2" charset="-78"/>
              </a:rPr>
              <a:t>…</a:t>
            </a:r>
            <a:r>
              <a:rPr lang="en-US" dirty="0" smtClean="0">
                <a:cs typeface="B Nazanin" pitchFamily="2" charset="-78"/>
              </a:rPr>
              <a:t>.,8,9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چرا انسان از مبنای ده استفاده می کند ؟ 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( مراجعه به کتاب : عدد زبان علم )</a:t>
            </a:r>
            <a:endParaRPr lang="en-US" dirty="0" smtClean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algn="r" rtl="1"/>
            <a:r>
              <a:rPr lang="en-US" sz="3200" dirty="0" smtClean="0">
                <a:cs typeface="B Nazanin" pitchFamily="2" charset="-78"/>
              </a:rPr>
              <a:t>M=8</a:t>
            </a:r>
          </a:p>
          <a:p>
            <a:pPr marL="609600" indent="-609600" algn="r" rtl="1"/>
            <a:r>
              <a:rPr lang="fa-IR" sz="3200" dirty="0" smtClean="0">
                <a:cs typeface="B Nazanin" pitchFamily="2" charset="-78"/>
              </a:rPr>
              <a:t>مجموعه ارقام قابل قبول =</a:t>
            </a:r>
            <a:r>
              <a:rPr lang="en-US" sz="3200" dirty="0" smtClean="0">
                <a:cs typeface="B Nazanin" pitchFamily="2" charset="-78"/>
              </a:rPr>
              <a:t>0,1,2,</a:t>
            </a:r>
            <a:r>
              <a:rPr lang="en-US" sz="3200" dirty="0" smtClean="0">
                <a:latin typeface="Arial" charset="0"/>
                <a:cs typeface="B Nazanin" pitchFamily="2" charset="-78"/>
              </a:rPr>
              <a:t>…</a:t>
            </a:r>
            <a:r>
              <a:rPr lang="en-US" sz="3200" dirty="0" smtClean="0">
                <a:cs typeface="B Nazanin" pitchFamily="2" charset="-78"/>
              </a:rPr>
              <a:t>,6,7</a:t>
            </a:r>
            <a:endParaRPr lang="fa-IR" sz="3200" dirty="0" smtClean="0">
              <a:cs typeface="B Nazanin" pitchFamily="2" charset="-78"/>
            </a:endParaRPr>
          </a:p>
          <a:p>
            <a:pPr marL="609600" indent="-609600" algn="r" rtl="1">
              <a:buNone/>
            </a:pPr>
            <a:r>
              <a:rPr lang="fa-IR" sz="3200" dirty="0" smtClean="0">
                <a:cs typeface="B Nazanin" pitchFamily="2" charset="-78"/>
              </a:rPr>
              <a:t>	</a:t>
            </a:r>
          </a:p>
          <a:p>
            <a:pPr marL="609600" indent="-609600" algn="r" rtl="1">
              <a:buNone/>
            </a:pPr>
            <a:r>
              <a:rPr lang="fa-IR" sz="3200" dirty="0" smtClean="0">
                <a:cs typeface="B Nazanin" pitchFamily="2" charset="-78"/>
              </a:rPr>
              <a:t>مثال : کدامیک از ارقام زیر درمبنای 8 نوشته شده است ؟</a:t>
            </a:r>
          </a:p>
          <a:p>
            <a:pPr marL="609600" indent="-609600" algn="r" rtl="1">
              <a:buFontTx/>
              <a:buAutoNum type="arabicPeriod"/>
            </a:pPr>
            <a:r>
              <a:rPr lang="fa-IR" sz="3200" dirty="0" smtClean="0">
                <a:cs typeface="B Nazanin" pitchFamily="2" charset="-78"/>
              </a:rPr>
              <a:t>100</a:t>
            </a:r>
          </a:p>
          <a:p>
            <a:pPr marL="609600" indent="-609600" algn="r" rtl="1">
              <a:buFontTx/>
              <a:buAutoNum type="arabicPeriod"/>
            </a:pPr>
            <a:r>
              <a:rPr lang="fa-IR" sz="3200" dirty="0" smtClean="0">
                <a:cs typeface="B Nazanin" pitchFamily="2" charset="-78"/>
              </a:rPr>
              <a:t>1751</a:t>
            </a:r>
          </a:p>
          <a:p>
            <a:pPr marL="609600" indent="-609600" algn="r" rtl="1">
              <a:buFontTx/>
              <a:buAutoNum type="arabicPeriod"/>
            </a:pPr>
            <a:r>
              <a:rPr lang="fa-IR" sz="3200" dirty="0" smtClean="0">
                <a:cs typeface="B Nazanin" pitchFamily="2" charset="-78"/>
              </a:rPr>
              <a:t>811</a:t>
            </a:r>
          </a:p>
          <a:p>
            <a:pPr marL="609600" indent="-609600" algn="r" rtl="1">
              <a:buFontTx/>
              <a:buAutoNum type="arabicPeriod"/>
            </a:pPr>
            <a:r>
              <a:rPr lang="fa-IR" sz="3200" dirty="0" smtClean="0">
                <a:cs typeface="B Nazanin" pitchFamily="2" charset="-78"/>
              </a:rPr>
              <a:t>920</a:t>
            </a:r>
            <a:endParaRPr lang="en-US" sz="3200" dirty="0" smtClean="0">
              <a:cs typeface="B Nazanin" pitchFamily="2" charset="-78"/>
            </a:endParaRPr>
          </a:p>
          <a:p>
            <a:pPr algn="r" rtl="1"/>
            <a:endParaRPr lang="en-US" sz="3200" dirty="0" smtClean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1800" dirty="0" smtClean="0">
                <a:cs typeface="B Nazanin" pitchFamily="2" charset="-78"/>
              </a:rPr>
              <a:t>M=16</a:t>
            </a:r>
          </a:p>
          <a:p>
            <a:pPr algn="r" rtl="1"/>
            <a:r>
              <a:rPr lang="fa-IR" sz="1800" dirty="0" smtClean="0">
                <a:cs typeface="B Nazanin" pitchFamily="2" charset="-78"/>
              </a:rPr>
              <a:t>مجموعه ارقام قابل قبول =</a:t>
            </a:r>
            <a:r>
              <a:rPr lang="en-US" sz="1800" dirty="0" smtClean="0">
                <a:cs typeface="B Nazanin" pitchFamily="2" charset="-78"/>
              </a:rPr>
              <a:t>0,1,2,</a:t>
            </a:r>
            <a:r>
              <a:rPr lang="en-US" sz="1800" dirty="0" smtClean="0">
                <a:latin typeface="Arial" charset="0"/>
                <a:cs typeface="B Nazanin" pitchFamily="2" charset="-78"/>
              </a:rPr>
              <a:t>…</a:t>
            </a:r>
            <a:r>
              <a:rPr lang="en-US" sz="1800" dirty="0" smtClean="0">
                <a:cs typeface="B Nazanin" pitchFamily="2" charset="-78"/>
              </a:rPr>
              <a:t>,8,9,A,B,C,D,E,F  </a:t>
            </a:r>
            <a:endParaRPr lang="fa-IR" sz="1800" dirty="0" smtClean="0">
              <a:cs typeface="B Nazanin" pitchFamily="2" charset="-78"/>
            </a:endParaRPr>
          </a:p>
          <a:p>
            <a:pPr algn="r" rtl="1"/>
            <a:endParaRPr lang="fa-IR" sz="18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18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1800" dirty="0" smtClean="0">
              <a:cs typeface="B Nazanin" pitchFamily="2" charset="-78"/>
            </a:endParaRPr>
          </a:p>
          <a:p>
            <a:pPr fontAlgn="base"/>
            <a:r>
              <a:rPr lang="en-US" sz="1800" dirty="0" smtClean="0"/>
              <a:t>A=10</a:t>
            </a:r>
          </a:p>
          <a:p>
            <a:pPr fontAlgn="base"/>
            <a:r>
              <a:rPr lang="en-US" sz="1800" dirty="0" smtClean="0"/>
              <a:t>B=11</a:t>
            </a:r>
          </a:p>
          <a:p>
            <a:pPr fontAlgn="base"/>
            <a:r>
              <a:rPr lang="en-US" sz="1800" dirty="0" smtClean="0"/>
              <a:t>C=12</a:t>
            </a:r>
          </a:p>
          <a:p>
            <a:pPr fontAlgn="base"/>
            <a:r>
              <a:rPr lang="en-US" sz="1800" dirty="0" smtClean="0"/>
              <a:t>D=13</a:t>
            </a:r>
          </a:p>
          <a:p>
            <a:pPr fontAlgn="base"/>
            <a:r>
              <a:rPr lang="en-US" sz="1800" dirty="0" smtClean="0"/>
              <a:t>E=14</a:t>
            </a:r>
          </a:p>
          <a:p>
            <a:pPr fontAlgn="base"/>
            <a:r>
              <a:rPr lang="en-US" sz="1800" dirty="0" smtClean="0"/>
              <a:t>F=15</a:t>
            </a:r>
          </a:p>
          <a:p>
            <a:pPr algn="r" rt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در زمان قرار گرفتن در یک عدد ،هر رقم دارای دو ارزش متفاوت است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ارزش مطلق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ارزش مکانی</a:t>
            </a:r>
          </a:p>
          <a:p>
            <a:pPr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ارزش هر عدد برای :  </a:t>
            </a:r>
            <a:r>
              <a:rPr lang="en-US" dirty="0" smtClean="0">
                <a:cs typeface="B Nazanin" pitchFamily="2" charset="-78"/>
              </a:rPr>
              <a:t>6539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ارزش مکانی هر رقم برابر است با :</a:t>
            </a:r>
          </a:p>
          <a:p>
            <a:endParaRPr lang="fa-IR" dirty="0" smtClean="0">
              <a:cs typeface="B Nazanin" pitchFamily="2" charset="-78"/>
            </a:endParaRPr>
          </a:p>
          <a:p>
            <a:pPr lvl="1" algn="r" rtl="1"/>
            <a:r>
              <a:rPr lang="fa-IR" dirty="0" smtClean="0">
                <a:cs typeface="B Nazanin" pitchFamily="2" charset="-78"/>
              </a:rPr>
              <a:t>ارزش مطلق ضربدر ( مبنا به توان شماره مکان )</a:t>
            </a:r>
          </a:p>
          <a:p>
            <a:pPr lvl="1"/>
            <a:endParaRPr lang="fa-IR" dirty="0" smtClean="0">
              <a:cs typeface="B Nazanin" pitchFamily="2" charset="-78"/>
            </a:endParaRPr>
          </a:p>
          <a:p>
            <a:pPr lvl="1"/>
            <a:endParaRPr lang="fa-IR" dirty="0" smtClean="0">
              <a:cs typeface="B Nazanin" pitchFamily="2" charset="-78"/>
            </a:endParaRPr>
          </a:p>
          <a:p>
            <a:pPr lvl="1" algn="r" rtl="1"/>
            <a:r>
              <a:rPr lang="fa-IR" dirty="0" smtClean="0">
                <a:cs typeface="B Nazanin" pitchFamily="2" charset="-78"/>
              </a:rPr>
              <a:t>که شماره مکان از سمت راست ترین رقم و با مکان صفر شروع میشود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ارزش مکانی هر کدام از ارقام عدد زیر را بدست آورید :</a:t>
            </a:r>
          </a:p>
          <a:p>
            <a:pPr>
              <a:buNone/>
            </a:pP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			</a:t>
            </a:r>
            <a:r>
              <a:rPr lang="en-US" dirty="0" smtClean="0">
                <a:cs typeface="B Nazanin" pitchFamily="2" charset="-78"/>
              </a:rPr>
              <a:t>          (A2C)</a:t>
            </a:r>
            <a:r>
              <a:rPr lang="en-US" baseline="-25000" dirty="0" smtClean="0">
                <a:cs typeface="B Nazanin" pitchFamily="2" charset="-78"/>
              </a:rPr>
              <a:t>16</a:t>
            </a:r>
            <a:endParaRPr lang="fa-IR" baseline="-25000" dirty="0" smtClean="0">
              <a:cs typeface="B Nazanin" pitchFamily="2" charset="-78"/>
            </a:endParaRPr>
          </a:p>
          <a:p>
            <a:endParaRPr lang="fa-IR" baseline="-25000" dirty="0" smtClean="0">
              <a:cs typeface="B Nazanin" pitchFamily="2" charset="-78"/>
            </a:endParaRPr>
          </a:p>
          <a:p>
            <a:endParaRPr lang="fa-IR" baseline="-25000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مثال: مقدار عددی </a:t>
            </a:r>
            <a:r>
              <a:rPr lang="en-US" dirty="0" smtClean="0">
                <a:cs typeface="B Nazanin" pitchFamily="2" charset="-78"/>
              </a:rPr>
              <a:t>(A2C)</a:t>
            </a:r>
            <a:r>
              <a:rPr lang="en-US" baseline="-25000" dirty="0" smtClean="0">
                <a:cs typeface="B Nazanin" pitchFamily="2" charset="-78"/>
              </a:rPr>
              <a:t>16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کدامست ؟</a:t>
            </a:r>
          </a:p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b="1" dirty="0" smtClean="0">
                <a:cs typeface="B Lotus" pitchFamily="2" charset="-78"/>
              </a:rPr>
              <a:t>دستگاههای ورودی</a:t>
            </a:r>
            <a:r>
              <a:rPr lang="ar-SA" sz="4800" dirty="0" smtClean="0">
                <a:cs typeface="B Lotus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1- صفحه کلید </a:t>
            </a:r>
            <a:r>
              <a:rPr lang="ar-SA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Keyboard</a:t>
            </a:r>
            <a:r>
              <a:rPr lang="ar-SA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)</a:t>
            </a:r>
            <a:endParaRPr lang="fa-I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متداولترین وسیله ورودی اطلاعات در کامپیوتر است. شامل مجموعه ای از سوئیچ ها است که به یک ریزپردازنده متصل می گردند. </a:t>
            </a:r>
          </a:p>
          <a:p>
            <a:pPr algn="r" rtl="1"/>
            <a:endParaRPr lang="fa-I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کانکتورهای متداول: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PS/2</a:t>
            </a: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( 6 پین) و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USB</a:t>
            </a:r>
            <a:endParaRPr lang="fa-I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419600"/>
            <a:ext cx="2674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572000"/>
            <a:ext cx="8667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مقدار هر عدد برابر است با مجموع ارزش مکانی ارقام آن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en-US" dirty="0" smtClean="0">
                <a:solidFill>
                  <a:schemeClr val="hlink"/>
                </a:solidFill>
                <a:cs typeface="B Nazanin" pitchFamily="2" charset="-78"/>
              </a:rPr>
              <a:t>(A2C)</a:t>
            </a:r>
            <a:r>
              <a:rPr lang="en-US" baseline="-25000" dirty="0" smtClean="0">
                <a:solidFill>
                  <a:schemeClr val="hlink"/>
                </a:solidFill>
                <a:cs typeface="B Nazanin" pitchFamily="2" charset="-78"/>
              </a:rPr>
              <a:t>16</a:t>
            </a:r>
            <a:r>
              <a:rPr lang="en-US" dirty="0" smtClean="0">
                <a:solidFill>
                  <a:schemeClr val="hlink"/>
                </a:solidFill>
                <a:cs typeface="B Nazanin" pitchFamily="2" charset="-78"/>
              </a:rPr>
              <a:t>= 12+32+2560=2604</a:t>
            </a:r>
            <a:r>
              <a:rPr lang="fa-IR" dirty="0" smtClean="0">
                <a:solidFill>
                  <a:schemeClr val="accent2"/>
                </a:solidFill>
                <a:cs typeface="B Nazanin" pitchFamily="2" charset="-78"/>
              </a:rPr>
              <a:t>  </a:t>
            </a:r>
            <a:endParaRPr lang="en-US" dirty="0" smtClean="0">
              <a:solidFill>
                <a:schemeClr val="accent2"/>
              </a:solidFill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4200" y="2057400"/>
            <a:ext cx="7340600" cy="3740150"/>
          </a:xfrm>
          <a:prstGeom prst="rect">
            <a:avLst/>
          </a:prstGeom>
          <a:solidFill>
            <a:schemeClr val="tx2">
              <a:alpha val="41960"/>
            </a:schemeClr>
          </a:solidFill>
        </p:spPr>
        <p:txBody>
          <a:bodyPr vert="horz">
            <a:normAutofit/>
          </a:bodyPr>
          <a:lstStyle/>
          <a:p>
            <a:pPr marL="420624" marR="0" lvl="0" indent="-38404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a-I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مقدار هر کدام از اعداد زیر را بدست آورید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a-IR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(141)</a:t>
            </a:r>
            <a:r>
              <a:rPr kumimoji="0" lang="en-US" sz="3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8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=  ?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(3A)</a:t>
            </a:r>
            <a:r>
              <a:rPr kumimoji="0" lang="en-US" sz="3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16  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=  ?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مثال عدد 154 را به مبنای 2 تبدیل کنید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مثال : عدد 577 را مبنای 2 تبدیل کنید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عدد </a:t>
            </a:r>
            <a:r>
              <a:rPr lang="en-US" dirty="0" smtClean="0">
                <a:cs typeface="B Nazanin" pitchFamily="2" charset="-78"/>
              </a:rPr>
              <a:t>(734)</a:t>
            </a:r>
            <a:r>
              <a:rPr lang="en-US" baseline="-25000" dirty="0" smtClean="0">
                <a:cs typeface="B Nazanin" pitchFamily="2" charset="-78"/>
              </a:rPr>
              <a:t>8</a:t>
            </a:r>
            <a:r>
              <a:rPr lang="fa-IR" baseline="-250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را به مبنای 2 تبدیل نمایید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2971800"/>
            <a:ext cx="114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7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33600" y="52578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4600" y="52578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95600" y="52578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52800" y="2971800"/>
            <a:ext cx="11430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3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95800" y="2971800"/>
            <a:ext cx="1143000" cy="685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4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352800" y="5257800"/>
            <a:ext cx="3810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33800" y="5257800"/>
            <a:ext cx="3810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114800" y="5257800"/>
            <a:ext cx="3810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0" y="5257800"/>
            <a:ext cx="3810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953000" y="5257800"/>
            <a:ext cx="3810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334000" y="5257800"/>
            <a:ext cx="3810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743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9624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عدد </a:t>
            </a:r>
            <a:r>
              <a:rPr lang="en-US" dirty="0" smtClean="0">
                <a:cs typeface="B Nazanin" pitchFamily="2" charset="-78"/>
              </a:rPr>
              <a:t>(AFC2)</a:t>
            </a:r>
            <a:r>
              <a:rPr lang="en-US" baseline="-25000" dirty="0" smtClean="0">
                <a:cs typeface="B Nazanin" pitchFamily="2" charset="-78"/>
              </a:rPr>
              <a:t>16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را به مبنای 2 تبدیل نمایید :</a:t>
            </a:r>
          </a:p>
          <a:p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4648200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0" y="4648200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00200" y="4648200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57400" y="4648200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90800" y="4648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48000" y="4648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05200" y="4648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962400" y="4648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95800" y="4648200"/>
            <a:ext cx="457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953000" y="4648200"/>
            <a:ext cx="457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410200" y="4648200"/>
            <a:ext cx="457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867400" y="4648200"/>
            <a:ext cx="457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400800" y="4648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315200" y="4648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772400" y="4648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5800" y="2590800"/>
            <a:ext cx="1828800" cy="685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590800" y="2590800"/>
            <a:ext cx="1828800" cy="685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F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495800" y="2590800"/>
            <a:ext cx="18288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400800" y="2590800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16002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34290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51816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71628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pPr algn="r" rtl="1"/>
            <a:r>
              <a:rPr lang="fa-IR" dirty="0" smtClean="0">
                <a:cs typeface="B Nazanin" pitchFamily="2" charset="-78"/>
              </a:rPr>
              <a:t>تبدیل از مبنای دو به :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تبدیل به 8 : هر سه رقم با هم ترکیب میشوند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تبدیل به 16 : هر چهار رقم با هم ترکیب میشوند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عدد </a:t>
            </a:r>
            <a:r>
              <a:rPr lang="en-US" dirty="0" smtClean="0">
                <a:cs typeface="B Nazanin" pitchFamily="2" charset="-78"/>
              </a:rPr>
              <a:t>(01110011)</a:t>
            </a:r>
            <a:r>
              <a:rPr lang="en-US" baseline="-25000" dirty="0" smtClean="0">
                <a:cs typeface="B Nazanin" pitchFamily="2" charset="-78"/>
              </a:rPr>
              <a:t>2</a:t>
            </a:r>
            <a:r>
              <a:rPr lang="fa-IR" dirty="0" smtClean="0">
                <a:cs typeface="B Nazanin" pitchFamily="2" charset="-78"/>
              </a:rPr>
              <a:t> را به مبنای 8 تبدیل کنید</a:t>
            </a:r>
          </a:p>
          <a:p>
            <a:pPr>
              <a:buNone/>
            </a:pPr>
            <a:endParaRPr lang="en-US" dirty="0" smtClean="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90800" y="3048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dirty="0">
                <a:latin typeface="Arial" charset="0"/>
              </a:rPr>
              <a:t>0</a:t>
            </a:r>
            <a:endParaRPr lang="en-US" dirty="0"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71800" y="3048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dirty="0">
                <a:latin typeface="Arial" charset="0"/>
              </a:rPr>
              <a:t>1</a:t>
            </a:r>
            <a:endParaRPr lang="en-US" dirty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05200" y="3048000"/>
            <a:ext cx="3810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6200" y="3048000"/>
            <a:ext cx="3810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67200" y="3048000"/>
            <a:ext cx="3810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 rot="16200000">
            <a:off x="2857500" y="339090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rot="16200000">
            <a:off x="4000500" y="32385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16200000">
            <a:off x="5295900" y="32385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8956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0386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3340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590800" y="49530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429000" y="4953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724400" y="4953000"/>
            <a:ext cx="12954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نظام های عدد نویسی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عدد </a:t>
            </a:r>
            <a:r>
              <a:rPr lang="en-US" dirty="0" smtClean="0">
                <a:cs typeface="B Nazanin" pitchFamily="2" charset="-78"/>
              </a:rPr>
              <a:t>(100101110)</a:t>
            </a:r>
            <a:r>
              <a:rPr lang="en-US" baseline="-25000" dirty="0" smtClean="0">
                <a:cs typeface="B Nazanin" pitchFamily="2" charset="-78"/>
              </a:rPr>
              <a:t>2</a:t>
            </a:r>
            <a:r>
              <a:rPr lang="fa-IR" dirty="0" smtClean="0">
                <a:cs typeface="B Nazanin" pitchFamily="2" charset="-78"/>
              </a:rPr>
              <a:t>را به مبنای </a:t>
            </a:r>
            <a:r>
              <a:rPr lang="en-US" dirty="0" smtClean="0">
                <a:cs typeface="B Nazanin" pitchFamily="2" charset="-78"/>
              </a:rPr>
              <a:t>16</a:t>
            </a:r>
            <a:r>
              <a:rPr lang="fa-IR" dirty="0" smtClean="0">
                <a:cs typeface="B Nazanin" pitchFamily="2" charset="-78"/>
              </a:rPr>
              <a:t> تبدیل کنید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86400" y="3352800"/>
            <a:ext cx="5334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19800" y="3352800"/>
            <a:ext cx="5334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53200" y="3352800"/>
            <a:ext cx="5334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86600" y="3352800"/>
            <a:ext cx="5334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95600" y="33528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0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29000" y="33528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0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62400" y="33528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95800" y="33528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905000" y="33528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1</a:t>
            </a: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 rot="16200000">
            <a:off x="3924300" y="31623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 rot="16200000">
            <a:off x="6438900" y="31623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8"/>
          <p:cNvSpPr>
            <a:spLocks/>
          </p:cNvSpPr>
          <p:nvPr/>
        </p:nvSpPr>
        <p:spPr bwMode="auto">
          <a:xfrm rot="16200000">
            <a:off x="2057400" y="3962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1336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40386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4770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895600" y="5638800"/>
            <a:ext cx="22860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257800" y="5638800"/>
            <a:ext cx="2286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33400" y="56388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نظام های عدد نویسی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  <a:buSzPct val="89000"/>
            </a:pPr>
            <a:r>
              <a:rPr lang="fa-IR" dirty="0" smtClean="0">
                <a:cs typeface="B Nazanin" pitchFamily="2" charset="-78"/>
              </a:rPr>
              <a:t>برای تبدیل از مبنای 8 به 16 و بالعکس:</a:t>
            </a:r>
          </a:p>
          <a:p>
            <a:pPr algn="r" rtl="1">
              <a:lnSpc>
                <a:spcPct val="90000"/>
              </a:lnSpc>
              <a:buSzPct val="89000"/>
            </a:pPr>
            <a:endParaRPr lang="fa-IR" dirty="0" smtClean="0">
              <a:cs typeface="B Nazanin" pitchFamily="2" charset="-78"/>
            </a:endParaRPr>
          </a:p>
          <a:p>
            <a:pPr lvl="1" algn="r" rtl="1">
              <a:lnSpc>
                <a:spcPct val="90000"/>
              </a:lnSpc>
              <a:buSzPct val="89000"/>
            </a:pPr>
            <a:r>
              <a:rPr lang="fa-IR" dirty="0" smtClean="0">
                <a:cs typeface="B Nazanin" pitchFamily="2" charset="-78"/>
              </a:rPr>
              <a:t>ابتدا به عنوان یک واسطه به مبنای 2 تبدیل می کنیم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SzPct val="89000"/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819400" y="3124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10200" y="3124200"/>
            <a:ext cx="762000" cy="762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3200" y="5715000"/>
            <a:ext cx="762000" cy="762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16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81400" y="4038600"/>
            <a:ext cx="1752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971800" y="4038600"/>
            <a:ext cx="381000" cy="15240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733800" y="3429000"/>
            <a:ext cx="1447800" cy="304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نظام های عدد نویسی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عدد </a:t>
            </a:r>
            <a:r>
              <a:rPr lang="en-US" dirty="0" smtClean="0">
                <a:cs typeface="B Nazanin" pitchFamily="2" charset="-78"/>
              </a:rPr>
              <a:t>(AC2)</a:t>
            </a:r>
            <a:r>
              <a:rPr lang="en-US" baseline="-25000" dirty="0" smtClean="0">
                <a:cs typeface="B Nazanin" pitchFamily="2" charset="-78"/>
              </a:rPr>
              <a:t>16</a:t>
            </a:r>
            <a:r>
              <a:rPr lang="fa-IR" dirty="0" smtClean="0">
                <a:cs typeface="B Nazanin" pitchFamily="2" charset="-78"/>
              </a:rPr>
              <a:t> را به مبنای 8 تبدیل نمایید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rot="16200000">
            <a:off x="4572000" y="3581401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581400" y="3962401"/>
            <a:ext cx="10668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3924300" y="3543301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2743200" y="3962401"/>
            <a:ext cx="121920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 rot="16200000">
            <a:off x="3086100" y="3543301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2057400" y="3962401"/>
            <a:ext cx="10668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 rot="16200000">
            <a:off x="2324100" y="3543301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295400" y="3962401"/>
            <a:ext cx="10668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2447258"/>
            <a:ext cx="8915400" cy="392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		حل ) ابتدا عدد را به مبنای 2 می بریم</a:t>
            </a:r>
          </a:p>
          <a:p>
            <a:pPr>
              <a:buNone/>
            </a:pP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r>
              <a:rPr lang="en-US" sz="2800" dirty="0" smtClean="0">
                <a:cs typeface="B Nazanin" pitchFamily="2" charset="-78"/>
              </a:rPr>
              <a:t>(AC2)</a:t>
            </a:r>
            <a:r>
              <a:rPr lang="en-US" sz="2800" baseline="-25000" dirty="0" smtClean="0">
                <a:cs typeface="B Nazanin" pitchFamily="2" charset="-78"/>
              </a:rPr>
              <a:t>16</a:t>
            </a:r>
            <a:r>
              <a:rPr lang="en-US" sz="2800" dirty="0" smtClean="0">
                <a:cs typeface="B Nazanin" pitchFamily="2" charset="-78"/>
              </a:rPr>
              <a:t>=(101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0,11</a:t>
            </a:r>
            <a:r>
              <a:rPr lang="fa-IR" sz="2800" dirty="0" smtClean="0">
                <a:cs typeface="B Nazanin" pitchFamily="2" charset="-78"/>
              </a:rPr>
              <a:t>  </a:t>
            </a:r>
            <a:r>
              <a:rPr lang="en-US" sz="2800" dirty="0" smtClean="0">
                <a:cs typeface="B Nazanin" pitchFamily="2" charset="-78"/>
              </a:rPr>
              <a:t>00,0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010)</a:t>
            </a:r>
          </a:p>
          <a:p>
            <a:pPr>
              <a:buNone/>
            </a:pPr>
            <a:endParaRPr lang="fa-IR" sz="2800" dirty="0" smtClean="0">
              <a:cs typeface="B Nazanin" pitchFamily="2" charset="-78"/>
            </a:endParaRPr>
          </a:p>
          <a:p>
            <a:pPr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		سپس تبدیل به 8 را انجام  میدهیم </a:t>
            </a: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r>
              <a:rPr lang="en-US" sz="2800" dirty="0" smtClean="0">
                <a:cs typeface="B Nazanin" pitchFamily="2" charset="-78"/>
              </a:rPr>
              <a:t>=(101,011,000,010)=(5302)</a:t>
            </a:r>
            <a:r>
              <a:rPr lang="en-US" sz="2800" baseline="-25000" dirty="0" smtClean="0">
                <a:cs typeface="B Nazanin" pitchFamily="2" charset="-78"/>
              </a:rPr>
              <a:t>8</a:t>
            </a:r>
            <a:r>
              <a:rPr lang="fa-IR" sz="2800" baseline="-25000" dirty="0" smtClean="0">
                <a:cs typeface="B Nazanin" pitchFamily="2" charset="-78"/>
              </a:rPr>
              <a:t>       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SzPct val="89000"/>
            </a:pPr>
            <a:endParaRPr lang="en-US" sz="2800" dirty="0" smtClean="0">
              <a:cs typeface="B Nazanin" pitchFamily="2" charset="-78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Lotus" pitchFamily="2" charset="-78"/>
              </a:rPr>
              <a:t>دستگاههای ورودی</a:t>
            </a:r>
            <a:r>
              <a:rPr lang="ar-SA" sz="4400" dirty="0" smtClean="0">
                <a:cs typeface="B Lotus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2- ماوس 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Mouse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)</a:t>
            </a:r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جهت سهولت در استفاده از نرم افزارها استفاده می شود. ماوس قادر به تشخیص حرکت و کلیک بوده و پس از تشخیص لازم اطلاعات مورد نیاز برای کامپیوتر ارسال تا عملیات لازم انجام گیرد. </a:t>
            </a:r>
            <a:r>
              <a:rPr lang="ar-SA" sz="2400" dirty="0" smtClean="0">
                <a:latin typeface="Times New Roman" pitchFamily="18" charset="0"/>
                <a:cs typeface="B Nazanin" pitchFamily="2" charset="-78"/>
              </a:rPr>
              <a:t>از ماوس بيشتر در محيط‌هاي گرافيكي مثل سيستم عامل ويندوز، برنامه‌هاي تحت ويندوز، بازي‌ها و ... استفاده مي‌شود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.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 algn="r" rtl="1"/>
            <a:endParaRPr lang="fa-I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کانکتورهای متداول: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PS/2</a:t>
            </a:r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( 6 پین) و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USB</a:t>
            </a:r>
            <a:endParaRPr lang="fa-I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en-US" sz="1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648200"/>
            <a:ext cx="1825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22479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dirty="0" smtClean="0">
                <a:cs typeface="B Nazanin" pitchFamily="2" charset="-78"/>
              </a:rPr>
              <a:t>نظام های عدد 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عدد </a:t>
            </a:r>
            <a:r>
              <a:rPr lang="en-US" sz="2400" dirty="0" smtClean="0">
                <a:cs typeface="B Nazanin" pitchFamily="2" charset="-78"/>
              </a:rPr>
              <a:t>(561)</a:t>
            </a:r>
            <a:r>
              <a:rPr lang="en-US" sz="2400" baseline="-25000" dirty="0" smtClean="0">
                <a:cs typeface="B Nazanin" pitchFamily="2" charset="-78"/>
              </a:rPr>
              <a:t>8</a:t>
            </a:r>
            <a:r>
              <a:rPr lang="fa-IR" sz="2400" dirty="0" smtClean="0">
                <a:cs typeface="B Nazanin" pitchFamily="2" charset="-78"/>
              </a:rPr>
              <a:t> را به مبنای 16 تبدیل نمایید</a:t>
            </a:r>
          </a:p>
          <a:p>
            <a:pPr algn="r" rtl="1"/>
            <a:r>
              <a:rPr lang="fa-IR" sz="2400" dirty="0" smtClean="0"/>
              <a:t>171</a:t>
            </a:r>
          </a:p>
          <a:p>
            <a:pPr algn="r" rtl="1"/>
            <a:r>
              <a:rPr lang="fa-IR" sz="2400" dirty="0" smtClean="0"/>
              <a:t>161</a:t>
            </a:r>
          </a:p>
          <a:p>
            <a:pPr algn="r" rtl="1"/>
            <a:r>
              <a:rPr lang="fa-IR" sz="2400" dirty="0" smtClean="0"/>
              <a:t>271</a:t>
            </a:r>
          </a:p>
          <a:p>
            <a:pPr algn="r" rtl="1"/>
            <a:r>
              <a:rPr lang="fa-IR" sz="2400" dirty="0" smtClean="0"/>
              <a:t>261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2" y="1939131"/>
            <a:ext cx="6772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سیستم </a:t>
            </a:r>
            <a:r>
              <a:rPr lang="en-US" dirty="0" smtClean="0">
                <a:cs typeface="B Nazanin" pitchFamily="2" charset="-78"/>
              </a:rPr>
              <a:t>GUI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ویندوز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7762" y="2386806"/>
            <a:ext cx="6086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224711" cy="52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295400"/>
            <a:ext cx="8101012" cy="504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00812" cy="48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038600" cy="458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14475"/>
            <a:ext cx="62388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371600"/>
            <a:ext cx="4271962" cy="496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Lotus" pitchFamily="2" charset="-78"/>
              </a:rPr>
              <a:t>دستگاههای ورودی</a:t>
            </a:r>
            <a:r>
              <a:rPr lang="ar-SA" sz="4400" dirty="0" smtClean="0">
                <a:cs typeface="B Lotus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3-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 Drive</a:t>
            </a:r>
            <a:endParaRPr lang="fa-IR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ديسک های فشرده رايج ترين رسانه ذخيره سازی برای انتقال وجابجائی نرم افزارها و ... میباشند. يک 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قادر به ذخيره سازی 74 دقيقه موزيک است .ظرفيت ديسک های فوق معادل 783 مگابايت است. قطر اين ديسک ها </a:t>
            </a: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12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سانتيمتر است.</a:t>
            </a: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 دارای يک شيار حلزونی (مارپيچ) داده است. دواير از قسمت داخل ديسک شروع و  بسمت بيرون ديسک ختم می شوند.</a:t>
            </a: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 Player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مسئوليت يافتن و خواندن اطلاعات ذخيره شده بر روی يک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را برعهده دارد.</a:t>
            </a:r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يک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 drive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دارای سه بخش اساسی است :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lvl="1" algn="r" rtl="1"/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يک موتور که باعث چرخش ديسک می گردد. چرخش موتور فوق200 و 500 دور دردقيقه با توجه به شياری است می بايست خوانده شود.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lvl="1" algn="r" rtl="1"/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يک ليزر و يک سيستم لنز که برآمدگی های موجود بر روی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CD</a:t>
            </a:r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را خواهند خواند. </a:t>
            </a:r>
            <a:endParaRPr lang="fa-I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lvl="1" algn="r" rtl="1"/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يک مکانيزم رديابی به منظور حرکت  ليزر بگونه ای که پرتو نور قادر به دنبال نمودن شيار حلزونی باشد.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en-US" sz="3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561975"/>
            <a:ext cx="1371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33400"/>
            <a:ext cx="21907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6484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5054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57999" cy="514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0"/>
            <a:ext cx="4191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28800"/>
            <a:ext cx="4305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3276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34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1532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477000" cy="50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4476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Lotus" pitchFamily="2" charset="-78"/>
              </a:rPr>
              <a:t>دستگاههای ورودی</a:t>
            </a:r>
            <a:r>
              <a:rPr lang="ar-SA" sz="4400" dirty="0" smtClean="0">
                <a:cs typeface="B Lotus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fa-I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4- اسکنر</a:t>
            </a:r>
          </a:p>
          <a:p>
            <a:pPr algn="r" rtl="1"/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 استفاده از اسکنر در ساليان اخير در اغلب ادارات و موسسات متداول شده است . </a:t>
            </a: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ایده اولیه تمامی اسکنرها تجزیه و تحلیل یک تصویر و انجام پردازشهای مربوطه است. </a:t>
            </a:r>
          </a:p>
          <a:p>
            <a:pPr algn="r" rtl="1"/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اسکنرها دارای مدلهای متفاوتی می باشند . اسکنرهای مسطح متداولترین نوع اسکنر بوده و اسکنر روميزی نيز ناميده میشوند.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هسته اساسی يک اسکنر،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است .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رايج ترين تکنولوژی برای اخذ تصاوير در اسکنرها است .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CCD</a:t>
            </a:r>
            <a:r>
              <a:rPr lang="ar-SA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 عمليات تبديل تصاوير ( نور ) به الکترون ها ( شارژ الکتريکی ) را انجام میدهد.</a:t>
            </a:r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latin typeface="Arial" charset="0"/>
              <a:cs typeface="B Nazanin" pitchFamily="2" charset="-78"/>
            </a:endParaRPr>
          </a:p>
          <a:p>
            <a:pPr algn="r" rtl="1"/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کانکتورهای متداول: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USB</a:t>
            </a:r>
            <a:endParaRPr lang="fa-I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r" rtl="1"/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71800"/>
            <a:ext cx="22701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512" y="5287963"/>
            <a:ext cx="2422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سیستم عامل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8384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4800" b="1" dirty="0" smtClean="0">
                <a:cs typeface="B Lotus" pitchFamily="2" charset="-78"/>
              </a:rPr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منو استارت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سینی ابزار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Control Panel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ساعت و تاریخ سیستم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My Computer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درایو ها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مشخصات سیستم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منو پنجره ها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نتظیمات میز کار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ابزارهای اولیه سیستم : </a:t>
            </a:r>
            <a:r>
              <a:rPr lang="en-US" dirty="0" smtClean="0">
                <a:cs typeface="B Nazanin" pitchFamily="2" charset="-78"/>
              </a:rPr>
              <a:t>Paint, Windows Media Player, </a:t>
            </a:r>
            <a:r>
              <a:rPr lang="en-US" dirty="0" err="1" smtClean="0">
                <a:cs typeface="B Nazanin" pitchFamily="2" charset="-78"/>
              </a:rPr>
              <a:t>Culculator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 smtClean="0">
                <a:cs typeface="B Lotus" pitchFamily="2" charset="-78"/>
              </a:rPr>
              <a:t>دستگاههای خروجی</a:t>
            </a:r>
            <a:endParaRPr lang="en-US" sz="4800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latin typeface="Arial" charset="0"/>
                <a:cs typeface="B Nazanin" pitchFamily="2" charset="-78"/>
              </a:rPr>
              <a:t>1- مانیتور</a:t>
            </a:r>
          </a:p>
          <a:p>
            <a:pPr algn="r" rtl="1"/>
            <a:r>
              <a:rPr lang="ar-SA" sz="2400" b="1" dirty="0" smtClean="0">
                <a:latin typeface="Arial" charset="0"/>
                <a:cs typeface="B Nazanin" pitchFamily="2" charset="-78"/>
              </a:rPr>
              <a:t>رايج ترين دستگاه نمايش اطلاعات در کامپيوتر است. </a:t>
            </a:r>
            <a:endParaRPr lang="fa-IR" sz="2400" b="1" dirty="0" smtClean="0">
              <a:latin typeface="Arial" charset="0"/>
              <a:cs typeface="B Nazanin" pitchFamily="2" charset="-78"/>
            </a:endParaRPr>
          </a:p>
          <a:p>
            <a:pPr algn="r" rtl="1"/>
            <a:r>
              <a:rPr lang="ar-SA" sz="2400" b="1" dirty="0" smtClean="0">
                <a:latin typeface="Arial" charset="0"/>
                <a:cs typeface="B Nazanin" pitchFamily="2" charset="-78"/>
              </a:rPr>
              <a:t>اغلب صفحات نمايشگر از 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CRT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(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Cathode Ray Tube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) استفاده می نمايند .</a:t>
            </a:r>
            <a:r>
              <a:rPr lang="fa-IR" sz="2400" b="1" dirty="0" smtClean="0">
                <a:latin typeface="Arial" charset="0"/>
                <a:cs typeface="B Nazanin" pitchFamily="2" charset="-78"/>
              </a:rPr>
              <a:t>کامپیوترهای 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Laptop</a:t>
            </a:r>
            <a:r>
              <a:rPr lang="fa-IR" sz="2400" b="1" dirty="0" smtClean="0">
                <a:latin typeface="Arial" charset="0"/>
                <a:cs typeface="B Nazanin" pitchFamily="2" charset="-78"/>
              </a:rPr>
              <a:t> و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ساير دستگاه های</a:t>
            </a:r>
            <a:r>
              <a:rPr lang="fa-IR" sz="2400" b="1" dirty="0" smtClean="0">
                <a:latin typeface="Arial" charset="0"/>
                <a:cs typeface="B Nazanin" pitchFamily="2" charset="-78"/>
              </a:rPr>
              <a:t> 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محاسباتی قابل حمل ، از 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LCD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(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Liquid Crystal Display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) استفاده می نمايند. استفاده از مانيتورهای 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LCD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با توجه به مزايای</a:t>
            </a:r>
            <a:r>
              <a:rPr lang="fa-IR" sz="2400" b="1" dirty="0" smtClean="0">
                <a:latin typeface="Arial" charset="0"/>
                <a:cs typeface="B Nazanin" pitchFamily="2" charset="-78"/>
              </a:rPr>
              <a:t> 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عمده آنان نظير : مصرف انرژی پايين بتدريج جايگزين مانيتورهای </a:t>
            </a:r>
            <a:r>
              <a:rPr lang="en-US" sz="2400" b="1" dirty="0" smtClean="0">
                <a:latin typeface="Arial" charset="0"/>
                <a:cs typeface="B Nazanin" pitchFamily="2" charset="-78"/>
              </a:rPr>
              <a:t>CRT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</a:t>
            </a:r>
            <a:r>
              <a:rPr lang="fa-IR" sz="2400" b="1" dirty="0" smtClean="0">
                <a:latin typeface="Arial" charset="0"/>
                <a:cs typeface="B Nazanin" pitchFamily="2" charset="-78"/>
              </a:rPr>
              <a:t>شدند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.</a:t>
            </a:r>
            <a:endParaRPr lang="fa-IR" sz="2400" b="1" dirty="0" smtClean="0">
              <a:latin typeface="Arial" charset="0"/>
              <a:cs typeface="B Nazanin" pitchFamily="2" charset="-78"/>
            </a:endParaRPr>
          </a:p>
          <a:p>
            <a:pPr algn="r" rtl="1"/>
            <a:endParaRPr lang="fa-IR" sz="2400" b="1" dirty="0" smtClean="0">
              <a:latin typeface="Arial" charset="0"/>
              <a:cs typeface="B Nazanin" pitchFamily="2" charset="-78"/>
            </a:endParaRPr>
          </a:p>
          <a:p>
            <a:pPr algn="r" rtl="1"/>
            <a:endParaRPr lang="fa-IR" sz="2400" b="1" dirty="0" smtClean="0">
              <a:latin typeface="Arial" charset="0"/>
              <a:cs typeface="B Nazanin" pitchFamily="2" charset="-78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17399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Lotus" pitchFamily="2" charset="-78"/>
              </a:rPr>
              <a:t>دستگاههای خروجی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sz="3200" b="1" dirty="0" smtClean="0">
                <a:latin typeface="Arial" charset="0"/>
                <a:cs typeface="B Nazanin" pitchFamily="2" charset="-78"/>
              </a:rPr>
              <a:t>2- پرینتر</a:t>
            </a:r>
          </a:p>
          <a:p>
            <a:pPr algn="r" rtl="1"/>
            <a:endParaRPr lang="fa-IR" sz="3200" b="1" dirty="0" smtClean="0">
              <a:latin typeface="Arial" charset="0"/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latin typeface="Arial" charset="0"/>
                <a:cs typeface="B Nazanin" pitchFamily="2" charset="-78"/>
              </a:rPr>
              <a:t>انواع آن عبارتند از:</a:t>
            </a:r>
          </a:p>
          <a:p>
            <a:pPr algn="r" rtl="1">
              <a:buFontTx/>
              <a:buChar char="-"/>
            </a:pPr>
            <a:endParaRPr lang="fa-IR" sz="3200" b="1" dirty="0" smtClean="0">
              <a:latin typeface="Arial" charset="0"/>
              <a:cs typeface="B Nazanin" pitchFamily="2" charset="-78"/>
            </a:endParaRPr>
          </a:p>
          <a:p>
            <a:pPr algn="r" rtl="1">
              <a:buFontTx/>
              <a:buChar char="-"/>
            </a:pPr>
            <a:r>
              <a:rPr lang="fa-IR" sz="3200" b="1" dirty="0" smtClean="0">
                <a:latin typeface="Arial" charset="0"/>
                <a:cs typeface="B Nazanin" pitchFamily="2" charset="-78"/>
              </a:rPr>
              <a:t> پرینتر سوزنی</a:t>
            </a:r>
          </a:p>
          <a:p>
            <a:pPr algn="r" rtl="1">
              <a:buFontTx/>
              <a:buChar char="-"/>
            </a:pPr>
            <a:endParaRPr lang="fa-IR" sz="3200" b="1" dirty="0" smtClean="0">
              <a:latin typeface="Arial" charset="0"/>
              <a:cs typeface="B Nazanin" pitchFamily="2" charset="-78"/>
            </a:endParaRPr>
          </a:p>
          <a:p>
            <a:pPr algn="r" rtl="1">
              <a:buFontTx/>
              <a:buChar char="-"/>
            </a:pPr>
            <a:r>
              <a:rPr lang="fa-IR" sz="3200" b="1" dirty="0" smtClean="0">
                <a:latin typeface="Arial" charset="0"/>
                <a:cs typeface="B Nazanin" pitchFamily="2" charset="-78"/>
              </a:rPr>
              <a:t> پرینتر لیزری</a:t>
            </a:r>
          </a:p>
          <a:p>
            <a:pPr algn="r" rtl="1">
              <a:buFontTx/>
              <a:buChar char="-"/>
            </a:pPr>
            <a:endParaRPr lang="fa-IR" sz="3200" b="1" dirty="0" smtClean="0">
              <a:latin typeface="Arial" charset="0"/>
              <a:cs typeface="B Nazanin" pitchFamily="2" charset="-78"/>
            </a:endParaRPr>
          </a:p>
          <a:p>
            <a:pPr algn="r" rtl="1">
              <a:buFontTx/>
              <a:buChar char="-"/>
            </a:pPr>
            <a:r>
              <a:rPr lang="fa-IR" sz="3200" b="1" dirty="0" smtClean="0">
                <a:latin typeface="Arial" charset="0"/>
                <a:cs typeface="B Nazanin" pitchFamily="2" charset="-78"/>
              </a:rPr>
              <a:t> پرینتر جوهر افشان</a:t>
            </a:r>
            <a:r>
              <a:rPr lang="ar-SA" sz="3200" b="1" dirty="0" smtClean="0">
                <a:latin typeface="Arial" charset="0"/>
                <a:cs typeface="B Nazanin" pitchFamily="2" charset="-78"/>
              </a:rPr>
              <a:t> </a:t>
            </a:r>
            <a:endParaRPr lang="en-US" sz="3200" b="1" dirty="0" smtClean="0">
              <a:latin typeface="Arial" charset="0"/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 smtClean="0">
                <a:latin typeface="Arial" charset="0"/>
                <a:cs typeface="B Lotus" pitchFamily="2" charset="-78"/>
              </a:rPr>
              <a:t>پرینتر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800" b="1" dirty="0" smtClean="0">
                <a:cs typeface="B Nazanin" pitchFamily="2" charset="-78"/>
              </a:rPr>
              <a:t>چاپگرهاي ماتريس نقطه</a:t>
            </a:r>
            <a:r>
              <a:rPr lang="ar-SA" sz="2800" b="1" dirty="0" smtClean="0"/>
              <a:t>‌</a:t>
            </a:r>
            <a:r>
              <a:rPr lang="ar-SA" sz="2800" b="1" dirty="0" smtClean="0">
                <a:cs typeface="B Nazanin" pitchFamily="2" charset="-78"/>
              </a:rPr>
              <a:t>اي</a:t>
            </a:r>
            <a:r>
              <a:rPr lang="fa-IR" sz="2800" b="1" dirty="0" smtClean="0">
                <a:cs typeface="B Nazanin" pitchFamily="2" charset="-78"/>
              </a:rPr>
              <a:t>؛</a:t>
            </a:r>
            <a:r>
              <a:rPr lang="en-US" sz="2800" dirty="0" smtClean="0">
                <a:cs typeface="B Nazanin" pitchFamily="2" charset="-78"/>
              </a:rPr>
              <a:t/>
            </a:r>
            <a:br>
              <a:rPr lang="en-US" sz="2800" dirty="0" smtClean="0">
                <a:cs typeface="B Nazanin" pitchFamily="2" charset="-78"/>
              </a:rPr>
            </a:br>
            <a:r>
              <a:rPr lang="ar-SA" sz="2800" dirty="0" smtClean="0">
                <a:cs typeface="B Nazanin" pitchFamily="2" charset="-78"/>
              </a:rPr>
              <a:t>براي چاپ كردن خروجي به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صورت نوشتاري يا گرافيكي بر روي كاغذ استفاده مي</a:t>
            </a:r>
            <a:r>
              <a:rPr lang="ar-SA" sz="2800" dirty="0" smtClean="0"/>
              <a:t>‌</a:t>
            </a:r>
            <a:r>
              <a:rPr lang="ar-SA" sz="2800" dirty="0" smtClean="0">
                <a:cs typeface="B Nazanin" pitchFamily="2" charset="-78"/>
              </a:rPr>
              <a:t>شود كه داراي يك هد حاوي تعدادي سوزن است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ar-SA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دانشگاه کردستان - دانشکده فنی و مهندسی - کارگاه کامپیوتر</a:t>
            </a:r>
            <a:endParaRPr lang="en-US"/>
          </a:p>
        </p:txBody>
      </p:sp>
      <p:pic>
        <p:nvPicPr>
          <p:cNvPr id="7" name="Picture 4" descr="ماتريس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5088" y="4075113"/>
            <a:ext cx="2770187" cy="1874837"/>
          </a:xfrm>
          <a:prstGeom prst="rect">
            <a:avLst/>
          </a:prstGeom>
          <a:noFill/>
          <a:ln/>
        </p:spPr>
      </p:pic>
      <p:pic>
        <p:nvPicPr>
          <p:cNvPr id="8" name="Picture 5" descr="ماتريس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429000"/>
            <a:ext cx="29416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161</TotalTime>
  <Words>1634</Words>
  <Application>Microsoft Office PowerPoint</Application>
  <PresentationFormat>On-screen Show (4:3)</PresentationFormat>
  <Paragraphs>406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Arial</vt:lpstr>
      <vt:lpstr>B Farnaz</vt:lpstr>
      <vt:lpstr>B Lotus</vt:lpstr>
      <vt:lpstr>B Nazanin</vt:lpstr>
      <vt:lpstr>B Titr</vt:lpstr>
      <vt:lpstr>Calibri</vt:lpstr>
      <vt:lpstr>Franklin Gothic Book</vt:lpstr>
      <vt:lpstr>Kufi</vt:lpstr>
      <vt:lpstr>Tahoma</vt:lpstr>
      <vt:lpstr>Times New Roman</vt:lpstr>
      <vt:lpstr>Verdana</vt:lpstr>
      <vt:lpstr>Wingdings</vt:lpstr>
      <vt:lpstr>Wingdings 2</vt:lpstr>
      <vt:lpstr>Technic</vt:lpstr>
      <vt:lpstr>Picture</vt:lpstr>
      <vt:lpstr>PowerPoint Presentation</vt:lpstr>
      <vt:lpstr>کارگاه کامپیوتر</vt:lpstr>
      <vt:lpstr>دستگاههای ورودی </vt:lpstr>
      <vt:lpstr>دستگاههای ورودی </vt:lpstr>
      <vt:lpstr>دستگاههای ورودی </vt:lpstr>
      <vt:lpstr>دستگاههای ورودی </vt:lpstr>
      <vt:lpstr>دستگاههای خروجی</vt:lpstr>
      <vt:lpstr>دستگاههای خروجی</vt:lpstr>
      <vt:lpstr>پرینتر</vt:lpstr>
      <vt:lpstr>پرینتر</vt:lpstr>
      <vt:lpstr>پرینتر</vt:lpstr>
      <vt:lpstr>پرینتر</vt:lpstr>
      <vt:lpstr>دستگاههای خروجی</vt:lpstr>
      <vt:lpstr>PowerPoint Presentation</vt:lpstr>
      <vt:lpstr>سیستم عامل</vt:lpstr>
      <vt:lpstr>ویندوز چیست؟</vt:lpstr>
      <vt:lpstr>دو خصیصه مهم</vt:lpstr>
      <vt:lpstr>روشن کردن کامپیوتر</vt:lpstr>
      <vt:lpstr>خاموش کردن کامپیوتر</vt:lpstr>
      <vt:lpstr>خاموش کردن کامپیوتر</vt:lpstr>
      <vt:lpstr>عملکرد دکمه های ماوس</vt:lpstr>
      <vt:lpstr>میزکار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نظام های عدد نویسی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سیستم عامل</vt:lpstr>
      <vt:lpstr>Windows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کارگاه کامپیوتر</dc:title>
  <dc:creator>Ziarati Jamal</dc:creator>
  <cp:lastModifiedBy>Sayed Ali</cp:lastModifiedBy>
  <cp:revision>74</cp:revision>
  <dcterms:created xsi:type="dcterms:W3CDTF">2006-08-16T00:00:00Z</dcterms:created>
  <dcterms:modified xsi:type="dcterms:W3CDTF">2019-07-04T07:15:33Z</dcterms:modified>
</cp:coreProperties>
</file>