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D0BE6D-688A-4136-9060-C8131EEB7F6A}"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334985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0BE6D-688A-4136-9060-C8131EEB7F6A}"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3127166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0BE6D-688A-4136-9060-C8131EEB7F6A}"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1865639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0BE6D-688A-4136-9060-C8131EEB7F6A}"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3174038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D0BE6D-688A-4136-9060-C8131EEB7F6A}"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1575246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D0BE6D-688A-4136-9060-C8131EEB7F6A}" type="datetimeFigureOut">
              <a:rPr lang="en-US" smtClean="0"/>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421333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D0BE6D-688A-4136-9060-C8131EEB7F6A}" type="datetimeFigureOut">
              <a:rPr lang="en-US" smtClean="0"/>
              <a:t>2/24/2016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2403149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D0BE6D-688A-4136-9060-C8131EEB7F6A}" type="datetimeFigureOut">
              <a:rPr lang="en-US" smtClean="0"/>
              <a:t>2/24/2016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313780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0BE6D-688A-4136-9060-C8131EEB7F6A}" type="datetimeFigureOut">
              <a:rPr lang="en-US" smtClean="0"/>
              <a:t>2/24/2016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2174619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0BE6D-688A-4136-9060-C8131EEB7F6A}" type="datetimeFigureOut">
              <a:rPr lang="en-US" smtClean="0"/>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321395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0BE6D-688A-4136-9060-C8131EEB7F6A}" type="datetimeFigureOut">
              <a:rPr lang="en-US" smtClean="0"/>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2EE7C-436C-4820-BD39-747FF6365E46}" type="slidenum">
              <a:rPr lang="en-US" smtClean="0"/>
              <a:t>‹#›</a:t>
            </a:fld>
            <a:endParaRPr lang="en-US"/>
          </a:p>
        </p:txBody>
      </p:sp>
    </p:spTree>
    <p:extLst>
      <p:ext uri="{BB962C8B-B14F-4D97-AF65-F5344CB8AC3E}">
        <p14:creationId xmlns:p14="http://schemas.microsoft.com/office/powerpoint/2010/main" val="3914562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0BE6D-688A-4136-9060-C8131EEB7F6A}" type="datetimeFigureOut">
              <a:rPr lang="en-US" smtClean="0"/>
              <a:t>2/24/2016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2EE7C-436C-4820-BD39-747FF6365E46}" type="slidenum">
              <a:rPr lang="en-US" smtClean="0"/>
              <a:t>‹#›</a:t>
            </a:fld>
            <a:endParaRPr lang="en-US"/>
          </a:p>
        </p:txBody>
      </p:sp>
    </p:spTree>
    <p:extLst>
      <p:ext uri="{BB962C8B-B14F-4D97-AF65-F5344CB8AC3E}">
        <p14:creationId xmlns:p14="http://schemas.microsoft.com/office/powerpoint/2010/main" val="4130230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audio" Target="../media/audio4.wav"/><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5.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52800" y="304800"/>
            <a:ext cx="5638800" cy="1390650"/>
          </a:xfrm>
        </p:spPr>
        <p:txBody>
          <a:bodyPr>
            <a:noAutofit/>
          </a:bodyPr>
          <a:lstStyle/>
          <a:p>
            <a:r>
              <a:rPr lang="fa-IR" sz="11500" dirty="0" smtClean="0"/>
              <a:t>به نام </a:t>
            </a:r>
            <a:r>
              <a:rPr lang="fa-IR" sz="11500" dirty="0" smtClean="0">
                <a:solidFill>
                  <a:srgbClr val="FF0000"/>
                </a:solidFill>
              </a:rPr>
              <a:t>خدا</a:t>
            </a:r>
            <a:endParaRPr lang="en-US" sz="11500" dirty="0">
              <a:solidFill>
                <a:srgbClr val="FF0000"/>
              </a:solidFill>
            </a:endParaRPr>
          </a:p>
        </p:txBody>
      </p:sp>
      <p:sp>
        <p:nvSpPr>
          <p:cNvPr id="3" name="Subtitle 2"/>
          <p:cNvSpPr>
            <a:spLocks noGrp="1"/>
          </p:cNvSpPr>
          <p:nvPr>
            <p:ph type="subTitle" idx="1"/>
          </p:nvPr>
        </p:nvSpPr>
        <p:spPr/>
        <p:txBody>
          <a:bodyPr>
            <a:noAutofit/>
          </a:bodyPr>
          <a:lstStyle/>
          <a:p>
            <a:r>
              <a:rPr lang="fa-IR" sz="4800" dirty="0" smtClean="0">
                <a:solidFill>
                  <a:srgbClr val="FFFF00"/>
                </a:solidFill>
                <a:cs typeface="B Nazanin" pitchFamily="2" charset="-78"/>
              </a:rPr>
              <a:t>نام ونام خانوادگی</a:t>
            </a:r>
            <a:r>
              <a:rPr lang="fa-IR" sz="4800" dirty="0" smtClean="0">
                <a:solidFill>
                  <a:srgbClr val="FF0000"/>
                </a:solidFill>
                <a:cs typeface="B Nazanin" pitchFamily="2" charset="-78"/>
              </a:rPr>
              <a:t>:</a:t>
            </a:r>
            <a:r>
              <a:rPr lang="fa-IR" sz="4800" dirty="0" smtClean="0">
                <a:solidFill>
                  <a:schemeClr val="tx1"/>
                </a:solidFill>
                <a:cs typeface="B Nazanin" pitchFamily="2" charset="-78"/>
              </a:rPr>
              <a:t> علی ملایی</a:t>
            </a:r>
          </a:p>
          <a:p>
            <a:r>
              <a:rPr lang="fa-IR" sz="4800" dirty="0" smtClean="0">
                <a:solidFill>
                  <a:srgbClr val="FFFF00"/>
                </a:solidFill>
                <a:cs typeface="B Nazanin" pitchFamily="2" charset="-78"/>
              </a:rPr>
              <a:t>موضوع</a:t>
            </a:r>
            <a:r>
              <a:rPr lang="fa-IR" sz="4800" dirty="0" smtClean="0">
                <a:solidFill>
                  <a:srgbClr val="FF0000"/>
                </a:solidFill>
                <a:cs typeface="B Nazanin" pitchFamily="2" charset="-78"/>
              </a:rPr>
              <a:t>:</a:t>
            </a:r>
            <a:r>
              <a:rPr lang="fa-IR" sz="4800" dirty="0" smtClean="0">
                <a:solidFill>
                  <a:schemeClr val="tx1"/>
                </a:solidFill>
                <a:cs typeface="B Nazanin" pitchFamily="2" charset="-78"/>
              </a:rPr>
              <a:t> درس انواع مالیات اقتصاد</a:t>
            </a:r>
            <a:endParaRPr lang="en-US" sz="4800" dirty="0">
              <a:solidFill>
                <a:schemeClr val="tx1"/>
              </a:solidFill>
              <a:cs typeface="B Nazanin" pitchFamily="2" charset="-78"/>
            </a:endParaRPr>
          </a:p>
        </p:txBody>
      </p:sp>
    </p:spTree>
    <p:extLst>
      <p:ext uri="{BB962C8B-B14F-4D97-AF65-F5344CB8AC3E}">
        <p14:creationId xmlns:p14="http://schemas.microsoft.com/office/powerpoint/2010/main" val="1123116448"/>
      </p:ext>
    </p:extLst>
  </p:cSld>
  <p:clrMapOvr>
    <a:masterClrMapping/>
  </p:clrMapOvr>
  <mc:AlternateContent xmlns:mc="http://schemas.openxmlformats.org/markup-compatibility/2006">
    <mc:Choice xmlns:p14="http://schemas.microsoft.com/office/powerpoint/2010/main" Requires="p14">
      <p:transition spd="slow" p14:dur="3000">
        <p14:shred/>
        <p:sndAc>
          <p:stSnd>
            <p:snd r:embed="rId2" name="applause.wav"/>
          </p:stSnd>
        </p:sndAc>
      </p:transition>
    </mc:Choice>
    <mc:Fallback>
      <p:transition spd="slow">
        <p:fade/>
        <p:sndAc>
          <p:stSnd>
            <p:snd r:embed="rId2" name="applause.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867399"/>
          </a:xfrm>
        </p:spPr>
        <p:txBody>
          <a:bodyPr/>
          <a:lstStyle/>
          <a:p>
            <a:r>
              <a:rPr lang="fa-IR" sz="4800" dirty="0" smtClean="0">
                <a:solidFill>
                  <a:srgbClr val="FFFF00"/>
                </a:solidFill>
              </a:rPr>
              <a:t>مالیات هایی که دولت ها از مردم می گیرند به صورت زیر است</a:t>
            </a:r>
            <a:r>
              <a:rPr lang="fa-IR" dirty="0" smtClean="0">
                <a:solidFill>
                  <a:srgbClr val="FF0000"/>
                </a:solidFill>
              </a:rPr>
              <a:t>:</a:t>
            </a:r>
            <a:br>
              <a:rPr lang="fa-IR" dirty="0" smtClean="0">
                <a:solidFill>
                  <a:srgbClr val="FF0000"/>
                </a:solidFill>
              </a:rPr>
            </a:br>
            <a:r>
              <a:rPr lang="fa-IR" dirty="0" smtClean="0"/>
              <a:t>1</a:t>
            </a:r>
            <a:r>
              <a:rPr lang="fa-IR" dirty="0" smtClean="0">
                <a:solidFill>
                  <a:srgbClr val="FF0000"/>
                </a:solidFill>
              </a:rPr>
              <a:t>.</a:t>
            </a:r>
            <a:r>
              <a:rPr lang="fa-IR" dirty="0" smtClean="0">
                <a:solidFill>
                  <a:srgbClr val="00B050"/>
                </a:solidFill>
              </a:rPr>
              <a:t>مایات بر درآمد</a:t>
            </a:r>
            <a:r>
              <a:rPr lang="fa-IR" dirty="0" smtClean="0"/>
              <a:t/>
            </a:r>
            <a:br>
              <a:rPr lang="fa-IR" dirty="0" smtClean="0"/>
            </a:br>
            <a:r>
              <a:rPr lang="fa-IR" dirty="0" smtClean="0"/>
              <a:t>2</a:t>
            </a:r>
            <a:r>
              <a:rPr lang="fa-IR" dirty="0" smtClean="0">
                <a:solidFill>
                  <a:srgbClr val="FF0000"/>
                </a:solidFill>
              </a:rPr>
              <a:t>.</a:t>
            </a:r>
            <a:r>
              <a:rPr lang="fa-IR" dirty="0" smtClean="0">
                <a:solidFill>
                  <a:schemeClr val="bg1"/>
                </a:solidFill>
              </a:rPr>
              <a:t>مالیات بر دارایی</a:t>
            </a:r>
            <a:r>
              <a:rPr lang="fa-IR" dirty="0" smtClean="0"/>
              <a:t/>
            </a:r>
            <a:br>
              <a:rPr lang="fa-IR" dirty="0" smtClean="0"/>
            </a:br>
            <a:r>
              <a:rPr lang="fa-IR" dirty="0" smtClean="0"/>
              <a:t>3</a:t>
            </a:r>
            <a:r>
              <a:rPr lang="fa-IR" dirty="0" smtClean="0">
                <a:solidFill>
                  <a:srgbClr val="FF0000"/>
                </a:solidFill>
              </a:rPr>
              <a:t>.مالیات بر نقل و انتقالات دارایی</a:t>
            </a:r>
            <a:r>
              <a:rPr lang="fa-IR" dirty="0" smtClean="0"/>
              <a:t/>
            </a:r>
            <a:br>
              <a:rPr lang="fa-IR" dirty="0" smtClean="0"/>
            </a:br>
            <a:r>
              <a:rPr lang="fa-IR" dirty="0" smtClean="0"/>
              <a:t>4</a:t>
            </a:r>
            <a:r>
              <a:rPr lang="fa-IR" dirty="0" smtClean="0">
                <a:solidFill>
                  <a:srgbClr val="FF0000"/>
                </a:solidFill>
              </a:rPr>
              <a:t>.</a:t>
            </a:r>
            <a:r>
              <a:rPr lang="fa-IR" dirty="0" smtClean="0">
                <a:solidFill>
                  <a:srgbClr val="FFC000"/>
                </a:solidFill>
              </a:rPr>
              <a:t>حقوق و عوارض گمرکی</a:t>
            </a:r>
            <a:r>
              <a:rPr lang="fa-IR" dirty="0" smtClean="0"/>
              <a:t/>
            </a:r>
            <a:br>
              <a:rPr lang="fa-IR" dirty="0" smtClean="0"/>
            </a:br>
            <a:r>
              <a:rPr lang="fa-IR" dirty="0" smtClean="0"/>
              <a:t>5.</a:t>
            </a:r>
            <a:r>
              <a:rPr lang="fa-IR" dirty="0" smtClean="0">
                <a:solidFill>
                  <a:srgbClr val="C00000"/>
                </a:solidFill>
              </a:rPr>
              <a:t>عوارض شهرداری</a:t>
            </a:r>
            <a:endParaRPr lang="en-US" dirty="0">
              <a:solidFill>
                <a:srgbClr val="C00000"/>
              </a:solidFill>
            </a:endParaRPr>
          </a:p>
        </p:txBody>
      </p:sp>
      <p:sp>
        <p:nvSpPr>
          <p:cNvPr id="3" name="Subtitle 2"/>
          <p:cNvSpPr>
            <a:spLocks noGrp="1"/>
          </p:cNvSpPr>
          <p:nvPr>
            <p:ph type="subTitle" idx="1"/>
          </p:nvPr>
        </p:nvSpPr>
        <p:spPr>
          <a:xfrm flipH="1" flipV="1">
            <a:off x="152400" y="6477000"/>
            <a:ext cx="152400" cy="152400"/>
          </a:xfrm>
        </p:spPr>
        <p:txBody>
          <a:bodyPr>
            <a:normAutofit fontScale="25000" lnSpcReduction="20000"/>
          </a:bodyPr>
          <a:lstStyle/>
          <a:p>
            <a:endParaRPr lang="en-US" dirty="0"/>
          </a:p>
        </p:txBody>
      </p:sp>
    </p:spTree>
    <p:extLst>
      <p:ext uri="{BB962C8B-B14F-4D97-AF65-F5344CB8AC3E}">
        <p14:creationId xmlns:p14="http://schemas.microsoft.com/office/powerpoint/2010/main" val="4247075404"/>
      </p:ext>
    </p:extLst>
  </p:cSld>
  <p:clrMapOvr>
    <a:masterClrMapping/>
  </p:clrMapOvr>
  <mc:AlternateContent xmlns:mc="http://schemas.openxmlformats.org/markup-compatibility/2006">
    <mc:Choice xmlns:p14="http://schemas.microsoft.com/office/powerpoint/2010/main" Requires="p14">
      <p:transition spd="slow" p14:dur="1500">
        <p:split orient="vert"/>
        <p:sndAc>
          <p:stSnd>
            <p:snd r:embed="rId2" name="laser.wav"/>
          </p:stSnd>
        </p:sndAc>
      </p:transition>
    </mc:Choice>
    <mc:Fallback>
      <p:transition spd="slow">
        <p:split orient="vert"/>
        <p:sndAc>
          <p:stSnd>
            <p:snd r:embed="rId2" name="laser.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714999"/>
          </a:xfrm>
        </p:spPr>
        <p:txBody>
          <a:bodyPr>
            <a:normAutofit fontScale="90000"/>
          </a:bodyPr>
          <a:lstStyle/>
          <a:p>
            <a:r>
              <a:rPr lang="fa-IR" sz="4800" dirty="0" smtClean="0"/>
              <a:t>دولت وظایف </a:t>
            </a:r>
            <a:r>
              <a:rPr lang="fa-IR" sz="4800" dirty="0" smtClean="0">
                <a:solidFill>
                  <a:srgbClr val="FF0000"/>
                </a:solidFill>
              </a:rPr>
              <a:t>متعددی</a:t>
            </a:r>
            <a:r>
              <a:rPr lang="fa-IR" sz="4800" dirty="0" smtClean="0"/>
              <a:t> بر عهده دارد که برای انجام آنها باید هزینه هایی صرف کند به این هزینه ها </a:t>
            </a:r>
            <a:r>
              <a:rPr lang="fa-IR" sz="4800" dirty="0" smtClean="0">
                <a:solidFill>
                  <a:srgbClr val="FF0000"/>
                </a:solidFill>
              </a:rPr>
              <a:t>مخارج عمومی </a:t>
            </a:r>
            <a:r>
              <a:rPr lang="fa-IR" sz="4800" dirty="0" smtClean="0"/>
              <a:t>می گویند</a:t>
            </a:r>
            <a:r>
              <a:rPr lang="fa-IR" sz="4800" dirty="0" smtClean="0">
                <a:solidFill>
                  <a:srgbClr val="FF0000"/>
                </a:solidFill>
              </a:rPr>
              <a:t>.</a:t>
            </a:r>
            <a:br>
              <a:rPr lang="fa-IR" sz="4800" dirty="0" smtClean="0">
                <a:solidFill>
                  <a:srgbClr val="FF0000"/>
                </a:solidFill>
              </a:rPr>
            </a:br>
            <a:r>
              <a:rPr lang="fa-IR" dirty="0"/>
              <a:t/>
            </a:r>
            <a:br>
              <a:rPr lang="fa-IR" dirty="0"/>
            </a:br>
            <a:r>
              <a:rPr lang="fa-IR" dirty="0" smtClean="0"/>
              <a:t>به میزان ومقدار </a:t>
            </a:r>
            <a:r>
              <a:rPr lang="fa-IR" dirty="0" smtClean="0">
                <a:solidFill>
                  <a:srgbClr val="FF0000"/>
                </a:solidFill>
              </a:rPr>
              <a:t>مابه التفاوتی </a:t>
            </a:r>
            <a:r>
              <a:rPr lang="fa-IR" dirty="0" smtClean="0"/>
              <a:t>که دولت به جای مردم در برخی از موارد برای تهیه </a:t>
            </a:r>
            <a:r>
              <a:rPr lang="fa-IR" dirty="0" smtClean="0">
                <a:solidFill>
                  <a:srgbClr val="FF0000"/>
                </a:solidFill>
              </a:rPr>
              <a:t>کالاهای</a:t>
            </a:r>
            <a:r>
              <a:rPr lang="fa-IR" dirty="0" smtClean="0"/>
              <a:t> </a:t>
            </a:r>
            <a:r>
              <a:rPr lang="fa-IR" dirty="0" smtClean="0">
                <a:solidFill>
                  <a:srgbClr val="FF0000"/>
                </a:solidFill>
              </a:rPr>
              <a:t>ضروری</a:t>
            </a:r>
            <a:r>
              <a:rPr lang="fa-IR" dirty="0" smtClean="0"/>
              <a:t> می پردازد را </a:t>
            </a:r>
            <a:r>
              <a:rPr lang="fa-IR" dirty="0" smtClean="0">
                <a:solidFill>
                  <a:srgbClr val="FF0000"/>
                </a:solidFill>
              </a:rPr>
              <a:t>یارانه</a:t>
            </a:r>
            <a:r>
              <a:rPr lang="fa-IR" dirty="0" smtClean="0"/>
              <a:t> می گویند</a:t>
            </a:r>
            <a:r>
              <a:rPr lang="fa-IR" dirty="0" smtClean="0">
                <a:solidFill>
                  <a:srgbClr val="FF0000"/>
                </a:solidFill>
              </a:rPr>
              <a:t>.</a:t>
            </a:r>
            <a:endParaRPr lang="en-US" dirty="0">
              <a:solidFill>
                <a:srgbClr val="FF0000"/>
              </a:solidFill>
            </a:endParaRPr>
          </a:p>
        </p:txBody>
      </p:sp>
      <p:sp>
        <p:nvSpPr>
          <p:cNvPr id="3" name="Subtitle 2"/>
          <p:cNvSpPr>
            <a:spLocks noGrp="1"/>
          </p:cNvSpPr>
          <p:nvPr>
            <p:ph type="subTitle" idx="1"/>
          </p:nvPr>
        </p:nvSpPr>
        <p:spPr>
          <a:xfrm flipH="1" flipV="1">
            <a:off x="152400" y="5638800"/>
            <a:ext cx="1219200" cy="762000"/>
          </a:xfrm>
        </p:spPr>
        <p:txBody>
          <a:bodyPr/>
          <a:lstStyle/>
          <a:p>
            <a:endParaRPr lang="en-US" dirty="0"/>
          </a:p>
        </p:txBody>
      </p:sp>
    </p:spTree>
    <p:extLst>
      <p:ext uri="{BB962C8B-B14F-4D97-AF65-F5344CB8AC3E}">
        <p14:creationId xmlns:p14="http://schemas.microsoft.com/office/powerpoint/2010/main" val="2891204404"/>
      </p:ext>
    </p:extLst>
  </p:cSld>
  <p:clrMapOvr>
    <a:masterClrMapping/>
  </p:clrMapOvr>
  <mc:AlternateContent xmlns:mc="http://schemas.openxmlformats.org/markup-compatibility/2006">
    <mc:Choice xmlns:p14="http://schemas.microsoft.com/office/powerpoint/2010/main" Requires="p14">
      <p:transition spd="slow" p14:dur="1400">
        <p14:doors dir="vert"/>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486400"/>
          </a:xfrm>
        </p:spPr>
        <p:txBody>
          <a:bodyPr>
            <a:normAutofit/>
          </a:bodyPr>
          <a:lstStyle/>
          <a:p>
            <a:r>
              <a:rPr lang="fa-IR" sz="4000" dirty="0" smtClean="0">
                <a:solidFill>
                  <a:srgbClr val="FFFF00"/>
                </a:solidFill>
              </a:rPr>
              <a:t>به آن دسته از هزینه های دولتی که صرف احداث بنا یا خرید کالاهایی می شود که با بقای اصل آنها مورد استفاده قرار می گیرند </a:t>
            </a:r>
            <a:r>
              <a:rPr lang="fa-IR" sz="4000" dirty="0" smtClean="0">
                <a:solidFill>
                  <a:srgbClr val="FF0000"/>
                </a:solidFill>
              </a:rPr>
              <a:t>هزینه های سرمایه ای دولت</a:t>
            </a:r>
            <a:r>
              <a:rPr lang="fa-IR" sz="4000" dirty="0" smtClean="0">
                <a:solidFill>
                  <a:srgbClr val="FFFF00"/>
                </a:solidFill>
              </a:rPr>
              <a:t> می گویند</a:t>
            </a:r>
            <a:r>
              <a:rPr lang="fa-IR" sz="4000" dirty="0" smtClean="0">
                <a:solidFill>
                  <a:srgbClr val="FF0000"/>
                </a:solidFill>
              </a:rPr>
              <a:t>.</a:t>
            </a:r>
            <a:br>
              <a:rPr lang="fa-IR" sz="4000" dirty="0" smtClean="0">
                <a:solidFill>
                  <a:srgbClr val="FF0000"/>
                </a:solidFill>
              </a:rPr>
            </a:br>
            <a:r>
              <a:rPr lang="fa-IR" sz="4800" dirty="0" smtClean="0">
                <a:solidFill>
                  <a:srgbClr val="FFC000"/>
                </a:solidFill>
              </a:rPr>
              <a:t>هزینه های دولت به </a:t>
            </a:r>
            <a:r>
              <a:rPr lang="fa-IR" sz="4800" dirty="0" smtClean="0">
                <a:solidFill>
                  <a:srgbClr val="FF0000"/>
                </a:solidFill>
              </a:rPr>
              <a:t>هزینه های جاری </a:t>
            </a:r>
            <a:r>
              <a:rPr lang="fa-IR" sz="4800" dirty="0" smtClean="0">
                <a:solidFill>
                  <a:srgbClr val="FFC000"/>
                </a:solidFill>
              </a:rPr>
              <a:t>و </a:t>
            </a:r>
            <a:r>
              <a:rPr lang="fa-IR" sz="4800" dirty="0" smtClean="0">
                <a:solidFill>
                  <a:srgbClr val="FF0000"/>
                </a:solidFill>
              </a:rPr>
              <a:t>هزینه های سرمایه ای</a:t>
            </a:r>
            <a:r>
              <a:rPr lang="fa-IR" sz="4800" dirty="0" smtClean="0">
                <a:solidFill>
                  <a:srgbClr val="FFC000"/>
                </a:solidFill>
              </a:rPr>
              <a:t> تقسیم می شوند</a:t>
            </a:r>
            <a:r>
              <a:rPr lang="fa-IR" sz="4800" dirty="0" smtClean="0">
                <a:solidFill>
                  <a:srgbClr val="FF0000"/>
                </a:solidFill>
              </a:rPr>
              <a:t>.</a:t>
            </a:r>
            <a:endParaRPr lang="en-US" sz="4800" dirty="0">
              <a:solidFill>
                <a:srgbClr val="FF0000"/>
              </a:solidFill>
            </a:endParaRPr>
          </a:p>
        </p:txBody>
      </p:sp>
      <p:sp>
        <p:nvSpPr>
          <p:cNvPr id="3" name="Subtitle 2"/>
          <p:cNvSpPr>
            <a:spLocks noGrp="1"/>
          </p:cNvSpPr>
          <p:nvPr>
            <p:ph type="subTitle" idx="1"/>
          </p:nvPr>
        </p:nvSpPr>
        <p:spPr>
          <a:xfrm flipV="1">
            <a:off x="106681" y="6507480"/>
            <a:ext cx="45719"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39443895"/>
      </p:ext>
    </p:extLst>
  </p:cSld>
  <p:clrMapOvr>
    <a:masterClrMapping/>
  </p:clrMapOvr>
  <mc:AlternateContent xmlns:mc="http://schemas.openxmlformats.org/markup-compatibility/2006">
    <mc:Choice xmlns:p14="http://schemas.microsoft.com/office/powerpoint/2010/main" Requires="p14">
      <p:transition spd="slow" p14:dur="1600">
        <p14:gallery dir="l"/>
        <p:sndAc>
          <p:stSnd>
            <p:snd r:embed="rId2" name="camera.wav"/>
          </p:stSnd>
        </p:sndAc>
      </p:transition>
    </mc:Choice>
    <mc:Fallback>
      <p:transition spd="slow">
        <p:fade/>
        <p:sndAc>
          <p:stSnd>
            <p:snd r:embed="rId2" name="camera.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1"/>
            <a:ext cx="7772400" cy="3886200"/>
          </a:xfrm>
        </p:spPr>
        <p:txBody>
          <a:bodyPr>
            <a:normAutofit/>
          </a:bodyPr>
          <a:lstStyle/>
          <a:p>
            <a:r>
              <a:rPr lang="fa-IR" sz="4800" dirty="0" smtClean="0"/>
              <a:t>1</a:t>
            </a:r>
            <a:r>
              <a:rPr lang="fa-IR" sz="4800" dirty="0" smtClean="0">
                <a:solidFill>
                  <a:srgbClr val="FF0000"/>
                </a:solidFill>
              </a:rPr>
              <a:t>.</a:t>
            </a:r>
            <a:r>
              <a:rPr lang="fa-IR" sz="4800" dirty="0" smtClean="0"/>
              <a:t>سرمایه گذاری های مولد</a:t>
            </a:r>
            <a:br>
              <a:rPr lang="fa-IR" sz="4800" dirty="0" smtClean="0"/>
            </a:br>
            <a:r>
              <a:rPr lang="fa-IR" sz="4800" dirty="0" smtClean="0"/>
              <a:t>2</a:t>
            </a:r>
            <a:r>
              <a:rPr lang="fa-IR" sz="4800" dirty="0" smtClean="0">
                <a:solidFill>
                  <a:srgbClr val="FF0000"/>
                </a:solidFill>
              </a:rPr>
              <a:t>.</a:t>
            </a:r>
            <a:r>
              <a:rPr lang="fa-IR" sz="4800" dirty="0" smtClean="0"/>
              <a:t>سرمایه گذاری های زیر بنایی</a:t>
            </a:r>
            <a:br>
              <a:rPr lang="fa-IR" sz="4800" dirty="0" smtClean="0"/>
            </a:br>
            <a:r>
              <a:rPr lang="fa-IR" sz="4800" dirty="0" smtClean="0"/>
              <a:t>3</a:t>
            </a:r>
            <a:r>
              <a:rPr lang="fa-IR" sz="4800" dirty="0" smtClean="0">
                <a:solidFill>
                  <a:srgbClr val="FF0000"/>
                </a:solidFill>
              </a:rPr>
              <a:t>.</a:t>
            </a:r>
            <a:r>
              <a:rPr lang="fa-IR" sz="4800" dirty="0" smtClean="0"/>
              <a:t>سرمایه گذاری های اجتماعی</a:t>
            </a:r>
            <a:r>
              <a:rPr lang="fa-IR" sz="4800" dirty="0" smtClean="0">
                <a:solidFill>
                  <a:srgbClr val="FF0000"/>
                </a:solidFill>
              </a:rPr>
              <a:t>(</a:t>
            </a:r>
            <a:r>
              <a:rPr lang="fa-IR" sz="4800" dirty="0" smtClean="0">
                <a:solidFill>
                  <a:srgbClr val="002060"/>
                </a:solidFill>
              </a:rPr>
              <a:t>مهم ترین</a:t>
            </a:r>
            <a:r>
              <a:rPr lang="fa-IR" sz="4800" dirty="0" smtClean="0">
                <a:solidFill>
                  <a:srgbClr val="FF0000"/>
                </a:solidFill>
              </a:rPr>
              <a:t>)</a:t>
            </a:r>
            <a:endParaRPr lang="en-US" sz="4800" dirty="0">
              <a:solidFill>
                <a:srgbClr val="FF0000"/>
              </a:solidFill>
            </a:endParaRPr>
          </a:p>
        </p:txBody>
      </p:sp>
      <p:sp>
        <p:nvSpPr>
          <p:cNvPr id="3" name="Subtitle 2"/>
          <p:cNvSpPr>
            <a:spLocks noGrp="1"/>
          </p:cNvSpPr>
          <p:nvPr>
            <p:ph type="subTitle" idx="1"/>
          </p:nvPr>
        </p:nvSpPr>
        <p:spPr>
          <a:xfrm>
            <a:off x="1295400" y="304800"/>
            <a:ext cx="6400800" cy="1371600"/>
          </a:xfrm>
        </p:spPr>
        <p:txBody>
          <a:bodyPr>
            <a:normAutofit/>
          </a:bodyPr>
          <a:lstStyle/>
          <a:p>
            <a:r>
              <a:rPr lang="fa-IR" sz="3600" dirty="0" smtClean="0">
                <a:solidFill>
                  <a:schemeClr val="bg1"/>
                </a:solidFill>
                <a:cs typeface="B Nazanin" pitchFamily="2" charset="-78"/>
              </a:rPr>
              <a:t>هزینه های سرمایه ای به چند دسته تقسیم می شوند</a:t>
            </a:r>
            <a:r>
              <a:rPr lang="fa-IR" sz="3600" dirty="0" smtClean="0">
                <a:solidFill>
                  <a:srgbClr val="FF0000"/>
                </a:solidFill>
                <a:cs typeface="B Nazanin" pitchFamily="2" charset="-78"/>
              </a:rPr>
              <a:t>؟</a:t>
            </a:r>
            <a:endParaRPr lang="en-US" sz="3600" dirty="0">
              <a:solidFill>
                <a:srgbClr val="FF0000"/>
              </a:solidFill>
              <a:cs typeface="B Nazanin" pitchFamily="2" charset="-78"/>
            </a:endParaRPr>
          </a:p>
        </p:txBody>
      </p:sp>
    </p:spTree>
    <p:extLst>
      <p:ext uri="{BB962C8B-B14F-4D97-AF65-F5344CB8AC3E}">
        <p14:creationId xmlns:p14="http://schemas.microsoft.com/office/powerpoint/2010/main" val="1062277713"/>
      </p:ext>
    </p:extLst>
  </p:cSld>
  <p:clrMapOvr>
    <a:masterClrMapping/>
  </p:clrMapOvr>
  <mc:AlternateContent xmlns:mc="http://schemas.openxmlformats.org/markup-compatibility/2006">
    <mc:Choice xmlns:p14="http://schemas.microsoft.com/office/powerpoint/2010/main" Requires="p14">
      <p:transition spd="slow" p14:dur="900">
        <p14:warp dir="in"/>
        <p:sndAc>
          <p:stSnd>
            <p:snd r:embed="rId2" name="suction.wav"/>
          </p:stSnd>
        </p:sndAc>
      </p:transition>
    </mc:Choice>
    <mc:Fallback>
      <p:transition spd="slow">
        <p:fade/>
        <p:sndAc>
          <p:stSnd>
            <p:snd r:embed="rId2" name="suction.wav"/>
          </p:stSnd>
        </p:sndAc>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102</Words>
  <Application>Microsoft Office PowerPoint</Application>
  <PresentationFormat>On-screen Show (4:3)</PresentationFormat>
  <Paragraphs>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به نام خدا</vt:lpstr>
      <vt:lpstr>مالیات هایی که دولت ها از مردم می گیرند به صورت زیر است: 1.مایات بر درآمد 2.مالیات بر دارایی 3.مالیات بر نقل و انتقالات دارایی 4.حقوق و عوارض گمرکی 5.عوارض شهرداری</vt:lpstr>
      <vt:lpstr>دولت وظایف متعددی بر عهده دارد که برای انجام آنها باید هزینه هایی صرف کند به این هزینه ها مخارج عمومی می گویند.  به میزان ومقدار مابه التفاوتی که دولت به جای مردم در برخی از موارد برای تهیه کالاهای ضروری می پردازد را یارانه می گویند.</vt:lpstr>
      <vt:lpstr>به آن دسته از هزینه های دولتی که صرف احداث بنا یا خرید کالاهایی می شود که با بقای اصل آنها مورد استفاده قرار می گیرند هزینه های سرمایه ای دولت می گویند. هزینه های دولت به هزینه های جاری و هزینه های سرمایه ای تقسیم می شوند.</vt:lpstr>
      <vt:lpstr>1.سرمایه گذاری های مولد 2.سرمایه گذاری های زیر بنایی 3.سرمایه گذاری های اجتماعی(مهم ترین)</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MRT Pack 24 DVDs</dc:creator>
  <cp:lastModifiedBy>MRT Pack 24 DVDs</cp:lastModifiedBy>
  <cp:revision>4</cp:revision>
  <dcterms:created xsi:type="dcterms:W3CDTF">2016-02-24T09:28:53Z</dcterms:created>
  <dcterms:modified xsi:type="dcterms:W3CDTF">2016-02-24T10:24:34Z</dcterms:modified>
</cp:coreProperties>
</file>