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72" r:id="rId6"/>
    <p:sldId id="262" r:id="rId7"/>
    <p:sldId id="263" r:id="rId8"/>
    <p:sldId id="264" r:id="rId9"/>
    <p:sldId id="275" r:id="rId10"/>
    <p:sldId id="274" r:id="rId11"/>
    <p:sldId id="277" r:id="rId12"/>
    <p:sldId id="265" r:id="rId13"/>
    <p:sldId id="279" r:id="rId14"/>
    <p:sldId id="278" r:id="rId15"/>
    <p:sldId id="280" r:id="rId16"/>
    <p:sldId id="276" r:id="rId17"/>
    <p:sldId id="260" r:id="rId18"/>
    <p:sldId id="268" r:id="rId19"/>
    <p:sldId id="273" r:id="rId20"/>
    <p:sldId id="261" r:id="rId21"/>
    <p:sldId id="270"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IW+p+z9P65h8+PkRvN/YAg==" hashData="yq8U2eyIU3FQDBXuzg5A5T1UpEc="/>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E2BE8A-4F7E-4707-9A90-F3F7211BB4C7}"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E2BE8A-4F7E-4707-9A90-F3F7211BB4C7}"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E2BE8A-4F7E-4707-9A90-F3F7211BB4C7}"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E2BE8A-4F7E-4707-9A90-F3F7211BB4C7}"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2BE8A-4F7E-4707-9A90-F3F7211BB4C7}"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E2BE8A-4F7E-4707-9A90-F3F7211BB4C7}"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E2BE8A-4F7E-4707-9A90-F3F7211BB4C7}" type="datetimeFigureOut">
              <a:rPr lang="en-US" smtClean="0"/>
              <a:pPr/>
              <a:t>5/5/2015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E2BE8A-4F7E-4707-9A90-F3F7211BB4C7}" type="datetimeFigureOut">
              <a:rPr lang="en-US" smtClean="0"/>
              <a:pPr/>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2BE8A-4F7E-4707-9A90-F3F7211BB4C7}" type="datetimeFigureOut">
              <a:rPr lang="en-US" smtClean="0"/>
              <a:pPr/>
              <a:t>5/5/2015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2BE8A-4F7E-4707-9A90-F3F7211BB4C7}"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2BE8A-4F7E-4707-9A90-F3F7211BB4C7}"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2BE8A-4F7E-4707-9A90-F3F7211BB4C7}" type="datetimeFigureOut">
              <a:rPr lang="en-US" smtClean="0"/>
              <a:pPr/>
              <a:t>5/5/2015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B45E8-FD2E-40D1-B1DB-C5DFCC660D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01.jpg"/>
          <p:cNvPicPr>
            <a:picLocks noChangeAspect="1"/>
          </p:cNvPicPr>
          <p:nvPr/>
        </p:nvPicPr>
        <p:blipFill>
          <a:blip r:embed="rId2" cstate="print"/>
          <a:stretch>
            <a:fillRect/>
          </a:stretch>
        </p:blipFill>
        <p:spPr>
          <a:xfrm>
            <a:off x="1905473" y="476672"/>
            <a:ext cx="5909118" cy="6192688"/>
          </a:xfrm>
          <a:prstGeom prst="rect">
            <a:avLst/>
          </a:prstGeom>
        </p:spPr>
      </p:pic>
      <p:sp>
        <p:nvSpPr>
          <p:cNvPr id="5" name="Rectangle 4"/>
          <p:cNvSpPr/>
          <p:nvPr/>
        </p:nvSpPr>
        <p:spPr>
          <a:xfrm>
            <a:off x="1475656" y="6309320"/>
            <a:ext cx="6624736"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1331640" y="188640"/>
            <a:ext cx="6624736"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rot="5400000">
            <a:off x="-1404665" y="3284983"/>
            <a:ext cx="6624736" cy="4320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rot="5400000">
            <a:off x="4103948" y="2816932"/>
            <a:ext cx="6408712" cy="12961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fontAlgn="base"/>
            <a:r>
              <a:rPr lang="fa-IR" dirty="0" smtClean="0">
                <a:cs typeface="B Yekan" pitchFamily="2" charset="-78"/>
              </a:rPr>
              <a:t>ایجاد «بزرگراه هیدروژن» با فتوسنتز مصنوعی </a:t>
            </a:r>
            <a:r>
              <a:rPr lang="fa-IR" dirty="0" smtClean="0">
                <a:cs typeface="B Yekan" pitchFamily="2" charset="-78"/>
              </a:rPr>
              <a:t>نانوذرات</a:t>
            </a:r>
            <a:endParaRPr lang="fa-IR" dirty="0">
              <a:cs typeface="B Yekan" pitchFamily="2" charset="-78"/>
            </a:endParaRPr>
          </a:p>
        </p:txBody>
      </p:sp>
      <p:pic>
        <p:nvPicPr>
          <p:cNvPr id="8" name="Content Placeholder 7" descr="filereader (6).jpg"/>
          <p:cNvPicPr>
            <a:picLocks noGrp="1" noChangeAspect="1"/>
          </p:cNvPicPr>
          <p:nvPr>
            <p:ph idx="1"/>
          </p:nvPr>
        </p:nvPicPr>
        <p:blipFill>
          <a:blip r:embed="rId2" cstate="print"/>
          <a:stretch>
            <a:fillRect/>
          </a:stretch>
        </p:blipFill>
        <p:spPr>
          <a:xfrm>
            <a:off x="240526" y="1196752"/>
            <a:ext cx="5411594" cy="3960440"/>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شرکت هایپرسولار </a:t>
            </a:r>
            <a:r>
              <a:rPr lang="fa-IR" sz="1600" dirty="0" smtClean="0">
                <a:cs typeface="B Yekan" pitchFamily="2" charset="-78"/>
              </a:rPr>
              <a:t>قصد </a:t>
            </a:r>
            <a:r>
              <a:rPr lang="fa-IR" sz="1600" dirty="0" smtClean="0">
                <a:cs typeface="B Yekan" pitchFamily="2" charset="-78"/>
              </a:rPr>
              <a:t>دارد ایستگاه‌های تولید هیدروژن در کالیفرنیا ایجاد کند تا سوخت خودروهای هیدروژنی را تأمین کند. این شرکت از نانوذرات برای فتوسنتز مصنوعی استفاده می‌کند تا مولکول‌های آب شکسته شده و هیدروژن تولید شود.</a:t>
            </a:r>
            <a:endParaRPr lang="en-US" sz="1600" dirty="0">
              <a:cs typeface="B Yekan" pitchFamily="2" charset="-78"/>
            </a:endParaRPr>
          </a:p>
        </p:txBody>
      </p:sp>
      <p:grpSp>
        <p:nvGrpSpPr>
          <p:cNvPr id="2" name="Group 4"/>
          <p:cNvGrpSpPr/>
          <p:nvPr/>
        </p:nvGrpSpPr>
        <p:grpSpPr>
          <a:xfrm rot="264408">
            <a:off x="3559540" y="-80097"/>
            <a:ext cx="2452436" cy="1973442"/>
            <a:chOff x="6623341" y="3498167"/>
            <a:chExt cx="1590451" cy="1279816"/>
          </a:xfrm>
        </p:grpSpPr>
        <p:pic>
          <p:nvPicPr>
            <p:cNvPr id="7" name="Picture 6" descr="vector-mohr-www.barGGraph.com.png"/>
            <p:cNvPicPr>
              <a:picLocks noChangeAspect="1"/>
            </p:cNvPicPr>
            <p:nvPr/>
          </p:nvPicPr>
          <p:blipFill>
            <a:blip r:embed="rId3" cstate="print"/>
            <a:stretch>
              <a:fillRect/>
            </a:stretch>
          </p:blipFill>
          <p:spPr>
            <a:xfrm rot="693808" flipH="1">
              <a:off x="6623341" y="3498167"/>
              <a:ext cx="1590451" cy="1279816"/>
            </a:xfrm>
            <a:prstGeom prst="rect">
              <a:avLst/>
            </a:prstGeom>
          </p:spPr>
        </p:pic>
        <p:sp>
          <p:nvSpPr>
            <p:cNvPr id="9" name="TextBox 8"/>
            <p:cNvSpPr txBox="1"/>
            <p:nvPr/>
          </p:nvSpPr>
          <p:spPr>
            <a:xfrm rot="20485020">
              <a:off x="6684131" y="3937682"/>
              <a:ext cx="1479854" cy="396160"/>
            </a:xfrm>
            <a:prstGeom prst="rect">
              <a:avLst/>
            </a:prstGeom>
            <a:noFill/>
          </p:spPr>
          <p:txBody>
            <a:bodyPr wrap="square" rtlCol="0">
              <a:spAutoFit/>
            </a:bodyPr>
            <a:lstStyle/>
            <a:p>
              <a:pPr algn="ctr" rtl="1"/>
              <a:r>
                <a:rPr lang="fa-IR" sz="2000" dirty="0" smtClean="0">
                  <a:solidFill>
                    <a:srgbClr val="C00000"/>
                  </a:solidFill>
                  <a:cs typeface="B Titr" pitchFamily="2" charset="-78"/>
                </a:rPr>
                <a:t>مهم ترین خبر</a:t>
              </a:r>
              <a:r>
                <a:rPr lang="fa-IR" sz="2000" dirty="0" smtClean="0">
                  <a:solidFill>
                    <a:srgbClr val="C00000"/>
                  </a:solidFill>
                  <a:cs typeface="B Titr" pitchFamily="2" charset="-78"/>
                </a:rPr>
                <a:t> نانویی</a:t>
              </a:r>
            </a:p>
            <a:p>
              <a:pPr algn="ctr" rtl="1"/>
              <a:r>
                <a:rPr lang="fa-IR" sz="2000" dirty="0" smtClean="0">
                  <a:solidFill>
                    <a:srgbClr val="C00000"/>
                  </a:solidFill>
                  <a:cs typeface="B Titr" pitchFamily="2" charset="-78"/>
                </a:rPr>
                <a:t> در هفته گذشته</a:t>
              </a:r>
              <a:endParaRPr lang="en-US" sz="2000" dirty="0">
                <a:solidFill>
                  <a:srgbClr val="C00000"/>
                </a:solidFill>
                <a:cs typeface="B Titr" pitchFamily="2" charset="-78"/>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fontAlgn="base"/>
            <a:r>
              <a:rPr lang="fa-IR" dirty="0" smtClean="0">
                <a:cs typeface="B Yekan" pitchFamily="2" charset="-78"/>
              </a:rPr>
              <a:t>ساخت حساس‌ترین دماسنج جهان با نانولوله </a:t>
            </a:r>
            <a:r>
              <a:rPr lang="fa-IR" dirty="0" smtClean="0">
                <a:cs typeface="B Yekan" pitchFamily="2" charset="-78"/>
              </a:rPr>
              <a:t>کربنی</a:t>
            </a:r>
            <a:endParaRPr lang="fa-IR" dirty="0">
              <a:cs typeface="B Yekan" pitchFamily="2" charset="-78"/>
            </a:endParaRPr>
          </a:p>
        </p:txBody>
      </p:sp>
      <p:pic>
        <p:nvPicPr>
          <p:cNvPr id="8" name="Content Placeholder 7" descr="filereader (6).jpg"/>
          <p:cNvPicPr>
            <a:picLocks noGrp="1" noChangeAspect="1"/>
          </p:cNvPicPr>
          <p:nvPr>
            <p:ph idx="1"/>
          </p:nvPr>
        </p:nvPicPr>
        <p:blipFill>
          <a:blip r:embed="rId2" cstate="print"/>
          <a:srcRect l="25918" r="20204"/>
          <a:stretch>
            <a:fillRect/>
          </a:stretch>
        </p:blipFill>
        <p:spPr>
          <a:xfrm>
            <a:off x="143070" y="836710"/>
            <a:ext cx="5509050" cy="5112570"/>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محققان سوئیسی با استفاده از نانولوله کربنی و سلول‌های گیاه تنباکو موفق به ساخت دماسنجی شدند که حساسیت آن 100 برابر بیشتر از دماسنج‌های معمولی است.</a:t>
            </a:r>
            <a:endParaRPr lang="en-US" sz="1600" dirty="0">
              <a:cs typeface="B Yekan"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filereader (6).jpg"/>
          <p:cNvPicPr>
            <a:picLocks noGrp="1" noChangeAspect="1"/>
          </p:cNvPicPr>
          <p:nvPr>
            <p:ph idx="1"/>
          </p:nvPr>
        </p:nvPicPr>
        <p:blipFill>
          <a:blip r:embed="rId2" cstate="print"/>
          <a:stretch>
            <a:fillRect/>
          </a:stretch>
        </p:blipFill>
        <p:spPr>
          <a:xfrm>
            <a:off x="107504" y="1340768"/>
            <a:ext cx="5518798" cy="3697210"/>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پیشگامی ملی فناوری‌ نانوی ایالات متحده </a:t>
            </a:r>
            <a:r>
              <a:rPr lang="fa-IR" sz="1600" dirty="0" smtClean="0">
                <a:cs typeface="B Yekan" pitchFamily="2" charset="-78"/>
              </a:rPr>
              <a:t>آمریکا تصویر برنده </a:t>
            </a:r>
            <a:r>
              <a:rPr lang="fa-IR" sz="1600" dirty="0" smtClean="0">
                <a:cs typeface="B Yekan" pitchFamily="2" charset="-78"/>
              </a:rPr>
              <a:t>مسابقه عکس  </a:t>
            </a:r>
            <a:r>
              <a:rPr lang="en-US" sz="1600" dirty="0" err="1" smtClean="0">
                <a:cs typeface="B Yekan" pitchFamily="2" charset="-78"/>
              </a:rPr>
              <a:t>EnvisioNano</a:t>
            </a:r>
            <a:r>
              <a:rPr lang="fa-IR" sz="1600" dirty="0" smtClean="0">
                <a:cs typeface="B Yekan" pitchFamily="2" charset="-78"/>
              </a:rPr>
              <a:t> ر</a:t>
            </a:r>
            <a:r>
              <a:rPr lang="fa-IR" sz="1600" dirty="0" smtClean="0">
                <a:cs typeface="B Yekan" pitchFamily="2" charset="-78"/>
              </a:rPr>
              <a:t>ا اعلام کرد</a:t>
            </a:r>
            <a:r>
              <a:rPr lang="fa-IR" sz="1600" dirty="0" smtClean="0">
                <a:cs typeface="B Yekan" pitchFamily="2" charset="-78"/>
              </a:rPr>
              <a:t>. کایل ناولین از دانشگاه گرینزبرو کارولینای شمالی توانست مقام نخست این مسابقه را کسب کند.</a:t>
            </a:r>
            <a:endParaRPr lang="en-US" sz="1600" dirty="0">
              <a:cs typeface="B Yekan" pitchFamily="2" charset="-78"/>
            </a:endParaRPr>
          </a:p>
        </p:txBody>
      </p:sp>
      <p:sp>
        <p:nvSpPr>
          <p:cNvPr id="9" name="Title 3"/>
          <p:cNvSpPr>
            <a:spLocks noGrp="1"/>
          </p:cNvSpPr>
          <p:nvPr>
            <p:ph type="title"/>
          </p:nvPr>
        </p:nvSpPr>
        <p:spPr>
          <a:xfrm>
            <a:off x="5696279" y="273050"/>
            <a:ext cx="3008313" cy="1162050"/>
          </a:xfrm>
        </p:spPr>
        <p:txBody>
          <a:bodyPr>
            <a:normAutofit/>
          </a:bodyPr>
          <a:lstStyle/>
          <a:p>
            <a:pPr algn="r" rtl="1" fontAlgn="base"/>
            <a:r>
              <a:rPr lang="fa-IR" dirty="0" smtClean="0">
                <a:cs typeface="B Yekan" pitchFamily="2" charset="-78"/>
              </a:rPr>
              <a:t>عکس برگزیده مسابقه </a:t>
            </a:r>
            <a:r>
              <a:rPr lang="en-US" dirty="0" err="1" smtClean="0">
                <a:cs typeface="B Yekan" pitchFamily="2" charset="-78"/>
              </a:rPr>
              <a:t>EnvisioNano</a:t>
            </a:r>
            <a:r>
              <a:rPr lang="fa-IR" dirty="0" smtClean="0">
                <a:cs typeface="B Yekan" pitchFamily="2" charset="-78"/>
              </a:rPr>
              <a:t> انتخاب شد</a:t>
            </a:r>
            <a:endParaRPr lang="fa-IR" dirty="0">
              <a:cs typeface="B Yekan"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fontAlgn="base"/>
            <a:r>
              <a:rPr lang="fa-IR" dirty="0" smtClean="0">
                <a:cs typeface="B Yekan" pitchFamily="2" charset="-78"/>
              </a:rPr>
              <a:t>استفاده از گرافن در ساخت ابرخازن با ظرفیت </a:t>
            </a:r>
            <a:r>
              <a:rPr lang="fa-IR" dirty="0" smtClean="0">
                <a:cs typeface="B Yekan" pitchFamily="2" charset="-78"/>
              </a:rPr>
              <a:t>بالا</a:t>
            </a:r>
            <a:endParaRPr lang="fa-IR" dirty="0">
              <a:cs typeface="B Yekan" pitchFamily="2" charset="-78"/>
            </a:endParaRPr>
          </a:p>
        </p:txBody>
      </p:sp>
      <p:pic>
        <p:nvPicPr>
          <p:cNvPr id="8" name="Content Placeholder 7" descr="filereader (6).jpg"/>
          <p:cNvPicPr>
            <a:picLocks noGrp="1" noChangeAspect="1"/>
          </p:cNvPicPr>
          <p:nvPr>
            <p:ph idx="1"/>
          </p:nvPr>
        </p:nvPicPr>
        <p:blipFill>
          <a:blip r:embed="rId2" cstate="print"/>
          <a:stretch>
            <a:fillRect/>
          </a:stretch>
        </p:blipFill>
        <p:spPr>
          <a:xfrm>
            <a:off x="375621" y="984759"/>
            <a:ext cx="5179202" cy="3884402"/>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محققان با استفاده از گرافن و دی‌اکسید منگنز موفق به ساخت ابرخازنی شدند که به سرعت شارژ شده و مقدار زیادی انرژی را در خود ذخیره می‌کند.</a:t>
            </a:r>
            <a:endParaRPr lang="en-US" sz="1600" dirty="0">
              <a:cs typeface="B Yekan"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a:r>
              <a:rPr lang="fa-IR" sz="1990" dirty="0" smtClean="0">
                <a:cs typeface="B Yekan" pitchFamily="2" charset="-78"/>
              </a:rPr>
              <a:t>پوشش نانوکامپوزیتی با قابلیت تغییر رنگ در اثر حرارت</a:t>
            </a:r>
            <a:endParaRPr lang="fa-IR" sz="1990" dirty="0">
              <a:cs typeface="B Yekan" pitchFamily="2" charset="-78"/>
            </a:endParaRPr>
          </a:p>
        </p:txBody>
      </p:sp>
      <p:pic>
        <p:nvPicPr>
          <p:cNvPr id="8" name="Content Placeholder 7" descr="filereader (6).jpg"/>
          <p:cNvPicPr>
            <a:picLocks noGrp="1" noChangeAspect="1"/>
          </p:cNvPicPr>
          <p:nvPr>
            <p:ph idx="1"/>
          </p:nvPr>
        </p:nvPicPr>
        <p:blipFill>
          <a:blip r:embed="rId2" cstate="print"/>
          <a:stretch>
            <a:fillRect/>
          </a:stretch>
        </p:blipFill>
        <p:spPr>
          <a:xfrm>
            <a:off x="179512" y="826265"/>
            <a:ext cx="5424154" cy="3610847"/>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محققان آلمانی موفق به ساخت پوشش نانوکامپوزیتی شدند که می‌تواند سطوح را در برابر گرما و خوردگی محافظت کند و همچنین با تغییر دما، تغییر رنگ دهد. این پوشش می‌تواند هنگام افزایش دما به رنگ قرمز در آید و اطلاعات بصری درباره شرایط زیرلایه به مصرف کننده بدهد.</a:t>
            </a:r>
            <a:endParaRPr lang="en-US" sz="1600" dirty="0">
              <a:cs typeface="B Yeka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fontAlgn="base"/>
            <a:r>
              <a:rPr lang="fa-IR" sz="1870" dirty="0" smtClean="0">
                <a:cs typeface="B Yekan" pitchFamily="2" charset="-78"/>
              </a:rPr>
              <a:t>عرضه فیلم‌های رسانای شفاف نازک حاوی نانولوله کربنی به </a:t>
            </a:r>
            <a:r>
              <a:rPr lang="fa-IR" sz="1870" dirty="0" smtClean="0">
                <a:cs typeface="B Yekan" pitchFamily="2" charset="-78"/>
              </a:rPr>
              <a:t>بازار</a:t>
            </a:r>
            <a:endParaRPr lang="fa-IR" sz="1870" dirty="0">
              <a:cs typeface="B Yekan" pitchFamily="2" charset="-78"/>
            </a:endParaRPr>
          </a:p>
        </p:txBody>
      </p:sp>
      <p:pic>
        <p:nvPicPr>
          <p:cNvPr id="8" name="Content Placeholder 7" descr="filereader (6).jpg"/>
          <p:cNvPicPr>
            <a:picLocks noGrp="1" noChangeAspect="1"/>
          </p:cNvPicPr>
          <p:nvPr>
            <p:ph idx="1"/>
          </p:nvPr>
        </p:nvPicPr>
        <p:blipFill>
          <a:blip r:embed="rId2" cstate="print"/>
          <a:stretch>
            <a:fillRect/>
          </a:stretch>
        </p:blipFill>
        <p:spPr>
          <a:xfrm>
            <a:off x="0" y="0"/>
            <a:ext cx="8877668" cy="5661248"/>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شرکت </a:t>
            </a:r>
            <a:r>
              <a:rPr lang="fa-IR" sz="1600" dirty="0" smtClean="0">
                <a:cs typeface="B Yekan" pitchFamily="2" charset="-78"/>
              </a:rPr>
              <a:t>کاناتو اخیراً </a:t>
            </a:r>
            <a:r>
              <a:rPr lang="fa-IR" sz="1600" dirty="0" smtClean="0">
                <a:cs typeface="B Yekan" pitchFamily="2" charset="-78"/>
              </a:rPr>
              <a:t>فیلم‌های رسانای شفاف و انعطاف پذیر نازکی به بازار عرضه کرده است که ضخامت آن 50 درصد کمتر از محصولات قبلی است. برای ساخت این فیلم‌ها از نانولوله‌های کربنی استفاده شده است.</a:t>
            </a:r>
            <a:endParaRPr lang="en-US" sz="1600" dirty="0">
              <a:cs typeface="B Yekan"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a:r>
              <a:rPr lang="fa-IR" dirty="0" smtClean="0">
                <a:cs typeface="B Yekan" pitchFamily="2" charset="-78"/>
              </a:rPr>
              <a:t>استفاده از نانوکامپوزیت کربنی در شیشه و داشبورد خودرو</a:t>
            </a:r>
            <a:endParaRPr lang="fa-IR" dirty="0">
              <a:cs typeface="B Yekan" pitchFamily="2" charset="-78"/>
            </a:endParaRPr>
          </a:p>
        </p:txBody>
      </p:sp>
      <p:pic>
        <p:nvPicPr>
          <p:cNvPr id="8" name="Content Placeholder 7" descr="filereader (6).jpg"/>
          <p:cNvPicPr>
            <a:picLocks noGrp="1" noChangeAspect="1"/>
          </p:cNvPicPr>
          <p:nvPr>
            <p:ph idx="1"/>
          </p:nvPr>
        </p:nvPicPr>
        <p:blipFill>
          <a:blip r:embed="rId2" cstate="print"/>
          <a:stretch>
            <a:fillRect/>
          </a:stretch>
        </p:blipFill>
        <p:spPr>
          <a:xfrm>
            <a:off x="251520" y="836712"/>
            <a:ext cx="5371224" cy="4028418"/>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گروه صنعتی </a:t>
            </a:r>
            <a:r>
              <a:rPr lang="fa-IR" sz="1600" dirty="0" smtClean="0">
                <a:cs typeface="B Yekan" pitchFamily="2" charset="-78"/>
              </a:rPr>
              <a:t>شوستر</a:t>
            </a:r>
            <a:r>
              <a:rPr lang="en-US" sz="1600" dirty="0" smtClean="0">
                <a:cs typeface="B Yekan" pitchFamily="2" charset="-78"/>
              </a:rPr>
              <a:t> </a:t>
            </a:r>
            <a:r>
              <a:rPr lang="fa-IR" sz="1600" dirty="0" smtClean="0">
                <a:cs typeface="B Yekan" pitchFamily="2" charset="-78"/>
              </a:rPr>
              <a:t>قصد دارد از فیلم‌های رسانای شفاف شرکت </a:t>
            </a:r>
            <a:r>
              <a:rPr lang="fa-IR" sz="1600" dirty="0" smtClean="0">
                <a:cs typeface="B Yekan" pitchFamily="2" charset="-78"/>
              </a:rPr>
              <a:t>کاناتو در </a:t>
            </a:r>
            <a:r>
              <a:rPr lang="fa-IR" sz="1600" dirty="0" smtClean="0">
                <a:cs typeface="B Yekan" pitchFamily="2" charset="-78"/>
              </a:rPr>
              <a:t>نسل جدید خودروها استفاده کند. این فیلم‌ها با استفاده از نانوساختارهای کربنی تولید شده و استحکام مکانیکی بالایی نیز دارند.</a:t>
            </a:r>
            <a:endParaRPr lang="en-US" sz="1600" dirty="0">
              <a:cs typeface="B Yekan"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rtl="1"/>
            <a:r>
              <a:rPr lang="fa-IR" dirty="0" smtClean="0">
                <a:cs typeface="B Yekan" pitchFamily="2" charset="-78"/>
              </a:rPr>
              <a:t>خلاصه فعالیتها</a:t>
            </a:r>
            <a:endParaRPr lang="en-US" dirty="0">
              <a:cs typeface="B Yekan" pitchFamily="2" charset="-78"/>
            </a:endParaRPr>
          </a:p>
        </p:txBody>
      </p:sp>
      <p:sp>
        <p:nvSpPr>
          <p:cNvPr id="5" name="Text Placeholder 4"/>
          <p:cNvSpPr>
            <a:spLocks noGrp="1"/>
          </p:cNvSpPr>
          <p:nvPr>
            <p:ph type="body" idx="1"/>
          </p:nvPr>
        </p:nvSpPr>
        <p:spPr/>
        <p:txBody>
          <a:bodyPr/>
          <a:lstStyle/>
          <a:p>
            <a:pPr algn="r" rtl="1"/>
            <a:r>
              <a:rPr lang="fa-IR" dirty="0" smtClean="0">
                <a:cs typeface="B Yekan" pitchFamily="2" charset="-78"/>
              </a:rPr>
              <a:t>هفته گذشته در فضای نانوفناوری دانشگاه چه گذشت؟</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fontAlgn="base"/>
            <a:r>
              <a:rPr lang="fa-IR" dirty="0" smtClean="0">
                <a:cs typeface="B Yekan" pitchFamily="2" charset="-78"/>
              </a:rPr>
              <a:t>برگزاری کارگاه آمادگی مسابقه ملی نانو</a:t>
            </a:r>
            <a:endParaRPr lang="fa-IR" dirty="0">
              <a:cs typeface="B Yekan" pitchFamily="2" charset="-78"/>
            </a:endParaRPr>
          </a:p>
        </p:txBody>
      </p:sp>
      <p:pic>
        <p:nvPicPr>
          <p:cNvPr id="8" name="Content Placeholder 7" descr="filereader (6).jpg"/>
          <p:cNvPicPr>
            <a:picLocks noGrp="1" noChangeAspect="1"/>
          </p:cNvPicPr>
          <p:nvPr>
            <p:ph idx="1"/>
          </p:nvPr>
        </p:nvPicPr>
        <p:blipFill>
          <a:blip r:embed="rId2" cstate="print"/>
          <a:stretch>
            <a:fillRect/>
          </a:stretch>
        </p:blipFill>
        <p:spPr>
          <a:xfrm>
            <a:off x="278324" y="408368"/>
            <a:ext cx="5373796" cy="5373796"/>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دو </a:t>
            </a:r>
            <a:r>
              <a:rPr lang="fa-IR" sz="1600" dirty="0" smtClean="0">
                <a:cs typeface="B Yekan" pitchFamily="2" charset="-78"/>
              </a:rPr>
              <a:t>جلسه از این کارگاه با موضوع </a:t>
            </a:r>
            <a:r>
              <a:rPr lang="fa-IR" sz="1600" dirty="0" smtClean="0">
                <a:cs typeface="B Yekan" pitchFamily="2" charset="-78"/>
              </a:rPr>
              <a:t>میکروسکوپ میدان نزدیک نوری </a:t>
            </a:r>
            <a:r>
              <a:rPr lang="fa-IR" sz="1600" dirty="0" smtClean="0">
                <a:cs typeface="B Yekan" pitchFamily="2" charset="-78"/>
              </a:rPr>
              <a:t>روبشی</a:t>
            </a:r>
            <a:r>
              <a:rPr lang="en-US" sz="1600" dirty="0" smtClean="0">
                <a:cs typeface="B Yekan" pitchFamily="2" charset="-78"/>
              </a:rPr>
              <a:t> </a:t>
            </a:r>
            <a:r>
              <a:rPr lang="fa-IR" sz="1600" dirty="0" smtClean="0">
                <a:cs typeface="B Yekan" pitchFamily="2" charset="-78"/>
              </a:rPr>
              <a:t>و </a:t>
            </a:r>
            <a:r>
              <a:rPr lang="fa-IR" sz="1600" dirty="0" smtClean="0">
                <a:cs typeface="B Yekan" pitchFamily="2" charset="-78"/>
              </a:rPr>
              <a:t>پراکندگی </a:t>
            </a:r>
            <a:r>
              <a:rPr lang="fa-IR" sz="1600" dirty="0" smtClean="0">
                <a:cs typeface="B Yekan" pitchFamily="2" charset="-78"/>
              </a:rPr>
              <a:t>دینامیکی </a:t>
            </a:r>
            <a:r>
              <a:rPr lang="fa-IR" sz="1600" dirty="0" smtClean="0">
                <a:cs typeface="B Yekan" pitchFamily="2" charset="-78"/>
              </a:rPr>
              <a:t>نور و پراکندگی استاتیک نور </a:t>
            </a:r>
            <a:r>
              <a:rPr lang="fa-IR" sz="1600" dirty="0" smtClean="0">
                <a:cs typeface="B Yekan" pitchFamily="2" charset="-78"/>
              </a:rPr>
              <a:t>طی </a:t>
            </a:r>
            <a:r>
              <a:rPr lang="fa-IR" sz="1600" dirty="0" smtClean="0">
                <a:cs typeface="B Yekan" pitchFamily="2" charset="-78"/>
              </a:rPr>
              <a:t>هفته گذشته برگزار شد.</a:t>
            </a:r>
            <a:endParaRPr lang="en-US" sz="1600" dirty="0">
              <a:cs typeface="B Yeka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fontAlgn="base"/>
            <a:r>
              <a:rPr lang="fa-IR" dirty="0" smtClean="0">
                <a:cs typeface="B Yekan" pitchFamily="2" charset="-78"/>
              </a:rPr>
              <a:t>نام نویسی سومین </a:t>
            </a:r>
            <a:r>
              <a:rPr lang="fa-IR" dirty="0" smtClean="0">
                <a:cs typeface="B Yekan" pitchFamily="2" charset="-78"/>
              </a:rPr>
              <a:t>دوره انتخابات انجمن </a:t>
            </a:r>
            <a:r>
              <a:rPr lang="fa-IR" dirty="0" smtClean="0">
                <a:cs typeface="B Yekan" pitchFamily="2" charset="-78"/>
              </a:rPr>
              <a:t>نانو</a:t>
            </a:r>
            <a:endParaRPr lang="fa-IR" dirty="0">
              <a:cs typeface="B Yekan" pitchFamily="2" charset="-78"/>
            </a:endParaRPr>
          </a:p>
        </p:txBody>
      </p:sp>
      <p:pic>
        <p:nvPicPr>
          <p:cNvPr id="8" name="Content Placeholder 7" descr="filereader (6).jpg"/>
          <p:cNvPicPr>
            <a:picLocks noGrp="1" noChangeAspect="1"/>
          </p:cNvPicPr>
          <p:nvPr>
            <p:ph idx="1"/>
          </p:nvPr>
        </p:nvPicPr>
        <p:blipFill>
          <a:blip r:embed="rId2" cstate="print"/>
          <a:stretch>
            <a:fillRect/>
          </a:stretch>
        </p:blipFill>
        <p:spPr>
          <a:xfrm>
            <a:off x="278324" y="718429"/>
            <a:ext cx="5373796" cy="5158843"/>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طی هفته گذشته نام نویسی داوطلبان عضویت در شورای مرکزی انجمن بین رشته ای نانو انجام شد. داوطلبان بایستی دانشجوی دانشگاه فردوسی مشهد باشند.</a:t>
            </a:r>
            <a:endParaRPr lang="en-US" sz="1600" dirty="0">
              <a:cs typeface="B Yekan"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fa-IR" dirty="0" smtClean="0">
                <a:cs typeface="B Yekan" pitchFamily="2" charset="-78"/>
              </a:rPr>
              <a:t>جلسه هفتگی بحث و گفتگو نانوییها</a:t>
            </a:r>
            <a:endParaRPr lang="en-US" dirty="0">
              <a:cs typeface="B Yekan" pitchFamily="2" charset="-78"/>
            </a:endParaRPr>
          </a:p>
        </p:txBody>
      </p:sp>
      <p:sp>
        <p:nvSpPr>
          <p:cNvPr id="3" name="Subtitle 2"/>
          <p:cNvSpPr>
            <a:spLocks noGrp="1"/>
          </p:cNvSpPr>
          <p:nvPr>
            <p:ph type="subTitle" idx="1"/>
          </p:nvPr>
        </p:nvSpPr>
        <p:spPr/>
        <p:txBody>
          <a:bodyPr/>
          <a:lstStyle/>
          <a:p>
            <a:pPr rtl="1"/>
            <a:r>
              <a:rPr lang="fa-IR" dirty="0" smtClean="0">
                <a:cs typeface="B Yekan" pitchFamily="2" charset="-78"/>
              </a:rPr>
              <a:t>جلسه </a:t>
            </a:r>
            <a:r>
              <a:rPr lang="fa-IR" dirty="0" smtClean="0">
                <a:cs typeface="B Yekan" pitchFamily="2" charset="-78"/>
              </a:rPr>
              <a:t>سوم</a:t>
            </a:r>
            <a:endParaRPr lang="fa-IR" dirty="0" smtClean="0">
              <a:cs typeface="B Yekan" pitchFamily="2" charset="-78"/>
            </a:endParaRPr>
          </a:p>
          <a:p>
            <a:pPr rtl="1"/>
            <a:r>
              <a:rPr lang="fa-IR" dirty="0" smtClean="0">
                <a:cs typeface="B Yekan" pitchFamily="2" charset="-78"/>
              </a:rPr>
              <a:t>مواد هوشمند</a:t>
            </a:r>
            <a:endParaRPr lang="en-US" dirty="0">
              <a:cs typeface="B Yekan" pitchFamily="2" charset="-78"/>
            </a:endParaRPr>
          </a:p>
        </p:txBody>
      </p:sp>
      <p:pic>
        <p:nvPicPr>
          <p:cNvPr id="4" name="Picture 3" descr="nano-arm1.jpg"/>
          <p:cNvPicPr>
            <a:picLocks noChangeAspect="1"/>
          </p:cNvPicPr>
          <p:nvPr/>
        </p:nvPicPr>
        <p:blipFill>
          <a:blip r:embed="rId2" cstate="print"/>
          <a:stretch>
            <a:fillRect/>
          </a:stretch>
        </p:blipFill>
        <p:spPr>
          <a:xfrm>
            <a:off x="868514" y="480156"/>
            <a:ext cx="1687262" cy="129266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rtl="1"/>
            <a:r>
              <a:rPr lang="fa-IR" dirty="0" smtClean="0">
                <a:cs typeface="B Yekan" pitchFamily="2" charset="-78"/>
              </a:rPr>
              <a:t>بحث و گفتگوی علمی</a:t>
            </a:r>
            <a:endParaRPr lang="en-US" dirty="0">
              <a:cs typeface="B Yekan" pitchFamily="2" charset="-78"/>
            </a:endParaRPr>
          </a:p>
        </p:txBody>
      </p:sp>
      <p:sp>
        <p:nvSpPr>
          <p:cNvPr id="5" name="Text Placeholder 4"/>
          <p:cNvSpPr>
            <a:spLocks noGrp="1"/>
          </p:cNvSpPr>
          <p:nvPr>
            <p:ph type="body" idx="1"/>
          </p:nvPr>
        </p:nvSpPr>
        <p:spPr/>
        <p:txBody>
          <a:bodyPr/>
          <a:lstStyle/>
          <a:p>
            <a:pPr algn="r" rtl="1"/>
            <a:r>
              <a:rPr lang="fa-IR" dirty="0" smtClean="0">
                <a:cs typeface="B Yekan" pitchFamily="2" charset="-78"/>
              </a:rPr>
              <a:t>نانوفناوری را با هم تقسیم کنیم</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fontAlgn="base"/>
            <a:r>
              <a:rPr lang="fa-IR" sz="3200" dirty="0" smtClean="0">
                <a:cs typeface="B Yekan" pitchFamily="2" charset="-78"/>
              </a:rPr>
              <a:t>مواد هوشمند</a:t>
            </a:r>
            <a:endParaRPr lang="fa-IR" sz="3200" dirty="0">
              <a:cs typeface="B Yekan" pitchFamily="2" charset="-78"/>
            </a:endParaRPr>
          </a:p>
        </p:txBody>
      </p:sp>
      <p:pic>
        <p:nvPicPr>
          <p:cNvPr id="8" name="Content Placeholder 7" descr="filereader (6).jpg"/>
          <p:cNvPicPr>
            <a:picLocks noGrp="1" noChangeAspect="1"/>
          </p:cNvPicPr>
          <p:nvPr>
            <p:ph idx="1"/>
          </p:nvPr>
        </p:nvPicPr>
        <p:blipFill>
          <a:blip r:embed="rId2" cstate="print"/>
          <a:stretch>
            <a:fillRect/>
          </a:stretch>
        </p:blipFill>
        <p:spPr>
          <a:xfrm>
            <a:off x="489728" y="1074920"/>
            <a:ext cx="5018376" cy="5018376"/>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موادی </a:t>
            </a:r>
            <a:r>
              <a:rPr lang="fa-IR" sz="1600" dirty="0" smtClean="0">
                <a:cs typeface="B Yekan" pitchFamily="2" charset="-78"/>
              </a:rPr>
              <a:t>هستند که با عملکردی هوشمندانه در مقابل تغییرات محیط می‌توانند مانند موجودات زنده خود را با شرایط محیطی منطبق </a:t>
            </a:r>
            <a:r>
              <a:rPr lang="fa-IR" sz="1600" dirty="0" smtClean="0">
                <a:cs typeface="B Yekan" pitchFamily="2" charset="-78"/>
              </a:rPr>
              <a:t>سازند. یک </a:t>
            </a:r>
            <a:r>
              <a:rPr lang="fa-IR" sz="1600" dirty="0" smtClean="0">
                <a:cs typeface="B Yekan" pitchFamily="2" charset="-78"/>
              </a:rPr>
              <a:t>یا چند ویژگی این </a:t>
            </a:r>
            <a:r>
              <a:rPr lang="fa-IR" sz="1600" dirty="0" smtClean="0">
                <a:cs typeface="B Yekan" pitchFamily="2" charset="-78"/>
              </a:rPr>
              <a:t>مواد </a:t>
            </a:r>
            <a:r>
              <a:rPr lang="fa-IR" sz="1600" dirty="0" smtClean="0">
                <a:cs typeface="B Yekan" pitchFamily="2" charset="-78"/>
              </a:rPr>
              <a:t>مانند شکل، میزان سختی، فرکانس و رنگ آنها در یک حالت کنترل شده یا تحت اثر محرک نیروی الکتریسیته یا میدان‌های مغناطیسی به صورت قابل توجهی تغییر می‌کند</a:t>
            </a:r>
            <a:r>
              <a:rPr lang="fa-IR" sz="1600" dirty="0" smtClean="0">
                <a:cs typeface="B Yekan" pitchFamily="2" charset="-78"/>
              </a:rPr>
              <a:t>.</a:t>
            </a:r>
            <a:endParaRPr lang="en-US" sz="1600" dirty="0" smtClean="0">
              <a:cs typeface="B Yekan"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fa-IR" sz="5400" dirty="0" smtClean="0">
                <a:cs typeface="B Yekan" pitchFamily="2" charset="-78"/>
              </a:rPr>
              <a:t>با ما در ارتباط باشید</a:t>
            </a:r>
            <a:endParaRPr lang="en-US" sz="5400" dirty="0">
              <a:cs typeface="B Yekan" pitchFamily="2" charset="-78"/>
            </a:endParaRPr>
          </a:p>
        </p:txBody>
      </p:sp>
      <p:sp>
        <p:nvSpPr>
          <p:cNvPr id="6" name="Subtitle 5"/>
          <p:cNvSpPr>
            <a:spLocks noGrp="1"/>
          </p:cNvSpPr>
          <p:nvPr>
            <p:ph type="subTitle" idx="1"/>
          </p:nvPr>
        </p:nvSpPr>
        <p:spPr/>
        <p:txBody>
          <a:bodyPr/>
          <a:lstStyle/>
          <a:p>
            <a:r>
              <a:rPr lang="en-US" dirty="0" smtClean="0">
                <a:cs typeface="B Yekan" pitchFamily="2" charset="-78"/>
              </a:rPr>
              <a:t>Nano-fum.blog.ir</a:t>
            </a:r>
          </a:p>
          <a:p>
            <a:r>
              <a:rPr lang="fa-IR" dirty="0" smtClean="0">
                <a:cs typeface="B Yekan" pitchFamily="2" charset="-78"/>
              </a:rPr>
              <a:t>500054101487</a:t>
            </a:r>
          </a:p>
          <a:p>
            <a:r>
              <a:rPr lang="en-US" dirty="0" smtClean="0">
                <a:cs typeface="B Yekan" pitchFamily="2" charset="-78"/>
              </a:rPr>
              <a:t>Nanofum@gmail.com</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6136" y="3176740"/>
            <a:ext cx="4896544" cy="62636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p:cNvSpPr/>
          <p:nvPr/>
        </p:nvSpPr>
        <p:spPr>
          <a:xfrm>
            <a:off x="4716016" y="2204864"/>
            <a:ext cx="5112568" cy="62636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67944" y="4178884"/>
            <a:ext cx="6552728" cy="626368"/>
          </a:xfrm>
          <a:prstGeom prst="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1"/>
            <a:r>
              <a:rPr lang="fa-IR" dirty="0" smtClean="0">
                <a:cs typeface="B Yekan" pitchFamily="2" charset="-78"/>
              </a:rPr>
              <a:t>بخشهای جلسه</a:t>
            </a:r>
            <a:endParaRPr lang="en-US" dirty="0">
              <a:cs typeface="B Yekan" pitchFamily="2" charset="-78"/>
            </a:endParaRPr>
          </a:p>
        </p:txBody>
      </p:sp>
      <p:sp>
        <p:nvSpPr>
          <p:cNvPr id="3" name="Content Placeholder 2"/>
          <p:cNvSpPr>
            <a:spLocks noGrp="1"/>
          </p:cNvSpPr>
          <p:nvPr>
            <p:ph idx="1"/>
          </p:nvPr>
        </p:nvSpPr>
        <p:spPr/>
        <p:txBody>
          <a:bodyPr anchor="ctr">
            <a:normAutofit/>
          </a:bodyPr>
          <a:lstStyle/>
          <a:p>
            <a:pPr algn="r" rtl="1">
              <a:lnSpc>
                <a:spcPct val="250000"/>
              </a:lnSpc>
              <a:buNone/>
            </a:pPr>
            <a:r>
              <a:rPr lang="fa-IR" sz="2400" dirty="0" smtClean="0">
                <a:solidFill>
                  <a:schemeClr val="bg1"/>
                </a:solidFill>
                <a:cs typeface="B Yekan" pitchFamily="2" charset="-78"/>
              </a:rPr>
              <a:t>                     تازه های نانوفناوری</a:t>
            </a:r>
          </a:p>
          <a:p>
            <a:pPr algn="r" rtl="1">
              <a:lnSpc>
                <a:spcPct val="250000"/>
              </a:lnSpc>
              <a:buNone/>
            </a:pPr>
            <a:r>
              <a:rPr lang="fa-IR" sz="2400" dirty="0" smtClean="0">
                <a:solidFill>
                  <a:schemeClr val="bg1"/>
                </a:solidFill>
                <a:cs typeface="B Yekan" pitchFamily="2" charset="-78"/>
              </a:rPr>
              <a:t>         خلاصه فعالیت ها</a:t>
            </a:r>
          </a:p>
          <a:p>
            <a:pPr algn="r" rtl="1">
              <a:lnSpc>
                <a:spcPct val="250000"/>
              </a:lnSpc>
              <a:buNone/>
            </a:pPr>
            <a:r>
              <a:rPr lang="fa-IR" sz="2400" dirty="0" smtClean="0">
                <a:solidFill>
                  <a:schemeClr val="bg1"/>
                </a:solidFill>
                <a:cs typeface="B Yekan" pitchFamily="2" charset="-78"/>
              </a:rPr>
              <a:t>                                بحث و گفتگو علمی</a:t>
            </a:r>
          </a:p>
          <a:p>
            <a:pPr algn="r" rtl="1">
              <a:lnSpc>
                <a:spcPct val="250000"/>
              </a:lnSpc>
              <a:buNone/>
            </a:pPr>
            <a:endParaRPr lang="en-US" sz="2400" dirty="0">
              <a:cs typeface="B Yekan"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rtl="1"/>
            <a:r>
              <a:rPr lang="fa-IR" dirty="0" smtClean="0">
                <a:cs typeface="B Yekan" pitchFamily="2" charset="-78"/>
              </a:rPr>
              <a:t>تازه های نانو فناوری</a:t>
            </a:r>
            <a:endParaRPr lang="en-US" dirty="0">
              <a:cs typeface="B Yekan" pitchFamily="2" charset="-78"/>
            </a:endParaRPr>
          </a:p>
        </p:txBody>
      </p:sp>
      <p:sp>
        <p:nvSpPr>
          <p:cNvPr id="5" name="Text Placeholder 4"/>
          <p:cNvSpPr>
            <a:spLocks noGrp="1"/>
          </p:cNvSpPr>
          <p:nvPr>
            <p:ph type="body" idx="1"/>
          </p:nvPr>
        </p:nvSpPr>
        <p:spPr/>
        <p:txBody>
          <a:bodyPr/>
          <a:lstStyle/>
          <a:p>
            <a:pPr algn="r" rtl="1"/>
            <a:r>
              <a:rPr lang="fa-IR" dirty="0" smtClean="0">
                <a:cs typeface="B Yekan" pitchFamily="2" charset="-78"/>
              </a:rPr>
              <a:t>رویدادهای مهم نانوفناوری در هفته ای که گذشت</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fontAlgn="base"/>
            <a:r>
              <a:rPr lang="fa-IR" dirty="0" smtClean="0">
                <a:cs typeface="B Yekan" pitchFamily="2" charset="-78"/>
              </a:rPr>
              <a:t>برگزاری پنجمین مسابقه </a:t>
            </a:r>
            <a:r>
              <a:rPr lang="fa-IR" dirty="0" smtClean="0">
                <a:cs typeface="B Yekan" pitchFamily="2" charset="-78"/>
              </a:rPr>
              <a:t>ملی دانشجویی </a:t>
            </a:r>
            <a:r>
              <a:rPr lang="fa-IR" dirty="0" smtClean="0">
                <a:cs typeface="B Yekan" pitchFamily="2" charset="-78"/>
              </a:rPr>
              <a:t>فناوری </a:t>
            </a:r>
            <a:r>
              <a:rPr lang="fa-IR" dirty="0" smtClean="0">
                <a:cs typeface="B Yekan" pitchFamily="2" charset="-78"/>
              </a:rPr>
              <a:t>نانو</a:t>
            </a:r>
            <a:endParaRPr lang="fa-IR" dirty="0">
              <a:cs typeface="B Yekan" pitchFamily="2" charset="-78"/>
            </a:endParaRPr>
          </a:p>
        </p:txBody>
      </p:sp>
      <p:pic>
        <p:nvPicPr>
          <p:cNvPr id="8" name="Content Placeholder 7" descr="filereader (6).jpg"/>
          <p:cNvPicPr>
            <a:picLocks noGrp="1" noChangeAspect="1"/>
          </p:cNvPicPr>
          <p:nvPr>
            <p:ph idx="1"/>
          </p:nvPr>
        </p:nvPicPr>
        <p:blipFill>
          <a:blip r:embed="rId2" cstate="print"/>
          <a:stretch>
            <a:fillRect/>
          </a:stretch>
        </p:blipFill>
        <p:spPr>
          <a:xfrm>
            <a:off x="278324" y="408368"/>
            <a:ext cx="5373796" cy="5373796"/>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پنجمین مسابقه ملی فناوری نانو رأس ساعت 10 صبح 25 اردیبهشت ماه سال جاری به طور همزمان در 38 مرکز آزمون در 23 استان کشور برگزار خواهد شد.</a:t>
            </a:r>
            <a:endParaRPr lang="en-US" sz="1600" dirty="0">
              <a:cs typeface="B Yeka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lstStyle/>
          <a:p>
            <a:pPr algn="r" rtl="1" fontAlgn="base"/>
            <a:r>
              <a:rPr lang="fa-IR" dirty="0" smtClean="0">
                <a:solidFill>
                  <a:srgbClr val="424242"/>
                </a:solidFill>
                <a:latin typeface="nassim"/>
                <a:cs typeface="B Yekan" pitchFamily="2" charset="-78"/>
              </a:rPr>
              <a:t>سومین همایش ملی علوم و فناوری نانو، آموزش و کاربرد</a:t>
            </a:r>
            <a:endParaRPr lang="fa-IR" dirty="0">
              <a:solidFill>
                <a:srgbClr val="424242"/>
              </a:solidFill>
              <a:latin typeface="nassim"/>
              <a:cs typeface="B Yekan" pitchFamily="2" charset="-78"/>
            </a:endParaRPr>
          </a:p>
        </p:txBody>
      </p:sp>
      <p:pic>
        <p:nvPicPr>
          <p:cNvPr id="8" name="Content Placeholder 7" descr="filereader (6).jpg"/>
          <p:cNvPicPr>
            <a:picLocks noGrp="1" noChangeAspect="1"/>
          </p:cNvPicPr>
          <p:nvPr>
            <p:ph idx="1"/>
          </p:nvPr>
        </p:nvPicPr>
        <p:blipFill>
          <a:blip r:embed="rId2" cstate="print"/>
          <a:srcRect l="45994" t="12565" b="43924"/>
          <a:stretch>
            <a:fillRect/>
          </a:stretch>
        </p:blipFill>
        <p:spPr>
          <a:xfrm>
            <a:off x="323528" y="627238"/>
            <a:ext cx="5238734" cy="5970114"/>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همایش علوم و فناوری نانو٬ آموزش و کاربرد از سوی دانشگاه علوم پایه جهرم٬‌در تاریخ ۲۴ و ۲۵ اردیبهشت ۱۳۹۴ برگزار می‌شود.</a:t>
            </a:r>
            <a:endParaRPr lang="en-US" sz="1600" dirty="0">
              <a:cs typeface="B Yeka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fontAlgn="base"/>
            <a:r>
              <a:rPr lang="fa-IR" dirty="0" smtClean="0">
                <a:cs typeface="B Yekan" pitchFamily="2" charset="-78"/>
              </a:rPr>
              <a:t>نخ پلی استر ضد باکتری، </a:t>
            </a:r>
            <a:r>
              <a:rPr lang="fa-IR" dirty="0" smtClean="0">
                <a:cs typeface="B Yekan" pitchFamily="2" charset="-78"/>
              </a:rPr>
              <a:t>ساخت ایران</a:t>
            </a:r>
            <a:endParaRPr lang="fa-IR" dirty="0">
              <a:cs typeface="B Yekan" pitchFamily="2" charset="-78"/>
            </a:endParaRPr>
          </a:p>
        </p:txBody>
      </p:sp>
      <p:pic>
        <p:nvPicPr>
          <p:cNvPr id="8" name="Content Placeholder 7" descr="filereader (6).jpg"/>
          <p:cNvPicPr>
            <a:picLocks noGrp="1" noChangeAspect="1"/>
          </p:cNvPicPr>
          <p:nvPr>
            <p:ph idx="1"/>
          </p:nvPr>
        </p:nvPicPr>
        <p:blipFill>
          <a:blip r:embed="rId2" cstate="print">
            <a:clrChange>
              <a:clrFrom>
                <a:srgbClr val="FEFEFE"/>
              </a:clrFrom>
              <a:clrTo>
                <a:srgbClr val="FEFEFE">
                  <a:alpha val="0"/>
                </a:srgbClr>
              </a:clrTo>
            </a:clrChange>
          </a:blip>
          <a:stretch>
            <a:fillRect/>
          </a:stretch>
        </p:blipFill>
        <p:spPr>
          <a:xfrm>
            <a:off x="-257939" y="548680"/>
            <a:ext cx="6964354" cy="5832648"/>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نخ پلی استر آنتی باکتریال، محصول صنعتی تولید شده بر پایه‌ فناوری نانو در شرکت نفیس نخ است. این محصول که با استفاده از نانوذرات نقره تولید شده است، خواص ضدباکتریایی خود را تا مدت طولانی و پس از شستشوهای مکرر حفظ خواهد کرد.</a:t>
            </a:r>
            <a:endParaRPr lang="en-US" sz="1600" dirty="0">
              <a:cs typeface="B Yeka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fontAlgn="base"/>
            <a:r>
              <a:rPr lang="fa-IR" dirty="0" smtClean="0">
                <a:cs typeface="B Yekan" pitchFamily="2" charset="-78"/>
              </a:rPr>
              <a:t>همایش فناوری‌ نانوی سال 2015 </a:t>
            </a:r>
            <a:r>
              <a:rPr lang="fa-IR" dirty="0" smtClean="0">
                <a:cs typeface="B Yekan" pitchFamily="2" charset="-78"/>
              </a:rPr>
              <a:t>اروپا</a:t>
            </a:r>
            <a:endParaRPr lang="fa-IR" dirty="0">
              <a:cs typeface="B Yekan" pitchFamily="2" charset="-78"/>
            </a:endParaRPr>
          </a:p>
        </p:txBody>
      </p:sp>
      <p:pic>
        <p:nvPicPr>
          <p:cNvPr id="8" name="Content Placeholder 7" descr="filereader (6).jpg"/>
          <p:cNvPicPr>
            <a:picLocks noGrp="1" noChangeAspect="1"/>
          </p:cNvPicPr>
          <p:nvPr>
            <p:ph idx="1"/>
          </p:nvPr>
        </p:nvPicPr>
        <p:blipFill>
          <a:blip r:embed="rId2" cstate="print"/>
          <a:stretch>
            <a:fillRect/>
          </a:stretch>
        </p:blipFill>
        <p:spPr>
          <a:xfrm>
            <a:off x="162054" y="889445"/>
            <a:ext cx="5490066" cy="4575054"/>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برنامه همایش سال 2015 میلادی، شامل نشست‌ها و کارگاه‌هایی با حضور بیش از 150 نفر از سخنرانان مطرح بین‌المللی است که به طور گسترده حوزه‌های مختلف فناوری‌ نانو و مواد پیشرفته را پوشش می‌دهند.</a:t>
            </a:r>
            <a:endParaRPr lang="en-US" sz="1600" dirty="0">
              <a:cs typeface="B Yeka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fontAlgn="base"/>
            <a:r>
              <a:rPr lang="fa-IR" sz="1960" dirty="0" smtClean="0">
                <a:cs typeface="B Yekan" pitchFamily="2" charset="-78"/>
              </a:rPr>
              <a:t>استفاده از نانوسوزن برای رشد رگ‌های خونی جدید در </a:t>
            </a:r>
            <a:r>
              <a:rPr lang="fa-IR" sz="1960" dirty="0" smtClean="0">
                <a:cs typeface="B Yekan" pitchFamily="2" charset="-78"/>
              </a:rPr>
              <a:t>بدن</a:t>
            </a:r>
            <a:endParaRPr lang="fa-IR" sz="1960" dirty="0">
              <a:cs typeface="B Yekan" pitchFamily="2" charset="-78"/>
            </a:endParaRPr>
          </a:p>
        </p:txBody>
      </p:sp>
      <p:pic>
        <p:nvPicPr>
          <p:cNvPr id="8" name="Content Placeholder 7" descr="filereader (6).jpg"/>
          <p:cNvPicPr>
            <a:picLocks noGrp="1" noChangeAspect="1"/>
          </p:cNvPicPr>
          <p:nvPr>
            <p:ph idx="1"/>
          </p:nvPr>
        </p:nvPicPr>
        <p:blipFill>
          <a:blip r:embed="rId2" cstate="print"/>
          <a:stretch>
            <a:fillRect/>
          </a:stretch>
        </p:blipFill>
        <p:spPr>
          <a:xfrm>
            <a:off x="264318" y="836712"/>
            <a:ext cx="5387802" cy="5544616"/>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محققان انگلیسی با استفاده از سیلیکون موفق به ساخت نانوسوزنی شدند که می‌تواند رشد رگ‌های جدید را در بدن افزایش دهد. این نانوسوزن با رهاسازی اسید نوکلئیک موجب رشد رگ‌های جدید می‌شود.</a:t>
            </a:r>
            <a:endParaRPr lang="en-US" sz="1600" dirty="0">
              <a:cs typeface="B Yekan"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719</Words>
  <Application>Microsoft Office PowerPoint</Application>
  <PresentationFormat>On-screen Show (4:3)</PresentationFormat>
  <Paragraphs>49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جلسه هفتگی بحث و گفتگو نانوییها</vt:lpstr>
      <vt:lpstr>بخشهای جلسه</vt:lpstr>
      <vt:lpstr>تازه های نانو فناوری</vt:lpstr>
      <vt:lpstr>برگزاری پنجمین مسابقه ملی دانشجویی فناوری نانو</vt:lpstr>
      <vt:lpstr>سومین همایش ملی علوم و فناوری نانو، آموزش و کاربرد</vt:lpstr>
      <vt:lpstr>نخ پلی استر ضد باکتری، ساخت ایران</vt:lpstr>
      <vt:lpstr>همایش فناوری‌ نانوی سال 2015 اروپا</vt:lpstr>
      <vt:lpstr>استفاده از نانوسوزن برای رشد رگ‌های خونی جدید در بدن</vt:lpstr>
      <vt:lpstr>ایجاد «بزرگراه هیدروژن» با فتوسنتز مصنوعی نانوذرات</vt:lpstr>
      <vt:lpstr>ساخت حساس‌ترین دماسنج جهان با نانولوله کربنی</vt:lpstr>
      <vt:lpstr>عکس برگزیده مسابقه EnvisioNano انتخاب شد</vt:lpstr>
      <vt:lpstr>استفاده از گرافن در ساخت ابرخازن با ظرفیت بالا</vt:lpstr>
      <vt:lpstr>پوشش نانوکامپوزیتی با قابلیت تغییر رنگ در اثر حرارت</vt:lpstr>
      <vt:lpstr>عرضه فیلم‌های رسانای شفاف نازک حاوی نانولوله کربنی به بازار</vt:lpstr>
      <vt:lpstr>استفاده از نانوکامپوزیت کربنی در شیشه و داشبورد خودرو</vt:lpstr>
      <vt:lpstr>خلاصه فعالیتها</vt:lpstr>
      <vt:lpstr>برگزاری کارگاه آمادگی مسابقه ملی نانو</vt:lpstr>
      <vt:lpstr>نام نویسی سومین دوره انتخابات انجمن نانو</vt:lpstr>
      <vt:lpstr>بحث و گفتگوی علمی</vt:lpstr>
      <vt:lpstr>مواد هوشمند</vt:lpstr>
      <vt:lpstr>با ما در ارتباط باشید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 XP</dc:creator>
  <cp:lastModifiedBy>WIN XP</cp:lastModifiedBy>
  <cp:revision>64</cp:revision>
  <dcterms:created xsi:type="dcterms:W3CDTF">2015-04-22T12:35:12Z</dcterms:created>
  <dcterms:modified xsi:type="dcterms:W3CDTF">2015-05-05T21:47:09Z</dcterms:modified>
</cp:coreProperties>
</file>