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7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709" autoAdjust="0"/>
  </p:normalViewPr>
  <p:slideViewPr>
    <p:cSldViewPr>
      <p:cViewPr>
        <p:scale>
          <a:sx n="49" d="100"/>
          <a:sy n="49" d="100"/>
        </p:scale>
        <p:origin x="-1986" y="-540"/>
      </p:cViewPr>
      <p:guideLst>
        <p:guide orient="horz" pos="2160"/>
        <p:guide pos="2880"/>
      </p:guideLst>
    </p:cSldViewPr>
  </p:slideViewPr>
  <p:outlineViewPr>
    <p:cViewPr>
      <p:scale>
        <a:sx n="33" d="100"/>
        <a:sy n="33" d="100"/>
      </p:scale>
      <p:origin x="0" y="2110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10/5/2015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dissolv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cisco.com/"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934712"/>
          </a:xfrm>
        </p:spPr>
        <p:txBody>
          <a:bodyPr>
            <a:normAutofit/>
          </a:bodyPr>
          <a:lstStyle/>
          <a:p>
            <a:pPr algn="ctr" rtl="1"/>
            <a:r>
              <a:rPr lang="fa-IR" sz="4400" b="1" dirty="0" smtClean="0">
                <a:solidFill>
                  <a:srgbClr val="FFFF00"/>
                </a:solidFill>
                <a:cs typeface="B Jadid" pitchFamily="2" charset="-78"/>
              </a:rPr>
              <a:t>به نام خدا</a:t>
            </a:r>
            <a:br>
              <a:rPr lang="fa-IR" sz="4400" b="1" dirty="0" smtClean="0">
                <a:solidFill>
                  <a:srgbClr val="FFFF00"/>
                </a:solidFill>
                <a:cs typeface="B Jadid" pitchFamily="2" charset="-78"/>
              </a:rPr>
            </a:br>
            <a:r>
              <a:rPr lang="fa-IR" sz="4400" b="1" dirty="0" smtClean="0">
                <a:solidFill>
                  <a:srgbClr val="FFFF00"/>
                </a:solidFill>
                <a:cs typeface="B Jadid" pitchFamily="2" charset="-78"/>
              </a:rPr>
              <a:t/>
            </a:r>
            <a:br>
              <a:rPr lang="fa-IR" sz="4400" b="1" dirty="0" smtClean="0">
                <a:solidFill>
                  <a:srgbClr val="FFFF00"/>
                </a:solidFill>
                <a:cs typeface="B Jadid" pitchFamily="2" charset="-78"/>
              </a:rPr>
            </a:br>
            <a:r>
              <a:rPr lang="fa-IR" sz="4400" b="1" dirty="0" smtClean="0">
                <a:solidFill>
                  <a:srgbClr val="FFFF00"/>
                </a:solidFill>
                <a:cs typeface="B Jadid" pitchFamily="2" charset="-78"/>
              </a:rPr>
              <a:t>موضوع تحقیق: سیستم نام دامنه </a:t>
            </a:r>
            <a:r>
              <a:rPr lang="en-US" sz="4400" b="1" dirty="0" smtClean="0">
                <a:solidFill>
                  <a:srgbClr val="FFFF00"/>
                </a:solidFill>
                <a:cs typeface="B Jadid" pitchFamily="2" charset="-78"/>
              </a:rPr>
              <a:t>DNS</a:t>
            </a:r>
            <a:r>
              <a:rPr lang="fa-IR" sz="4400" b="1" dirty="0" smtClean="0">
                <a:solidFill>
                  <a:srgbClr val="FFFF00"/>
                </a:solidFill>
                <a:cs typeface="B Jadid" pitchFamily="2" charset="-78"/>
              </a:rPr>
              <a:t/>
            </a:r>
            <a:br>
              <a:rPr lang="fa-IR" sz="4400" b="1" dirty="0" smtClean="0">
                <a:solidFill>
                  <a:srgbClr val="FFFF00"/>
                </a:solidFill>
                <a:cs typeface="B Jadid" pitchFamily="2" charset="-78"/>
              </a:rPr>
            </a:br>
            <a:r>
              <a:rPr lang="fa-IR" sz="4400" b="1" smtClean="0">
                <a:solidFill>
                  <a:srgbClr val="FFFF00"/>
                </a:solidFill>
                <a:cs typeface="B Jadid" pitchFamily="2" charset="-78"/>
              </a:rPr>
              <a:t/>
            </a:r>
            <a:br>
              <a:rPr lang="fa-IR" sz="4400" b="1" smtClean="0">
                <a:solidFill>
                  <a:srgbClr val="FFFF00"/>
                </a:solidFill>
                <a:cs typeface="B Jadid" pitchFamily="2" charset="-78"/>
              </a:rPr>
            </a:br>
            <a:r>
              <a:rPr lang="fa-IR" sz="4400" b="1" dirty="0" smtClean="0">
                <a:cs typeface="B Jadid" pitchFamily="2" charset="-78"/>
              </a:rPr>
              <a:t/>
            </a:r>
            <a:br>
              <a:rPr lang="fa-IR" sz="4400" b="1" dirty="0" smtClean="0">
                <a:cs typeface="B Jadid" pitchFamily="2" charset="-78"/>
              </a:rPr>
            </a:br>
            <a:endParaRPr lang="fa-IR" sz="4400" b="1" dirty="0">
              <a:cs typeface="B Jadid" pitchFamily="2" charset="-78"/>
            </a:endParaRPr>
          </a:p>
        </p:txBody>
      </p:sp>
    </p:spTree>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544312"/>
          </a:xfrm>
        </p:spPr>
        <p:txBody>
          <a:bodyPr>
            <a:noAutofit/>
          </a:bodyPr>
          <a:lstStyle/>
          <a:p>
            <a:pPr algn="r" rtl="1"/>
            <a:r>
              <a:rPr lang="fa-IR" sz="2800" b="1" dirty="0" smtClean="0">
                <a:solidFill>
                  <a:schemeClr val="accent5"/>
                </a:solidFill>
                <a:cs typeface="B Nazanin" pitchFamily="2" charset="-78"/>
              </a:rPr>
              <a:t>پروتکل </a:t>
            </a:r>
            <a:r>
              <a:rPr lang="en-US" sz="2800" b="1" dirty="0" smtClean="0">
                <a:solidFill>
                  <a:schemeClr val="accent5"/>
                </a:solidFill>
                <a:cs typeface="B Nazanin" pitchFamily="2" charset="-78"/>
              </a:rPr>
              <a:t>DNS</a:t>
            </a:r>
            <a:r>
              <a:rPr lang="fa-IR" sz="2800" b="1" dirty="0" smtClean="0">
                <a:solidFill>
                  <a:schemeClr val="accent5"/>
                </a:solidFill>
                <a:cs typeface="B Nazanin" pitchFamily="2" charset="-78"/>
              </a:rPr>
              <a:t> و مدل مرجع </a:t>
            </a:r>
            <a:r>
              <a:rPr lang="en-US" sz="2800" b="1" dirty="0" smtClean="0">
                <a:solidFill>
                  <a:schemeClr val="accent5"/>
                </a:solidFill>
                <a:cs typeface="B Nazanin" pitchFamily="2" charset="-78"/>
              </a:rPr>
              <a:t>OSI</a:t>
            </a:r>
            <a:r>
              <a:rPr lang="fa-IR" sz="2800" b="1" dirty="0" smtClean="0">
                <a:solidFill>
                  <a:schemeClr val="accent5"/>
                </a:solidFill>
                <a:cs typeface="B Nazanin" pitchFamily="2" charset="-78"/>
              </a:rPr>
              <a:t>:</a:t>
            </a:r>
            <a:r>
              <a:rPr lang="en-US" sz="2000" b="1" dirty="0" smtClean="0">
                <a:cs typeface="B Nazanin" pitchFamily="2" charset="-78"/>
              </a:rPr>
              <a:t/>
            </a:r>
            <a:br>
              <a:rPr lang="en-US" sz="2000" b="1" dirty="0" smtClean="0">
                <a:cs typeface="B Nazanin" pitchFamily="2" charset="-78"/>
              </a:rPr>
            </a:br>
            <a:r>
              <a:rPr lang="fa-IR" sz="2000" b="1" dirty="0" smtClean="0">
                <a:cs typeface="B Nazanin" pitchFamily="2" charset="-78"/>
              </a:rPr>
              <a:t>پروتکل </a:t>
            </a:r>
            <a:r>
              <a:rPr lang="en-US" sz="2000" b="1" dirty="0" smtClean="0">
                <a:cs typeface="B Nazanin" pitchFamily="2" charset="-78"/>
              </a:rPr>
              <a:t>DNS</a:t>
            </a:r>
            <a:r>
              <a:rPr lang="fa-IR" sz="2000" b="1" dirty="0" smtClean="0">
                <a:cs typeface="B Nazanin" pitchFamily="2" charset="-78"/>
              </a:rPr>
              <a:t> معمولا” از پروتکل </a:t>
            </a:r>
            <a:r>
              <a:rPr lang="en-US" sz="2000" b="1" dirty="0" smtClean="0">
                <a:cs typeface="B Nazanin" pitchFamily="2" charset="-78"/>
              </a:rPr>
              <a:t>UDP</a:t>
            </a:r>
            <a:r>
              <a:rPr lang="fa-IR" sz="2000" b="1" dirty="0" smtClean="0">
                <a:cs typeface="B Nazanin" pitchFamily="2" charset="-78"/>
              </a:rPr>
              <a:t> به منظور حمل داده استفاده می نماید. پروتکل </a:t>
            </a:r>
            <a:r>
              <a:rPr lang="en-US" sz="2000" b="1" dirty="0" smtClean="0">
                <a:cs typeface="B Nazanin" pitchFamily="2" charset="-78"/>
              </a:rPr>
              <a:t>UDP</a:t>
            </a:r>
            <a:r>
              <a:rPr lang="fa-IR" sz="2000" b="1" dirty="0" smtClean="0">
                <a:cs typeface="B Nazanin" pitchFamily="2" charset="-78"/>
              </a:rPr>
              <a:t> نسبت به </a:t>
            </a:r>
            <a:r>
              <a:rPr lang="en-US" sz="2000" b="1" dirty="0" smtClean="0">
                <a:cs typeface="B Nazanin" pitchFamily="2" charset="-78"/>
              </a:rPr>
              <a:t>TCP</a:t>
            </a:r>
            <a:r>
              <a:rPr lang="fa-IR" sz="2000" b="1" dirty="0" smtClean="0">
                <a:cs typeface="B Nazanin" pitchFamily="2" charset="-78"/>
              </a:rPr>
              <a:t> دارای </a:t>
            </a:r>
            <a:r>
              <a:rPr lang="en-US" sz="2000" b="1" dirty="0" smtClean="0">
                <a:cs typeface="B Nazanin" pitchFamily="2" charset="-78"/>
              </a:rPr>
              <a:t>overhead</a:t>
            </a:r>
            <a:r>
              <a:rPr lang="fa-IR" sz="2000" b="1" dirty="0" smtClean="0">
                <a:cs typeface="B Nazanin" pitchFamily="2" charset="-78"/>
              </a:rPr>
              <a:t> کمتری می باشد. هر اندازه </a:t>
            </a:r>
            <a:r>
              <a:rPr lang="en-US" sz="2000" b="1" dirty="0" smtClean="0">
                <a:cs typeface="B Nazanin" pitchFamily="2" charset="-78"/>
              </a:rPr>
              <a:t>overhead</a:t>
            </a:r>
            <a:r>
              <a:rPr lang="fa-IR" sz="2000" b="1" dirty="0" smtClean="0">
                <a:cs typeface="B Nazanin" pitchFamily="2" charset="-78"/>
              </a:rPr>
              <a:t> یک پروتکل کمتر باشد ، سرعت آن بیشتر خواهد بود. در مواردی که حمل  داده با استفاده از پروتکل </a:t>
            </a:r>
            <a:r>
              <a:rPr lang="en-US" sz="2000" b="1" dirty="0" smtClean="0">
                <a:cs typeface="B Nazanin" pitchFamily="2" charset="-78"/>
              </a:rPr>
              <a:t>UDP</a:t>
            </a:r>
            <a:r>
              <a:rPr lang="fa-IR" sz="2000" b="1" dirty="0" smtClean="0">
                <a:cs typeface="B Nazanin" pitchFamily="2" charset="-78"/>
              </a:rPr>
              <a:t> با مشکل و یا بهتر بگوئیم خطاء مواجه گردد، پروتکل </a:t>
            </a:r>
            <a:r>
              <a:rPr lang="en-US" sz="2000" b="1" dirty="0" smtClean="0">
                <a:cs typeface="B Nazanin" pitchFamily="2" charset="-78"/>
              </a:rPr>
              <a:t>DNS</a:t>
            </a:r>
            <a:r>
              <a:rPr lang="fa-IR" sz="2000" b="1" dirty="0" smtClean="0">
                <a:cs typeface="B Nazanin" pitchFamily="2" charset="-78"/>
              </a:rPr>
              <a:t> از پروتکل </a:t>
            </a:r>
            <a:r>
              <a:rPr lang="en-US" sz="2000" b="1" dirty="0" smtClean="0">
                <a:cs typeface="B Nazanin" pitchFamily="2" charset="-78"/>
              </a:rPr>
              <a:t>TCP</a:t>
            </a:r>
            <a:r>
              <a:rPr lang="fa-IR" sz="2000" b="1" dirty="0" smtClean="0">
                <a:cs typeface="B Nazanin" pitchFamily="2" charset="-78"/>
              </a:rPr>
              <a:t> به منظور حمل داده استفاده نموده تا این اطمینان ایجاد گردد که داده بدرستی و بدون بروز خطاء به مقصد خواهد رسید.</a:t>
            </a:r>
            <a:r>
              <a:rPr lang="en-US" sz="2000" b="1" dirty="0" smtClean="0">
                <a:cs typeface="B Nazanin" pitchFamily="2" charset="-78"/>
              </a:rPr>
              <a:t/>
            </a:r>
            <a:br>
              <a:rPr lang="en-US" sz="2000" b="1" dirty="0" smtClean="0">
                <a:cs typeface="B Nazanin" pitchFamily="2" charset="-78"/>
              </a:rPr>
            </a:br>
            <a:r>
              <a:rPr lang="fa-IR" sz="2000" b="1" dirty="0" smtClean="0">
                <a:cs typeface="B Nazanin" pitchFamily="2" charset="-78"/>
              </a:rPr>
              <a:t>فرآیند ارسال یک درخواست </a:t>
            </a:r>
            <a:r>
              <a:rPr lang="en-US" sz="2000" b="1" dirty="0" smtClean="0">
                <a:cs typeface="B Nazanin" pitchFamily="2" charset="-78"/>
              </a:rPr>
              <a:t>DNS</a:t>
            </a:r>
            <a:r>
              <a:rPr lang="fa-IR" sz="2000" b="1" dirty="0" smtClean="0">
                <a:cs typeface="B Nazanin" pitchFamily="2" charset="-78"/>
              </a:rPr>
              <a:t> و دریافت پاسخ آن، متناسب با نوع سیستم عامل نصب شده بر روی یک کامپیوتر است .برخی از سیستم های عامل اجازه  استفاده از پروتکل </a:t>
            </a:r>
            <a:r>
              <a:rPr lang="en-US" sz="2000" b="1" dirty="0" smtClean="0">
                <a:cs typeface="B Nazanin" pitchFamily="2" charset="-78"/>
              </a:rPr>
              <a:t>TCP</a:t>
            </a:r>
            <a:r>
              <a:rPr lang="fa-IR" sz="2000" b="1" dirty="0" smtClean="0">
                <a:cs typeface="B Nazanin" pitchFamily="2" charset="-78"/>
              </a:rPr>
              <a:t> برای </a:t>
            </a:r>
            <a:r>
              <a:rPr lang="en-US" sz="2000" b="1" dirty="0" smtClean="0">
                <a:cs typeface="B Nazanin" pitchFamily="2" charset="-78"/>
              </a:rPr>
              <a:t>DNS</a:t>
            </a:r>
            <a:r>
              <a:rPr lang="fa-IR" sz="2000" b="1" dirty="0" smtClean="0">
                <a:cs typeface="B Nazanin" pitchFamily="2" charset="-78"/>
              </a:rPr>
              <a:t> را نداده و صرفا”  می بایست از پروتکل </a:t>
            </a:r>
            <a:r>
              <a:rPr lang="en-US" sz="2000" b="1" dirty="0" smtClean="0">
                <a:cs typeface="B Nazanin" pitchFamily="2" charset="-78"/>
              </a:rPr>
              <a:t>UDP</a:t>
            </a:r>
            <a:r>
              <a:rPr lang="fa-IR" sz="2000" b="1" dirty="0" smtClean="0">
                <a:cs typeface="B Nazanin" pitchFamily="2" charset="-78"/>
              </a:rPr>
              <a:t> به منظور حمل داده استفاده شود. بدیهی است در چنین مواردی همواره این احتمال وجود خواهد داشت که با خطاهائی مواجه شده و عملا” امکان ترجمه نام یک کامپیوتر و یا </a:t>
            </a:r>
            <a:r>
              <a:rPr lang="en-US" sz="2000" b="1" dirty="0" smtClean="0">
                <a:cs typeface="B Nazanin" pitchFamily="2" charset="-78"/>
              </a:rPr>
              <a:t>    Domain</a:t>
            </a:r>
            <a:r>
              <a:rPr lang="fa-IR" sz="2000" b="1" dirty="0" smtClean="0">
                <a:cs typeface="B Nazanin" pitchFamily="2" charset="-78"/>
              </a:rPr>
              <a:t>به آدرس </a:t>
            </a:r>
            <a:r>
              <a:rPr lang="en-US" sz="2000" b="1" dirty="0" smtClean="0">
                <a:cs typeface="B Nazanin" pitchFamily="2" charset="-78"/>
              </a:rPr>
              <a:t>IP</a:t>
            </a:r>
            <a:r>
              <a:rPr lang="fa-IR" sz="2000" b="1" dirty="0" smtClean="0">
                <a:cs typeface="B Nazanin" pitchFamily="2" charset="-78"/>
              </a:rPr>
              <a:t>وجودنداشته باشد.</a:t>
            </a:r>
            <a:br>
              <a:rPr lang="fa-IR" sz="2000" b="1" dirty="0" smtClean="0">
                <a:cs typeface="B Nazanin" pitchFamily="2" charset="-78"/>
              </a:rPr>
            </a:br>
            <a:r>
              <a:rPr lang="fa-IR" sz="2000" b="1" dirty="0" smtClean="0">
                <a:cs typeface="B Nazanin" pitchFamily="2" charset="-78"/>
              </a:rPr>
              <a:t>پروتکل </a:t>
            </a:r>
            <a:r>
              <a:rPr lang="en-US" sz="2000" b="1" dirty="0" smtClean="0">
                <a:cs typeface="B Nazanin" pitchFamily="2" charset="-78"/>
              </a:rPr>
              <a:t>DNS</a:t>
            </a:r>
            <a:r>
              <a:rPr lang="fa-IR" sz="2000" b="1" dirty="0" smtClean="0">
                <a:cs typeface="B Nazanin" pitchFamily="2" charset="-78"/>
              </a:rPr>
              <a:t> از پورت ۵۳ به منظور ارائه خدمات خود استفاده می نماید. بنابراین  یک سرویس دهنده </a:t>
            </a:r>
            <a:r>
              <a:rPr lang="en-US" sz="2000" b="1" dirty="0" smtClean="0">
                <a:cs typeface="B Nazanin" pitchFamily="2" charset="-78"/>
              </a:rPr>
              <a:t>DNS</a:t>
            </a:r>
            <a:r>
              <a:rPr lang="fa-IR" sz="2000" b="1" dirty="0" smtClean="0">
                <a:cs typeface="B Nazanin" pitchFamily="2" charset="-78"/>
              </a:rPr>
              <a:t> به پورت ۵۳ گوش داده و این انتظار را خواهد داشت که هر سرویس گیرنده ای که تمایل به استفاده از سرویس فوق را دارد از پورت مشابه استفاده نماید. در برخی موارد ممکن است مجبور شویم از پورت دیگری استفاده نمائیم. وضعیت فوق به سیستم عامل و سرویس دهنده </a:t>
            </a:r>
            <a:r>
              <a:rPr lang="en-US" sz="2000" b="1" dirty="0" smtClean="0">
                <a:cs typeface="B Nazanin" pitchFamily="2" charset="-78"/>
              </a:rPr>
              <a:t>DNS</a:t>
            </a:r>
            <a:r>
              <a:rPr lang="fa-IR" sz="2000" b="1" dirty="0" smtClean="0">
                <a:cs typeface="B Nazanin" pitchFamily="2" charset="-78"/>
              </a:rPr>
              <a:t> نصب شده بر روی یک کامپیوتر بستگی دارد.</a:t>
            </a:r>
            <a:r>
              <a:rPr lang="en-US" sz="2000" b="1" dirty="0" smtClean="0">
                <a:cs typeface="B Nazanin" pitchFamily="2" charset="-78"/>
              </a:rPr>
              <a:t/>
            </a:r>
            <a:br>
              <a:rPr lang="en-US" sz="2000" b="1" dirty="0" smtClean="0">
                <a:cs typeface="B Nazanin" pitchFamily="2" charset="-78"/>
              </a:rPr>
            </a:br>
            <a:endParaRPr lang="fa-IR" sz="2000" b="1" dirty="0">
              <a:cs typeface="B Nazanin" pitchFamily="2" charset="-78"/>
            </a:endParaRPr>
          </a:p>
        </p:txBody>
      </p:sp>
    </p:spTree>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944112"/>
          </a:xfrm>
        </p:spPr>
        <p:txBody>
          <a:bodyPr>
            <a:noAutofit/>
          </a:bodyPr>
          <a:lstStyle/>
          <a:p>
            <a:pPr algn="r" rtl="1"/>
            <a:r>
              <a:rPr lang="fa-IR" sz="3200" b="1" dirty="0" smtClean="0">
                <a:solidFill>
                  <a:schemeClr val="accent5"/>
                </a:solidFill>
                <a:cs typeface="B Nazanin" pitchFamily="2" charset="-78"/>
              </a:rPr>
              <a:t>نحوه ترجمه اسامی </a:t>
            </a:r>
            <a:r>
              <a:rPr lang="en-US" sz="3200" b="1" dirty="0" smtClean="0">
                <a:solidFill>
                  <a:schemeClr val="accent5"/>
                </a:solidFill>
                <a:cs typeface="B Nazanin" pitchFamily="2" charset="-78"/>
              </a:rPr>
              <a:t>Domain </a:t>
            </a:r>
            <a:r>
              <a:rPr lang="fa-IR" sz="3200" b="1" dirty="0" smtClean="0">
                <a:solidFill>
                  <a:schemeClr val="accent5"/>
                </a:solidFill>
                <a:cs typeface="B Nazanin" pitchFamily="2" charset="-78"/>
              </a:rPr>
              <a:t>توسط </a:t>
            </a:r>
            <a:r>
              <a:rPr lang="en-US" sz="3200" b="1" dirty="0" smtClean="0">
                <a:solidFill>
                  <a:schemeClr val="accent5"/>
                </a:solidFill>
                <a:cs typeface="B Nazanin" pitchFamily="2" charset="-78"/>
              </a:rPr>
              <a:t>DNS </a:t>
            </a:r>
            <a:r>
              <a:rPr lang="fa-IR" sz="3200" b="1" dirty="0" smtClean="0">
                <a:solidFill>
                  <a:schemeClr val="accent5"/>
                </a:solidFill>
                <a:cs typeface="B Nazanin" pitchFamily="2" charset="-78"/>
              </a:rPr>
              <a:t>:</a:t>
            </a: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آیا تاکنون این سوال برای شما مطرح شده است که پس از تایپ نام یک سایت در مرورگر وب، آدرس </a:t>
            </a:r>
            <a:r>
              <a:rPr lang="en-US" sz="2800" b="1" dirty="0" smtClean="0">
                <a:cs typeface="B Nazanin" pitchFamily="2" charset="-78"/>
              </a:rPr>
              <a:t>IP</a:t>
            </a:r>
            <a:r>
              <a:rPr lang="fa-IR" sz="2800" b="1" dirty="0" smtClean="0">
                <a:cs typeface="B Nazanin" pitchFamily="2" charset="-78"/>
              </a:rPr>
              <a:t> آن چگونه پیدا می شود؟ برای ارتباط با یک سایت ، می بایست قبل از هر چیز آدرس </a:t>
            </a:r>
            <a:r>
              <a:rPr lang="en-US" sz="2800" b="1" dirty="0" smtClean="0">
                <a:cs typeface="B Nazanin" pitchFamily="2" charset="-78"/>
              </a:rPr>
              <a:t>IP</a:t>
            </a:r>
            <a:r>
              <a:rPr lang="fa-IR" sz="2800" b="1" dirty="0" smtClean="0">
                <a:cs typeface="B Nazanin" pitchFamily="2" charset="-78"/>
              </a:rPr>
              <a:t> آن مشخص گردد . به منظور ترجمه اسامی کامپیوترهای میزبان و </a:t>
            </a:r>
            <a:r>
              <a:rPr lang="en-US" sz="2800" b="1" dirty="0" smtClean="0">
                <a:cs typeface="B Nazanin" pitchFamily="2" charset="-78"/>
              </a:rPr>
              <a:t>Domain</a:t>
            </a:r>
            <a:r>
              <a:rPr lang="fa-IR" sz="2800" b="1" dirty="0" smtClean="0">
                <a:cs typeface="B Nazanin" pitchFamily="2" charset="-78"/>
              </a:rPr>
              <a:t> به آدرس های </a:t>
            </a:r>
            <a:r>
              <a:rPr lang="en-US" sz="2800" b="1" dirty="0" smtClean="0">
                <a:cs typeface="B Nazanin" pitchFamily="2" charset="-78"/>
              </a:rPr>
              <a:t>IP</a:t>
            </a:r>
            <a:r>
              <a:rPr lang="fa-IR" sz="2800" b="1" dirty="0" smtClean="0">
                <a:cs typeface="B Nazanin" pitchFamily="2" charset="-78"/>
              </a:rPr>
              <a:t> از پروتکل </a:t>
            </a:r>
            <a:r>
              <a:rPr lang="en-US" sz="2800" b="1" dirty="0" smtClean="0">
                <a:cs typeface="B Nazanin" pitchFamily="2" charset="-78"/>
              </a:rPr>
              <a:t>DNS</a:t>
            </a:r>
            <a:r>
              <a:rPr lang="fa-IR" sz="2800" b="1" dirty="0" smtClean="0">
                <a:cs typeface="B Nazanin" pitchFamily="2" charset="-78"/>
              </a:rPr>
              <a:t> استفاده می گردد.</a:t>
            </a: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noAutofit/>
          </a:bodyPr>
          <a:lstStyle/>
          <a:p>
            <a:pPr algn="r" rtl="1"/>
            <a:r>
              <a:rPr lang="en-US" sz="3200" b="1" dirty="0" smtClean="0">
                <a:solidFill>
                  <a:schemeClr val="accent5"/>
                </a:solidFill>
                <a:cs typeface="B Nazanin" pitchFamily="2" charset="-78"/>
              </a:rPr>
              <a:t>Resolution</a:t>
            </a:r>
            <a:r>
              <a:rPr lang="fa-IR" sz="3200" b="1" dirty="0" smtClean="0">
                <a:solidFill>
                  <a:schemeClr val="accent5"/>
                </a:solidFill>
                <a:cs typeface="B Nazanin" pitchFamily="2" charset="-78"/>
              </a:rPr>
              <a:t> &amp; </a:t>
            </a:r>
            <a:r>
              <a:rPr lang="en-US" sz="3200" b="1" dirty="0" smtClean="0">
                <a:solidFill>
                  <a:schemeClr val="accent5"/>
                </a:solidFill>
                <a:cs typeface="B Nazanin" pitchFamily="2" charset="-78"/>
              </a:rPr>
              <a:t>Queries</a:t>
            </a:r>
            <a:r>
              <a:rPr lang="fa-IR" sz="3200" b="1" dirty="0" smtClean="0">
                <a:solidFill>
                  <a:schemeClr val="accent5"/>
                </a:solidFill>
                <a:cs typeface="B Nazanin" pitchFamily="2" charset="-78"/>
              </a:rPr>
              <a:t>:</a:t>
            </a: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 یک سرویس گیرنده به منظور استفاده از </a:t>
            </a:r>
            <a:r>
              <a:rPr lang="en-US" sz="2800" b="1" dirty="0" smtClean="0">
                <a:cs typeface="B Nazanin" pitchFamily="2" charset="-78"/>
              </a:rPr>
              <a:t>DNS</a:t>
            </a:r>
            <a:r>
              <a:rPr lang="fa-IR" sz="2800" b="1" dirty="0" smtClean="0">
                <a:cs typeface="B Nazanin" pitchFamily="2" charset="-78"/>
              </a:rPr>
              <a:t> و اخذ پاسخ لازم از دو روش متفاوت استفاده می نماید:</a:t>
            </a: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در روش اول، سرویس گیرنده با سرویس دهندگان نام ارتباط برقرار می نماید . فرآیند فوق مادامیکه سرویس دهنده مجاز شامل اطلاعات مورد نیاز پیدا نشود ، ادامه خواهد یافت. </a:t>
            </a:r>
            <a:br>
              <a:rPr lang="fa-IR" sz="2800" b="1" dirty="0" smtClean="0">
                <a:cs typeface="B Nazanin" pitchFamily="2" charset="-78"/>
              </a:rPr>
            </a:b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در روش دوم، ماموریت ترجمه نام به آدرس به </a:t>
            </a:r>
            <a:r>
              <a:rPr lang="en-US" sz="2800" b="1" dirty="0" smtClean="0">
                <a:cs typeface="B Nazanin" pitchFamily="2" charset="-78"/>
              </a:rPr>
              <a:t>DNS</a:t>
            </a:r>
            <a:r>
              <a:rPr lang="fa-IR" sz="2800" b="1" dirty="0" smtClean="0">
                <a:cs typeface="B Nazanin" pitchFamily="2" charset="-78"/>
              </a:rPr>
              <a:t> واگذار می شود . در این روش سرویس گیرنده اقدام به ارسال درخواست خود برای </a:t>
            </a:r>
            <a:r>
              <a:rPr lang="en-US" sz="2800" b="1" dirty="0" smtClean="0">
                <a:cs typeface="B Nazanin" pitchFamily="2" charset="-78"/>
              </a:rPr>
              <a:t>DNS</a:t>
            </a:r>
            <a:r>
              <a:rPr lang="fa-IR" sz="2800" b="1" dirty="0" smtClean="0">
                <a:cs typeface="B Nazanin" pitchFamily="2" charset="-78"/>
              </a:rPr>
              <a:t> نموده و </a:t>
            </a:r>
            <a:r>
              <a:rPr lang="en-US" sz="2800" b="1" dirty="0" smtClean="0">
                <a:cs typeface="B Nazanin" pitchFamily="2" charset="-78"/>
              </a:rPr>
              <a:t>DNS</a:t>
            </a:r>
            <a:r>
              <a:rPr lang="fa-IR" sz="2800" b="1" dirty="0" smtClean="0">
                <a:cs typeface="B Nazanin" pitchFamily="2" charset="-78"/>
              </a:rPr>
              <a:t> پس از انجام عملیاتی خاص و یافتن آدرس </a:t>
            </a:r>
            <a:r>
              <a:rPr lang="en-US" sz="2800" b="1" dirty="0" smtClean="0">
                <a:cs typeface="B Nazanin" pitchFamily="2" charset="-78"/>
              </a:rPr>
              <a:t>IP</a:t>
            </a:r>
            <a:r>
              <a:rPr lang="fa-IR" sz="2800" b="1" dirty="0" smtClean="0">
                <a:cs typeface="B Nazanin" pitchFamily="2" charset="-78"/>
              </a:rPr>
              <a:t> سایت درخواستی ، آن را برای سرویس گیرنده ارسال می نماید. </a:t>
            </a:r>
            <a:br>
              <a:rPr lang="fa-IR" sz="2800" b="1" dirty="0" smtClean="0">
                <a:cs typeface="B Nazanin" pitchFamily="2" charset="-78"/>
              </a:rPr>
            </a:b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401312"/>
          </a:xfrm>
        </p:spPr>
        <p:txBody>
          <a:bodyPr>
            <a:noAutofit/>
          </a:bodyPr>
          <a:lstStyle/>
          <a:p>
            <a:pPr algn="r" rtl="1"/>
            <a:r>
              <a:rPr lang="fa-IR" sz="2800" b="1" dirty="0" smtClean="0">
                <a:cs typeface="B Nazanin" pitchFamily="2" charset="-78"/>
              </a:rPr>
              <a:t>به منظور آشنائی با نحوه انجام عملیات فوق به بررسی یک نمونه مثال می پردازیم . زمانی که شما قصد مشاهده یک وب سایت نظیر وب سایت شرکت سیسکو ( </a:t>
            </a:r>
            <a:r>
              <a:rPr lang="en-US" sz="2800" b="1" dirty="0" smtClean="0">
                <a:cs typeface="B Nazanin" pitchFamily="2" charset="-78"/>
              </a:rPr>
              <a:t>www.cisco.com</a:t>
            </a:r>
            <a:r>
              <a:rPr lang="fa-IR" sz="2800" b="1" dirty="0" smtClean="0">
                <a:cs typeface="B Nazanin" pitchFamily="2" charset="-78"/>
              </a:rPr>
              <a:t> ) را داشته باشید ، پس از فعال نمودن مرورگر وب و تایپ آدرس </a:t>
            </a:r>
            <a:r>
              <a:rPr lang="en-US" sz="2800" b="1" u="sng" dirty="0" smtClean="0">
                <a:cs typeface="B Nazanin" pitchFamily="2" charset="-78"/>
                <a:hlinkClick r:id="rId2"/>
              </a:rPr>
              <a:t>http://www.cisco.com</a:t>
            </a:r>
            <a:r>
              <a:rPr lang="fa-IR" sz="2800" b="1" dirty="0" smtClean="0">
                <a:cs typeface="B Nazanin" pitchFamily="2" charset="-78"/>
              </a:rPr>
              <a:t> و یا </a:t>
            </a:r>
            <a:r>
              <a:rPr lang="en-US" sz="2800" b="1" dirty="0" smtClean="0">
                <a:cs typeface="B Nazanin" pitchFamily="2" charset="-78"/>
              </a:rPr>
              <a:t>www.cisco.com</a:t>
            </a:r>
            <a:r>
              <a:rPr lang="fa-IR" sz="2800" b="1" dirty="0" smtClean="0">
                <a:cs typeface="B Nazanin" pitchFamily="2" charset="-78"/>
              </a:rPr>
              <a:t> ، پس از مدت زمان کوتاهی ! صفحه اصلی وب سایت در مرورگر شما نمایش داده می شود . برای یافتن آدرس </a:t>
            </a:r>
            <a:r>
              <a:rPr lang="en-US" sz="2800" b="1" dirty="0" smtClean="0">
                <a:cs typeface="B Nazanin" pitchFamily="2" charset="-78"/>
              </a:rPr>
              <a:t>IP</a:t>
            </a:r>
            <a:r>
              <a:rPr lang="fa-IR" sz="2800" b="1" dirty="0" smtClean="0">
                <a:cs typeface="B Nazanin" pitchFamily="2" charset="-78"/>
              </a:rPr>
              <a:t> وب سایت درخواستی مراحل زیر دنبال می شود:</a:t>
            </a: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20512"/>
          </a:xfrm>
        </p:spPr>
        <p:txBody>
          <a:bodyPr>
            <a:noAutofit/>
          </a:bodyPr>
          <a:lstStyle/>
          <a:p>
            <a:pPr algn="r" rtl="1"/>
            <a:r>
              <a:rPr lang="fa-IR" sz="2800" b="1" dirty="0" smtClean="0">
                <a:solidFill>
                  <a:schemeClr val="accent5"/>
                </a:solidFill>
                <a:cs typeface="B Nazanin" pitchFamily="2" charset="-78"/>
              </a:rPr>
              <a:t>مرحله اول </a:t>
            </a:r>
            <a:r>
              <a:rPr lang="fa-IR" sz="2400" b="1" dirty="0" smtClean="0">
                <a:cs typeface="B Nazanin" pitchFamily="2" charset="-78"/>
              </a:rPr>
              <a:t>: فعال نمودن مرورگر و درج آدرس </a:t>
            </a:r>
            <a:r>
              <a:rPr lang="en-US" sz="2400" b="1" dirty="0" smtClean="0">
                <a:cs typeface="B Nazanin" pitchFamily="2" charset="-78"/>
              </a:rPr>
              <a:t>www.cisco.com</a:t>
            </a:r>
            <a:r>
              <a:rPr lang="fa-IR" sz="2400" b="1" dirty="0" smtClean="0">
                <a:cs typeface="B Nazanin" pitchFamily="2" charset="-78"/>
              </a:rPr>
              <a:t> در بخش آدرس آن . در این مقطع کامپیوتر شما دارای آگاهی لازم در خصوص آدرس </a:t>
            </a:r>
            <a:r>
              <a:rPr lang="en-US" sz="2400" b="1" dirty="0" smtClean="0">
                <a:cs typeface="B Nazanin" pitchFamily="2" charset="-78"/>
              </a:rPr>
              <a:t>IP</a:t>
            </a:r>
            <a:r>
              <a:rPr lang="fa-IR" sz="2400" b="1" dirty="0" smtClean="0">
                <a:cs typeface="B Nazanin" pitchFamily="2" charset="-78"/>
              </a:rPr>
              <a:t> وب سایت سیسکو نمی باشد. بنابراین یک درخواست </a:t>
            </a:r>
            <a:r>
              <a:rPr lang="en-US" sz="2400" b="1" dirty="0" smtClean="0">
                <a:cs typeface="B Nazanin" pitchFamily="2" charset="-78"/>
              </a:rPr>
              <a:t>DNS</a:t>
            </a:r>
            <a:r>
              <a:rPr lang="fa-IR" sz="2400" b="1" dirty="0" smtClean="0">
                <a:cs typeface="B Nazanin" pitchFamily="2" charset="-78"/>
              </a:rPr>
              <a:t> را برای سرویس دهنده </a:t>
            </a:r>
            <a:r>
              <a:rPr lang="en-US" sz="2400" b="1" dirty="0" smtClean="0">
                <a:cs typeface="B Nazanin" pitchFamily="2" charset="-78"/>
              </a:rPr>
              <a:t>DNS</a:t>
            </a:r>
            <a:r>
              <a:rPr lang="fa-IR" sz="2400" b="1" dirty="0" smtClean="0">
                <a:cs typeface="B Nazanin" pitchFamily="2" charset="-78"/>
              </a:rPr>
              <a:t> مربوط به مرکز ارائه دهنده سرویس های اینترنت ( </a:t>
            </a:r>
            <a:r>
              <a:rPr lang="en-US" sz="2400" b="1" dirty="0" smtClean="0">
                <a:cs typeface="B Nazanin" pitchFamily="2" charset="-78"/>
              </a:rPr>
              <a:t>ISP</a:t>
            </a:r>
            <a:r>
              <a:rPr lang="fa-IR" sz="2400" b="1" dirty="0" smtClean="0">
                <a:cs typeface="B Nazanin" pitchFamily="2" charset="-78"/>
              </a:rPr>
              <a:t> ) ارسال می نماید . حتما” این سوال برای شما مطرح شده است که کامپیوتر به چه صورت از آدرس </a:t>
            </a:r>
            <a:r>
              <a:rPr lang="en-US" sz="2400" b="1" dirty="0" smtClean="0">
                <a:cs typeface="B Nazanin" pitchFamily="2" charset="-78"/>
              </a:rPr>
              <a:t>IP</a:t>
            </a:r>
            <a:r>
              <a:rPr lang="fa-IR" sz="2400" b="1" dirty="0" smtClean="0">
                <a:cs typeface="B Nazanin" pitchFamily="2" charset="-78"/>
              </a:rPr>
              <a:t> سرویس دهنده </a:t>
            </a:r>
            <a:r>
              <a:rPr lang="en-US" sz="2400" b="1" dirty="0" smtClean="0">
                <a:cs typeface="B Nazanin" pitchFamily="2" charset="-78"/>
              </a:rPr>
              <a:t>DNS</a:t>
            </a:r>
            <a:r>
              <a:rPr lang="fa-IR" sz="2400" b="1" dirty="0" smtClean="0">
                <a:cs typeface="B Nazanin" pitchFamily="2" charset="-78"/>
              </a:rPr>
              <a:t> آگاهی می یابد تا درخواست خود را برای وی ارسال نماید ؟ در صورتی که شما از طریق </a:t>
            </a:r>
            <a:r>
              <a:rPr lang="en-US" sz="2400" b="1" dirty="0" smtClean="0">
                <a:cs typeface="B Nazanin" pitchFamily="2" charset="-78"/>
              </a:rPr>
              <a:t>Dial-up</a:t>
            </a:r>
            <a:r>
              <a:rPr lang="fa-IR" sz="2400" b="1" dirty="0" smtClean="0">
                <a:cs typeface="B Nazanin" pitchFamily="2" charset="-78"/>
              </a:rPr>
              <a:t> به اینترنت متصل شده اید ، این موضوع با استفاده از تنظیمات انجام شده ( ایستا و پویا ) پروتکل </a:t>
            </a:r>
            <a:r>
              <a:rPr lang="en-US" sz="2400" b="1" dirty="0" smtClean="0">
                <a:cs typeface="B Nazanin" pitchFamily="2" charset="-78"/>
              </a:rPr>
              <a:t>TCP/IP</a:t>
            </a:r>
            <a:r>
              <a:rPr lang="fa-IR" sz="2400" b="1" dirty="0" smtClean="0">
                <a:cs typeface="B Nazanin" pitchFamily="2" charset="-78"/>
              </a:rPr>
              <a:t> مرتبط با آداپتور مجازی </a:t>
            </a:r>
            <a:r>
              <a:rPr lang="en-US" sz="2400" b="1" dirty="0" smtClean="0">
                <a:cs typeface="B Nazanin" pitchFamily="2" charset="-78"/>
              </a:rPr>
              <a:t>Dial-up</a:t>
            </a:r>
            <a:r>
              <a:rPr lang="fa-IR" sz="2400" b="1" dirty="0" smtClean="0">
                <a:cs typeface="B Nazanin" pitchFamily="2" charset="-78"/>
              </a:rPr>
              <a:t> انجام خواهد شد . در صورتی که دارای یک اتصال دائم به اینترنت و از طریق یک شبکه محلی می باشید، این موضوع با استفاده از تنظیمات انجام شده ( ایستا و پویا ) پروتکل </a:t>
            </a:r>
            <a:r>
              <a:rPr lang="en-US" sz="2400" b="1" dirty="0" smtClean="0">
                <a:cs typeface="B Nazanin" pitchFamily="2" charset="-78"/>
              </a:rPr>
              <a:t>TCP/IP</a:t>
            </a:r>
            <a:r>
              <a:rPr lang="fa-IR" sz="2400" b="1" dirty="0" smtClean="0">
                <a:cs typeface="B Nazanin" pitchFamily="2" charset="-78"/>
              </a:rPr>
              <a:t> مرتبط با آداپتور کارت شبکه انجام خواهد شد.</a:t>
            </a:r>
            <a:r>
              <a:rPr lang="en-US" sz="2400" b="1" dirty="0" smtClean="0">
                <a:cs typeface="B Nazanin" pitchFamily="2" charset="-78"/>
              </a:rPr>
              <a:t/>
            </a:r>
            <a:br>
              <a:rPr lang="en-US" sz="2400" b="1" dirty="0" smtClean="0">
                <a:cs typeface="B Nazanin" pitchFamily="2" charset="-78"/>
              </a:rPr>
            </a:br>
            <a:endParaRPr lang="fa-IR" sz="2400" b="1" dirty="0">
              <a:cs typeface="B Nazanin" pitchFamily="2" charset="-78"/>
            </a:endParaRPr>
          </a:p>
        </p:txBody>
      </p:sp>
    </p:spTree>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010912"/>
          </a:xfrm>
        </p:spPr>
        <p:txBody>
          <a:bodyPr>
            <a:noAutofit/>
          </a:bodyPr>
          <a:lstStyle/>
          <a:p>
            <a:pPr algn="r" rtl="1"/>
            <a:r>
              <a:rPr lang="fa-IR" sz="2800" b="1" dirty="0" smtClean="0">
                <a:solidFill>
                  <a:schemeClr val="accent5"/>
                </a:solidFill>
                <a:cs typeface="B Nazanin" pitchFamily="2" charset="-78"/>
              </a:rPr>
              <a:t>مرحله دوم </a:t>
            </a:r>
            <a:r>
              <a:rPr lang="fa-IR" sz="2800" b="1" dirty="0" smtClean="0">
                <a:cs typeface="B Nazanin" pitchFamily="2" charset="-78"/>
              </a:rPr>
              <a:t>: سرویس دهنده </a:t>
            </a:r>
            <a:r>
              <a:rPr lang="en-US" sz="2800" b="1" dirty="0" smtClean="0">
                <a:cs typeface="B Nazanin" pitchFamily="2" charset="-78"/>
              </a:rPr>
              <a:t>DNS</a:t>
            </a:r>
            <a:r>
              <a:rPr lang="fa-IR" sz="2800" b="1" dirty="0" smtClean="0">
                <a:cs typeface="B Nazanin" pitchFamily="2" charset="-78"/>
              </a:rPr>
              <a:t> مرکز ارائه دهنده خدمات اینترنت ( </a:t>
            </a:r>
            <a:r>
              <a:rPr lang="en-US" sz="2800" b="1" dirty="0" smtClean="0">
                <a:cs typeface="B Nazanin" pitchFamily="2" charset="-78"/>
              </a:rPr>
              <a:t>ISP</a:t>
            </a:r>
            <a:r>
              <a:rPr lang="fa-IR" sz="2800" b="1" dirty="0" smtClean="0">
                <a:cs typeface="B Nazanin" pitchFamily="2" charset="-78"/>
              </a:rPr>
              <a:t> ) شما ، آدرس </a:t>
            </a:r>
            <a:r>
              <a:rPr lang="en-US" sz="2800" b="1" dirty="0" smtClean="0">
                <a:cs typeface="B Nazanin" pitchFamily="2" charset="-78"/>
              </a:rPr>
              <a:t>IP</a:t>
            </a:r>
            <a:r>
              <a:rPr lang="fa-IR" sz="2800" b="1" dirty="0" smtClean="0">
                <a:cs typeface="B Nazanin" pitchFamily="2" charset="-78"/>
              </a:rPr>
              <a:t> مربوط به سایت سیسکو را نمی داند و بدین دلیل، آدرس سایت فوق را از یکی از سرویس دهندگان نام ریشه درخواست می نماید .</a:t>
            </a: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
            </a:r>
            <a:br>
              <a:rPr lang="fa-IR" sz="2800" b="1" dirty="0" smtClean="0">
                <a:cs typeface="B Nazanin" pitchFamily="2" charset="-78"/>
              </a:rPr>
            </a:br>
            <a:r>
              <a:rPr lang="fa-IR" sz="2800" b="1" dirty="0" smtClean="0">
                <a:solidFill>
                  <a:schemeClr val="accent5"/>
                </a:solidFill>
                <a:cs typeface="B Nazanin" pitchFamily="2" charset="-78"/>
              </a:rPr>
              <a:t>مرحله سوم </a:t>
            </a:r>
            <a:r>
              <a:rPr lang="fa-IR" sz="2800" b="1" dirty="0" smtClean="0">
                <a:cs typeface="B Nazanin" pitchFamily="2" charset="-78"/>
              </a:rPr>
              <a:t>: سرویس دهنده </a:t>
            </a:r>
            <a:r>
              <a:rPr lang="en-US" sz="2800" b="1" dirty="0" smtClean="0">
                <a:cs typeface="B Nazanin" pitchFamily="2" charset="-78"/>
              </a:rPr>
              <a:t>DNS</a:t>
            </a:r>
            <a:r>
              <a:rPr lang="fa-IR" sz="2800" b="1" dirty="0" smtClean="0">
                <a:cs typeface="B Nazanin" pitchFamily="2" charset="-78"/>
              </a:rPr>
              <a:t> ریشه ، بانک اطلاعاتی خود را بررسی نموده و از سرویس دهنده </a:t>
            </a:r>
            <a:r>
              <a:rPr lang="en-US" sz="2800" b="1" dirty="0" smtClean="0">
                <a:cs typeface="B Nazanin" pitchFamily="2" charset="-78"/>
              </a:rPr>
              <a:t>DNS</a:t>
            </a:r>
            <a:r>
              <a:rPr lang="fa-IR" sz="2800" b="1" dirty="0" smtClean="0">
                <a:cs typeface="B Nazanin" pitchFamily="2" charset="-78"/>
              </a:rPr>
              <a:t> اولیه </a:t>
            </a:r>
            <a:r>
              <a:rPr lang="en-US" sz="2800" b="1" dirty="0" smtClean="0">
                <a:cs typeface="B Nazanin" pitchFamily="2" charset="-78"/>
              </a:rPr>
              <a:t>Cisco.com</a:t>
            </a:r>
            <a:r>
              <a:rPr lang="fa-IR" sz="2800" b="1" dirty="0" smtClean="0">
                <a:cs typeface="B Nazanin" pitchFamily="2" charset="-78"/>
              </a:rPr>
              <a:t> آگاهی می یابد ( </a:t>
            </a:r>
            <a:r>
              <a:rPr lang="en-US" sz="2800" b="1" dirty="0" smtClean="0">
                <a:cs typeface="B Nazanin" pitchFamily="2" charset="-78"/>
              </a:rPr>
              <a:t>IP : 198.133.219.25</a:t>
            </a:r>
            <a:r>
              <a:rPr lang="fa-IR" sz="2800" b="1" dirty="0" smtClean="0">
                <a:cs typeface="B Nazanin" pitchFamily="2" charset="-78"/>
              </a:rPr>
              <a:t> ) . پس از آگاهی از آدرس </a:t>
            </a:r>
            <a:r>
              <a:rPr lang="en-US" sz="2800" b="1" dirty="0" smtClean="0">
                <a:cs typeface="B Nazanin" pitchFamily="2" charset="-78"/>
              </a:rPr>
              <a:t>IP</a:t>
            </a:r>
            <a:r>
              <a:rPr lang="fa-IR" sz="2800" b="1" dirty="0" smtClean="0">
                <a:cs typeface="B Nazanin" pitchFamily="2" charset="-78"/>
              </a:rPr>
              <a:t> سرویس دهنده </a:t>
            </a:r>
            <a:r>
              <a:rPr lang="en-US" sz="2800" b="1" dirty="0" smtClean="0">
                <a:cs typeface="B Nazanin" pitchFamily="2" charset="-78"/>
              </a:rPr>
              <a:t>DNS</a:t>
            </a:r>
            <a:r>
              <a:rPr lang="fa-IR" sz="2800" b="1" dirty="0" smtClean="0">
                <a:cs typeface="B Nazanin" pitchFamily="2" charset="-78"/>
              </a:rPr>
              <a:t> مربوط به </a:t>
            </a:r>
            <a:r>
              <a:rPr lang="en-US" sz="2800" b="1" dirty="0" smtClean="0">
                <a:cs typeface="B Nazanin" pitchFamily="2" charset="-78"/>
              </a:rPr>
              <a:t>cisco.com</a:t>
            </a:r>
            <a:r>
              <a:rPr lang="fa-IR" sz="2800" b="1" dirty="0" smtClean="0">
                <a:cs typeface="B Nazanin" pitchFamily="2" charset="-78"/>
              </a:rPr>
              <a:t> ، پاسخ لازم برای سرویس دهنده </a:t>
            </a:r>
            <a:r>
              <a:rPr lang="en-US" sz="2800" b="1" dirty="0" smtClean="0">
                <a:cs typeface="B Nazanin" pitchFamily="2" charset="-78"/>
              </a:rPr>
              <a:t>ISP</a:t>
            </a:r>
            <a:r>
              <a:rPr lang="fa-IR" sz="2800" b="1" dirty="0" smtClean="0">
                <a:cs typeface="B Nazanin" pitchFamily="2" charset="-78"/>
              </a:rPr>
              <a:t> شما ارسال می گردد.</a:t>
            </a: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noAutofit/>
          </a:bodyPr>
          <a:lstStyle/>
          <a:p>
            <a:pPr algn="r" rtl="1"/>
            <a:r>
              <a:rPr lang="fa-IR" sz="2400" b="1" dirty="0" smtClean="0">
                <a:solidFill>
                  <a:schemeClr val="accent5"/>
                </a:solidFill>
                <a:cs typeface="B Nazanin" pitchFamily="2" charset="-78"/>
              </a:rPr>
              <a:t>مرحله چهارم </a:t>
            </a:r>
            <a:r>
              <a:rPr lang="fa-IR" sz="2400" b="1" dirty="0" smtClean="0">
                <a:cs typeface="B Nazanin" pitchFamily="2" charset="-78"/>
              </a:rPr>
              <a:t>: در این مرحله سرویس دهنده </a:t>
            </a:r>
            <a:r>
              <a:rPr lang="en-US" sz="2400" b="1" dirty="0" smtClean="0">
                <a:cs typeface="B Nazanin" pitchFamily="2" charset="-78"/>
              </a:rPr>
              <a:t>DNS</a:t>
            </a:r>
            <a:r>
              <a:rPr lang="fa-IR" sz="2400" b="1" dirty="0" smtClean="0">
                <a:cs typeface="B Nazanin" pitchFamily="2" charset="-78"/>
              </a:rPr>
              <a:t> مرکز </a:t>
            </a:r>
            <a:r>
              <a:rPr lang="en-US" sz="2400" b="1" dirty="0" smtClean="0">
                <a:cs typeface="B Nazanin" pitchFamily="2" charset="-78"/>
              </a:rPr>
              <a:t>ISP</a:t>
            </a:r>
            <a:r>
              <a:rPr lang="fa-IR" sz="2400" b="1" dirty="0" smtClean="0">
                <a:cs typeface="B Nazanin" pitchFamily="2" charset="-78"/>
              </a:rPr>
              <a:t> شما دانش لازم به منظور ارتباط با سرویس دهنده </a:t>
            </a:r>
            <a:r>
              <a:rPr lang="en-US" sz="2400" b="1" dirty="0" smtClean="0">
                <a:cs typeface="B Nazanin" pitchFamily="2" charset="-78"/>
              </a:rPr>
              <a:t>DNS</a:t>
            </a:r>
            <a:r>
              <a:rPr lang="fa-IR" sz="2400" b="1" dirty="0" smtClean="0">
                <a:cs typeface="B Nazanin" pitchFamily="2" charset="-78"/>
              </a:rPr>
              <a:t> سیسکو را پیدا نموده و پس از برقراری ارتباط از وی آدرس </a:t>
            </a:r>
            <a:r>
              <a:rPr lang="en-US" sz="2400" b="1" dirty="0" smtClean="0">
                <a:cs typeface="B Nazanin" pitchFamily="2" charset="-78"/>
              </a:rPr>
              <a:t>IP</a:t>
            </a:r>
            <a:r>
              <a:rPr lang="fa-IR" sz="2400" b="1" dirty="0" smtClean="0">
                <a:cs typeface="B Nazanin" pitchFamily="2" charset="-78"/>
              </a:rPr>
              <a:t> وب سایت سیسکو   (</a:t>
            </a:r>
            <a:r>
              <a:rPr lang="en-US" sz="2400" b="1" dirty="0" smtClean="0">
                <a:cs typeface="B Nazanin" pitchFamily="2" charset="-78"/>
              </a:rPr>
              <a:t>www.cisco.com</a:t>
            </a:r>
            <a:r>
              <a:rPr lang="fa-IR" sz="2400" b="1" dirty="0" smtClean="0">
                <a:cs typeface="B Nazanin" pitchFamily="2" charset="-78"/>
              </a:rPr>
              <a:t> )  را جویا می شود. بدین منظور سرویس دهنده شما یک درخواست </a:t>
            </a:r>
            <a:r>
              <a:rPr lang="en-US" sz="2400" b="1" dirty="0" smtClean="0">
                <a:cs typeface="B Nazanin" pitchFamily="2" charset="-78"/>
              </a:rPr>
              <a:t>Recursive</a:t>
            </a:r>
            <a:r>
              <a:rPr lang="fa-IR" sz="2400" b="1" dirty="0" smtClean="0">
                <a:cs typeface="B Nazanin" pitchFamily="2" charset="-78"/>
              </a:rPr>
              <a:t> را برای سرویس دهنده </a:t>
            </a:r>
            <a:r>
              <a:rPr lang="en-US" sz="2400" b="1" dirty="0" smtClean="0">
                <a:cs typeface="B Nazanin" pitchFamily="2" charset="-78"/>
              </a:rPr>
              <a:t>DNS</a:t>
            </a:r>
            <a:r>
              <a:rPr lang="fa-IR" sz="2400" b="1" dirty="0" smtClean="0">
                <a:cs typeface="B Nazanin" pitchFamily="2" charset="-78"/>
              </a:rPr>
              <a:t> مربوط به </a:t>
            </a:r>
            <a:r>
              <a:rPr lang="en-US" sz="2400" b="1" dirty="0" smtClean="0">
                <a:cs typeface="B Nazanin" pitchFamily="2" charset="-78"/>
              </a:rPr>
              <a:t>Cisco.com</a:t>
            </a:r>
            <a:r>
              <a:rPr lang="fa-IR" sz="2400" b="1" dirty="0" smtClean="0">
                <a:cs typeface="B Nazanin" pitchFamily="2" charset="-78"/>
              </a:rPr>
              <a:t>  ارسال می نماید.</a:t>
            </a:r>
            <a:r>
              <a:rPr lang="en-US" sz="2400" b="1" dirty="0" smtClean="0">
                <a:cs typeface="B Nazanin" pitchFamily="2" charset="-78"/>
              </a:rPr>
              <a:t/>
            </a:r>
            <a:br>
              <a:rPr lang="en-US"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solidFill>
                  <a:schemeClr val="accent5"/>
                </a:solidFill>
                <a:cs typeface="B Nazanin" pitchFamily="2" charset="-78"/>
              </a:rPr>
              <a:t>مرحله پنجم </a:t>
            </a:r>
            <a:r>
              <a:rPr lang="fa-IR" sz="2400" b="1" dirty="0" smtClean="0">
                <a:cs typeface="B Nazanin" pitchFamily="2" charset="-78"/>
              </a:rPr>
              <a:t>: سرویس دهنده </a:t>
            </a:r>
            <a:r>
              <a:rPr lang="en-US" sz="2400" b="1" dirty="0" smtClean="0">
                <a:cs typeface="B Nazanin" pitchFamily="2" charset="-78"/>
              </a:rPr>
              <a:t>DNS</a:t>
            </a:r>
            <a:r>
              <a:rPr lang="fa-IR" sz="2400" b="1" dirty="0" smtClean="0">
                <a:cs typeface="B Nazanin" pitchFamily="2" charset="-78"/>
              </a:rPr>
              <a:t> سیسکو، بانک اطلاعاتی خود را بررسی نموده و از وجود رکورد </a:t>
            </a:r>
            <a:r>
              <a:rPr lang="en-US" sz="2400" b="1" dirty="0" smtClean="0">
                <a:cs typeface="B Nazanin" pitchFamily="2" charset="-78"/>
              </a:rPr>
              <a:t>www.cisco.com</a:t>
            </a:r>
            <a:r>
              <a:rPr lang="fa-IR" sz="2400" b="1" dirty="0" smtClean="0">
                <a:cs typeface="B Nazanin" pitchFamily="2" charset="-78"/>
              </a:rPr>
              <a:t> در بانک آگاه می گردد. رکورد فوق دارای یک آدرس </a:t>
            </a:r>
            <a:r>
              <a:rPr lang="en-US" sz="2400" b="1" dirty="0" smtClean="0">
                <a:cs typeface="B Nazanin" pitchFamily="2" charset="-78"/>
              </a:rPr>
              <a:t>IP</a:t>
            </a:r>
            <a:r>
              <a:rPr lang="fa-IR" sz="2400" b="1" dirty="0" smtClean="0">
                <a:cs typeface="B Nazanin" pitchFamily="2" charset="-78"/>
              </a:rPr>
              <a:t> معادل </a:t>
            </a:r>
            <a:r>
              <a:rPr lang="en-US" sz="2400" b="1" dirty="0" smtClean="0">
                <a:cs typeface="B Nazanin" pitchFamily="2" charset="-78"/>
              </a:rPr>
              <a:t>IP:198.133.219.25</a:t>
            </a:r>
            <a:r>
              <a:rPr lang="fa-IR" sz="2400" b="1" dirty="0" smtClean="0">
                <a:cs typeface="B Nazanin" pitchFamily="2" charset="-78"/>
              </a:rPr>
              <a:t> است . در این حالت خاص ، سرویس دهنده وب بر روی ماشین مشابهی است که سرویس دهنده </a:t>
            </a:r>
            <a:r>
              <a:rPr lang="en-US" sz="2400" b="1" dirty="0" smtClean="0">
                <a:cs typeface="B Nazanin" pitchFamily="2" charset="-78"/>
              </a:rPr>
              <a:t>DNS</a:t>
            </a:r>
            <a:r>
              <a:rPr lang="fa-IR" sz="2400" b="1" dirty="0" smtClean="0">
                <a:cs typeface="B Nazanin" pitchFamily="2" charset="-78"/>
              </a:rPr>
              <a:t> نصب شده است . در صورتی که سرویس دهنده وب و سرویس دهنده </a:t>
            </a:r>
            <a:r>
              <a:rPr lang="en-US" sz="2400" b="1" dirty="0" smtClean="0">
                <a:cs typeface="B Nazanin" pitchFamily="2" charset="-78"/>
              </a:rPr>
              <a:t>DNS</a:t>
            </a:r>
            <a:r>
              <a:rPr lang="fa-IR" sz="2400" b="1" dirty="0" smtClean="0">
                <a:cs typeface="B Nazanin" pitchFamily="2" charset="-78"/>
              </a:rPr>
              <a:t> بر روی یک ماشین مشابه نصب نشده باشند ، آدرس </a:t>
            </a:r>
            <a:r>
              <a:rPr lang="en-US" sz="2400" b="1" dirty="0" smtClean="0">
                <a:cs typeface="B Nazanin" pitchFamily="2" charset="-78"/>
              </a:rPr>
              <a:t>IP</a:t>
            </a:r>
            <a:r>
              <a:rPr lang="fa-IR" sz="2400" b="1" dirty="0" smtClean="0">
                <a:cs typeface="B Nazanin" pitchFamily="2" charset="-78"/>
              </a:rPr>
              <a:t> آنان متفاوت بوده و این موضوع از طریق رکوردهای منبع موجود در بانک اطلاعاتی سرویس دهنده </a:t>
            </a:r>
            <a:r>
              <a:rPr lang="en-US" sz="2400" b="1" dirty="0" smtClean="0">
                <a:cs typeface="B Nazanin" pitchFamily="2" charset="-78"/>
              </a:rPr>
              <a:t>DNS</a:t>
            </a:r>
            <a:r>
              <a:rPr lang="fa-IR" sz="2400" b="1" dirty="0" smtClean="0">
                <a:cs typeface="B Nazanin" pitchFamily="2" charset="-78"/>
              </a:rPr>
              <a:t> مشخص می گردد</a:t>
            </a:r>
            <a:r>
              <a:rPr lang="fa-IR" sz="2800" b="1" dirty="0" smtClean="0">
                <a:cs typeface="B Nazanin" pitchFamily="2" charset="-78"/>
              </a:rPr>
              <a:t>.</a:t>
            </a: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087112"/>
          </a:xfrm>
        </p:spPr>
        <p:txBody>
          <a:bodyPr>
            <a:noAutofit/>
          </a:bodyPr>
          <a:lstStyle/>
          <a:p>
            <a:pPr algn="r" rtl="1"/>
            <a:r>
              <a:rPr lang="fa-IR" sz="2800" b="1" dirty="0" smtClean="0">
                <a:solidFill>
                  <a:schemeClr val="accent5"/>
                </a:solidFill>
                <a:cs typeface="B Nazanin" pitchFamily="2" charset="-78"/>
              </a:rPr>
              <a:t>مرحله ششم </a:t>
            </a:r>
            <a:r>
              <a:rPr lang="fa-IR" sz="2800" b="1" dirty="0" smtClean="0">
                <a:cs typeface="B Nazanin" pitchFamily="2" charset="-78"/>
              </a:rPr>
              <a:t>: سرویس دهنده </a:t>
            </a:r>
            <a:r>
              <a:rPr lang="en-US" sz="2800" b="1" dirty="0" smtClean="0">
                <a:cs typeface="B Nazanin" pitchFamily="2" charset="-78"/>
              </a:rPr>
              <a:t>DNS</a:t>
            </a:r>
            <a:r>
              <a:rPr lang="fa-IR" sz="2800" b="1" dirty="0" smtClean="0">
                <a:cs typeface="B Nazanin" pitchFamily="2" charset="-78"/>
              </a:rPr>
              <a:t> مربوط به </a:t>
            </a:r>
            <a:r>
              <a:rPr lang="en-US" sz="2800" b="1" dirty="0" smtClean="0">
                <a:cs typeface="B Nazanin" pitchFamily="2" charset="-78"/>
              </a:rPr>
              <a:t>ISP</a:t>
            </a:r>
            <a:r>
              <a:rPr lang="fa-IR" sz="2800" b="1" dirty="0" smtClean="0">
                <a:cs typeface="B Nazanin" pitchFamily="2" charset="-78"/>
              </a:rPr>
              <a:t> شما از آدرس </a:t>
            </a:r>
            <a:r>
              <a:rPr lang="en-US" sz="2800" b="1" dirty="0" smtClean="0">
                <a:cs typeface="B Nazanin" pitchFamily="2" charset="-78"/>
              </a:rPr>
              <a:t>IP</a:t>
            </a:r>
            <a:r>
              <a:rPr lang="fa-IR" sz="2800" b="1" dirty="0" smtClean="0">
                <a:cs typeface="B Nazanin" pitchFamily="2" charset="-78"/>
              </a:rPr>
              <a:t> مربوط به </a:t>
            </a:r>
            <a:r>
              <a:rPr lang="en-US" sz="2800" b="1" dirty="0" smtClean="0">
                <a:cs typeface="B Nazanin" pitchFamily="2" charset="-78"/>
              </a:rPr>
              <a:t>www.cisco.com</a:t>
            </a:r>
            <a:r>
              <a:rPr lang="fa-IR" sz="2800" b="1" dirty="0" smtClean="0">
                <a:cs typeface="B Nazanin" pitchFamily="2" charset="-78"/>
              </a:rPr>
              <a:t> آگاهی پیدا نموده و نتایج را برای کامپیوتر شما ارسال می نماید.</a:t>
            </a:r>
            <a:r>
              <a:rPr lang="en-US" sz="2800" b="1" dirty="0" smtClean="0">
                <a:cs typeface="B Nazanin" pitchFamily="2" charset="-78"/>
              </a:rPr>
              <a:t/>
            </a:r>
            <a:br>
              <a:rPr lang="en-US" sz="2800" b="1" dirty="0" smtClean="0">
                <a:cs typeface="B Nazanin" pitchFamily="2" charset="-78"/>
              </a:rPr>
            </a:br>
            <a:r>
              <a:rPr lang="fa-IR" sz="2800" b="1" dirty="0" smtClean="0">
                <a:cs typeface="B Nazanin" pitchFamily="2" charset="-78"/>
              </a:rPr>
              <a:t/>
            </a:r>
            <a:br>
              <a:rPr lang="fa-IR" sz="2800" b="1" dirty="0" smtClean="0">
                <a:cs typeface="B Nazanin" pitchFamily="2" charset="-78"/>
              </a:rPr>
            </a:br>
            <a:r>
              <a:rPr lang="fa-IR" sz="2800" b="1" dirty="0" smtClean="0">
                <a:solidFill>
                  <a:schemeClr val="accent5"/>
                </a:solidFill>
                <a:cs typeface="B Nazanin" pitchFamily="2" charset="-78"/>
              </a:rPr>
              <a:t>مرحله هفتم </a:t>
            </a:r>
            <a:r>
              <a:rPr lang="fa-IR" sz="2800" b="1" dirty="0" smtClean="0">
                <a:cs typeface="B Nazanin" pitchFamily="2" charset="-78"/>
              </a:rPr>
              <a:t>: کامپیوتر شما در این مقطع دارای آگاهی لازم در خصوص آدرس </a:t>
            </a:r>
            <a:r>
              <a:rPr lang="en-US" sz="2800" b="1" dirty="0" smtClean="0">
                <a:cs typeface="B Nazanin" pitchFamily="2" charset="-78"/>
              </a:rPr>
              <a:t>IP</a:t>
            </a:r>
            <a:r>
              <a:rPr lang="fa-IR" sz="2800" b="1" dirty="0" smtClean="0">
                <a:cs typeface="B Nazanin" pitchFamily="2" charset="-78"/>
              </a:rPr>
              <a:t> وب سایت سیسکو بوده و می تواند با آن ارتباط برقرار نماید . بنابراین کامپیوتر شما یک درخواست </a:t>
            </a:r>
            <a:r>
              <a:rPr lang="en-US" sz="2800" b="1" dirty="0" smtClean="0">
                <a:cs typeface="B Nazanin" pitchFamily="2" charset="-78"/>
              </a:rPr>
              <a:t>http</a:t>
            </a:r>
            <a:r>
              <a:rPr lang="fa-IR" sz="2800" b="1" dirty="0" smtClean="0">
                <a:cs typeface="B Nazanin" pitchFamily="2" charset="-78"/>
              </a:rPr>
              <a:t> را مستقیما” برای سرویس دهنده وب سیسکو ارسال نموده و از وی درخواست یک صفحه وب را می نماید</a:t>
            </a:r>
            <a:r>
              <a:rPr lang="en-US" sz="2800" b="1" dirty="0" smtClean="0">
                <a:cs typeface="B Nazanin" pitchFamily="2" charset="-78"/>
              </a:rPr>
              <a:t>.</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noAutofit/>
          </a:bodyPr>
          <a:lstStyle/>
          <a:p>
            <a:pPr algn="r" rtl="1"/>
            <a:r>
              <a:rPr lang="fa-IR" sz="2400" b="1" dirty="0" smtClean="0">
                <a:cs typeface="B Nazanin" pitchFamily="2" charset="-78"/>
              </a:rPr>
              <a:t>● </a:t>
            </a:r>
            <a:r>
              <a:rPr lang="en-US" sz="2800" b="1" dirty="0" smtClean="0">
                <a:solidFill>
                  <a:schemeClr val="accent5"/>
                </a:solidFill>
                <a:cs typeface="B Nazanin" pitchFamily="2" charset="-78"/>
              </a:rPr>
              <a:t>Flat NetBios NameSpace</a:t>
            </a: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بمنظور شناخت و درک ملموس مشکل نامگذاري مسطح در </a:t>
            </a:r>
            <a:r>
              <a:rPr lang="en-US" sz="2400" b="1" dirty="0" smtClean="0">
                <a:cs typeface="B Nazanin" pitchFamily="2" charset="-78"/>
              </a:rPr>
              <a:t>NetBIOS</a:t>
            </a:r>
            <a:r>
              <a:rPr lang="fa-IR" sz="2400" b="1" dirty="0" smtClean="0">
                <a:cs typeface="B Nazanin" pitchFamily="2" charset="-78"/>
              </a:rPr>
              <a:t> لازم است که در ابتدا مثال هائي در اين زمينه ذکر گردد. فرض کنيد هر شخص در دنيا داراي يک نام بوده و صرفا" از طريق همان نام شناخته گردد. در چنين وضعيتي اداره راهنمائي و رانندگي اقدام به صدور گواهينمامه رانندگي مي نمايد. هر راننده داراي يک شماره سريال خواهد شد. در صورتيکه از اداره فوق سوالاتي نظير سوالات ذيل مطرح گردد قطعا" پاسخگوئي به آنها بسادگي ميسر نخواهد شد.</a:t>
            </a:r>
            <a:br>
              <a:rPr lang="fa-IR" sz="2400" b="1" dirty="0" smtClean="0">
                <a:cs typeface="B Nazanin" pitchFamily="2" charset="-78"/>
              </a:rPr>
            </a:br>
            <a:r>
              <a:rPr lang="fa-IR" sz="2400" b="1" dirty="0" smtClean="0">
                <a:cs typeface="B Nazanin" pitchFamily="2" charset="-78"/>
              </a:rPr>
              <a:t>- چند نفر با نام احمد داراي گواهينامه هستند؟</a:t>
            </a:r>
            <a:br>
              <a:rPr lang="fa-IR" sz="2400" b="1" dirty="0" smtClean="0">
                <a:cs typeface="B Nazanin" pitchFamily="2" charset="-78"/>
              </a:rPr>
            </a:br>
            <a:r>
              <a:rPr lang="fa-IR" sz="2400" b="1" dirty="0" smtClean="0">
                <a:cs typeface="B Nazanin" pitchFamily="2" charset="-78"/>
              </a:rPr>
              <a:t>- چند نفر با نام رضا داراي گواهينامه هستند؟</a:t>
            </a:r>
            <a:br>
              <a:rPr lang="fa-IR" sz="2400" b="1" dirty="0" smtClean="0">
                <a:cs typeface="B Nazanin" pitchFamily="2" charset="-78"/>
              </a:rPr>
            </a:br>
            <a:r>
              <a:rPr lang="fa-IR" sz="2400" b="1" dirty="0" smtClean="0">
                <a:cs typeface="B Nazanin" pitchFamily="2" charset="-78"/>
              </a:rPr>
              <a:t>در چنين حالي اگر افسر اداره راهنمائي و رانندگي راننده اي را بخاطر تخلف متوقف نموده و از مرکز و بر اساس نام وي استعلام نمايد که آيا " راننده اي با نام احمد قبلا" نيز مرتکب تخلف شده است يا خير ؟" در صورتيکه از طرف مرکز به وي پاسخ مثبت داده شود افسر مربوطه هيچگونه اطميناني نخواهد داشت که راننده در مقابل آن همان احمد متخلف است که قبلا" نيز تخلف داشته است .</a:t>
            </a:r>
            <a:br>
              <a:rPr lang="fa-IR" sz="2400" b="1" dirty="0" smtClean="0">
                <a:cs typeface="B Nazanin" pitchFamily="2" charset="-78"/>
              </a:rPr>
            </a:br>
            <a:r>
              <a:rPr lang="en-US" sz="2400" b="1" dirty="0" smtClean="0">
                <a:cs typeface="B Nazanin" pitchFamily="2" charset="-78"/>
              </a:rPr>
              <a:t/>
            </a:r>
            <a:br>
              <a:rPr lang="en-US" sz="2400" b="1" dirty="0" smtClean="0">
                <a:cs typeface="B Nazanin" pitchFamily="2" charset="-78"/>
              </a:rPr>
            </a:br>
            <a:endParaRPr lang="fa-IR" sz="2400" b="1" dirty="0">
              <a:cs typeface="B Nazanin" pitchFamily="2" charset="-78"/>
            </a:endParaRPr>
          </a:p>
        </p:txBody>
      </p:sp>
    </p:spTree>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305800" cy="4724400"/>
          </a:xfrm>
        </p:spPr>
        <p:txBody>
          <a:bodyPr>
            <a:noAutofit/>
          </a:bodyPr>
          <a:lstStyle/>
          <a:p>
            <a:pPr algn="r" rtl="1"/>
            <a:r>
              <a:rPr lang="fa-IR" sz="2400" b="1" dirty="0" smtClean="0">
                <a:cs typeface="B Nazanin" pitchFamily="2" charset="-78"/>
              </a:rPr>
              <a:t>يکي از روش هاي حل مشکل فوق، ايجاد سيستمي است که مسئوليت آن ارائه نام بصورت انحصاري و غيرتکراري براي تمامي افراد در سطح دنيا باشد. در چنين وضعيتي افسر اداره راهنمائي و رانندگي در برخورد با افراد متخلف دچار مشکل نشده و همواره اين اطمينان وجود خواهد داشت که اسامي بصورت منحصر بفرد استفاده شده است . در چنين سيستمي چه افراد و يا سازمانهائي مسئله عدم تکرار اسامي را کنترل و اين اطمينان را بوجود خواهند آورند که اسامي بصورت تکراري در سطح دنيا وجود نخواهد داشت؟. بهرحال ساختار سيستم نامگذاري مي بايست بگونه اي باشد که اين اطمينان را بوجود آورد که نام انتخاب شده قبلا" در اختيار ديگري قرار داده نشده است . در عمل پياده سازي اينچنين سيستم هائي غير ممکن است.مثال فوق محدوديت نامگذاري بصورت مسطح را نشان </a:t>
            </a:r>
            <a:br>
              <a:rPr lang="fa-IR" sz="2400" b="1" dirty="0" smtClean="0">
                <a:cs typeface="B Nazanin" pitchFamily="2" charset="-78"/>
              </a:rPr>
            </a:br>
            <a:r>
              <a:rPr lang="fa-IR" sz="2400" b="1" dirty="0" smtClean="0">
                <a:cs typeface="B Nazanin" pitchFamily="2" charset="-78"/>
              </a:rPr>
              <a:t>مي دهد.</a:t>
            </a:r>
            <a:br>
              <a:rPr lang="fa-IR" sz="2400" b="1" dirty="0" smtClean="0">
                <a:cs typeface="B Nazanin" pitchFamily="2" charset="-78"/>
              </a:rPr>
            </a:br>
            <a:r>
              <a:rPr lang="fa-IR" sz="2400" b="1" dirty="0" smtClean="0">
                <a:cs typeface="B Nazanin" pitchFamily="2" charset="-78"/>
              </a:rPr>
              <a:t>سيستم نامگذاري بر اساس </a:t>
            </a:r>
            <a:r>
              <a:rPr lang="en-US" sz="2400" b="1" dirty="0" smtClean="0">
                <a:cs typeface="B Nazanin" pitchFamily="2" charset="-78"/>
              </a:rPr>
              <a:t>NetBIOS</a:t>
            </a:r>
            <a:r>
              <a:rPr lang="fa-IR" sz="2400" b="1" dirty="0" smtClean="0">
                <a:cs typeface="B Nazanin" pitchFamily="2" charset="-78"/>
              </a:rPr>
              <a:t> بصورت مسطح بوده و اين بدان معني است که هر کامپيوتر بر روي شبکه مي بايست داراي يک نام متمايز از ديگران باشد. در صورتيکه دو کامپيوتر موجود بر روي شبکه هاي مبتني بر </a:t>
            </a:r>
            <a:r>
              <a:rPr lang="en-US" sz="2400" b="1" dirty="0" smtClean="0">
                <a:cs typeface="B Nazanin" pitchFamily="2" charset="-78"/>
              </a:rPr>
              <a:t>NetBIOS</a:t>
            </a:r>
            <a:r>
              <a:rPr lang="fa-IR" sz="2400" b="1" dirty="0" smtClean="0">
                <a:cs typeface="B Nazanin" pitchFamily="2" charset="-78"/>
              </a:rPr>
              <a:t> داراي اسامي يکساني باشند پيامهاي ارسالي از يک کامپيوتر به کامپيوتر ديگر که داراي چندين نمونه ( نام تکراري ) در شبکه است، مي تواند باعث بروز مشکلات در شبکه و عدم رسيدن پيام ارسال شده به مقصد درست خود باشد.</a:t>
            </a:r>
            <a:endParaRPr lang="fa-IR" sz="2400" b="1" dirty="0">
              <a:cs typeface="B Nazanin" pitchFamily="2" charset="-78"/>
            </a:endParaRPr>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4401312"/>
          </a:xfrm>
        </p:spPr>
        <p:txBody>
          <a:bodyPr>
            <a:normAutofit/>
          </a:bodyPr>
          <a:lstStyle/>
          <a:p>
            <a:pPr algn="r" rtl="1"/>
            <a:r>
              <a:rPr lang="fa-IR" sz="3200" dirty="0" smtClean="0">
                <a:solidFill>
                  <a:srgbClr val="FFFF00"/>
                </a:solidFill>
                <a:cs typeface="B Jadid" pitchFamily="2" charset="-78"/>
              </a:rPr>
              <a:t>کلمه </a:t>
            </a:r>
            <a:r>
              <a:rPr lang="en-US" sz="3200" b="1" dirty="0" smtClean="0">
                <a:solidFill>
                  <a:srgbClr val="FFFF00"/>
                </a:solidFill>
                <a:cs typeface="B Jadid" pitchFamily="2" charset="-78"/>
              </a:rPr>
              <a:t>DNS</a:t>
            </a:r>
            <a:r>
              <a:rPr lang="en-US" sz="3200" dirty="0" smtClean="0">
                <a:solidFill>
                  <a:srgbClr val="FFFF00"/>
                </a:solidFill>
                <a:cs typeface="B Jadid" pitchFamily="2" charset="-78"/>
              </a:rPr>
              <a:t> </a:t>
            </a:r>
            <a:r>
              <a:rPr lang="fa-IR" sz="3200" dirty="0" smtClean="0">
                <a:solidFill>
                  <a:srgbClr val="FFFF00"/>
                </a:solidFill>
                <a:cs typeface="B Jadid" pitchFamily="2" charset="-78"/>
              </a:rPr>
              <a:t>، مخفف</a:t>
            </a:r>
            <a:r>
              <a:rPr lang="en-US" sz="3200" dirty="0" smtClean="0">
                <a:solidFill>
                  <a:srgbClr val="FFFF00"/>
                </a:solidFill>
                <a:cs typeface="B Jadid" pitchFamily="2" charset="-78"/>
              </a:rPr>
              <a:t> Domain Name System </a:t>
            </a:r>
            <a:r>
              <a:rPr lang="fa-IR" sz="3200" dirty="0" smtClean="0">
                <a:solidFill>
                  <a:srgbClr val="FFFF00"/>
                </a:solidFill>
                <a:cs typeface="B Jadid" pitchFamily="2" charset="-78"/>
              </a:rPr>
              <a:t>یا "سیستم نام دامنه" است</a:t>
            </a:r>
            <a:r>
              <a:rPr lang="en-US" sz="3200" dirty="0" smtClean="0">
                <a:solidFill>
                  <a:srgbClr val="FFFF00"/>
                </a:solidFill>
                <a:cs typeface="B Jadid" pitchFamily="2" charset="-78"/>
              </a:rPr>
              <a:t>.</a:t>
            </a:r>
            <a:br>
              <a:rPr lang="en-US" sz="3200" dirty="0" smtClean="0">
                <a:solidFill>
                  <a:srgbClr val="FFFF00"/>
                </a:solidFill>
                <a:cs typeface="B Jadid" pitchFamily="2" charset="-78"/>
              </a:rPr>
            </a:br>
            <a:r>
              <a:rPr lang="fa-IR" sz="3200" dirty="0" smtClean="0">
                <a:solidFill>
                  <a:srgbClr val="FFFF00"/>
                </a:solidFill>
                <a:cs typeface="B Jadid" pitchFamily="2" charset="-78"/>
              </a:rPr>
              <a:t/>
            </a:r>
            <a:br>
              <a:rPr lang="fa-IR" sz="3200" dirty="0" smtClean="0">
                <a:solidFill>
                  <a:srgbClr val="FFFF00"/>
                </a:solidFill>
                <a:cs typeface="B Jadid" pitchFamily="2" charset="-78"/>
              </a:rPr>
            </a:br>
            <a:r>
              <a:rPr lang="fa-IR" sz="3200" dirty="0" smtClean="0">
                <a:solidFill>
                  <a:srgbClr val="FFFF00"/>
                </a:solidFill>
                <a:cs typeface="B Jadid" pitchFamily="2" charset="-78"/>
              </a:rPr>
              <a:t>سیستم نام دامنه</a:t>
            </a:r>
            <a:r>
              <a:rPr lang="en-US" sz="3200" dirty="0" smtClean="0">
                <a:solidFill>
                  <a:srgbClr val="FFFF00"/>
                </a:solidFill>
                <a:cs typeface="B Jadid" pitchFamily="2" charset="-78"/>
              </a:rPr>
              <a:t> (DNS) </a:t>
            </a:r>
            <a:r>
              <a:rPr lang="fa-IR" sz="3200" dirty="0" smtClean="0">
                <a:solidFill>
                  <a:srgbClr val="FFFF00"/>
                </a:solidFill>
                <a:cs typeface="B Jadid" pitchFamily="2" charset="-78"/>
              </a:rPr>
              <a:t>یک سیستم پایگاه داده است که نام کامل دامنه یک کامپیوتر را به یک آدرس</a:t>
            </a:r>
            <a:r>
              <a:rPr lang="en-US" sz="3200" dirty="0" smtClean="0">
                <a:solidFill>
                  <a:srgbClr val="FFFF00"/>
                </a:solidFill>
                <a:cs typeface="B Jadid" pitchFamily="2" charset="-78"/>
              </a:rPr>
              <a:t> IP </a:t>
            </a:r>
            <a:r>
              <a:rPr lang="fa-IR" sz="3200" dirty="0" smtClean="0">
                <a:solidFill>
                  <a:srgbClr val="FFFF00"/>
                </a:solidFill>
                <a:cs typeface="B Jadid" pitchFamily="2" charset="-78"/>
              </a:rPr>
              <a:t>ترجمه میکند</a:t>
            </a:r>
            <a:r>
              <a:rPr lang="en-US" sz="3200" dirty="0" smtClean="0">
                <a:solidFill>
                  <a:srgbClr val="FFFF00"/>
                </a:solidFill>
                <a:cs typeface="B Jadid" pitchFamily="2" charset="-78"/>
              </a:rPr>
              <a:t>.</a:t>
            </a:r>
            <a:br>
              <a:rPr lang="en-US" sz="3200" dirty="0" smtClean="0">
                <a:solidFill>
                  <a:srgbClr val="FFFF00"/>
                </a:solidFill>
                <a:cs typeface="B Jadid" pitchFamily="2" charset="-78"/>
              </a:rPr>
            </a:br>
            <a:endParaRPr lang="fa-IR" sz="3200" dirty="0">
              <a:solidFill>
                <a:srgbClr val="FFFF00"/>
              </a:solidFill>
              <a:cs typeface="B Jadid" pitchFamily="2" charset="-78"/>
            </a:endParaRPr>
          </a:p>
        </p:txBody>
      </p:sp>
    </p:spTree>
  </p:cSld>
  <p:clrMapOvr>
    <a:masterClrMapping/>
  </p:clrMapOvr>
  <p:transition spd="med">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706112"/>
          </a:xfrm>
        </p:spPr>
        <p:txBody>
          <a:bodyPr>
            <a:noAutofit/>
          </a:bodyPr>
          <a:lstStyle/>
          <a:p>
            <a:pPr algn="r" rtl="1"/>
            <a:r>
              <a:rPr lang="fa-IR" sz="2800" b="1" dirty="0" smtClean="0">
                <a:cs typeface="B Nazanin" pitchFamily="2" charset="-78"/>
              </a:rPr>
              <a:t>● </a:t>
            </a:r>
            <a:r>
              <a:rPr lang="en-US" sz="3200" b="1" dirty="0" smtClean="0">
                <a:solidFill>
                  <a:schemeClr val="accent5"/>
                </a:solidFill>
                <a:cs typeface="B Nazanin" pitchFamily="2" charset="-78"/>
              </a:rPr>
              <a:t>DNS NameSpace</a:t>
            </a: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همانگونه که اشاره گرديد </a:t>
            </a:r>
            <a:r>
              <a:rPr lang="en-US" sz="2800" b="1" dirty="0" smtClean="0">
                <a:cs typeface="B Nazanin" pitchFamily="2" charset="-78"/>
              </a:rPr>
              <a:t>DNS</a:t>
            </a:r>
            <a:r>
              <a:rPr lang="fa-IR" sz="2800" b="1" dirty="0" smtClean="0">
                <a:cs typeface="B Nazanin" pitchFamily="2" charset="-78"/>
              </a:rPr>
              <a:t> از يک ساختار سلسله مراتبي براي سيستم نامگذاري خود استفاده مي نمايد. با توجه به ماهيت سلسله مراتبي بودن ساختار فوق، چندين کامپيوتر مي توانند داراي اسامي يکسان بر روي يک شبکه بوده و هيچگونه نگراني از عدم ارسال پيام ها وجود نخواهد داشت. ويژگي فوق درست نقطه مخالف سيستم نامگذاري </a:t>
            </a:r>
            <a:r>
              <a:rPr lang="en-US" sz="2800" b="1" dirty="0" smtClean="0">
                <a:cs typeface="B Nazanin" pitchFamily="2" charset="-78"/>
              </a:rPr>
              <a:t>NetBIOS</a:t>
            </a:r>
            <a:r>
              <a:rPr lang="fa-IR" sz="2800" b="1" dirty="0" smtClean="0">
                <a:cs typeface="B Nazanin" pitchFamily="2" charset="-78"/>
              </a:rPr>
              <a:t> است . در مدل فوق قادر به انتخاب دو نام يکسان براي دو کامپيوتر موجود بر روي يک شبکه يکسان نخواهيم نبود.</a:t>
            </a:r>
            <a:br>
              <a:rPr lang="fa-IR"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noAutofit/>
          </a:bodyPr>
          <a:lstStyle/>
          <a:p>
            <a:pPr algn="r" rtl="1"/>
            <a:r>
              <a:rPr lang="fa-IR" sz="2400" b="1" dirty="0" smtClean="0">
                <a:cs typeface="B Nazanin" pitchFamily="2" charset="-78"/>
              </a:rPr>
              <a:t> </a:t>
            </a:r>
            <a:r>
              <a:rPr lang="en-US" sz="2400" b="1" dirty="0" smtClean="0">
                <a:cs typeface="B Nazanin" pitchFamily="2" charset="-78"/>
              </a:rPr>
              <a:t/>
            </a:r>
            <a:br>
              <a:rPr lang="en-US" sz="2400" b="1" dirty="0" smtClean="0">
                <a:cs typeface="B Nazanin" pitchFamily="2" charset="-78"/>
              </a:rPr>
            </a:br>
            <a:r>
              <a:rPr lang="fa-IR" sz="2400" b="1" dirty="0" smtClean="0">
                <a:cs typeface="B Nazanin" pitchFamily="2" charset="-78"/>
              </a:rPr>
              <a:t>بالاترين سطح در </a:t>
            </a:r>
            <a:r>
              <a:rPr lang="en-US" sz="2400" b="1" dirty="0" smtClean="0">
                <a:cs typeface="B Nazanin" pitchFamily="2" charset="-78"/>
              </a:rPr>
              <a:t>DNS</a:t>
            </a:r>
            <a:r>
              <a:rPr lang="fa-IR" sz="2400" b="1" dirty="0" smtClean="0">
                <a:cs typeface="B Nazanin" pitchFamily="2" charset="-78"/>
              </a:rPr>
              <a:t> با نام </a:t>
            </a:r>
            <a:r>
              <a:rPr lang="en-US" sz="2400" b="1" dirty="0" smtClean="0">
                <a:cs typeface="B Nazanin" pitchFamily="2" charset="-78"/>
              </a:rPr>
              <a:t>Root Domain</a:t>
            </a:r>
            <a:r>
              <a:rPr lang="fa-IR" sz="2400" b="1" dirty="0" smtClean="0">
                <a:cs typeface="B Nazanin" pitchFamily="2" charset="-78"/>
              </a:rPr>
              <a:t> ناميده شده و اغلب بصورت يک “.” و يا يک فضاي خالي “” نشان داده مي شود. بلافاصله پس از ريشه با اسامي موجود در دامنه بالاترين سطح (</a:t>
            </a:r>
            <a:r>
              <a:rPr lang="en-US" sz="2400" b="1" dirty="0" smtClean="0">
                <a:cs typeface="B Nazanin" pitchFamily="2" charset="-78"/>
              </a:rPr>
              <a:t>Top Level</a:t>
            </a:r>
            <a:r>
              <a:rPr lang="fa-IR" sz="2400" b="1" dirty="0" smtClean="0">
                <a:cs typeface="B Nazanin" pitchFamily="2" charset="-78"/>
              </a:rPr>
              <a:t>) برخورد خواهيم کرد. دامنه هاي .</a:t>
            </a:r>
            <a:r>
              <a:rPr lang="en-US" sz="2400" b="1" dirty="0" smtClean="0">
                <a:cs typeface="B Nazanin" pitchFamily="2" charset="-78"/>
              </a:rPr>
              <a:t>Com , .net , .org , .edu</a:t>
            </a:r>
            <a:r>
              <a:rPr lang="fa-IR" sz="2400" b="1" dirty="0" smtClean="0">
                <a:cs typeface="B Nazanin" pitchFamily="2" charset="-78"/>
              </a:rPr>
              <a:t> نمونه هائي از اين نوع مي باشند. سازمانهائي که تمايل به داشتن يک وب سايت بر روي اينترنت دارند، مي بايست يک دامنه را که بعنوان عضوي از اسامي حوزه </a:t>
            </a:r>
            <a:r>
              <a:rPr lang="en-US" sz="2400" b="1" dirty="0" smtClean="0">
                <a:cs typeface="B Nazanin" pitchFamily="2" charset="-78"/>
              </a:rPr>
              <a:t>Top Level</a:t>
            </a:r>
            <a:r>
              <a:rPr lang="fa-IR" sz="2400" b="1" dirty="0" smtClean="0">
                <a:cs typeface="B Nazanin" pitchFamily="2" charset="-78"/>
              </a:rPr>
              <a:t> مي باشد را براي خود اختيار نمايد. هر يک از حوزه هاي سطح بالا داراي کاربردهاي خاصي مي باشند. مثلا" سازمان هاي اقتصادي در حوزه .</a:t>
            </a:r>
            <a:r>
              <a:rPr lang="en-US" sz="2400" b="1" dirty="0" smtClean="0">
                <a:cs typeface="B Nazanin" pitchFamily="2" charset="-78"/>
              </a:rPr>
              <a:t>com</a:t>
            </a:r>
            <a:r>
              <a:rPr lang="fa-IR" sz="2400" b="1" dirty="0" smtClean="0">
                <a:cs typeface="B Nazanin" pitchFamily="2" charset="-78"/>
              </a:rPr>
              <a:t> و موسسات آموزشي در حوزه .</a:t>
            </a:r>
            <a:r>
              <a:rPr lang="en-US" sz="2400" b="1" dirty="0" smtClean="0">
                <a:cs typeface="B Nazanin" pitchFamily="2" charset="-78"/>
              </a:rPr>
              <a:t>edu</a:t>
            </a:r>
            <a:r>
              <a:rPr lang="fa-IR" sz="2400" b="1" dirty="0" smtClean="0">
                <a:cs typeface="B Nazanin" pitchFamily="2" charset="-78"/>
              </a:rPr>
              <a:t> و ... </a:t>
            </a:r>
            <a:r>
              <a:rPr lang="en-US" sz="2400" b="1" dirty="0" smtClean="0">
                <a:cs typeface="B Nazanin" pitchFamily="2" charset="-78"/>
              </a:rPr>
              <a:t>domain</a:t>
            </a:r>
            <a:r>
              <a:rPr lang="fa-IR" sz="2400" b="1" dirty="0" smtClean="0">
                <a:cs typeface="B Nazanin" pitchFamily="2" charset="-78"/>
              </a:rPr>
              <a:t> خود را ثبت خواهند نمود.شکل زير ساختار سلسله مراتبي </a:t>
            </a:r>
            <a:r>
              <a:rPr lang="en-US" sz="2400" b="1" dirty="0" smtClean="0">
                <a:cs typeface="B Nazanin" pitchFamily="2" charset="-78"/>
              </a:rPr>
              <a:t>DNS</a:t>
            </a:r>
            <a:r>
              <a:rPr lang="fa-IR" sz="2400" b="1" dirty="0" smtClean="0">
                <a:cs typeface="B Nazanin" pitchFamily="2" charset="-78"/>
              </a:rPr>
              <a:t> را نشان مي دهد.</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در هر سطح از ساختار سلسله مراتبي فوق مي بايست اسامي با يکديگر متفاوت باشد. مثلا" نمي توان دو حوزه .</a:t>
            </a:r>
            <a:r>
              <a:rPr lang="en-US" sz="2400" b="1" dirty="0" smtClean="0">
                <a:cs typeface="B Nazanin" pitchFamily="2" charset="-78"/>
              </a:rPr>
              <a:t>com</a:t>
            </a:r>
            <a:r>
              <a:rPr lang="fa-IR" sz="2400" b="1" dirty="0" smtClean="0">
                <a:cs typeface="B Nazanin" pitchFamily="2" charset="-78"/>
              </a:rPr>
              <a:t> و يا دو حوزه .</a:t>
            </a:r>
            <a:r>
              <a:rPr lang="en-US" sz="2400" b="1" dirty="0" smtClean="0">
                <a:cs typeface="B Nazanin" pitchFamily="2" charset="-78"/>
              </a:rPr>
              <a:t>net</a:t>
            </a:r>
            <a:r>
              <a:rPr lang="fa-IR" sz="2400" b="1" dirty="0" smtClean="0">
                <a:cs typeface="B Nazanin" pitchFamily="2" charset="-78"/>
              </a:rPr>
              <a:t> را تعريف و يا دو حوزه </a:t>
            </a:r>
            <a:r>
              <a:rPr lang="en-US" sz="2400" b="1" dirty="0" smtClean="0">
                <a:cs typeface="B Nazanin" pitchFamily="2" charset="-78"/>
              </a:rPr>
              <a:t>Microsoft.com</a:t>
            </a:r>
            <a:r>
              <a:rPr lang="fa-IR" sz="2400" b="1" dirty="0" smtClean="0">
                <a:cs typeface="B Nazanin" pitchFamily="2" charset="-78"/>
              </a:rPr>
              <a:t> در سطح دوم را داشته باشيم .استفاده از اسامي تکراري در سطوح متفاوت مجاز بوده و بهمين دليل است که اغلب وب سايت ها داراي نام </a:t>
            </a:r>
            <a:r>
              <a:rPr lang="en-US" sz="2400" b="1" dirty="0" smtClean="0">
                <a:cs typeface="B Nazanin" pitchFamily="2" charset="-78"/>
              </a:rPr>
              <a:t>www</a:t>
            </a:r>
            <a:r>
              <a:rPr lang="fa-IR" sz="2400" b="1" dirty="0" smtClean="0">
                <a:cs typeface="B Nazanin" pitchFamily="2" charset="-78"/>
              </a:rPr>
              <a:t> مي باشند.</a:t>
            </a:r>
            <a:br>
              <a:rPr lang="fa-IR" sz="2400" b="1" dirty="0" smtClean="0">
                <a:cs typeface="B Nazanin" pitchFamily="2" charset="-78"/>
              </a:rPr>
            </a:br>
            <a:endParaRPr lang="fa-IR" sz="2400" b="1" dirty="0">
              <a:cs typeface="B Nazanin" pitchFamily="2" charset="-78"/>
            </a:endParaRPr>
          </a:p>
        </p:txBody>
      </p:sp>
    </p:spTree>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96712"/>
          </a:xfrm>
        </p:spPr>
        <p:txBody>
          <a:bodyPr>
            <a:noAutofit/>
          </a:bodyPr>
          <a:lstStyle/>
          <a:p>
            <a:pPr algn="justLow"/>
            <a:r>
              <a:rPr lang="fa-IR" sz="2800" b="1" dirty="0" smtClean="0">
                <a:cs typeface="B Nazanin" pitchFamily="2" charset="-78"/>
              </a:rPr>
              <a:t>کامپیوترهای موجود در یک شبکه برای اتصال به یکدیگر از آدرسهای </a:t>
            </a:r>
            <a:r>
              <a:rPr lang="en-US" sz="2800" b="1" dirty="0" smtClean="0">
                <a:cs typeface="B Nazanin" pitchFamily="2" charset="-78"/>
              </a:rPr>
              <a:t>IP </a:t>
            </a:r>
            <a:r>
              <a:rPr lang="fa-IR" sz="2800" b="1" dirty="0" smtClean="0">
                <a:cs typeface="B Nazanin" pitchFamily="2" charset="-78"/>
              </a:rPr>
              <a:t>استفاده می کنند، ولی به یاد داشتن آدرس های</a:t>
            </a:r>
            <a:r>
              <a:rPr lang="en-US" sz="2800" b="1" dirty="0" smtClean="0">
                <a:cs typeface="B Nazanin" pitchFamily="2" charset="-78"/>
              </a:rPr>
              <a:t> IP </a:t>
            </a:r>
            <a:r>
              <a:rPr lang="fa-IR" sz="2800" b="1" dirty="0" smtClean="0">
                <a:cs typeface="B Nazanin" pitchFamily="2" charset="-78"/>
              </a:rPr>
              <a:t>کامپیوترهای یک شبکه برای افرادی که قصد اتصال به آنان را دارند بسیار دشوار است. مثلا به خاطر سپردن نام دامنه</a:t>
            </a:r>
            <a:r>
              <a:rPr lang="en-US" sz="2800" b="1" dirty="0" smtClean="0">
                <a:cs typeface="B Nazanin" pitchFamily="2" charset="-78"/>
              </a:rPr>
              <a:t> SarzaminDownload.com </a:t>
            </a:r>
            <a:r>
              <a:rPr lang="fa-IR" sz="2800" b="1" dirty="0" smtClean="0">
                <a:cs typeface="B Nazanin" pitchFamily="2" charset="-78"/>
              </a:rPr>
              <a:t>بسیار ساده تر از به خاطر سپردن آدرس</a:t>
            </a:r>
            <a:r>
              <a:rPr lang="en-US" sz="2800" b="1" dirty="0" smtClean="0">
                <a:cs typeface="B Nazanin" pitchFamily="2" charset="-78"/>
              </a:rPr>
              <a:t> IP </a:t>
            </a:r>
            <a:r>
              <a:rPr lang="fa-IR" sz="2800" b="1" dirty="0" smtClean="0">
                <a:cs typeface="B Nazanin" pitchFamily="2" charset="-78"/>
              </a:rPr>
              <a:t>نظیر آن (207.171.166.48) است. به همین علت اغلب ما برای اتصال به سایت ها، نام دامنه آن را وارد می کنیم. لذا</a:t>
            </a:r>
            <a:r>
              <a:rPr lang="en-US" sz="2800" b="1" dirty="0" smtClean="0">
                <a:cs typeface="B Nazanin" pitchFamily="2" charset="-78"/>
              </a:rPr>
              <a:t> DNS </a:t>
            </a:r>
            <a:r>
              <a:rPr lang="fa-IR" sz="2800" b="1" dirty="0" smtClean="0">
                <a:cs typeface="B Nazanin" pitchFamily="2" charset="-78"/>
              </a:rPr>
              <a:t>به شما امکان می دهد تا به جای استفاده از آدرس های عددی</a:t>
            </a:r>
            <a:r>
              <a:rPr lang="en-US" sz="2800" b="1" dirty="0" smtClean="0">
                <a:cs typeface="B Nazanin" pitchFamily="2" charset="-78"/>
              </a:rPr>
              <a:t> IP </a:t>
            </a:r>
            <a:r>
              <a:rPr lang="fa-IR" sz="2800" b="1" dirty="0" smtClean="0">
                <a:cs typeface="B Nazanin" pitchFamily="2" charset="-78"/>
              </a:rPr>
              <a:t>برای اتصال به یک کامپیوتر خاص در شبکه ای دیگر (یا برای دسترسی به یک سرویس راه دور)، با به کارگیری نام دامنه ای که به خاطر آوردن آن برای شما راحت تر است به آن کامپیوتر متصل شده یا از آن سرویس بهره بگیرید.</a:t>
            </a:r>
            <a:r>
              <a:rPr lang="en-US" sz="2800" b="1" dirty="0" smtClean="0">
                <a:cs typeface="B Nazanin" pitchFamily="2" charset="-78"/>
              </a:rPr>
              <a:t>.</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838200"/>
            <a:ext cx="7772400" cy="1600200"/>
          </a:xfrm>
        </p:spPr>
        <p:txBody>
          <a:bodyPr/>
          <a:lstStyle/>
          <a:p>
            <a:pPr algn="r" rtl="1"/>
            <a:r>
              <a:rPr lang="en-US" sz="4400" dirty="0" smtClean="0">
                <a:cs typeface="B Nazanin" pitchFamily="2" charset="-78"/>
              </a:rPr>
              <a:t>Reverse DNS </a:t>
            </a:r>
            <a:r>
              <a:rPr lang="fa-IR" sz="4400" dirty="0" smtClean="0">
                <a:cs typeface="B Nazanin" pitchFamily="2" charset="-78"/>
              </a:rPr>
              <a:t>چیست ؟</a:t>
            </a:r>
            <a:r>
              <a:rPr lang="fa-IR" dirty="0" smtClean="0"/>
              <a:t/>
            </a:r>
            <a:br>
              <a:rPr lang="fa-IR" dirty="0" smtClean="0"/>
            </a:br>
            <a:endParaRPr lang="fa-IR" dirty="0"/>
          </a:p>
        </p:txBody>
      </p:sp>
      <p:sp>
        <p:nvSpPr>
          <p:cNvPr id="8" name="Text Placeholder 7"/>
          <p:cNvSpPr>
            <a:spLocks noGrp="1"/>
          </p:cNvSpPr>
          <p:nvPr>
            <p:ph type="body" idx="1"/>
          </p:nvPr>
        </p:nvSpPr>
        <p:spPr>
          <a:xfrm>
            <a:off x="838200" y="2209800"/>
            <a:ext cx="7772400" cy="3733800"/>
          </a:xfrm>
        </p:spPr>
        <p:txBody>
          <a:bodyPr>
            <a:normAutofit lnSpcReduction="10000"/>
          </a:bodyPr>
          <a:lstStyle/>
          <a:p>
            <a:pPr algn="justLow"/>
            <a:r>
              <a:rPr lang="fa-IR" sz="2600" b="1" dirty="0" smtClean="0">
                <a:cs typeface="B Nazanin" pitchFamily="2" charset="-78"/>
              </a:rPr>
              <a:t>در واقع عمل تبدیل یک </a:t>
            </a:r>
            <a:r>
              <a:rPr lang="en-US" sz="2600" b="1" dirty="0" smtClean="0">
                <a:cs typeface="B Nazanin" pitchFamily="2" charset="-78"/>
              </a:rPr>
              <a:t>IP</a:t>
            </a:r>
            <a:r>
              <a:rPr lang="fa-IR" sz="2600" b="1" dirty="0" smtClean="0">
                <a:cs typeface="B Nazanin" pitchFamily="2" charset="-78"/>
              </a:rPr>
              <a:t> به نام دامنه را عمل </a:t>
            </a:r>
            <a:r>
              <a:rPr lang="en-US" sz="2600" b="1" dirty="0" smtClean="0">
                <a:cs typeface="B Nazanin" pitchFamily="2" charset="-78"/>
              </a:rPr>
              <a:t>Reverse DNS</a:t>
            </a:r>
            <a:r>
              <a:rPr lang="fa-IR" sz="2600" b="1" dirty="0" smtClean="0">
                <a:cs typeface="B Nazanin" pitchFamily="2" charset="-78"/>
              </a:rPr>
              <a:t> میگویند ؛ این عمل دقیقا بر عکس کار </a:t>
            </a:r>
            <a:r>
              <a:rPr lang="en-US" sz="2600" b="1" dirty="0" smtClean="0">
                <a:cs typeface="B Nazanin" pitchFamily="2" charset="-78"/>
              </a:rPr>
              <a:t>DNS</a:t>
            </a:r>
            <a:r>
              <a:rPr lang="fa-IR" sz="2600" b="1" dirty="0" smtClean="0">
                <a:cs typeface="B Nazanin" pitchFamily="2" charset="-78"/>
              </a:rPr>
              <a:t> است ، همانگونه که همه میدانیم در عمل </a:t>
            </a:r>
            <a:r>
              <a:rPr lang="en-US" sz="2600" b="1" dirty="0" smtClean="0">
                <a:cs typeface="B Nazanin" pitchFamily="2" charset="-78"/>
              </a:rPr>
              <a:t>DNS</a:t>
            </a:r>
            <a:r>
              <a:rPr lang="fa-IR" sz="2600" b="1" dirty="0" smtClean="0">
                <a:cs typeface="B Nazanin" pitchFamily="2" charset="-78"/>
              </a:rPr>
              <a:t> ما نام دامنه را وارد کرده و با استفاده از این سرویس به شماره </a:t>
            </a:r>
            <a:r>
              <a:rPr lang="en-US" sz="2600" b="1" dirty="0" smtClean="0">
                <a:cs typeface="B Nazanin" pitchFamily="2" charset="-78"/>
              </a:rPr>
              <a:t>IP</a:t>
            </a:r>
            <a:r>
              <a:rPr lang="fa-IR" sz="2600" b="1" dirty="0" smtClean="0">
                <a:cs typeface="B Nazanin" pitchFamily="2" charset="-78"/>
              </a:rPr>
              <a:t> آن دسترسی پیدا می کنیم، اما در </a:t>
            </a:r>
            <a:r>
              <a:rPr lang="en-US" sz="2600" b="1" dirty="0" smtClean="0">
                <a:cs typeface="B Nazanin" pitchFamily="2" charset="-78"/>
              </a:rPr>
              <a:t>Reverse DNS</a:t>
            </a:r>
            <a:r>
              <a:rPr lang="fa-IR" sz="2600" b="1" dirty="0" smtClean="0">
                <a:cs typeface="B Nazanin" pitchFamily="2" charset="-78"/>
              </a:rPr>
              <a:t> دقیقا کر بر عکس است.مثلا : سیستمی با </a:t>
            </a:r>
            <a:r>
              <a:rPr lang="en-US" sz="2600" b="1" dirty="0" smtClean="0">
                <a:cs typeface="B Nazanin" pitchFamily="2" charset="-78"/>
              </a:rPr>
              <a:t>IP 192.2.4.86</a:t>
            </a:r>
            <a:r>
              <a:rPr lang="fa-IR" sz="2600" b="1" dirty="0" smtClean="0">
                <a:cs typeface="B Nazanin" pitchFamily="2" charset="-78"/>
              </a:rPr>
              <a:t> برابر میشود با </a:t>
            </a:r>
            <a:r>
              <a:rPr lang="en-US" sz="2600" b="1" dirty="0" smtClean="0">
                <a:cs typeface="B Nazanin" pitchFamily="2" charset="-78"/>
              </a:rPr>
              <a:t>www.exmaple.com</a:t>
            </a:r>
            <a:r>
              <a:rPr lang="fa-IR" sz="2600" b="1" dirty="0" smtClean="0">
                <a:cs typeface="B Nazanin" pitchFamily="2" charset="-78"/>
              </a:rPr>
              <a:t> و البته شاید چندین نام را به ما باز گرداند که در اکثر مواقع اینگونه است.زمانی که کامپیوتر شما درخواست یک آدرس</a:t>
            </a:r>
            <a:r>
              <a:rPr lang="en-US" sz="2600" b="1" dirty="0" smtClean="0">
                <a:cs typeface="B Nazanin" pitchFamily="2" charset="-78"/>
              </a:rPr>
              <a:t> IP </a:t>
            </a:r>
            <a:r>
              <a:rPr lang="fa-IR" sz="2600" b="1" dirty="0" smtClean="0">
                <a:cs typeface="B Nazanin" pitchFamily="2" charset="-78"/>
              </a:rPr>
              <a:t>را می کند، بسته به اینکه آدرس </a:t>
            </a:r>
            <a:r>
              <a:rPr lang="en-US" sz="2600" b="1" dirty="0" smtClean="0">
                <a:cs typeface="B Nazanin" pitchFamily="2" charset="-78"/>
              </a:rPr>
              <a:t>IP </a:t>
            </a:r>
            <a:r>
              <a:rPr lang="fa-IR" sz="2600" b="1" dirty="0" smtClean="0">
                <a:cs typeface="B Nazanin" pitchFamily="2" charset="-78"/>
              </a:rPr>
              <a:t>درخواست شده در محدوده شبکه محلی شما قرار دارد یا خیر یکی از این سه حالت رخ می دهد</a:t>
            </a:r>
            <a:r>
              <a:rPr lang="en-US" sz="2600" b="1" dirty="0" smtClean="0">
                <a:cs typeface="B Nazanin" pitchFamily="2" charset="-78"/>
              </a:rPr>
              <a:t>:</a:t>
            </a:r>
          </a:p>
          <a:p>
            <a:pPr algn="justLow"/>
            <a:endParaRPr lang="fa-IR" sz="3600" b="1" dirty="0">
              <a:cs typeface="B Nazanin" pitchFamily="2" charset="-78"/>
            </a:endParaRPr>
          </a:p>
        </p:txBody>
      </p:sp>
    </p:spTree>
  </p:cSld>
  <p:clrMapOvr>
    <a:masterClrMapping/>
  </p:clrMapOvr>
  <p:transition spd="med">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4782312"/>
          </a:xfrm>
        </p:spPr>
        <p:txBody>
          <a:bodyPr>
            <a:noAutofit/>
          </a:bodyPr>
          <a:lstStyle/>
          <a:p>
            <a:pPr algn="r" rtl="1"/>
            <a:r>
              <a:rPr lang="fa-IR" sz="3200" b="1" dirty="0" smtClean="0">
                <a:cs typeface="B Nazanin" pitchFamily="2" charset="-78"/>
              </a:rPr>
              <a:t>حالت اول</a:t>
            </a:r>
            <a:r>
              <a:rPr lang="en-US" sz="3200" b="1" dirty="0" smtClean="0">
                <a:cs typeface="B Nazanin" pitchFamily="2" charset="-78"/>
              </a:rPr>
              <a:t> </a:t>
            </a:r>
            <a:r>
              <a:rPr lang="en-US" sz="2800" b="1" dirty="0" smtClean="0">
                <a:cs typeface="B Nazanin" pitchFamily="2" charset="-78"/>
              </a:rPr>
              <a:t>:</a:t>
            </a:r>
            <a:r>
              <a:rPr lang="en-US" sz="3600" b="1" dirty="0" smtClean="0">
                <a:cs typeface="B Nazanin" pitchFamily="2" charset="-78"/>
              </a:rPr>
              <a:t>  </a:t>
            </a:r>
            <a:r>
              <a:rPr lang="fa-IR" sz="3600" b="1" dirty="0" smtClean="0">
                <a:cs typeface="B Nazanin" pitchFamily="2" charset="-78"/>
              </a:rPr>
              <a:t/>
            </a:r>
            <a:br>
              <a:rPr lang="fa-IR" sz="3600" b="1" dirty="0" smtClean="0">
                <a:cs typeface="B Nazanin" pitchFamily="2" charset="-78"/>
              </a:rPr>
            </a:br>
            <a:r>
              <a:rPr lang="fa-IR" sz="3600" b="1" dirty="0" smtClean="0">
                <a:cs typeface="B Nazanin" pitchFamily="2" charset="-78"/>
              </a:rPr>
              <a:t/>
            </a:r>
            <a:br>
              <a:rPr lang="fa-IR" sz="3600" b="1" dirty="0" smtClean="0">
                <a:cs typeface="B Nazanin" pitchFamily="2" charset="-78"/>
              </a:rPr>
            </a:br>
            <a:r>
              <a:rPr lang="fa-IR" sz="2800" b="1" dirty="0" smtClean="0">
                <a:cs typeface="B Nazanin" pitchFamily="2" charset="-78"/>
              </a:rPr>
              <a:t>اگر آدرس</a:t>
            </a:r>
            <a:r>
              <a:rPr lang="en-US" sz="2800" b="1" dirty="0" smtClean="0">
                <a:cs typeface="B Nazanin" pitchFamily="2" charset="-78"/>
              </a:rPr>
              <a:t> IP </a:t>
            </a:r>
            <a:r>
              <a:rPr lang="fa-IR" sz="2800" b="1" dirty="0" smtClean="0">
                <a:cs typeface="B Nazanin" pitchFamily="2" charset="-78"/>
              </a:rPr>
              <a:t>درخواست شده به طور محلی ثبت شده است مثلا این آدرس متعلق به یکی از کامپیوترهای  شبکه سازمان شماست</a:t>
            </a:r>
            <a:r>
              <a:rPr lang="en-US" sz="2800" b="1" dirty="0" smtClean="0">
                <a:cs typeface="B Nazanin" pitchFamily="2" charset="-78"/>
              </a:rPr>
              <a:t> </a:t>
            </a:r>
            <a:r>
              <a:rPr lang="fa-IR" sz="2800" b="1" dirty="0" smtClean="0">
                <a:cs typeface="B Nazanin" pitchFamily="2" charset="-78"/>
              </a:rPr>
              <a:t>مستقیما پاسخی را از یکی از</a:t>
            </a:r>
            <a:r>
              <a:rPr lang="en-US" sz="2800" b="1" dirty="0" smtClean="0">
                <a:cs typeface="B Nazanin" pitchFamily="2" charset="-78"/>
              </a:rPr>
              <a:t> Name Server </a:t>
            </a:r>
            <a:r>
              <a:rPr lang="fa-IR" sz="2800" b="1" dirty="0" smtClean="0">
                <a:cs typeface="B Nazanin" pitchFamily="2" charset="-78"/>
              </a:rPr>
              <a:t>های محلی فهرست شده در تنظیمات </a:t>
            </a:r>
            <a:r>
              <a:rPr lang="en-US" sz="2800" b="1" dirty="0" smtClean="0">
                <a:cs typeface="B Nazanin" pitchFamily="2" charset="-78"/>
              </a:rPr>
              <a:t>Workstation </a:t>
            </a:r>
            <a:r>
              <a:rPr lang="fa-IR" sz="2800" b="1" dirty="0" smtClean="0">
                <a:cs typeface="B Nazanin" pitchFamily="2" charset="-78"/>
              </a:rPr>
              <a:t>خود دریافت خواهید داشت. در این حالت معمولا دریافت پاسخ یا خیلی </a:t>
            </a:r>
            <a:r>
              <a:rPr lang="fa-IR" sz="2400" b="1" dirty="0" smtClean="0">
                <a:cs typeface="B Nazanin" pitchFamily="2" charset="-78"/>
              </a:rPr>
              <a:t>کم</a:t>
            </a:r>
            <a:r>
              <a:rPr lang="fa-IR" sz="2800" b="1" dirty="0" smtClean="0">
                <a:cs typeface="B Nazanin" pitchFamily="2" charset="-78"/>
              </a:rPr>
              <a:t> طول می کشد یا به صورت کاملا بلادرنگ صورت می گیرد</a:t>
            </a:r>
            <a:r>
              <a:rPr lang="en-US" sz="2800" b="1" dirty="0" smtClean="0">
                <a:cs typeface="B Nazanin" pitchFamily="2" charset="-78"/>
              </a:rPr>
              <a:t>.</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noAutofit/>
          </a:bodyPr>
          <a:lstStyle/>
          <a:p>
            <a:pPr algn="r" rtl="1"/>
            <a:r>
              <a:rPr lang="fa-IR" sz="3200" b="1" dirty="0" smtClean="0">
                <a:cs typeface="B Nazanin" pitchFamily="2" charset="-78"/>
              </a:rPr>
              <a:t>حالت دوم</a:t>
            </a:r>
            <a:r>
              <a:rPr lang="en-US" sz="3200" b="1" dirty="0" smtClean="0">
                <a:cs typeface="B Nazanin" pitchFamily="2" charset="-78"/>
              </a:rPr>
              <a:t> :</a:t>
            </a:r>
            <a:br>
              <a:rPr lang="en-US" sz="3200" b="1" dirty="0" smtClean="0">
                <a:cs typeface="B Nazanin" pitchFamily="2" charset="-78"/>
              </a:rPr>
            </a:br>
            <a:r>
              <a:rPr lang="fa-IR" sz="3200" b="1" dirty="0" smtClean="0">
                <a:cs typeface="B Nazanin" pitchFamily="2" charset="-78"/>
              </a:rPr>
              <a:t/>
            </a:r>
            <a:br>
              <a:rPr lang="fa-IR" sz="3200" b="1" dirty="0" smtClean="0">
                <a:cs typeface="B Nazanin" pitchFamily="2" charset="-78"/>
              </a:rPr>
            </a:br>
            <a:r>
              <a:rPr lang="fa-IR" sz="2800" b="1" dirty="0" smtClean="0">
                <a:cs typeface="B Nazanin" pitchFamily="2" charset="-78"/>
              </a:rPr>
              <a:t>اگر آدرس</a:t>
            </a:r>
            <a:r>
              <a:rPr lang="en-US" sz="2800" b="1" dirty="0" smtClean="0">
                <a:cs typeface="B Nazanin" pitchFamily="2" charset="-78"/>
              </a:rPr>
              <a:t> IP </a:t>
            </a:r>
            <a:r>
              <a:rPr lang="fa-IR" sz="2800" b="1" dirty="0" smtClean="0">
                <a:cs typeface="B Nazanin" pitchFamily="2" charset="-78"/>
              </a:rPr>
              <a:t>درخواست شده به صورت محلی ثبت نشده است (مثلا این آدرس متعلق به کامپیوتری در خارج شبکه سازمان شماست</a:t>
            </a:r>
            <a:r>
              <a:rPr lang="en-US" sz="2800" b="1" dirty="0" smtClean="0">
                <a:cs typeface="B Nazanin" pitchFamily="2" charset="-78"/>
              </a:rPr>
              <a:t>) </a:t>
            </a:r>
            <a:r>
              <a:rPr lang="fa-IR" sz="2800" b="1" dirty="0" smtClean="0">
                <a:cs typeface="B Nazanin" pitchFamily="2" charset="-78"/>
              </a:rPr>
              <a:t>ولی شخصی در سازمان شما اخیرا به همان آدرس</a:t>
            </a:r>
            <a:r>
              <a:rPr lang="en-US" sz="2800" b="1" dirty="0" smtClean="0">
                <a:cs typeface="B Nazanin" pitchFamily="2" charset="-78"/>
              </a:rPr>
              <a:t> IP </a:t>
            </a:r>
            <a:r>
              <a:rPr lang="fa-IR" sz="2800" b="1" dirty="0" smtClean="0">
                <a:cs typeface="B Nazanin" pitchFamily="2" charset="-78"/>
              </a:rPr>
              <a:t>رجوع کرده و به سایت نظیر آن متصل شده است، آنگاه</a:t>
            </a:r>
            <a:r>
              <a:rPr lang="en-US" sz="2800" b="1" dirty="0" smtClean="0">
                <a:cs typeface="B Nazanin" pitchFamily="2" charset="-78"/>
              </a:rPr>
              <a:t> Name Server  </a:t>
            </a:r>
            <a:r>
              <a:rPr lang="fa-IR" sz="2800" b="1" dirty="0" smtClean="0">
                <a:cs typeface="B Nazanin" pitchFamily="2" charset="-78"/>
              </a:rPr>
              <a:t>آدرس</a:t>
            </a:r>
            <a:r>
              <a:rPr lang="en-US" sz="2800" b="1" dirty="0" smtClean="0">
                <a:cs typeface="B Nazanin" pitchFamily="2" charset="-78"/>
              </a:rPr>
              <a:t> IP </a:t>
            </a:r>
            <a:r>
              <a:rPr lang="fa-IR" sz="2800" b="1" dirty="0" smtClean="0">
                <a:cs typeface="B Nazanin" pitchFamily="2" charset="-78"/>
              </a:rPr>
              <a:t>را از سیستم ذخیره سازی کش خود بازیابی خواهد کرد (کش= حافظه ای محدود که بخشی از آدرسهای</a:t>
            </a:r>
            <a:r>
              <a:rPr lang="en-US" sz="2800" b="1" dirty="0" smtClean="0">
                <a:cs typeface="B Nazanin" pitchFamily="2" charset="-78"/>
              </a:rPr>
              <a:t> IP </a:t>
            </a:r>
            <a:r>
              <a:rPr lang="fa-IR" sz="2800" b="1" dirty="0" smtClean="0">
                <a:cs typeface="B Nazanin" pitchFamily="2" charset="-78"/>
              </a:rPr>
              <a:t>که اخیرا مورد مراجعه قرار گرفته اند را در خود نگه می دارد). مجددا در این حالت هم معمولا دریافت پاسخ یا خیلی کم طول می کشد یا به صورت کاملا بلادرنگ صورت می گیرد</a:t>
            </a:r>
            <a:r>
              <a:rPr lang="en-US" sz="2800" b="1" dirty="0" smtClean="0">
                <a:cs typeface="B Nazanin" pitchFamily="2" charset="-78"/>
              </a:rPr>
              <a:t>.</a:t>
            </a:r>
            <a:r>
              <a:rPr lang="en-US" sz="3200" b="1" dirty="0" smtClean="0">
                <a:cs typeface="B Nazanin" pitchFamily="2" charset="-78"/>
              </a:rPr>
              <a:t/>
            </a:r>
            <a:br>
              <a:rPr lang="en-US" sz="3200" b="1" dirty="0" smtClean="0">
                <a:cs typeface="B Nazanin" pitchFamily="2" charset="-78"/>
              </a:rPr>
            </a:br>
            <a:endParaRPr lang="fa-IR" sz="3200" b="1" dirty="0">
              <a:cs typeface="B Nazanin" pitchFamily="2" charset="-78"/>
            </a:endParaRPr>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010912"/>
          </a:xfrm>
        </p:spPr>
        <p:txBody>
          <a:bodyPr>
            <a:normAutofit/>
          </a:bodyPr>
          <a:lstStyle/>
          <a:p>
            <a:pPr algn="r" rtl="1"/>
            <a:r>
              <a:rPr lang="fa-IR" sz="2800" b="1" dirty="0" smtClean="0">
                <a:cs typeface="B Nazanin" pitchFamily="2" charset="-78"/>
              </a:rPr>
              <a:t>حالت سوم</a:t>
            </a:r>
            <a:r>
              <a:rPr lang="en-US" sz="2800" b="1" dirty="0" smtClean="0">
                <a:cs typeface="B Nazanin" pitchFamily="2" charset="-78"/>
              </a:rPr>
              <a:t> :</a:t>
            </a:r>
            <a:br>
              <a:rPr lang="en-US" sz="2800" b="1" dirty="0" smtClean="0">
                <a:cs typeface="B Nazanin" pitchFamily="2" charset="-78"/>
              </a:rPr>
            </a:br>
            <a:r>
              <a:rPr lang="en-US" sz="2800" b="1" dirty="0" smtClean="0">
                <a:cs typeface="B Nazanin" pitchFamily="2" charset="-78"/>
              </a:rPr>
              <a:t/>
            </a:r>
            <a:br>
              <a:rPr lang="en-US" sz="2800" b="1" dirty="0" smtClean="0">
                <a:cs typeface="B Nazanin" pitchFamily="2" charset="-78"/>
              </a:rPr>
            </a:br>
            <a:r>
              <a:rPr lang="en-US" sz="2800" b="1" dirty="0" smtClean="0">
                <a:cs typeface="B Nazanin" pitchFamily="2" charset="-78"/>
              </a:rPr>
              <a:t> </a:t>
            </a:r>
            <a:r>
              <a:rPr lang="fa-IR" sz="2800" b="1" dirty="0" smtClean="0">
                <a:cs typeface="B Nazanin" pitchFamily="2" charset="-78"/>
              </a:rPr>
              <a:t>اگر آدرس</a:t>
            </a:r>
            <a:r>
              <a:rPr lang="en-US" sz="2800" b="1" dirty="0" smtClean="0">
                <a:cs typeface="B Nazanin" pitchFamily="2" charset="-78"/>
              </a:rPr>
              <a:t> IP </a:t>
            </a:r>
            <a:r>
              <a:rPr lang="fa-IR" sz="2800" b="1" dirty="0" smtClean="0">
                <a:cs typeface="B Nazanin" pitchFamily="2" charset="-78"/>
              </a:rPr>
              <a:t>درخواست شده به صورت محلی ثبت نشده است و شما اولین کسی هستید که در یک بازه زمانی خاص اطلاعاتی از سیستم مورد نظر را درخواست کرده اید، ( از 12 ساعت تا یک هفته پیش) آنگاه</a:t>
            </a:r>
            <a:r>
              <a:rPr lang="en-US" sz="2800" b="1" dirty="0" smtClean="0">
                <a:cs typeface="B Nazanin" pitchFamily="2" charset="-78"/>
              </a:rPr>
              <a:t> Name Server </a:t>
            </a:r>
            <a:r>
              <a:rPr lang="fa-IR" sz="2800" b="1" dirty="0" smtClean="0">
                <a:cs typeface="B Nazanin" pitchFamily="2" charset="-78"/>
              </a:rPr>
              <a:t>محلی به جای</a:t>
            </a:r>
            <a:r>
              <a:rPr lang="en-US" sz="2800" b="1" dirty="0" smtClean="0">
                <a:cs typeface="B Nazanin" pitchFamily="2" charset="-78"/>
              </a:rPr>
              <a:t> Workstation </a:t>
            </a:r>
            <a:r>
              <a:rPr lang="fa-IR" sz="2800" b="1" dirty="0" smtClean="0">
                <a:cs typeface="B Nazanin" pitchFamily="2" charset="-78"/>
              </a:rPr>
              <a:t>شما جستجو را انجام خواهد داد. این جستجو ممکن است شامل پرس و جو از دو یا چند</a:t>
            </a:r>
            <a:r>
              <a:rPr lang="en-US" sz="2800" b="1" dirty="0" smtClean="0">
                <a:cs typeface="B Nazanin" pitchFamily="2" charset="-78"/>
              </a:rPr>
              <a:t> Name Server </a:t>
            </a:r>
            <a:r>
              <a:rPr lang="fa-IR" sz="2800" b="1" dirty="0" smtClean="0">
                <a:cs typeface="B Nazanin" pitchFamily="2" charset="-78"/>
              </a:rPr>
              <a:t>دیگر در هر مکان راه دور دیگری باشد. این پرس و جوها ممکن است از یک ثانیه تا بیشتر به طول انجامد بسته به آنکه اتصال شما به شبکه راه دور چه کیفیتی دارد و با چند</a:t>
            </a:r>
            <a:r>
              <a:rPr lang="en-US" sz="2800" b="1" dirty="0" smtClean="0">
                <a:cs typeface="B Nazanin" pitchFamily="2" charset="-78"/>
              </a:rPr>
              <a:t> Name Server </a:t>
            </a:r>
            <a:r>
              <a:rPr lang="fa-IR" sz="2800" b="1" dirty="0" smtClean="0">
                <a:cs typeface="B Nazanin" pitchFamily="2" charset="-78"/>
              </a:rPr>
              <a:t>بایستی ارتباط برقرار شود.</a:t>
            </a:r>
            <a:endParaRPr lang="fa-IR" sz="2800" b="1" dirty="0">
              <a:cs typeface="B Nazanin" pitchFamily="2" charset="-78"/>
            </a:endParaRPr>
          </a:p>
        </p:txBody>
      </p:sp>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544312"/>
          </a:xfrm>
        </p:spPr>
        <p:txBody>
          <a:bodyPr>
            <a:noAutofit/>
          </a:bodyPr>
          <a:lstStyle/>
          <a:p>
            <a:pPr algn="r" rtl="1"/>
            <a:r>
              <a:rPr lang="fa-IR" sz="3200" b="1" dirty="0" smtClean="0">
                <a:solidFill>
                  <a:schemeClr val="accent5"/>
                </a:solidFill>
                <a:cs typeface="B Nazanin" pitchFamily="2" charset="-78"/>
              </a:rPr>
              <a:t>تاریخچه </a:t>
            </a:r>
            <a:r>
              <a:rPr lang="en-US" sz="3200" b="1" dirty="0" smtClean="0">
                <a:solidFill>
                  <a:schemeClr val="accent5"/>
                </a:solidFill>
                <a:cs typeface="B Nazanin" pitchFamily="2" charset="-78"/>
              </a:rPr>
              <a:t>DNS</a:t>
            </a: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زمانی که اینترنت تا به این اندازه گسترش پیدا نکرده بود و صرفا” در حد و اندازه یک شبکه کوچک بود، استفاده می گردید. در آن زمان، اسامی کامپیوترهای میزبان به صورت دستی در فایلی با نام </a:t>
            </a:r>
            <a:r>
              <a:rPr lang="en-US" sz="2800" b="1" dirty="0" smtClean="0">
                <a:cs typeface="B Nazanin" pitchFamily="2" charset="-78"/>
              </a:rPr>
              <a:t>HOSTS</a:t>
            </a:r>
            <a:r>
              <a:rPr lang="fa-IR" sz="2800" b="1" dirty="0" smtClean="0">
                <a:cs typeface="B Nazanin" pitchFamily="2" charset="-78"/>
              </a:rPr>
              <a:t> درج می گردید. فایل فوق بر روی یک سرویس دهنده مرکزی قرار می گرفت . هر سایت و یا کامپیوتر که نیازمند ترجمه اسامی کامپیوترهای میزبان بود ، می بایست از فایل فوق استفاده می نمود . همزمان با گسترش اینترنت و افزایش تعداد کامپیوترهای میزبان، حجم فایل فوق نیز افزایش و  امکان استفاده از آن با مشکل مواجه گردید ( افزایش ترافیک شبکه). با توجه به مسائل فوق ، در سال ۱۹۸۴ تکنولوژی </a:t>
            </a:r>
            <a:r>
              <a:rPr lang="en-US" sz="2800" b="1" dirty="0" smtClean="0">
                <a:cs typeface="B Nazanin" pitchFamily="2" charset="-78"/>
              </a:rPr>
              <a:t>DNS</a:t>
            </a:r>
            <a:r>
              <a:rPr lang="fa-IR" sz="2800" b="1" dirty="0" smtClean="0">
                <a:cs typeface="B Nazanin" pitchFamily="2" charset="-78"/>
              </a:rPr>
              <a:t> معرفی گردید.</a:t>
            </a:r>
            <a:r>
              <a:rPr lang="en-US" sz="2800" b="1" dirty="0" smtClean="0">
                <a:cs typeface="B Nazanin" pitchFamily="2" charset="-78"/>
              </a:rPr>
              <a:t/>
            </a:r>
            <a:br>
              <a:rPr lang="en-US" sz="2800" b="1" dirty="0" smtClean="0">
                <a:cs typeface="B Nazanin" pitchFamily="2" charset="-78"/>
              </a:rPr>
            </a:br>
            <a:endParaRPr lang="fa-IR" sz="2800" b="1" dirty="0">
              <a:cs typeface="B Nazanin" pitchFamily="2" charset="-78"/>
            </a:endParaRPr>
          </a:p>
        </p:txBody>
      </p:sp>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6096000"/>
          </a:xfrm>
        </p:spPr>
        <p:txBody>
          <a:bodyPr>
            <a:noAutofit/>
          </a:bodyPr>
          <a:lstStyle/>
          <a:p>
            <a:pPr algn="r" rtl="1"/>
            <a:r>
              <a:rPr lang="fa-IR" sz="2800" b="1" dirty="0" smtClean="0">
                <a:solidFill>
                  <a:schemeClr val="accent5"/>
                </a:solidFill>
                <a:cs typeface="B Nazanin" pitchFamily="2" charset="-78"/>
              </a:rPr>
              <a:t/>
            </a:r>
            <a:br>
              <a:rPr lang="fa-IR" sz="2800" b="1" dirty="0" smtClean="0">
                <a:solidFill>
                  <a:schemeClr val="accent5"/>
                </a:solidFill>
                <a:cs typeface="B Nazanin" pitchFamily="2" charset="-78"/>
              </a:rPr>
            </a:br>
            <a:r>
              <a:rPr lang="fa-IR" sz="2800" b="1" dirty="0" smtClean="0">
                <a:solidFill>
                  <a:schemeClr val="accent5"/>
                </a:solidFill>
                <a:cs typeface="B Nazanin" pitchFamily="2" charset="-78"/>
              </a:rPr>
              <a:t>پروتکل </a:t>
            </a:r>
            <a:r>
              <a:rPr lang="en-US" sz="2800" b="1" dirty="0" smtClean="0">
                <a:solidFill>
                  <a:schemeClr val="accent5"/>
                </a:solidFill>
                <a:cs typeface="B Nazanin" pitchFamily="2" charset="-78"/>
              </a:rPr>
              <a:t>DNS</a:t>
            </a:r>
            <a:r>
              <a:rPr lang="fa-IR" sz="2800" b="1" dirty="0" smtClean="0">
                <a:solidFill>
                  <a:schemeClr val="accent5"/>
                </a:solidFill>
                <a:cs typeface="B Nazanin" pitchFamily="2" charset="-78"/>
              </a:rPr>
              <a:t>:</a:t>
            </a:r>
            <a:r>
              <a:rPr lang="fa-IR" sz="2000" b="1" dirty="0" smtClean="0">
                <a:cs typeface="B Nazanin" pitchFamily="2" charset="-78"/>
              </a:rPr>
              <a:t/>
            </a:r>
            <a:br>
              <a:rPr lang="fa-IR" sz="2000" b="1" dirty="0" smtClean="0">
                <a:cs typeface="B Nazanin" pitchFamily="2" charset="-78"/>
              </a:rPr>
            </a:br>
            <a:r>
              <a:rPr lang="en-US" sz="2000" b="1" dirty="0" smtClean="0">
                <a:cs typeface="B Nazanin" pitchFamily="2" charset="-78"/>
              </a:rPr>
              <a:t>DNS</a:t>
            </a:r>
            <a:r>
              <a:rPr lang="fa-IR" sz="2000" b="1" dirty="0" smtClean="0">
                <a:cs typeface="B Nazanin" pitchFamily="2" charset="-78"/>
              </a:rPr>
              <a:t> ، یک “بانک اطلاعاتی توزیع شده ” است  که بر روی ماشین های متعددی مستقر می شود ( مشابه ریشه های یک درخت که از ریشه اصلی انشعاب می شوند ). امروزه اکثر شرکت ها و موسسات دارای یک سرویس دهنده </a:t>
            </a:r>
            <a:r>
              <a:rPr lang="en-US" sz="2000" b="1" dirty="0" smtClean="0">
                <a:cs typeface="B Nazanin" pitchFamily="2" charset="-78"/>
              </a:rPr>
              <a:t>DNS</a:t>
            </a:r>
            <a:r>
              <a:rPr lang="fa-IR" sz="2000" b="1" dirty="0" smtClean="0">
                <a:cs typeface="B Nazanin" pitchFamily="2" charset="-78"/>
              </a:rPr>
              <a:t> کوچک در سازمان خود می باشند تا این اطمینان ایجاد گردد که کامپیوترها بدون بروز هیچگونه مشکلی، یکدیگر را پیدا می نمایند. در صورتی که از ویندوز ۲۰۰۰ و اکتیو دایرکتوری استفاده می نمائید، قطعا” از </a:t>
            </a:r>
            <a:r>
              <a:rPr lang="en-US" sz="2000" b="1" dirty="0" smtClean="0">
                <a:cs typeface="B Nazanin" pitchFamily="2" charset="-78"/>
              </a:rPr>
              <a:t>DNS</a:t>
            </a:r>
            <a:r>
              <a:rPr lang="fa-IR" sz="2000" b="1" dirty="0" smtClean="0">
                <a:cs typeface="B Nazanin" pitchFamily="2" charset="-78"/>
              </a:rPr>
              <a:t> به منظور  ترجمه اسامی کامپیوترها به آدرس های </a:t>
            </a:r>
            <a:r>
              <a:rPr lang="en-US" sz="2000" b="1" dirty="0" smtClean="0">
                <a:cs typeface="B Nazanin" pitchFamily="2" charset="-78"/>
              </a:rPr>
              <a:t>IP</a:t>
            </a:r>
            <a:r>
              <a:rPr lang="fa-IR" sz="2000" b="1" dirty="0" smtClean="0">
                <a:cs typeface="B Nazanin" pitchFamily="2" charset="-78"/>
              </a:rPr>
              <a:t> ، استفاده می شود. شرکت مایکروسافت در ابتدا نسخه اختصاصی سرویس دهنده </a:t>
            </a:r>
            <a:r>
              <a:rPr lang="en-US" sz="2000" b="1" dirty="0" smtClean="0">
                <a:cs typeface="B Nazanin" pitchFamily="2" charset="-78"/>
              </a:rPr>
              <a:t>DNS</a:t>
            </a:r>
            <a:r>
              <a:rPr lang="fa-IR" sz="2000" b="1" dirty="0" smtClean="0">
                <a:cs typeface="B Nazanin" pitchFamily="2" charset="-78"/>
              </a:rPr>
              <a:t> خود را با نام  </a:t>
            </a:r>
            <a:r>
              <a:rPr lang="en-US" sz="2000" b="1" dirty="0" smtClean="0">
                <a:cs typeface="B Nazanin" pitchFamily="2" charset="-78"/>
              </a:rPr>
              <a:t>WINS (Windows Internet Name Service</a:t>
            </a:r>
            <a:r>
              <a:rPr lang="fa-IR" sz="2000" b="1" dirty="0" smtClean="0">
                <a:cs typeface="B Nazanin" pitchFamily="2" charset="-78"/>
              </a:rPr>
              <a:t> ) طراحی و پیاده سازی نمود . سرویس دهنده فوق مبتنی بر تکنولوژی های قدیمی بود و از پروتکل هائی استفاده می گردید که هرگز دارای کارائی مشابه </a:t>
            </a:r>
            <a:r>
              <a:rPr lang="en-US" sz="2000" b="1" dirty="0" smtClean="0">
                <a:cs typeface="B Nazanin" pitchFamily="2" charset="-78"/>
              </a:rPr>
              <a:t>DNS</a:t>
            </a:r>
            <a:r>
              <a:rPr lang="fa-IR" sz="2000" b="1" dirty="0" smtClean="0">
                <a:cs typeface="B Nazanin" pitchFamily="2" charset="-78"/>
              </a:rPr>
              <a:t> نبودند.  بنابراین طبیعی بود که شرکت مایکروسافت از </a:t>
            </a:r>
            <a:r>
              <a:rPr lang="en-US" sz="2000" b="1" dirty="0" smtClean="0">
                <a:cs typeface="B Nazanin" pitchFamily="2" charset="-78"/>
              </a:rPr>
              <a:t>WINS</a:t>
            </a:r>
            <a:r>
              <a:rPr lang="fa-IR" sz="2000" b="1" dirty="0" smtClean="0">
                <a:cs typeface="B Nazanin" pitchFamily="2" charset="-78"/>
              </a:rPr>
              <a:t> فاصله گرفته و به سمت </a:t>
            </a:r>
            <a:r>
              <a:rPr lang="en-US" sz="2000" b="1" dirty="0" smtClean="0">
                <a:cs typeface="B Nazanin" pitchFamily="2" charset="-78"/>
              </a:rPr>
              <a:t>DNS</a:t>
            </a:r>
            <a:r>
              <a:rPr lang="fa-IR" sz="2000" b="1" dirty="0" smtClean="0">
                <a:cs typeface="B Nazanin" pitchFamily="2" charset="-78"/>
              </a:rPr>
              <a:t> حرکت کند.</a:t>
            </a:r>
            <a:br>
              <a:rPr lang="fa-IR" sz="2000" b="1" dirty="0" smtClean="0">
                <a:cs typeface="B Nazanin" pitchFamily="2" charset="-78"/>
              </a:rPr>
            </a:br>
            <a:r>
              <a:rPr lang="fa-IR" sz="2000" b="1" dirty="0" smtClean="0">
                <a:cs typeface="B Nazanin" pitchFamily="2" charset="-78"/>
              </a:rPr>
              <a:t>از پروتکل </a:t>
            </a:r>
            <a:r>
              <a:rPr lang="en-US" sz="2000" b="1" dirty="0" smtClean="0">
                <a:cs typeface="B Nazanin" pitchFamily="2" charset="-78"/>
              </a:rPr>
              <a:t>DNS</a:t>
            </a:r>
            <a:r>
              <a:rPr lang="fa-IR" sz="2000" b="1" dirty="0" smtClean="0">
                <a:cs typeface="B Nazanin" pitchFamily="2" charset="-78"/>
              </a:rPr>
              <a:t> در مواردی که کامپیوتر شما اقدام به ارسال یک درخواست مبتنی بر </a:t>
            </a:r>
            <a:r>
              <a:rPr lang="en-US" sz="2000" b="1" dirty="0" smtClean="0">
                <a:cs typeface="B Nazanin" pitchFamily="2" charset="-78"/>
              </a:rPr>
              <a:t>DNS</a:t>
            </a:r>
            <a:r>
              <a:rPr lang="fa-IR" sz="2000" b="1" dirty="0" smtClean="0">
                <a:cs typeface="B Nazanin" pitchFamily="2" charset="-78"/>
              </a:rPr>
              <a:t> برای یک سرویس دهنده نام به منظور یافتن آدرس </a:t>
            </a:r>
            <a:r>
              <a:rPr lang="en-US" sz="2000" b="1" dirty="0" smtClean="0">
                <a:cs typeface="B Nazanin" pitchFamily="2" charset="-78"/>
              </a:rPr>
              <a:t>Domain</a:t>
            </a:r>
            <a:r>
              <a:rPr lang="fa-IR" sz="2000" b="1" dirty="0" smtClean="0">
                <a:cs typeface="B Nazanin" pitchFamily="2" charset="-78"/>
              </a:rPr>
              <a:t> می نماید ، استفاده می شود .مثلا” در صورتی که در مرورگر خود آدرس </a:t>
            </a:r>
            <a:r>
              <a:rPr lang="en-US" sz="2000" b="1" dirty="0" smtClean="0">
                <a:cs typeface="B Nazanin" pitchFamily="2" charset="-78"/>
              </a:rPr>
              <a:t>www.srco.ir</a:t>
            </a:r>
            <a:r>
              <a:rPr lang="fa-IR" sz="2000" b="1" dirty="0" smtClean="0">
                <a:cs typeface="B Nazanin" pitchFamily="2" charset="-78"/>
              </a:rPr>
              <a:t> را تایپ نمائید، یک درخواست مبتنی بر </a:t>
            </a:r>
            <a:r>
              <a:rPr lang="en-US" sz="2000" b="1" dirty="0" smtClean="0">
                <a:cs typeface="B Nazanin" pitchFamily="2" charset="-78"/>
              </a:rPr>
              <a:t>DNS</a:t>
            </a:r>
            <a:r>
              <a:rPr lang="fa-IR" sz="2000" b="1" dirty="0" smtClean="0">
                <a:cs typeface="B Nazanin" pitchFamily="2" charset="-78"/>
              </a:rPr>
              <a:t> از کامپیوتر شما و به مقصد یک سرویس دهنده </a:t>
            </a:r>
            <a:r>
              <a:rPr lang="en-US" sz="2000" b="1" dirty="0" smtClean="0">
                <a:cs typeface="B Nazanin" pitchFamily="2" charset="-78"/>
              </a:rPr>
              <a:t>DNS</a:t>
            </a:r>
            <a:r>
              <a:rPr lang="fa-IR" sz="2000" b="1" dirty="0" smtClean="0">
                <a:cs typeface="B Nazanin" pitchFamily="2" charset="-78"/>
              </a:rPr>
              <a:t> صادر می شود. ماموریت درخواست ارسالی ، یافتن آدرس </a:t>
            </a:r>
            <a:r>
              <a:rPr lang="en-US" sz="2000" b="1" dirty="0" smtClean="0">
                <a:cs typeface="B Nazanin" pitchFamily="2" charset="-78"/>
              </a:rPr>
              <a:t>IP</a:t>
            </a:r>
            <a:r>
              <a:rPr lang="fa-IR" sz="2000" b="1" dirty="0" smtClean="0">
                <a:cs typeface="B Nazanin" pitchFamily="2" charset="-78"/>
              </a:rPr>
              <a:t> وب سایت سخاروش است.</a:t>
            </a:r>
            <a:r>
              <a:rPr lang="en-US" sz="2000" b="1" dirty="0" smtClean="0">
                <a:cs typeface="B Nazanin" pitchFamily="2" charset="-78"/>
              </a:rPr>
              <a:t/>
            </a:r>
            <a:br>
              <a:rPr lang="en-US" sz="2000" b="1" dirty="0" smtClean="0">
                <a:cs typeface="B Nazanin" pitchFamily="2" charset="-78"/>
              </a:rPr>
            </a:br>
            <a:endParaRPr lang="fa-IR" sz="2000" b="1" dirty="0">
              <a:cs typeface="B Nazanin" pitchFamily="2" charset="-78"/>
            </a:endParaRPr>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823</Words>
  <Application>Microsoft Office PowerPoint</Application>
  <PresentationFormat>On-screen Show (4:3)</PresentationFormat>
  <Paragraphs>22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به نام خدا  موضوع تحقیق: سیستم نام دامنه DNS   </vt:lpstr>
      <vt:lpstr>کلمه DNS ، مخفف Domain Name System یا "سیستم نام دامنه" است.  سیستم نام دامنه (DNS) یک سیستم پایگاه داده است که نام کامل دامنه یک کامپیوتر را به یک آدرس IP ترجمه میکند. </vt:lpstr>
      <vt:lpstr>کامپیوترهای موجود در یک شبکه برای اتصال به یکدیگر از آدرسهای IP استفاده می کنند، ولی به یاد داشتن آدرس های IP کامپیوترهای یک شبکه برای افرادی که قصد اتصال به آنان را دارند بسیار دشوار است. مثلا به خاطر سپردن نام دامنه SarzaminDownload.com بسیار ساده تر از به خاطر سپردن آدرس IP نظیر آن (207.171.166.48) است. به همین علت اغلب ما برای اتصال به سایت ها، نام دامنه آن را وارد می کنیم. لذا DNS به شما امکان می دهد تا به جای استفاده از آدرس های عددی IP برای اتصال به یک کامپیوتر خاص در شبکه ای دیگر (یا برای دسترسی به یک سرویس راه دور)، با به کارگیری نام دامنه ای که به خاطر آوردن آن برای شما راحت تر است به آن کامپیوتر متصل شده یا از آن سرویس بهره بگیرید.. </vt:lpstr>
      <vt:lpstr>Reverse DNS چیست ؟ </vt:lpstr>
      <vt:lpstr>حالت اول :    اگر آدرس IP درخواست شده به طور محلی ثبت شده است مثلا این آدرس متعلق به یکی از کامپیوترهای  شبکه سازمان شماست مستقیما پاسخی را از یکی از Name Server های محلی فهرست شده در تنظیمات Workstation خود دریافت خواهید داشت. در این حالت معمولا دریافت پاسخ یا خیلی کم طول می کشد یا به صورت کاملا بلادرنگ صورت می گیرد. </vt:lpstr>
      <vt:lpstr>حالت دوم :  اگر آدرس IP درخواست شده به صورت محلی ثبت نشده است (مثلا این آدرس متعلق به کامپیوتری در خارج شبکه سازمان شماست) ولی شخصی در سازمان شما اخیرا به همان آدرس IP رجوع کرده و به سایت نظیر آن متصل شده است، آنگاه Name Server  آدرس IP را از سیستم ذخیره سازی کش خود بازیابی خواهد کرد (کش= حافظه ای محدود که بخشی از آدرسهای IP که اخیرا مورد مراجعه قرار گرفته اند را در خود نگه می دارد). مجددا در این حالت هم معمولا دریافت پاسخ یا خیلی کم طول می کشد یا به صورت کاملا بلادرنگ صورت می گیرد. </vt:lpstr>
      <vt:lpstr>حالت سوم :   اگر آدرس IP درخواست شده به صورت محلی ثبت نشده است و شما اولین کسی هستید که در یک بازه زمانی خاص اطلاعاتی از سیستم مورد نظر را درخواست کرده اید، ( از 12 ساعت تا یک هفته پیش) آنگاه Name Server محلی به جای Workstation شما جستجو را انجام خواهد داد. این جستجو ممکن است شامل پرس و جو از دو یا چند Name Server دیگر در هر مکان راه دور دیگری باشد. این پرس و جوها ممکن است از یک ثانیه تا بیشتر به طول انجامد بسته به آنکه اتصال شما به شبکه راه دور چه کیفیتی دارد و با چند Name Server بایستی ارتباط برقرار شود.</vt:lpstr>
      <vt:lpstr>تاریخچه DNS  زمانی که اینترنت تا به این اندازه گسترش پیدا نکرده بود و صرفا” در حد و اندازه یک شبکه کوچک بود، استفاده می گردید. در آن زمان، اسامی کامپیوترهای میزبان به صورت دستی در فایلی با نام HOSTS درج می گردید. فایل فوق بر روی یک سرویس دهنده مرکزی قرار می گرفت . هر سایت و یا کامپیوتر که نیازمند ترجمه اسامی کامپیوترهای میزبان بود ، می بایست از فایل فوق استفاده می نمود . همزمان با گسترش اینترنت و افزایش تعداد کامپیوترهای میزبان، حجم فایل فوق نیز افزایش و  امکان استفاده از آن با مشکل مواجه گردید ( افزایش ترافیک شبکه). با توجه به مسائل فوق ، در سال ۱۹۸۴ تکنولوژی DNS معرفی گردید. </vt:lpstr>
      <vt:lpstr> پروتکل DNS: DNS ، یک “بانک اطلاعاتی توزیع شده ” است  که بر روی ماشین های متعددی مستقر می شود ( مشابه ریشه های یک درخت که از ریشه اصلی انشعاب می شوند ). امروزه اکثر شرکت ها و موسسات دارای یک سرویس دهنده DNS کوچک در سازمان خود می باشند تا این اطمینان ایجاد گردد که کامپیوترها بدون بروز هیچگونه مشکلی، یکدیگر را پیدا می نمایند. در صورتی که از ویندوز ۲۰۰۰ و اکتیو دایرکتوری استفاده می نمائید، قطعا” از DNS به منظور  ترجمه اسامی کامپیوترها به آدرس های IP ، استفاده می شود. شرکت مایکروسافت در ابتدا نسخه اختصاصی سرویس دهنده DNS خود را با نام  WINS (Windows Internet Name Service ) طراحی و پیاده سازی نمود . سرویس دهنده فوق مبتنی بر تکنولوژی های قدیمی بود و از پروتکل هائی استفاده می گردید که هرگز دارای کارائی مشابه DNS نبودند.  بنابراین طبیعی بود که شرکت مایکروسافت از WINS فاصله گرفته و به سمت DNS حرکت کند. از پروتکل DNS در مواردی که کامپیوتر شما اقدام به ارسال یک درخواست مبتنی بر DNS برای یک سرویس دهنده نام به منظور یافتن آدرس Domain می نماید ، استفاده می شود .مثلا” در صورتی که در مرورگر خود آدرس www.srco.ir را تایپ نمائید، یک درخواست مبتنی بر DNS از کامپیوتر شما و به مقصد یک سرویس دهنده DNS صادر می شود. ماموریت درخواست ارسالی ، یافتن آدرس IP وب سایت سخاروش است. </vt:lpstr>
      <vt:lpstr>پروتکل DNS و مدل مرجع OSI: پروتکل DNS معمولا” از پروتکل UDP به منظور حمل داده استفاده می نماید. پروتکل UDP نسبت به TCP دارای overhead کمتری می باشد. هر اندازه overhead یک پروتکل کمتر باشد ، سرعت آن بیشتر خواهد بود. در مواردی که حمل  داده با استفاده از پروتکل UDP با مشکل و یا بهتر بگوئیم خطاء مواجه گردد، پروتکل DNS از پروتکل TCP به منظور حمل داده استفاده نموده تا این اطمینان ایجاد گردد که داده بدرستی و بدون بروز خطاء به مقصد خواهد رسید. فرآیند ارسال یک درخواست DNS و دریافت پاسخ آن، متناسب با نوع سیستم عامل نصب شده بر روی یک کامپیوتر است .برخی از سیستم های عامل اجازه  استفاده از پروتکل TCP برای DNS را نداده و صرفا”  می بایست از پروتکل UDP به منظور حمل داده استفاده شود. بدیهی است در چنین مواردی همواره این احتمال وجود خواهد داشت که با خطاهائی مواجه شده و عملا” امکان ترجمه نام یک کامپیوتر و یا     Domainبه آدرس IPوجودنداشته باشد. پروتکل DNS از پورت ۵۳ به منظور ارائه خدمات خود استفاده می نماید. بنابراین  یک سرویس دهنده DNS به پورت ۵۳ گوش داده و این انتظار را خواهد داشت که هر سرویس گیرنده ای که تمایل به استفاده از سرویس فوق را دارد از پورت مشابه استفاده نماید. در برخی موارد ممکن است مجبور شویم از پورت دیگری استفاده نمائیم. وضعیت فوق به سیستم عامل و سرویس دهنده DNS نصب شده بر روی یک کامپیوتر بستگی دارد. </vt:lpstr>
      <vt:lpstr>نحوه ترجمه اسامی Domain توسط DNS :  آیا تاکنون این سوال برای شما مطرح شده است که پس از تایپ نام یک سایت در مرورگر وب، آدرس IP آن چگونه پیدا می شود؟ برای ارتباط با یک سایت ، می بایست قبل از هر چیز آدرس IP آن مشخص گردد . به منظور ترجمه اسامی کامپیوترهای میزبان و Domain به آدرس های IP از پروتکل DNS استفاده می گردد. </vt:lpstr>
      <vt:lpstr>Resolution &amp; Queries:  یک سرویس گیرنده به منظور استفاده از DNS و اخذ پاسخ لازم از دو روش متفاوت استفاده می نماید: در روش اول، سرویس گیرنده با سرویس دهندگان نام ارتباط برقرار می نماید . فرآیند فوق مادامیکه سرویس دهنده مجاز شامل اطلاعات مورد نیاز پیدا نشود ، ادامه خواهد یافت.   در روش دوم، ماموریت ترجمه نام به آدرس به DNS واگذار می شود . در این روش سرویس گیرنده اقدام به ارسال درخواست خود برای DNS نموده و DNS پس از انجام عملیاتی خاص و یافتن آدرس IP سایت درخواستی ، آن را برای سرویس گیرنده ارسال می نماید.   </vt:lpstr>
      <vt:lpstr>به منظور آشنائی با نحوه انجام عملیات فوق به بررسی یک نمونه مثال می پردازیم . زمانی که شما قصد مشاهده یک وب سایت نظیر وب سایت شرکت سیسکو ( www.cisco.com ) را داشته باشید ، پس از فعال نمودن مرورگر وب و تایپ آدرس http://www.cisco.com و یا www.cisco.com ، پس از مدت زمان کوتاهی ! صفحه اصلی وب سایت در مرورگر شما نمایش داده می شود . برای یافتن آدرس IP وب سایت درخواستی مراحل زیر دنبال می شود: </vt:lpstr>
      <vt:lpstr>مرحله اول : فعال نمودن مرورگر و درج آدرس www.cisco.com در بخش آدرس آن . در این مقطع کامپیوتر شما دارای آگاهی لازم در خصوص آدرس IP وب سایت سیسکو نمی باشد. بنابراین یک درخواست DNS را برای سرویس دهنده DNS مربوط به مرکز ارائه دهنده سرویس های اینترنت ( ISP ) ارسال می نماید . حتما” این سوال برای شما مطرح شده است که کامپیوتر به چه صورت از آدرس IP سرویس دهنده DNS آگاهی می یابد تا درخواست خود را برای وی ارسال نماید ؟ در صورتی که شما از طریق Dial-up به اینترنت متصل شده اید ، این موضوع با استفاده از تنظیمات انجام شده ( ایستا و پویا ) پروتکل TCP/IP مرتبط با آداپتور مجازی Dial-up انجام خواهد شد . در صورتی که دارای یک اتصال دائم به اینترنت و از طریق یک شبکه محلی می باشید، این موضوع با استفاده از تنظیمات انجام شده ( ایستا و پویا ) پروتکل TCP/IP مرتبط با آداپتور کارت شبکه انجام خواهد شد. </vt:lpstr>
      <vt:lpstr>مرحله دوم : سرویس دهنده DNS مرکز ارائه دهنده خدمات اینترنت ( ISP ) شما ، آدرس IP مربوط به سایت سیسکو را نمی داند و بدین دلیل، آدرس سایت فوق را از یکی از سرویس دهندگان نام ریشه درخواست می نماید .  مرحله سوم : سرویس دهنده DNS ریشه ، بانک اطلاعاتی خود را بررسی نموده و از سرویس دهنده DNS اولیه Cisco.com آگاهی می یابد ( IP : 198.133.219.25 ) . پس از آگاهی از آدرس IP سرویس دهنده DNS مربوط به cisco.com ، پاسخ لازم برای سرویس دهنده ISP شما ارسال می گردد. </vt:lpstr>
      <vt:lpstr>مرحله چهارم : در این مرحله سرویس دهنده DNS مرکز ISP شما دانش لازم به منظور ارتباط با سرویس دهنده DNS سیسکو را پیدا نموده و پس از برقراری ارتباط از وی آدرس IP وب سایت سیسکو   (www.cisco.com )  را جویا می شود. بدین منظور سرویس دهنده شما یک درخواست Recursive را برای سرویس دهنده DNS مربوط به Cisco.com  ارسال می نماید.  مرحله پنجم : سرویس دهنده DNS سیسکو، بانک اطلاعاتی خود را بررسی نموده و از وجود رکورد www.cisco.com در بانک آگاه می گردد. رکورد فوق دارای یک آدرس IP معادل IP:198.133.219.25 است . در این حالت خاص ، سرویس دهنده وب بر روی ماشین مشابهی است که سرویس دهنده DNS نصب شده است . در صورتی که سرویس دهنده وب و سرویس دهنده DNS بر روی یک ماشین مشابه نصب نشده باشند ، آدرس IP آنان متفاوت بوده و این موضوع از طریق رکوردهای منبع موجود در بانک اطلاعاتی سرویس دهنده DNS مشخص می گردد. </vt:lpstr>
      <vt:lpstr>مرحله ششم : سرویس دهنده DNS مربوط به ISP شما از آدرس IP مربوط به www.cisco.com آگاهی پیدا نموده و نتایج را برای کامپیوتر شما ارسال می نماید.  مرحله هفتم : کامپیوتر شما در این مقطع دارای آگاهی لازم در خصوص آدرس IP وب سایت سیسکو بوده و می تواند با آن ارتباط برقرار نماید . بنابراین کامپیوتر شما یک درخواست http را مستقیما” برای سرویس دهنده وب سیسکو ارسال نموده و از وی درخواست یک صفحه وب را می نماید. </vt:lpstr>
      <vt:lpstr>● Flat NetBios NameSpace  بمنظور شناخت و درک ملموس مشکل نامگذاري مسطح در NetBIOS لازم است که در ابتدا مثال هائي در اين زمينه ذکر گردد. فرض کنيد هر شخص در دنيا داراي يک نام بوده و صرفا" از طريق همان نام شناخته گردد. در چنين وضعيتي اداره راهنمائي و رانندگي اقدام به صدور گواهينمامه رانندگي مي نمايد. هر راننده داراي يک شماره سريال خواهد شد. در صورتيکه از اداره فوق سوالاتي نظير سوالات ذيل مطرح گردد قطعا" پاسخگوئي به آنها بسادگي ميسر نخواهد شد. - چند نفر با نام احمد داراي گواهينامه هستند؟ - چند نفر با نام رضا داراي گواهينامه هستند؟ در چنين حالي اگر افسر اداره راهنمائي و رانندگي راننده اي را بخاطر تخلف متوقف نموده و از مرکز و بر اساس نام وي استعلام نمايد که آيا " راننده اي با نام احمد قبلا" نيز مرتکب تخلف شده است يا خير ؟" در صورتيکه از طرف مرکز به وي پاسخ مثبت داده شود افسر مربوطه هيچگونه اطميناني نخواهد داشت که راننده در مقابل آن همان احمد متخلف است که قبلا" نيز تخلف داشته است .  </vt:lpstr>
      <vt:lpstr>يکي از روش هاي حل مشکل فوق، ايجاد سيستمي است که مسئوليت آن ارائه نام بصورت انحصاري و غيرتکراري براي تمامي افراد در سطح دنيا باشد. در چنين وضعيتي افسر اداره راهنمائي و رانندگي در برخورد با افراد متخلف دچار مشکل نشده و همواره اين اطمينان وجود خواهد داشت که اسامي بصورت منحصر بفرد استفاده شده است . در چنين سيستمي چه افراد و يا سازمانهائي مسئله عدم تکرار اسامي را کنترل و اين اطمينان را بوجود خواهند آورند که اسامي بصورت تکراري در سطح دنيا وجود نخواهد داشت؟. بهرحال ساختار سيستم نامگذاري مي بايست بگونه اي باشد که اين اطمينان را بوجود آورد که نام انتخاب شده قبلا" در اختيار ديگري قرار داده نشده است . در عمل پياده سازي اينچنين سيستم هائي غير ممکن است.مثال فوق محدوديت نامگذاري بصورت مسطح را نشان  مي دهد. سيستم نامگذاري بر اساس NetBIOS بصورت مسطح بوده و اين بدان معني است که هر کامپيوتر بر روي شبکه مي بايست داراي يک نام متمايز از ديگران باشد. در صورتيکه دو کامپيوتر موجود بر روي شبکه هاي مبتني بر NetBIOS داراي اسامي يکساني باشند پيامهاي ارسالي از يک کامپيوتر به کامپيوتر ديگر که داراي چندين نمونه ( نام تکراري ) در شبکه است، مي تواند باعث بروز مشکلات در شبکه و عدم رسيدن پيام ارسال شده به مقصد درست خود باشد.</vt:lpstr>
      <vt:lpstr>● DNS NameSpace  همانگونه که اشاره گرديد DNS از يک ساختار سلسله مراتبي براي سيستم نامگذاري خود استفاده مي نمايد. با توجه به ماهيت سلسله مراتبي بودن ساختار فوق، چندين کامپيوتر مي توانند داراي اسامي يکسان بر روي يک شبکه بوده و هيچگونه نگراني از عدم ارسال پيام ها وجود نخواهد داشت. ويژگي فوق درست نقطه مخالف سيستم نامگذاري NetBIOS است . در مدل فوق قادر به انتخاب دو نام يکسان براي دو کامپيوتر موجود بر روي يک شبکه يکسان نخواهيم نبود. </vt:lpstr>
      <vt:lpstr>  بالاترين سطح در DNS با نام Root Domain ناميده شده و اغلب بصورت يک “.” و يا يک فضاي خالي “” نشان داده مي شود. بلافاصله پس از ريشه با اسامي موجود در دامنه بالاترين سطح (Top Level) برخورد خواهيم کرد. دامنه هاي .Com , .net , .org , .edu نمونه هائي از اين نوع مي باشند. سازمانهائي که تمايل به داشتن يک وب سايت بر روي اينترنت دارند، مي بايست يک دامنه را که بعنوان عضوي از اسامي حوزه Top Level مي باشد را براي خود اختيار نمايد. هر يک از حوزه هاي سطح بالا داراي کاربردهاي خاصي مي باشند. مثلا" سازمان هاي اقتصادي در حوزه .com و موسسات آموزشي در حوزه .edu و ... domain خود را ثبت خواهند نمود.شکل زير ساختار سلسله مراتبي DNS را نشان مي دهد.  در هر سطح از ساختار سلسله مراتبي فوق مي بايست اسامي با يکديگر متفاوت باشد. مثلا" نمي توان دو حوزه .com و يا دو حوزه .net را تعريف و يا دو حوزه Microsoft.com در سطح دوم را داشته باشيم .استفاده از اسامي تکراري در سطوح متفاوت مجاز بوده و بهمين دليل است که اغلب وب سايت ها داراي نام www مي باشند.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کلمه DNS ، مخفف Domain Name System یا "سیستم نام دامنه" است.  سیستم نام دامنه (DNS) یک سیستم پایگاه داده است که نام کامل دامنه یک کامپیوتر را به یک آدرس IP ترجمه میکند. </dc:title>
  <dc:creator/>
  <cp:lastModifiedBy>MRT Pack 30 DVDs</cp:lastModifiedBy>
  <cp:revision>34</cp:revision>
  <dcterms:created xsi:type="dcterms:W3CDTF">2006-08-16T00:00:00Z</dcterms:created>
  <dcterms:modified xsi:type="dcterms:W3CDTF">2015-10-05T16:04:54Z</dcterms:modified>
</cp:coreProperties>
</file>