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21"/>
  </p:notesMasterIdLst>
  <p:sldIdLst>
    <p:sldId id="257" r:id="rId2"/>
    <p:sldId id="275" r:id="rId3"/>
    <p:sldId id="266" r:id="rId4"/>
    <p:sldId id="256" r:id="rId5"/>
    <p:sldId id="258" r:id="rId6"/>
    <p:sldId id="259" r:id="rId7"/>
    <p:sldId id="260" r:id="rId8"/>
    <p:sldId id="261" r:id="rId9"/>
    <p:sldId id="262" r:id="rId10"/>
    <p:sldId id="263" r:id="rId11"/>
    <p:sldId id="264" r:id="rId12"/>
    <p:sldId id="265" r:id="rId13"/>
    <p:sldId id="270" r:id="rId14"/>
    <p:sldId id="267" r:id="rId15"/>
    <p:sldId id="268" r:id="rId16"/>
    <p:sldId id="269" r:id="rId17"/>
    <p:sldId id="271" r:id="rId18"/>
    <p:sldId id="273" r:id="rId19"/>
    <p:sldId id="274" r:id="rId20"/>
  </p:sldIdLst>
  <p:sldSz cx="12192000" cy="6858000"/>
  <p:notesSz cx="6858000" cy="9144000"/>
  <p:embeddedFontLst>
    <p:embeddedFont>
      <p:font typeface="Wingdings 3" panose="05040102010807070707" pitchFamily="18" charset="2"/>
      <p:regular r:id="rId22"/>
    </p:embeddedFont>
    <p:embeddedFont>
      <p:font typeface="Tahoma" panose="020B0604030504040204" pitchFamily="34" charset="0"/>
      <p:regular r:id="rId23"/>
      <p:bold r:id="rId24"/>
    </p:embeddedFont>
    <p:embeddedFont>
      <p:font typeface="Lotus" panose="00000400000000000000" pitchFamily="2" charset="-78"/>
      <p:regular r:id="rId25"/>
      <p:bold r:id="rId26"/>
    </p:embeddedFont>
    <p:embeddedFont>
      <p:font typeface="Calibri" panose="020F0502020204030204" pitchFamily="34" charset="0"/>
      <p:regular r:id="rId27"/>
      <p:bold r:id="rId28"/>
      <p:italic r:id="rId29"/>
      <p:boldItalic r:id="rId30"/>
    </p:embeddedFont>
    <p:embeddedFont>
      <p:font typeface="Trebuchet MS" panose="020B0603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57455-8326-4CE9-946C-23B6E3737A01}" type="datetimeFigureOut">
              <a:rPr lang="en-US" smtClean="0"/>
              <a:t>5/9/2015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29F19-5EF9-4136-82E1-3789758F32A4}" type="slidenum">
              <a:rPr lang="en-US" smtClean="0"/>
              <a:t>‹#›</a:t>
            </a:fld>
            <a:endParaRPr lang="en-US"/>
          </a:p>
        </p:txBody>
      </p:sp>
    </p:spTree>
    <p:extLst>
      <p:ext uri="{BB962C8B-B14F-4D97-AF65-F5344CB8AC3E}">
        <p14:creationId xmlns:p14="http://schemas.microsoft.com/office/powerpoint/2010/main" val="283373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829F19-5EF9-4136-82E1-3789758F32A4}" type="slidenum">
              <a:rPr lang="en-US" smtClean="0"/>
              <a:t>14</a:t>
            </a:fld>
            <a:endParaRPr lang="en-US"/>
          </a:p>
        </p:txBody>
      </p:sp>
    </p:spTree>
    <p:extLst>
      <p:ext uri="{BB962C8B-B14F-4D97-AF65-F5344CB8AC3E}">
        <p14:creationId xmlns:p14="http://schemas.microsoft.com/office/powerpoint/2010/main" val="347836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829F19-5EF9-4136-82E1-3789758F32A4}" type="slidenum">
              <a:rPr lang="en-US" smtClean="0"/>
              <a:t>19</a:t>
            </a:fld>
            <a:endParaRPr lang="en-US"/>
          </a:p>
        </p:txBody>
      </p:sp>
    </p:spTree>
    <p:extLst>
      <p:ext uri="{BB962C8B-B14F-4D97-AF65-F5344CB8AC3E}">
        <p14:creationId xmlns:p14="http://schemas.microsoft.com/office/powerpoint/2010/main" val="234416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42837522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67122170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5755755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55074919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905072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422351671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187955712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66492417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13274148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B1053-416D-4EF4-8BE6-8ABB90590A76}" type="datetimeFigureOut">
              <a:rPr lang="en-US" smtClean="0"/>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62120615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3B1053-416D-4EF4-8BE6-8ABB90590A76}" type="datetimeFigureOut">
              <a:rPr lang="en-US" smtClean="0"/>
              <a:t>5/9/2015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8702181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3B1053-416D-4EF4-8BE6-8ABB90590A76}" type="datetimeFigureOut">
              <a:rPr lang="en-US" smtClean="0"/>
              <a:t>5/9/2015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35773888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3B1053-416D-4EF4-8BE6-8ABB90590A76}" type="datetimeFigureOut">
              <a:rPr lang="en-US" smtClean="0"/>
              <a:t>5/9/2015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311092165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B1053-416D-4EF4-8BE6-8ABB90590A76}" type="datetimeFigureOut">
              <a:rPr lang="en-US" smtClean="0"/>
              <a:t>5/9/2015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305633153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B1053-416D-4EF4-8BE6-8ABB90590A76}" type="datetimeFigureOut">
              <a:rPr lang="en-US" smtClean="0"/>
              <a:t>5/9/2015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172135745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B1053-416D-4EF4-8BE6-8ABB90590A76}" type="datetimeFigureOut">
              <a:rPr lang="en-US" smtClean="0"/>
              <a:t>5/9/2015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DBC8-62E4-4E5C-86F0-3664FC99CC9A}" type="slidenum">
              <a:rPr lang="en-US" smtClean="0"/>
              <a:t>‹#›</a:t>
            </a:fld>
            <a:endParaRPr lang="en-US"/>
          </a:p>
        </p:txBody>
      </p:sp>
    </p:spTree>
    <p:extLst>
      <p:ext uri="{BB962C8B-B14F-4D97-AF65-F5344CB8AC3E}">
        <p14:creationId xmlns:p14="http://schemas.microsoft.com/office/powerpoint/2010/main" val="212593886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3B1053-416D-4EF4-8BE6-8ABB90590A76}" type="datetimeFigureOut">
              <a:rPr lang="en-US" smtClean="0"/>
              <a:t>5/9/2015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0E5DBC8-62E4-4E5C-86F0-3664FC99CC9A}" type="slidenum">
              <a:rPr lang="en-US" smtClean="0"/>
              <a:t>‹#›</a:t>
            </a:fld>
            <a:endParaRPr lang="en-US"/>
          </a:p>
        </p:txBody>
      </p:sp>
    </p:spTree>
    <p:extLst>
      <p:ext uri="{BB962C8B-B14F-4D97-AF65-F5344CB8AC3E}">
        <p14:creationId xmlns:p14="http://schemas.microsoft.com/office/powerpoint/2010/main" val="1698744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microsoft.com/office/2007/relationships/media" Target="../media/media14.mp3"/></Relationships>
</file>

<file path=ppt/slides/_rels/slide15.xml.rels><?xml version="1.0" encoding="UTF-8" standalone="yes"?>
<Relationships xmlns="http://schemas.openxmlformats.org/package/2006/relationships"><Relationship Id="rId3" Type="http://schemas.microsoft.com/office/2007/relationships/media" Target="../media/media15.wma"/><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5.wma"/></Relationships>
</file>

<file path=ppt/slides/_rels/slide16.xml.rels><?xml version="1.0" encoding="UTF-8" standalone="yes"?>
<Relationships xmlns="http://schemas.openxmlformats.org/package/2006/relationships"><Relationship Id="rId3" Type="http://schemas.microsoft.com/office/2007/relationships/media" Target="../media/media16.wma"/><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wma"/><Relationship Id="rId7" Type="http://schemas.openxmlformats.org/officeDocument/2006/relationships/slideLayout" Target="../slideLayouts/slideLayout2.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audio" Target="../media/media18.wma"/><Relationship Id="rId5" Type="http://schemas.microsoft.com/office/2007/relationships/media" Target="../media/media18.wma"/><Relationship Id="rId4" Type="http://schemas.openxmlformats.org/officeDocument/2006/relationships/audio" Target="../media/media17.wm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19"/>
          </a:xfrm>
        </p:spPr>
        <p:txBody>
          <a:bodyPr>
            <a:normAutofit fontScale="90000"/>
          </a:bodyPr>
          <a:lstStyle/>
          <a:p>
            <a:endParaRPr lang="en-US" dirty="0"/>
          </a:p>
        </p:txBody>
      </p:sp>
      <p:sp>
        <p:nvSpPr>
          <p:cNvPr id="3" name="Content Placeholder 2"/>
          <p:cNvSpPr>
            <a:spLocks noGrp="1"/>
          </p:cNvSpPr>
          <p:nvPr>
            <p:ph idx="1"/>
          </p:nvPr>
        </p:nvSpPr>
        <p:spPr>
          <a:xfrm>
            <a:off x="-779584" y="365125"/>
            <a:ext cx="10345615" cy="6022218"/>
          </a:xfrm>
        </p:spPr>
        <p:txBody>
          <a:bodyPr>
            <a:noAutofit/>
          </a:bodyPr>
          <a:lstStyle/>
          <a:p>
            <a:pPr marL="0" indent="0">
              <a:buNone/>
            </a:pPr>
            <a:r>
              <a:rPr lang="en-US" sz="49600" dirty="0" smtClean="0">
                <a:latin typeface="110_Besmellah_1(MRT)" pitchFamily="2" charset="0"/>
              </a:rPr>
              <a:t> </a:t>
            </a:r>
            <a:r>
              <a:rPr lang="en-US" sz="49600" dirty="0" err="1" smtClean="0">
                <a:latin typeface="110_Besmellah_1(MRT)" pitchFamily="2" charset="0"/>
              </a:rPr>
              <a:t>i</a:t>
            </a:r>
            <a:r>
              <a:rPr lang="en-US" sz="2000" dirty="0" smtClean="0">
                <a:latin typeface="110_Besmellah_1(MRT)" pitchFamily="2" charset="0"/>
              </a:rPr>
              <a:t>   </a:t>
            </a:r>
            <a:r>
              <a:rPr lang="en-US" sz="49600" dirty="0" smtClean="0">
                <a:latin typeface="110_Besmellah_1(MRT)" pitchFamily="2" charset="0"/>
              </a:rPr>
              <a:t> </a:t>
            </a:r>
            <a:endParaRPr lang="en-US" sz="49600" dirty="0">
              <a:latin typeface="110_Besmellah_1(MRT)" pitchFamily="2" charset="0"/>
            </a:endParaRPr>
          </a:p>
        </p:txBody>
      </p:sp>
    </p:spTree>
    <p:extLst>
      <p:ext uri="{BB962C8B-B14F-4D97-AF65-F5344CB8AC3E}">
        <p14:creationId xmlns:p14="http://schemas.microsoft.com/office/powerpoint/2010/main" val="309872142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2" y="213815"/>
            <a:ext cx="8596668" cy="1320800"/>
          </a:xfrm>
        </p:spPr>
        <p:txBody>
          <a:bodyPr/>
          <a:lstStyle/>
          <a:p>
            <a:endParaRPr lang="en-US"/>
          </a:p>
        </p:txBody>
      </p:sp>
      <p:sp>
        <p:nvSpPr>
          <p:cNvPr id="3" name="Content Placeholder 2"/>
          <p:cNvSpPr>
            <a:spLocks noGrp="1"/>
          </p:cNvSpPr>
          <p:nvPr>
            <p:ph idx="1"/>
          </p:nvPr>
        </p:nvSpPr>
        <p:spPr>
          <a:xfrm>
            <a:off x="813812" y="1696565"/>
            <a:ext cx="8596668" cy="3880773"/>
          </a:xfrm>
        </p:spPr>
        <p:txBody>
          <a:bodyPr>
            <a:normAutofit/>
          </a:bodyPr>
          <a:lstStyle/>
          <a:p>
            <a:pPr marL="0" lvl="0" indent="0">
              <a:buNone/>
            </a:pPr>
            <a:r>
              <a:rPr lang="fa-IR" sz="8800" b="1" dirty="0" smtClean="0">
                <a:solidFill>
                  <a:schemeClr val="tx1">
                    <a:lumMod val="95000"/>
                    <a:lumOff val="5000"/>
                  </a:schemeClr>
                </a:solidFill>
                <a:cs typeface="Lotus" panose="00000400000000000000" pitchFamily="2" charset="-78"/>
              </a:rPr>
              <a:t>معاد                  </a:t>
            </a:r>
            <a:endParaRPr lang="en-US" sz="8800" b="1" dirty="0">
              <a:solidFill>
                <a:schemeClr val="tx1">
                  <a:lumMod val="95000"/>
                  <a:lumOff val="5000"/>
                </a:schemeClr>
              </a:solidFill>
              <a:cs typeface="Lotus" panose="00000400000000000000" pitchFamily="2" charset="-78"/>
            </a:endParaRPr>
          </a:p>
          <a:p>
            <a:pPr marL="0" indent="0">
              <a:buNone/>
            </a:pPr>
            <a:endParaRPr lang="en-US" sz="8800" dirty="0"/>
          </a:p>
        </p:txBody>
      </p:sp>
      <p:pic>
        <p:nvPicPr>
          <p:cNvPr id="4" name="bakhsh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812" y="264615"/>
            <a:ext cx="609600" cy="609600"/>
          </a:xfrm>
          <a:prstGeom prst="rect">
            <a:avLst/>
          </a:prstGeom>
        </p:spPr>
      </p:pic>
    </p:spTree>
    <p:extLst>
      <p:ext uri="{BB962C8B-B14F-4D97-AF65-F5344CB8AC3E}">
        <p14:creationId xmlns:p14="http://schemas.microsoft.com/office/powerpoint/2010/main" val="347199792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 fill="hold"/>
                                        <p:tgtEl>
                                          <p:spTgt spid="4"/>
                                        </p:tgtEl>
                                      </p:cBhvr>
                                    </p:cmd>
                                  </p:childTnLst>
                                </p:cTn>
                              </p:par>
                            </p:childTnLst>
                          </p:cTn>
                        </p:par>
                      </p:childTnLst>
                    </p:cTn>
                  </p:par>
                </p:childTnLst>
              </p:cTn>
              <p:nextCondLst>
                <p:cond evt="onClick" delay="0">
                  <p:tgtEl>
                    <p:spTgt spid="4"/>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fa-IR" sz="6600" b="1" dirty="0" smtClean="0">
                <a:solidFill>
                  <a:schemeClr val="tx1"/>
                </a:solidFill>
                <a:cs typeface="Lotus" panose="00000400000000000000" pitchFamily="2" charset="-78"/>
              </a:rPr>
              <a:t>حاکمیت خداوند                 </a:t>
            </a:r>
            <a:r>
              <a:rPr lang="en-US" sz="6600" b="1" dirty="0" smtClean="0">
                <a:solidFill>
                  <a:schemeClr val="tx1"/>
                </a:solidFill>
                <a:cs typeface="Lotus" panose="00000400000000000000" pitchFamily="2" charset="-78"/>
              </a:rPr>
              <a:t>   </a:t>
            </a:r>
            <a:endParaRPr lang="en-US" sz="6600" b="1" dirty="0">
              <a:solidFill>
                <a:schemeClr val="tx1"/>
              </a:solidFill>
              <a:cs typeface="Lotus" panose="00000400000000000000" pitchFamily="2" charset="-78"/>
            </a:endParaRPr>
          </a:p>
        </p:txBody>
      </p:sp>
      <p:pic>
        <p:nvPicPr>
          <p:cNvPr id="4" name="bakhsh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573204" y="279044"/>
            <a:ext cx="559559" cy="430924"/>
          </a:xfrm>
          <a:prstGeom prst="rect">
            <a:avLst/>
          </a:prstGeom>
        </p:spPr>
      </p:pic>
    </p:spTree>
    <p:extLst>
      <p:ext uri="{BB962C8B-B14F-4D97-AF65-F5344CB8AC3E}">
        <p14:creationId xmlns:p14="http://schemas.microsoft.com/office/powerpoint/2010/main" val="208786872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46325" y="1930400"/>
            <a:ext cx="8596668" cy="3880773"/>
          </a:xfrm>
        </p:spPr>
        <p:txBody>
          <a:bodyPr>
            <a:normAutofit/>
          </a:bodyPr>
          <a:lstStyle/>
          <a:p>
            <a:pPr marL="0" lvl="0" indent="0">
              <a:buNone/>
            </a:pPr>
            <a:r>
              <a:rPr lang="fa-IR" sz="4800" b="1" dirty="0">
                <a:solidFill>
                  <a:schemeClr val="tx1">
                    <a:lumMod val="95000"/>
                    <a:lumOff val="5000"/>
                  </a:schemeClr>
                </a:solidFill>
                <a:cs typeface="Lotus" panose="00000400000000000000" pitchFamily="2" charset="-78"/>
              </a:rPr>
              <a:t>قیامت، پاداش و جزا و بیان هدف آفرینش</a:t>
            </a:r>
            <a:endParaRPr lang="en-US" sz="4800" b="1" dirty="0">
              <a:solidFill>
                <a:schemeClr val="tx1">
                  <a:lumMod val="95000"/>
                  <a:lumOff val="5000"/>
                </a:schemeClr>
              </a:solidFill>
              <a:cs typeface="Lotus" panose="00000400000000000000" pitchFamily="2" charset="-78"/>
            </a:endParaRPr>
          </a:p>
          <a:p>
            <a:pPr marL="0" indent="0">
              <a:buNone/>
            </a:pPr>
            <a:endParaRPr lang="en-US" sz="4800" dirty="0"/>
          </a:p>
        </p:txBody>
      </p:sp>
      <p:pic>
        <p:nvPicPr>
          <p:cNvPr id="4" name="bakhsh 7 va akh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609600"/>
            <a:ext cx="609600" cy="609600"/>
          </a:xfrm>
          <a:prstGeom prst="rect">
            <a:avLst/>
          </a:prstGeom>
        </p:spPr>
      </p:pic>
    </p:spTree>
    <p:extLst>
      <p:ext uri="{BB962C8B-B14F-4D97-AF65-F5344CB8AC3E}">
        <p14:creationId xmlns:p14="http://schemas.microsoft.com/office/powerpoint/2010/main" val="389520786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52" y="295702"/>
            <a:ext cx="8596668" cy="1320800"/>
          </a:xfrm>
        </p:spPr>
        <p:txBody>
          <a:bodyPr/>
          <a:lstStyle/>
          <a:p>
            <a:endParaRPr lang="en-US" dirty="0"/>
          </a:p>
        </p:txBody>
      </p:sp>
      <p:sp>
        <p:nvSpPr>
          <p:cNvPr id="3" name="Content Placeholder 2"/>
          <p:cNvSpPr>
            <a:spLocks noGrp="1"/>
          </p:cNvSpPr>
          <p:nvPr>
            <p:ph idx="1"/>
          </p:nvPr>
        </p:nvSpPr>
        <p:spPr>
          <a:xfrm>
            <a:off x="4094328" y="1328076"/>
            <a:ext cx="6599041" cy="3880773"/>
          </a:xfrm>
        </p:spPr>
        <p:txBody>
          <a:bodyPr>
            <a:normAutofit/>
          </a:bodyPr>
          <a:lstStyle/>
          <a:p>
            <a:pPr marL="0" indent="0">
              <a:buNone/>
            </a:pPr>
            <a:r>
              <a:rPr lang="fa-IR" sz="4800" b="1" dirty="0" smtClean="0">
                <a:solidFill>
                  <a:schemeClr val="tx1"/>
                </a:solidFill>
                <a:latin typeface="Loutus"/>
                <a:cs typeface="Lotus" panose="00000400000000000000" pitchFamily="2" charset="-78"/>
              </a:rPr>
              <a:t>بیان فضیلت ده آیه اول سوره</a:t>
            </a:r>
            <a:endParaRPr lang="en-US" sz="4800" b="1" dirty="0">
              <a:solidFill>
                <a:schemeClr val="tx1"/>
              </a:solidFill>
              <a:latin typeface="Loutus"/>
              <a:cs typeface="Lotus" panose="00000400000000000000" pitchFamily="2" charset="-78"/>
            </a:endParaRPr>
          </a:p>
        </p:txBody>
      </p:sp>
      <p:pic>
        <p:nvPicPr>
          <p:cNvPr id="4" name="bahramp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853" y="227157"/>
            <a:ext cx="609600" cy="609600"/>
          </a:xfrm>
          <a:prstGeom prst="rect">
            <a:avLst/>
          </a:prstGeom>
        </p:spPr>
      </p:pic>
    </p:spTree>
    <p:extLst>
      <p:ext uri="{BB962C8B-B14F-4D97-AF65-F5344CB8AC3E}">
        <p14:creationId xmlns:p14="http://schemas.microsoft.com/office/powerpoint/2010/main" val="129481183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893" y="186520"/>
            <a:ext cx="8596668" cy="1320800"/>
          </a:xfrm>
        </p:spPr>
        <p:txBody>
          <a:bodyPr/>
          <a:lstStyle/>
          <a:p>
            <a:endParaRPr lang="en-US" dirty="0"/>
          </a:p>
        </p:txBody>
      </p:sp>
      <p:sp>
        <p:nvSpPr>
          <p:cNvPr id="3" name="Content Placeholder 2"/>
          <p:cNvSpPr>
            <a:spLocks noGrp="1"/>
          </p:cNvSpPr>
          <p:nvPr>
            <p:ph idx="1"/>
          </p:nvPr>
        </p:nvSpPr>
        <p:spPr>
          <a:xfrm>
            <a:off x="1261681" y="1031166"/>
            <a:ext cx="8547091" cy="3880773"/>
          </a:xfrm>
        </p:spPr>
        <p:txBody>
          <a:bodyPr>
            <a:normAutofit/>
          </a:bodyPr>
          <a:lstStyle/>
          <a:p>
            <a:pPr marL="0" indent="0" algn="r">
              <a:buNone/>
            </a:pPr>
            <a:r>
              <a:rPr lang="ar-SA" sz="4400" b="1" dirty="0">
                <a:solidFill>
                  <a:schemeClr val="tx1"/>
                </a:solidFill>
                <a:cs typeface="Lotus" panose="00000400000000000000" pitchFamily="2" charset="-78"/>
              </a:rPr>
              <a:t>بِسْمِ اللَّهِ الرَّحْمنِ الرَّحِيمِ‏</a:t>
            </a:r>
            <a:endParaRPr lang="en-US" sz="4400" b="1" dirty="0">
              <a:solidFill>
                <a:schemeClr val="tx1"/>
              </a:solidFill>
              <a:cs typeface="Lotus" panose="00000400000000000000" pitchFamily="2" charset="-78"/>
            </a:endParaRPr>
          </a:p>
          <a:p>
            <a:pPr marL="0" indent="0" algn="r">
              <a:buNone/>
            </a:pPr>
            <a:r>
              <a:rPr lang="ar-SA" sz="4400" b="1" dirty="0">
                <a:solidFill>
                  <a:schemeClr val="tx1"/>
                </a:solidFill>
                <a:cs typeface="Lotus" panose="00000400000000000000" pitchFamily="2" charset="-78"/>
              </a:rPr>
              <a:t>قَدْ </a:t>
            </a:r>
            <a:r>
              <a:rPr lang="ar-SA" sz="4400" b="1" dirty="0" smtClean="0">
                <a:solidFill>
                  <a:schemeClr val="tx1"/>
                </a:solidFill>
                <a:cs typeface="Lotus" panose="00000400000000000000" pitchFamily="2" charset="-78"/>
              </a:rPr>
              <a:t>أفْلَح </a:t>
            </a:r>
            <a:r>
              <a:rPr lang="ar-SA" sz="4400" b="1" dirty="0">
                <a:solidFill>
                  <a:schemeClr val="tx1"/>
                </a:solidFill>
                <a:cs typeface="Lotus" panose="00000400000000000000" pitchFamily="2" charset="-78"/>
              </a:rPr>
              <a:t>الْمُؤْمِنُونَ (1) الَّذِينَ هُمْ فِي صَلاتِهِمْ خاشِعُونَ </a:t>
            </a:r>
            <a:r>
              <a:rPr lang="fa-IR" sz="4400" b="1" dirty="0" smtClean="0">
                <a:solidFill>
                  <a:schemeClr val="tx1"/>
                </a:solidFill>
                <a:cs typeface="Lotus" panose="00000400000000000000" pitchFamily="2" charset="-78"/>
              </a:rPr>
              <a:t>(2)</a:t>
            </a:r>
            <a:endParaRPr lang="en-US" sz="4400" b="1" dirty="0">
              <a:solidFill>
                <a:schemeClr val="tx1"/>
              </a:solidFill>
              <a:cs typeface="Lotus" panose="00000400000000000000" pitchFamily="2" charset="-78"/>
            </a:endParaRPr>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49" y="1202520"/>
            <a:ext cx="609600" cy="609600"/>
          </a:xfrm>
          <a:prstGeom prst="rect">
            <a:avLst/>
          </a:prstGeom>
        </p:spPr>
      </p:pic>
      <p:pic>
        <p:nvPicPr>
          <p:cNvPr id="6" name="Mshri023">
            <a:hlinkClick r:id="" action="ppaction://media"/>
          </p:cNvPr>
          <p:cNvPicPr>
            <a:picLocks noChangeAspect="1"/>
          </p:cNvPicPr>
          <p:nvPr>
            <a:audioFile r:link="rId3"/>
            <p:extLst>
              <p:ext uri="{DAA4B4D4-6D71-4841-9C94-3DE7FCFB9230}">
                <p14:media xmlns:p14="http://schemas.microsoft.com/office/powerpoint/2010/main" r:embed="rId4">
                  <p14:trim end="1.46505675E6"/>
                </p14:media>
              </p:ext>
            </p:extLst>
          </p:nvPr>
        </p:nvPicPr>
        <p:blipFill>
          <a:blip r:embed="rId7"/>
          <a:stretch>
            <a:fillRect/>
          </a:stretch>
        </p:blipFill>
        <p:spPr>
          <a:xfrm>
            <a:off x="1236893" y="2189537"/>
            <a:ext cx="609600" cy="609600"/>
          </a:xfrm>
          <a:prstGeom prst="rect">
            <a:avLst/>
          </a:prstGeom>
        </p:spPr>
      </p:pic>
    </p:spTree>
    <p:extLst>
      <p:ext uri="{BB962C8B-B14F-4D97-AF65-F5344CB8AC3E}">
        <p14:creationId xmlns:p14="http://schemas.microsoft.com/office/powerpoint/2010/main" val="306862095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2000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606" numSld="999" showWhenStopped="0">
                <p:cTn id="10" fill="hold" display="0">
                  <p:stCondLst>
                    <p:cond delay="indefinite"/>
                  </p:stCondLst>
                  <p:endCondLst>
                    <p:cond evt="onStopAudio" delay="0">
                      <p:tgtEl>
                        <p:sldTgt/>
                      </p:tgtEl>
                    </p:cond>
                  </p:endCondLst>
                </p:cTn>
                <p:tgtEl>
                  <p:spTgt spid="6"/>
                </p:tgtEl>
              </p:cMediaNode>
            </p:audio>
            <p:audio>
              <p:cMediaNode vol="33333" numSld="999"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fa-IR" dirty="0" smtClean="0"/>
              <a:t> </a:t>
            </a:r>
            <a:endParaRPr lang="en-US" dirty="0"/>
          </a:p>
        </p:txBody>
      </p:sp>
      <p:sp>
        <p:nvSpPr>
          <p:cNvPr id="3" name="Content Placeholder 2"/>
          <p:cNvSpPr>
            <a:spLocks noGrp="1"/>
          </p:cNvSpPr>
          <p:nvPr>
            <p:ph idx="1"/>
          </p:nvPr>
        </p:nvSpPr>
        <p:spPr>
          <a:xfrm>
            <a:off x="1359722" y="660400"/>
            <a:ext cx="8596668" cy="3880773"/>
          </a:xfrm>
        </p:spPr>
        <p:txBody>
          <a:bodyPr>
            <a:normAutofit/>
          </a:bodyPr>
          <a:lstStyle/>
          <a:p>
            <a:pPr marL="0" indent="0" algn="r">
              <a:buNone/>
            </a:pPr>
            <a:r>
              <a:rPr lang="en-US" sz="3200" b="1" dirty="0">
                <a:solidFill>
                  <a:schemeClr val="tx1"/>
                </a:solidFill>
                <a:cs typeface="Lotus" panose="00000400000000000000" pitchFamily="2" charset="-78"/>
              </a:rPr>
              <a:t> </a:t>
            </a:r>
          </a:p>
          <a:p>
            <a:pPr marL="0" indent="0" algn="r">
              <a:buNone/>
            </a:pPr>
            <a:r>
              <a:rPr lang="ar-SA" sz="3200" b="1" dirty="0">
                <a:solidFill>
                  <a:schemeClr val="tx1"/>
                </a:solidFill>
                <a:cs typeface="Lotus" panose="00000400000000000000" pitchFamily="2" charset="-78"/>
              </a:rPr>
              <a:t>وَ الَّذِينَ هُمْ </a:t>
            </a:r>
            <a:r>
              <a:rPr lang="ar-SA" sz="3200" b="1" dirty="0" smtClean="0">
                <a:solidFill>
                  <a:schemeClr val="tx1"/>
                </a:solidFill>
                <a:cs typeface="Lotus" panose="00000400000000000000" pitchFamily="2" charset="-78"/>
              </a:rPr>
              <a:t>عَنِ اللَّغْوِ </a:t>
            </a:r>
            <a:r>
              <a:rPr lang="ar-SA" sz="3200" b="1" dirty="0">
                <a:solidFill>
                  <a:schemeClr val="tx1"/>
                </a:solidFill>
                <a:cs typeface="Lotus" panose="00000400000000000000" pitchFamily="2" charset="-78"/>
              </a:rPr>
              <a:t>مُعْرِضُونَ (3) وَ الَّذِينَ هُمْ لِلزَّكاةِ فاعِلُونَ (4) وَ الَّذِينَ هُمْ </a:t>
            </a:r>
            <a:r>
              <a:rPr lang="ar-SA" sz="3200" b="1" dirty="0" smtClean="0">
                <a:solidFill>
                  <a:schemeClr val="tx1"/>
                </a:solidFill>
                <a:cs typeface="Lotus" panose="00000400000000000000" pitchFamily="2" charset="-78"/>
              </a:rPr>
              <a:t>لِفُرُوجِهِمْ </a:t>
            </a:r>
            <a:r>
              <a:rPr lang="ar-SA" sz="3200" b="1" dirty="0">
                <a:solidFill>
                  <a:schemeClr val="tx1"/>
                </a:solidFill>
                <a:cs typeface="Lotus" panose="00000400000000000000" pitchFamily="2" charset="-78"/>
              </a:rPr>
              <a:t>حافِظُونَ (5) إِلاَّ عَلى‏ أَزْواجِهِمْ أَوْ ما مَلَكَتْ أَيْمانُهُمْ فَإِنَّهُمْ غَيْرُ </a:t>
            </a:r>
            <a:r>
              <a:rPr lang="ar-SA" sz="3200" b="1" dirty="0" smtClean="0">
                <a:solidFill>
                  <a:schemeClr val="tx1"/>
                </a:solidFill>
                <a:cs typeface="Lotus" panose="00000400000000000000" pitchFamily="2" charset="-78"/>
              </a:rPr>
              <a:t>مَلُومِينَ</a:t>
            </a:r>
            <a:r>
              <a:rPr lang="fa-IR" sz="3200" b="1" dirty="0" smtClean="0">
                <a:solidFill>
                  <a:schemeClr val="tx1"/>
                </a:solidFill>
                <a:cs typeface="Lotus" panose="00000400000000000000" pitchFamily="2" charset="-78"/>
              </a:rPr>
              <a:t>(6)</a:t>
            </a:r>
            <a:endParaRPr lang="en-US" sz="3200" b="1" dirty="0">
              <a:solidFill>
                <a:schemeClr val="tx1"/>
              </a:solidFill>
              <a:cs typeface="Lotus" panose="00000400000000000000" pitchFamily="2" charset="-78"/>
            </a:endParaRPr>
          </a:p>
        </p:txBody>
      </p:sp>
      <p:pic>
        <p:nvPicPr>
          <p:cNvPr id="4" name="Mshri023">
            <a:hlinkClick r:id="" action="ppaction://media"/>
          </p:cNvPr>
          <p:cNvPicPr>
            <a:picLocks noChangeAspect="1"/>
          </p:cNvPicPr>
          <p:nvPr>
            <a:audioFile r:link="rId1"/>
            <p:extLst>
              <p:ext uri="{DAA4B4D4-6D71-4841-9C94-3DE7FCFB9230}">
                <p14:media xmlns:p14="http://schemas.microsoft.com/office/powerpoint/2010/main" r:embed="rId2">
                  <p14:trim st="19950" end="1.42925675E6"/>
                </p14:media>
              </p:ext>
            </p:extLst>
          </p:nvPr>
        </p:nvPicPr>
        <p:blipFill>
          <a:blip r:embed="rId6"/>
          <a:stretch>
            <a:fillRect/>
          </a:stretch>
        </p:blipFill>
        <p:spPr>
          <a:xfrm>
            <a:off x="726871" y="711200"/>
            <a:ext cx="609600" cy="609600"/>
          </a:xfrm>
          <a:prstGeom prst="rect">
            <a:avLst/>
          </a:prstGeom>
        </p:spPr>
      </p:pic>
      <p:pic>
        <p:nvPicPr>
          <p:cNvPr id="5" name="pay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50122" y="1410269"/>
            <a:ext cx="609600" cy="609600"/>
          </a:xfrm>
          <a:prstGeom prst="rect">
            <a:avLst/>
          </a:prstGeom>
        </p:spPr>
      </p:pic>
    </p:spTree>
    <p:extLst>
      <p:ext uri="{BB962C8B-B14F-4D97-AF65-F5344CB8AC3E}">
        <p14:creationId xmlns:p14="http://schemas.microsoft.com/office/powerpoint/2010/main" val="289172908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0" fill="hold"/>
                                        <p:tgtEl>
                                          <p:spTgt spid="4"/>
                                        </p:tgtEl>
                                      </p:cBhvr>
                                    </p:cmd>
                                  </p:childTnLst>
                                </p:cTn>
                              </p:par>
                            </p:childTnLst>
                          </p:cTn>
                        </p:par>
                        <p:par>
                          <p:cTn id="7" fill="hold">
                            <p:stCondLst>
                              <p:cond delay="35750"/>
                            </p:stCondLst>
                            <p:childTnLst>
                              <p:par>
                                <p:cTn id="8" presetID="1" presetClass="mediacall" presetSubtype="0" fill="hold" nodeType="afterEffect">
                                  <p:stCondLst>
                                    <p:cond delay="0"/>
                                  </p:stCondLst>
                                  <p:childTnLst>
                                    <p:cmd type="call" cmd="playFrom(0.0)">
                                      <p:cBhvr>
                                        <p:cTn id="9" dur="1173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176" y="118280"/>
            <a:ext cx="8596668" cy="1320800"/>
          </a:xfrm>
        </p:spPr>
        <p:txBody>
          <a:bodyPr/>
          <a:lstStyle/>
          <a:p>
            <a:r>
              <a:rPr lang="fa-IR" dirty="0" smtClean="0"/>
              <a:t>ترتیب درست شود     </a:t>
            </a:r>
            <a:endParaRPr lang="en-US" dirty="0"/>
          </a:p>
        </p:txBody>
      </p:sp>
      <p:sp>
        <p:nvSpPr>
          <p:cNvPr id="3" name="Content Placeholder 2"/>
          <p:cNvSpPr>
            <a:spLocks noGrp="1"/>
          </p:cNvSpPr>
          <p:nvPr>
            <p:ph idx="1"/>
          </p:nvPr>
        </p:nvSpPr>
        <p:spPr>
          <a:xfrm>
            <a:off x="1250540" y="1439080"/>
            <a:ext cx="8596668" cy="3880773"/>
          </a:xfrm>
        </p:spPr>
        <p:txBody>
          <a:bodyPr>
            <a:normAutofit/>
          </a:bodyPr>
          <a:lstStyle/>
          <a:p>
            <a:pPr marL="0" indent="0" algn="r">
              <a:buNone/>
            </a:pPr>
            <a:r>
              <a:rPr lang="ar-SA" sz="2800" b="1" dirty="0">
                <a:solidFill>
                  <a:schemeClr val="tx1"/>
                </a:solidFill>
                <a:cs typeface="Lotus" panose="00000400000000000000" pitchFamily="2" charset="-78"/>
              </a:rPr>
              <a:t>فَمَنِ ابْتَغى‏ وَراءَ ذلِكَ فَأُولئِكَ هُمُ العادُونَ </a:t>
            </a:r>
            <a:r>
              <a:rPr lang="ar-SA" sz="2800" b="1" dirty="0" smtClean="0">
                <a:solidFill>
                  <a:schemeClr val="tx1"/>
                </a:solidFill>
                <a:cs typeface="Lotus" panose="00000400000000000000" pitchFamily="2" charset="-78"/>
              </a:rPr>
              <a:t>(7) </a:t>
            </a:r>
            <a:r>
              <a:rPr lang="ar-SA" sz="2800" b="1" dirty="0">
                <a:solidFill>
                  <a:schemeClr val="tx1"/>
                </a:solidFill>
                <a:cs typeface="Lotus" panose="00000400000000000000" pitchFamily="2" charset="-78"/>
              </a:rPr>
              <a:t>وَ الَّذِينَ هُمْ لِأَماناتِهِمْ وَ عَهْدِهِمْ راعُونَ </a:t>
            </a:r>
            <a:r>
              <a:rPr lang="ar-SA" sz="2800" b="1" dirty="0" smtClean="0">
                <a:solidFill>
                  <a:schemeClr val="tx1"/>
                </a:solidFill>
                <a:cs typeface="Lotus" panose="00000400000000000000" pitchFamily="2" charset="-78"/>
              </a:rPr>
              <a:t>(8) </a:t>
            </a:r>
            <a:r>
              <a:rPr lang="ar-SA" sz="2800" b="1" dirty="0">
                <a:solidFill>
                  <a:schemeClr val="tx1"/>
                </a:solidFill>
                <a:cs typeface="Lotus" panose="00000400000000000000" pitchFamily="2" charset="-78"/>
              </a:rPr>
              <a:t>وَ الَّذِينَ هُمْ عَلى‏ صَلَواتِهِمْ يُحافِظُونَ </a:t>
            </a:r>
            <a:r>
              <a:rPr lang="ar-SA" sz="2800" b="1" dirty="0" smtClean="0">
                <a:solidFill>
                  <a:schemeClr val="tx1"/>
                </a:solidFill>
                <a:cs typeface="Lotus" panose="00000400000000000000" pitchFamily="2" charset="-78"/>
              </a:rPr>
              <a:t>(9) </a:t>
            </a:r>
            <a:r>
              <a:rPr lang="ar-SA" sz="2800" b="1" dirty="0">
                <a:solidFill>
                  <a:schemeClr val="tx1"/>
                </a:solidFill>
                <a:cs typeface="Lotus" panose="00000400000000000000" pitchFamily="2" charset="-78"/>
              </a:rPr>
              <a:t>أُولئِكَ هُمُ الْوارِثُونَ </a:t>
            </a:r>
            <a:r>
              <a:rPr lang="ar-SA" sz="2800" b="1" dirty="0" smtClean="0">
                <a:solidFill>
                  <a:schemeClr val="tx1"/>
                </a:solidFill>
                <a:cs typeface="Lotus" panose="00000400000000000000" pitchFamily="2" charset="-78"/>
              </a:rPr>
              <a:t>(10) </a:t>
            </a:r>
            <a:r>
              <a:rPr lang="ar-SA" sz="2800" b="1" dirty="0">
                <a:solidFill>
                  <a:schemeClr val="tx1"/>
                </a:solidFill>
                <a:cs typeface="Lotus" panose="00000400000000000000" pitchFamily="2" charset="-78"/>
              </a:rPr>
              <a:t>الَّذِينَ يَرِثُونَ الْفِرْدَوْسَ هُمْ فِيها </a:t>
            </a:r>
            <a:r>
              <a:rPr lang="ar-SA" sz="2800" b="1" dirty="0" smtClean="0">
                <a:solidFill>
                  <a:schemeClr val="tx1"/>
                </a:solidFill>
                <a:cs typeface="Lotus" panose="00000400000000000000" pitchFamily="2" charset="-78"/>
              </a:rPr>
              <a:t>خالِدُونَ</a:t>
            </a:r>
            <a:r>
              <a:rPr lang="fa-IR" sz="2800" b="1" dirty="0" smtClean="0">
                <a:solidFill>
                  <a:schemeClr val="tx1"/>
                </a:solidFill>
                <a:cs typeface="Lotus" panose="00000400000000000000" pitchFamily="2" charset="-78"/>
              </a:rPr>
              <a:t>(11)</a:t>
            </a:r>
            <a:endParaRPr lang="en-US" sz="2800" b="1" dirty="0">
              <a:solidFill>
                <a:schemeClr val="tx1"/>
              </a:solidFill>
              <a:cs typeface="Lotus" panose="00000400000000000000" pitchFamily="2" charset="-78"/>
            </a:endParaRPr>
          </a:p>
        </p:txBody>
      </p:sp>
      <p:pic>
        <p:nvPicPr>
          <p:cNvPr id="4" name="Mshri023">
            <a:hlinkClick r:id="" action="ppaction://media"/>
          </p:cNvPr>
          <p:cNvPicPr>
            <a:picLocks noChangeAspect="1"/>
          </p:cNvPicPr>
          <p:nvPr>
            <a:audioFile r:link="rId1"/>
            <p:extLst>
              <p:ext uri="{DAA4B4D4-6D71-4841-9C94-3DE7FCFB9230}">
                <p14:media xmlns:p14="http://schemas.microsoft.com/office/powerpoint/2010/main" r:embed="rId2">
                  <p14:trim st="55600" end="1.38475675E6"/>
                </p14:media>
              </p:ext>
            </p:extLst>
          </p:nvPr>
        </p:nvPicPr>
        <p:blipFill>
          <a:blip r:embed="rId5"/>
          <a:stretch>
            <a:fillRect/>
          </a:stretch>
        </p:blipFill>
        <p:spPr>
          <a:xfrm>
            <a:off x="1032176" y="118280"/>
            <a:ext cx="609600" cy="609600"/>
          </a:xfrm>
          <a:prstGeom prst="rect">
            <a:avLst/>
          </a:prstGeom>
        </p:spPr>
      </p:pic>
      <p:pic>
        <p:nvPicPr>
          <p:cNvPr id="5" name="حشغشئ2">
            <a:hlinkClick r:id="" action="ppaction://media"/>
          </p:cNvPr>
          <p:cNvPicPr>
            <a:picLocks noChangeAspect="1"/>
          </p:cNvPicPr>
          <p:nvPr>
            <a:audioFile r:link="rId1"/>
            <p:extLst>
              <p:ext uri="{DAA4B4D4-6D71-4841-9C94-3DE7FCFB9230}">
                <p14:media xmlns:p14="http://schemas.microsoft.com/office/powerpoint/2010/main" r:embed="rId3">
                  <p14:trim end="2477"/>
                </p14:media>
              </p:ext>
            </p:extLst>
          </p:nvPr>
        </p:nvPicPr>
        <p:blipFill>
          <a:blip r:embed="rId5"/>
          <a:stretch>
            <a:fillRect/>
          </a:stretch>
        </p:blipFill>
        <p:spPr>
          <a:xfrm>
            <a:off x="1032176" y="1185080"/>
            <a:ext cx="609600" cy="609600"/>
          </a:xfrm>
          <a:prstGeom prst="rect">
            <a:avLst/>
          </a:prstGeom>
        </p:spPr>
      </p:pic>
    </p:spTree>
    <p:extLst>
      <p:ext uri="{BB962C8B-B14F-4D97-AF65-F5344CB8AC3E}">
        <p14:creationId xmlns:p14="http://schemas.microsoft.com/office/powerpoint/2010/main" val="277420700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45000"/>
                                  </p:stCondLst>
                                  <p:childTnLst>
                                    <p:cmd type="call" cmd="playFrom(0.0)">
                                      <p:cBhvr>
                                        <p:cTn id="12" dur="84644" fill="hold"/>
                                        <p:tgtEl>
                                          <p:spTgt spid="5"/>
                                        </p:tgtEl>
                                      </p:cBhvr>
                                    </p:cmd>
                                  </p:childTnLst>
                                </p:cTn>
                              </p:par>
                            </p:childTnLst>
                          </p:cTn>
                        </p:par>
                      </p:childTnLst>
                    </p:cTn>
                  </p:par>
                </p:childTnLst>
              </p:cTn>
              <p:nextCondLst>
                <p:cond evt="onClick" delay="0">
                  <p:tgtEl>
                    <p:spTgt spid="5"/>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endParaRPr lang="en-US" dirty="0"/>
          </a:p>
        </p:txBody>
      </p:sp>
      <p:sp>
        <p:nvSpPr>
          <p:cNvPr id="3" name="Content Placeholder 2"/>
          <p:cNvSpPr>
            <a:spLocks noGrp="1"/>
          </p:cNvSpPr>
          <p:nvPr>
            <p:ph idx="1"/>
          </p:nvPr>
        </p:nvSpPr>
        <p:spPr>
          <a:xfrm>
            <a:off x="982134" y="1320800"/>
            <a:ext cx="8596668" cy="3880773"/>
          </a:xfrm>
        </p:spPr>
        <p:txBody>
          <a:bodyPr/>
          <a:lstStyle/>
          <a:p>
            <a:pPr marL="0" indent="0" algn="r">
              <a:buNone/>
            </a:pPr>
            <a:r>
              <a:rPr lang="ar-SA" sz="2800" b="1" dirty="0" smtClean="0">
                <a:solidFill>
                  <a:schemeClr val="tx1"/>
                </a:solidFill>
                <a:cs typeface="Lotus" panose="00000400000000000000" pitchFamily="2" charset="-78"/>
              </a:rPr>
              <a:t>لَقَدْ </a:t>
            </a:r>
            <a:r>
              <a:rPr lang="ar-SA" sz="2800" b="1" dirty="0">
                <a:solidFill>
                  <a:schemeClr val="tx1"/>
                </a:solidFill>
                <a:cs typeface="Lotus" panose="00000400000000000000" pitchFamily="2" charset="-78"/>
              </a:rPr>
              <a:t>أَرْسَلْنا نُوحاً إِلى‏ قَوْمِهِ فَقالَ يا قَوْمِ اعْبُدُوا اللَّهَ ما لَكُمْ مِنْ إِلهٍ غَيْرُهُ أَ فَلا تَتَّقُونَ (23) فَقالَ الْمَلَأُ الَّذِينَ كَفَرُوا مِنْ قَوْمِهِ ما هذا إِلاَّ بَشَرٌ مِثْلُكُمْ يُرِيدُ أَنْ يَتَفَضَّلَ عَلَيْكُمْ وَ لَوْ شاءَ اللَّهُ لَأَنْزَلَ مَلائِكَةً ما سَمِعْنا بِهذا فِي آبائِنَا الْأَوَّلِينَ (24) إِنْ هُوَ إِلاَّ رَجُلٌ بِهِ جِنَّةٌ فَتَرَبَّصُوا بِهِ حَتَّى </a:t>
            </a:r>
            <a:r>
              <a:rPr lang="ar-SA" sz="2800" b="1" dirty="0" smtClean="0">
                <a:solidFill>
                  <a:schemeClr val="tx1"/>
                </a:solidFill>
                <a:cs typeface="Lotus" panose="00000400000000000000" pitchFamily="2" charset="-78"/>
              </a:rPr>
              <a:t>حِينٍ</a:t>
            </a:r>
            <a:r>
              <a:rPr lang="fa-IR" sz="2800" b="1" dirty="0" smtClean="0">
                <a:solidFill>
                  <a:schemeClr val="tx1"/>
                </a:solidFill>
                <a:cs typeface="Lotus" panose="00000400000000000000" pitchFamily="2" charset="-78"/>
              </a:rPr>
              <a:t>(25)</a:t>
            </a:r>
            <a:endParaRPr lang="en-US" dirty="0">
              <a:solidFill>
                <a:schemeClr val="tx1"/>
              </a:solidFill>
            </a:endParaRPr>
          </a:p>
        </p:txBody>
      </p:sp>
      <p:pic>
        <p:nvPicPr>
          <p:cNvPr id="4" name="Mshri023">
            <a:hlinkClick r:id="" action="ppaction://media"/>
          </p:cNvPr>
          <p:cNvPicPr>
            <a:picLocks noChangeAspect="1"/>
          </p:cNvPicPr>
          <p:nvPr>
            <a:audioFile r:link="rId1"/>
            <p:extLst>
              <p:ext uri="{DAA4B4D4-6D71-4841-9C94-3DE7FCFB9230}">
                <p14:media xmlns:p14="http://schemas.microsoft.com/office/powerpoint/2010/main" r:embed="rId2">
                  <p14:trim st="271000" end="1.14725675E6"/>
                </p14:media>
              </p:ext>
            </p:extLst>
          </p:nvPr>
        </p:nvPicPr>
        <p:blipFill>
          <a:blip r:embed="rId8"/>
          <a:stretch>
            <a:fillRect/>
          </a:stretch>
        </p:blipFill>
        <p:spPr>
          <a:xfrm>
            <a:off x="677334" y="0"/>
            <a:ext cx="609600" cy="609600"/>
          </a:xfrm>
          <a:prstGeom prst="rect">
            <a:avLst/>
          </a:prstGeom>
        </p:spPr>
      </p:pic>
      <p:pic>
        <p:nvPicPr>
          <p:cNvPr id="5" name="2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7334" y="1016000"/>
            <a:ext cx="609600" cy="609600"/>
          </a:xfrm>
          <a:prstGeom prst="rect">
            <a:avLst/>
          </a:prstGeom>
        </p:spPr>
      </p:pic>
      <p:pic>
        <p:nvPicPr>
          <p:cNvPr id="6" name="2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77334" y="2032000"/>
            <a:ext cx="609600" cy="609600"/>
          </a:xfrm>
          <a:prstGeom prst="rect">
            <a:avLst/>
          </a:prstGeom>
        </p:spPr>
      </p:pic>
    </p:spTree>
    <p:extLst>
      <p:ext uri="{BB962C8B-B14F-4D97-AF65-F5344CB8AC3E}">
        <p14:creationId xmlns:p14="http://schemas.microsoft.com/office/powerpoint/2010/main" val="93245539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00" fill="hold"/>
                                        <p:tgtEl>
                                          <p:spTgt spid="4"/>
                                        </p:tgtEl>
                                      </p:cBhvr>
                                    </p:cmd>
                                  </p:childTnLst>
                                </p:cTn>
                              </p:par>
                            </p:childTnLst>
                          </p:cTn>
                        </p:par>
                        <p:par>
                          <p:cTn id="7" fill="hold">
                            <p:stCondLst>
                              <p:cond delay="66700"/>
                            </p:stCondLst>
                            <p:childTnLst>
                              <p:par>
                                <p:cTn id="8" presetID="1" presetClass="mediacall" presetSubtype="0" fill="hold" nodeType="afterEffect">
                                  <p:stCondLst>
                                    <p:cond delay="0"/>
                                  </p:stCondLst>
                                  <p:childTnLst>
                                    <p:cmd type="call" cmd="playFrom(0.0)">
                                      <p:cBhvr>
                                        <p:cTn id="9" dur="100089" fill="hold"/>
                                        <p:tgtEl>
                                          <p:spTgt spid="5"/>
                                        </p:tgtEl>
                                      </p:cBhvr>
                                    </p:cmd>
                                  </p:childTnLst>
                                </p:cTn>
                              </p:par>
                            </p:childTnLst>
                          </p:cTn>
                        </p:par>
                        <p:par>
                          <p:cTn id="10" fill="hold">
                            <p:stCondLst>
                              <p:cond delay="166789"/>
                            </p:stCondLst>
                            <p:childTnLst>
                              <p:par>
                                <p:cTn id="11" presetID="1" presetClass="mediacall" presetSubtype="0" fill="hold" nodeType="afterEffect">
                                  <p:stCondLst>
                                    <p:cond delay="0"/>
                                  </p:stCondLst>
                                  <p:childTnLst>
                                    <p:cmd type="call" cmd="playFrom(0.0)">
                                      <p:cBhvr>
                                        <p:cTn id="12" dur="69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audio>
              <p:cMediaNode vol="22727" showWhenStopped="0">
                <p:cTn id="14" fill="hold" display="0">
                  <p:stCondLst>
                    <p:cond delay="indefinite"/>
                  </p:stCondLst>
                  <p:endCondLst>
                    <p:cond evt="onStopAudio" delay="0">
                      <p:tgtEl>
                        <p:sldTgt/>
                      </p:tgtEl>
                    </p:cond>
                  </p:endCondLst>
                </p:cTn>
                <p:tgtEl>
                  <p:spTgt spid="5"/>
                </p:tgtEl>
              </p:cMediaNode>
            </p:audio>
            <p:audio>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های لایت های اول</a:t>
            </a:r>
            <a:endParaRPr lang="en-US" dirty="0"/>
          </a:p>
        </p:txBody>
      </p:sp>
      <p:sp>
        <p:nvSpPr>
          <p:cNvPr id="3" name="Content Placeholder 2"/>
          <p:cNvSpPr>
            <a:spLocks noGrp="1"/>
          </p:cNvSpPr>
          <p:nvPr>
            <p:ph idx="1"/>
          </p:nvPr>
        </p:nvSpPr>
        <p:spPr>
          <a:xfrm>
            <a:off x="390730" y="1560087"/>
            <a:ext cx="9422009" cy="3880773"/>
          </a:xfrm>
        </p:spPr>
        <p:txBody>
          <a:bodyPr>
            <a:normAutofit/>
          </a:bodyPr>
          <a:lstStyle/>
          <a:p>
            <a:pPr marL="0" indent="0" algn="r" rtl="1">
              <a:buNone/>
            </a:pPr>
            <a:r>
              <a:rPr lang="ar-SA" sz="3600" b="1" dirty="0" smtClean="0">
                <a:solidFill>
                  <a:schemeClr val="tx1">
                    <a:lumMod val="95000"/>
                    <a:lumOff val="5000"/>
                  </a:schemeClr>
                </a:solidFill>
                <a:cs typeface="Lotus" panose="00000400000000000000" pitchFamily="2" charset="-78"/>
              </a:rPr>
              <a:t> </a:t>
            </a:r>
            <a:r>
              <a:rPr lang="ar-SA" sz="3600" b="1" dirty="0">
                <a:solidFill>
                  <a:schemeClr val="tx1">
                    <a:lumMod val="95000"/>
                    <a:lumOff val="5000"/>
                  </a:schemeClr>
                </a:solidFill>
                <a:cs typeface="Lotus" panose="00000400000000000000" pitchFamily="2" charset="-78"/>
              </a:rPr>
              <a:t>قالَ الْمَلَأُ مِنْ قَوْمِهِ الَّذِينَ كَفَرُوا وَ كَذَّبُوا بِلِقاءِ الْآخِرَةِ وَ أَتْرَفْناهُمْ فِي الْحَياةِ الدُّنْيا ما هذا إِلاَّ بَشَرٌ مِثْلُكُمْ يَأْكُلُ مِمَّا تَأْكُلُونَ مِنْهُ وَ يَشْرَبُ مِمَّا </a:t>
            </a:r>
            <a:r>
              <a:rPr lang="ar-SA" sz="3600" b="1" dirty="0" smtClean="0">
                <a:solidFill>
                  <a:schemeClr val="tx1">
                    <a:lumMod val="95000"/>
                    <a:lumOff val="5000"/>
                  </a:schemeClr>
                </a:solidFill>
                <a:cs typeface="Lotus" panose="00000400000000000000" pitchFamily="2" charset="-78"/>
              </a:rPr>
              <a:t>تَشْرَبُونَ</a:t>
            </a:r>
            <a:r>
              <a:rPr lang="fa-IR" sz="2800" b="1" dirty="0" smtClean="0">
                <a:solidFill>
                  <a:schemeClr val="tx1">
                    <a:lumMod val="95000"/>
                    <a:lumOff val="5000"/>
                  </a:schemeClr>
                </a:solidFill>
                <a:cs typeface="Lotus" panose="00000400000000000000" pitchFamily="2" charset="-78"/>
              </a:rPr>
              <a:t>(</a:t>
            </a:r>
            <a:r>
              <a:rPr lang="fa-IR" sz="2800" b="1" dirty="0" smtClean="0">
                <a:solidFill>
                  <a:schemeClr val="tx1"/>
                </a:solidFill>
                <a:cs typeface="Lotus" panose="00000400000000000000" pitchFamily="2" charset="-78"/>
              </a:rPr>
              <a:t>33)</a:t>
            </a:r>
            <a:endParaRPr lang="en-US" sz="2800" dirty="0">
              <a:solidFill>
                <a:schemeClr val="tx1">
                  <a:lumMod val="95000"/>
                  <a:lumOff val="5000"/>
                </a:schemeClr>
              </a:solidFill>
              <a:cs typeface="Lotus" panose="00000400000000000000" pitchFamily="2" charset="-78"/>
            </a:endParaRPr>
          </a:p>
        </p:txBody>
      </p:sp>
      <p:pic>
        <p:nvPicPr>
          <p:cNvPr id="4"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6120" y="3076030"/>
            <a:ext cx="609600" cy="609600"/>
          </a:xfrm>
          <a:prstGeom prst="rect">
            <a:avLst/>
          </a:prstGeom>
        </p:spPr>
      </p:pic>
    </p:spTree>
    <p:extLst>
      <p:ext uri="{BB962C8B-B14F-4D97-AF65-F5344CB8AC3E}">
        <p14:creationId xmlns:p14="http://schemas.microsoft.com/office/powerpoint/2010/main" val="161828382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77334" y="314594"/>
            <a:ext cx="8596668" cy="1077478"/>
          </a:xfrm>
        </p:spPr>
        <p:txBody>
          <a:bodyPr>
            <a:normAutofit/>
          </a:bodyPr>
          <a:lstStyle/>
          <a:p>
            <a:endParaRPr lang="en-US" dirty="0"/>
          </a:p>
        </p:txBody>
      </p:sp>
      <p:pic>
        <p:nvPicPr>
          <p:cNvPr id="5" name="38">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777418" y="314593"/>
            <a:ext cx="609600" cy="609600"/>
          </a:xfrm>
        </p:spPr>
      </p:pic>
      <p:sp>
        <p:nvSpPr>
          <p:cNvPr id="4" name="Rectangle 3"/>
          <p:cNvSpPr/>
          <p:nvPr/>
        </p:nvSpPr>
        <p:spPr>
          <a:xfrm>
            <a:off x="1387018" y="1698093"/>
            <a:ext cx="8466666" cy="1569660"/>
          </a:xfrm>
          <a:prstGeom prst="rect">
            <a:avLst/>
          </a:prstGeom>
        </p:spPr>
        <p:txBody>
          <a:bodyPr wrap="square">
            <a:spAutoFit/>
          </a:bodyPr>
          <a:lstStyle/>
          <a:p>
            <a:pPr algn="r" rtl="1"/>
            <a:r>
              <a:rPr lang="ar-SA" sz="3200" b="1" dirty="0">
                <a:cs typeface="Lotus" panose="00000400000000000000" pitchFamily="2" charset="-78"/>
              </a:rPr>
              <a:t>وَ لَئِنْ أَطَعْتُمْ بَشَراً مِثْلَكُمْ إِنَّكُمْ إِذاً لَخاسِرُونَ (34) أَ يَعِدُكُمْ أَنَّكُمْ إِذا مِتُّمْ وَ كُنْتُمْ تُراباً وَ عِظاماً أَنَّكُمْ مُخْرَجُونَ </a:t>
            </a:r>
            <a:r>
              <a:rPr lang="ar-SA" sz="3200" b="1" dirty="0" smtClean="0">
                <a:cs typeface="Lotus" panose="00000400000000000000" pitchFamily="2" charset="-78"/>
              </a:rPr>
              <a:t>(35) </a:t>
            </a:r>
            <a:r>
              <a:rPr lang="ar-SA" sz="3200" b="1" dirty="0">
                <a:cs typeface="Lotus" panose="00000400000000000000" pitchFamily="2" charset="-78"/>
              </a:rPr>
              <a:t>هَيْهاتَ هَيْهاتَ لِما </a:t>
            </a:r>
            <a:r>
              <a:rPr lang="ar-SA" sz="3200" b="1" dirty="0" smtClean="0">
                <a:cs typeface="Lotus" panose="00000400000000000000" pitchFamily="2" charset="-78"/>
              </a:rPr>
              <a:t>تُوعَدُونَ</a:t>
            </a:r>
            <a:r>
              <a:rPr lang="fa-IR" sz="3200" b="1" dirty="0" smtClean="0">
                <a:cs typeface="Lotus" panose="00000400000000000000" pitchFamily="2" charset="-78"/>
              </a:rPr>
              <a:t>(36)</a:t>
            </a:r>
            <a:endParaRPr lang="en-US" sz="3200" b="1" dirty="0">
              <a:cs typeface="Lotus" panose="00000400000000000000" pitchFamily="2" charset="-78"/>
            </a:endParaRPr>
          </a:p>
        </p:txBody>
      </p:sp>
    </p:spTree>
    <p:extLst>
      <p:ext uri="{BB962C8B-B14F-4D97-AF65-F5344CB8AC3E}">
        <p14:creationId xmlns:p14="http://schemas.microsoft.com/office/powerpoint/2010/main" val="139310022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18" y="200167"/>
            <a:ext cx="8596668" cy="127379"/>
          </a:xfrm>
        </p:spPr>
        <p:txBody>
          <a:bodyPr>
            <a:normAutofit fontScale="90000"/>
          </a:bodyPr>
          <a:lstStyle/>
          <a:p>
            <a:endParaRPr lang="en-US" dirty="0"/>
          </a:p>
        </p:txBody>
      </p:sp>
      <p:sp>
        <p:nvSpPr>
          <p:cNvPr id="3" name="Content Placeholder 2"/>
          <p:cNvSpPr>
            <a:spLocks noGrp="1"/>
          </p:cNvSpPr>
          <p:nvPr>
            <p:ph idx="1"/>
          </p:nvPr>
        </p:nvSpPr>
        <p:spPr>
          <a:xfrm>
            <a:off x="1277836" y="1119116"/>
            <a:ext cx="8596668" cy="4267153"/>
          </a:xfrm>
        </p:spPr>
        <p:txBody>
          <a:bodyPr>
            <a:normAutofit/>
          </a:bodyPr>
          <a:lstStyle/>
          <a:p>
            <a:pPr marL="0" indent="0" algn="r" rtl="1">
              <a:buNone/>
            </a:pPr>
            <a:r>
              <a:rPr lang="fa-IR" sz="4000" dirty="0" smtClean="0">
                <a:solidFill>
                  <a:schemeClr val="tx1"/>
                </a:solidFill>
                <a:cs typeface="Lotus" panose="00000400000000000000" pitchFamily="2" charset="-78"/>
              </a:rPr>
              <a:t>در این چند اسلاید می خواهیم به بیان برخی نکات درباره ی سوره ای از قران که به معرفی خصایص مومنان و تعدادی از نکاتی که در طی کردن مسیر زندگی برای آنها ضروری است بپردازیم.</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955" y="435591"/>
            <a:ext cx="609600" cy="609600"/>
          </a:xfrm>
          <a:prstGeom prst="rect">
            <a:avLst/>
          </a:prstGeom>
        </p:spPr>
      </p:pic>
    </p:spTree>
    <p:extLst>
      <p:ext uri="{BB962C8B-B14F-4D97-AF65-F5344CB8AC3E}">
        <p14:creationId xmlns:p14="http://schemas.microsoft.com/office/powerpoint/2010/main" val="51714628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27710" y="1751156"/>
            <a:ext cx="8596668" cy="3880773"/>
          </a:xfrm>
        </p:spPr>
        <p:txBody>
          <a:bodyPr>
            <a:normAutofit/>
          </a:bodyPr>
          <a:lstStyle/>
          <a:p>
            <a:pPr marL="0" indent="0">
              <a:buNone/>
            </a:pPr>
            <a:r>
              <a:rPr lang="ar-SA" sz="4800" b="1" dirty="0">
                <a:solidFill>
                  <a:schemeClr val="tx1"/>
                </a:solidFill>
                <a:cs typeface="Lotus" panose="00000400000000000000" pitchFamily="2" charset="-78"/>
              </a:rPr>
              <a:t>سيماى سوره‏ى </a:t>
            </a:r>
            <a:r>
              <a:rPr lang="ar-SA" sz="4800" b="1" dirty="0" smtClean="0">
                <a:solidFill>
                  <a:schemeClr val="tx1"/>
                </a:solidFill>
                <a:cs typeface="Lotus" panose="00000400000000000000" pitchFamily="2" charset="-78"/>
              </a:rPr>
              <a:t>مؤمنون</a:t>
            </a:r>
            <a:r>
              <a:rPr lang="fa-IR" sz="4800" b="1" dirty="0" smtClean="0">
                <a:solidFill>
                  <a:schemeClr val="tx1"/>
                </a:solidFill>
                <a:cs typeface="Lotus" panose="00000400000000000000" pitchFamily="2" charset="-78"/>
              </a:rPr>
              <a:t>                         </a:t>
            </a:r>
            <a:r>
              <a:rPr lang="en-US" sz="4800" b="1" dirty="0" smtClean="0">
                <a:solidFill>
                  <a:schemeClr val="tx1"/>
                </a:solidFill>
                <a:cs typeface="Lotus" panose="00000400000000000000" pitchFamily="2" charset="-78"/>
              </a:rPr>
              <a:t>    </a:t>
            </a:r>
            <a:endParaRPr lang="en-US" sz="4800" b="1" dirty="0">
              <a:solidFill>
                <a:schemeClr val="tx1"/>
              </a:solidFill>
              <a:cs typeface="Lotus" panose="00000400000000000000" pitchFamily="2" charset="-78"/>
            </a:endParaRPr>
          </a:p>
        </p:txBody>
      </p:sp>
      <p:pic>
        <p:nvPicPr>
          <p:cNvPr id="4" name="si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152247"/>
            <a:ext cx="609600" cy="609600"/>
          </a:xfrm>
          <a:prstGeom prst="rect">
            <a:avLst/>
          </a:prstGeom>
        </p:spPr>
      </p:pic>
    </p:spTree>
    <p:extLst>
      <p:ext uri="{BB962C8B-B14F-4D97-AF65-F5344CB8AC3E}">
        <p14:creationId xmlns:p14="http://schemas.microsoft.com/office/powerpoint/2010/main" val="86180524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1132" y="1056129"/>
            <a:ext cx="7766936" cy="1403171"/>
          </a:xfrm>
        </p:spPr>
        <p:txBody>
          <a:bodyPr/>
          <a:lstStyle/>
          <a:p>
            <a:r>
              <a:rPr lang="fa-IR" dirty="0" smtClean="0">
                <a:solidFill>
                  <a:schemeClr val="tx1"/>
                </a:solidFill>
                <a:cs typeface="Lotus" panose="00000400000000000000" pitchFamily="2" charset="-78"/>
              </a:rPr>
              <a:t>ثواب قرائت سوره مومنون</a:t>
            </a:r>
            <a:endParaRPr lang="en-US" dirty="0">
              <a:solidFill>
                <a:schemeClr val="tx1"/>
              </a:solidFill>
              <a:cs typeface="Lotus" panose="00000400000000000000" pitchFamily="2" charset="-78"/>
            </a:endParaRPr>
          </a:p>
        </p:txBody>
      </p:sp>
      <p:sp>
        <p:nvSpPr>
          <p:cNvPr id="3" name="Subtitle 2"/>
          <p:cNvSpPr>
            <a:spLocks noGrp="1"/>
          </p:cNvSpPr>
          <p:nvPr>
            <p:ph type="subTitle" idx="1"/>
          </p:nvPr>
        </p:nvSpPr>
        <p:spPr>
          <a:xfrm>
            <a:off x="1507067" y="4050832"/>
            <a:ext cx="7766936" cy="365760"/>
          </a:xfrm>
          <a:effectLst>
            <a:reflection dist="863600" dir="5400000" sy="-100000" algn="bl" rotWithShape="0"/>
          </a:effectLst>
        </p:spPr>
        <p:txBody>
          <a:bodyPr>
            <a:normAutofit fontScale="55000" lnSpcReduction="20000"/>
          </a:bodyPr>
          <a:lstStyle/>
          <a:p>
            <a:endParaRPr lang="en-US" sz="4000" dirty="0"/>
          </a:p>
        </p:txBody>
      </p:sp>
      <p:pic>
        <p:nvPicPr>
          <p:cNvPr id="4" name="sava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1532" y="258170"/>
            <a:ext cx="609600" cy="609600"/>
          </a:xfrm>
          <a:prstGeom prst="rect">
            <a:avLst/>
          </a:prstGeom>
        </p:spPr>
      </p:pic>
    </p:spTree>
    <p:extLst>
      <p:ext uri="{BB962C8B-B14F-4D97-AF65-F5344CB8AC3E}">
        <p14:creationId xmlns:p14="http://schemas.microsoft.com/office/powerpoint/2010/main" val="178387044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645" y="0"/>
            <a:ext cx="8596668" cy="1320800"/>
          </a:xfrm>
        </p:spPr>
        <p:txBody>
          <a:bodyPr/>
          <a:lstStyle/>
          <a:p>
            <a:endParaRPr lang="en-US" dirty="0"/>
          </a:p>
        </p:txBody>
      </p:sp>
      <p:sp>
        <p:nvSpPr>
          <p:cNvPr id="3" name="Content Placeholder 2"/>
          <p:cNvSpPr>
            <a:spLocks noGrp="1"/>
          </p:cNvSpPr>
          <p:nvPr>
            <p:ph idx="1"/>
          </p:nvPr>
        </p:nvSpPr>
        <p:spPr>
          <a:xfrm>
            <a:off x="581800" y="959586"/>
            <a:ext cx="8596668" cy="3880773"/>
          </a:xfrm>
        </p:spPr>
        <p:txBody>
          <a:bodyPr>
            <a:noAutofit/>
          </a:bodyPr>
          <a:lstStyle/>
          <a:p>
            <a:pPr algn="r" rtl="1"/>
            <a:r>
              <a:rPr lang="fa-IR" sz="2800" b="1" dirty="0">
                <a:solidFill>
                  <a:schemeClr val="tx1">
                    <a:lumMod val="95000"/>
                    <a:lumOff val="5000"/>
                  </a:schemeClr>
                </a:solidFill>
                <a:cs typeface="Lotus" panose="00000400000000000000" pitchFamily="2" charset="-78"/>
              </a:rPr>
              <a:t>سوره ی مومنون شامل هفت بخش می باشد:</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بیانگر صفاتی از مومنین</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نشانه های مختلف خداشناسی و توحید</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سرگذشت عبرت انگیز قوم برخی از پیامبران</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هشدار به مستکبران</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معاد</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حاکمیت خداوند</a:t>
            </a:r>
            <a:endParaRPr lang="en-US" sz="2800" b="1" dirty="0">
              <a:solidFill>
                <a:schemeClr val="tx1">
                  <a:lumMod val="95000"/>
                  <a:lumOff val="5000"/>
                </a:schemeClr>
              </a:solidFill>
              <a:cs typeface="Lotus" panose="00000400000000000000" pitchFamily="2" charset="-78"/>
            </a:endParaRPr>
          </a:p>
          <a:p>
            <a:pPr lvl="0" algn="r" rtl="1"/>
            <a:r>
              <a:rPr lang="fa-IR" sz="2800" b="1" dirty="0">
                <a:solidFill>
                  <a:schemeClr val="tx1">
                    <a:lumMod val="95000"/>
                    <a:lumOff val="5000"/>
                  </a:schemeClr>
                </a:solidFill>
                <a:cs typeface="Lotus" panose="00000400000000000000" pitchFamily="2" charset="-78"/>
              </a:rPr>
              <a:t>قیامت، پاداش و جزا و بیان هدف آفرینش</a:t>
            </a:r>
            <a:endParaRPr lang="en-US" sz="2800" b="1" dirty="0">
              <a:solidFill>
                <a:schemeClr val="tx1">
                  <a:lumMod val="95000"/>
                  <a:lumOff val="5000"/>
                </a:schemeClr>
              </a:solidFill>
              <a:cs typeface="Lotus" panose="00000400000000000000" pitchFamily="2" charset="-78"/>
            </a:endParaRPr>
          </a:p>
        </p:txBody>
      </p:sp>
      <p:pic>
        <p:nvPicPr>
          <p:cNvPr id="4" name="bakhsh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1905" y="349986"/>
            <a:ext cx="609600" cy="609600"/>
          </a:xfrm>
          <a:prstGeom prst="rect">
            <a:avLst/>
          </a:prstGeom>
        </p:spPr>
      </p:pic>
    </p:spTree>
    <p:extLst>
      <p:ext uri="{BB962C8B-B14F-4D97-AF65-F5344CB8AC3E}">
        <p14:creationId xmlns:p14="http://schemas.microsoft.com/office/powerpoint/2010/main" val="173909266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buNone/>
            </a:pPr>
            <a:r>
              <a:rPr lang="fa-IR" sz="8000" b="1" dirty="0" smtClean="0">
                <a:solidFill>
                  <a:schemeClr val="tx1">
                    <a:lumMod val="95000"/>
                    <a:lumOff val="5000"/>
                  </a:schemeClr>
                </a:solidFill>
                <a:cs typeface="Lotus" panose="00000400000000000000" pitchFamily="2" charset="-78"/>
              </a:rPr>
              <a:t>بیانگر صفاتی از مومنین  </a:t>
            </a:r>
            <a:endParaRPr lang="en-US" sz="8000" b="1" dirty="0">
              <a:solidFill>
                <a:schemeClr val="tx1">
                  <a:lumMod val="95000"/>
                  <a:lumOff val="5000"/>
                </a:schemeClr>
              </a:solidFill>
              <a:cs typeface="Lotus" panose="00000400000000000000" pitchFamily="2" charset="-78"/>
            </a:endParaRPr>
          </a:p>
          <a:p>
            <a:endParaRPr lang="en-US" sz="8000" dirty="0"/>
          </a:p>
        </p:txBody>
      </p:sp>
      <p:pic>
        <p:nvPicPr>
          <p:cNvPr id="4" name="bakhdsh av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379411"/>
            <a:ext cx="609600" cy="609600"/>
          </a:xfrm>
          <a:prstGeom prst="rect">
            <a:avLst/>
          </a:prstGeom>
        </p:spPr>
      </p:pic>
    </p:spTree>
    <p:extLst>
      <p:ext uri="{BB962C8B-B14F-4D97-AF65-F5344CB8AC3E}">
        <p14:creationId xmlns:p14="http://schemas.microsoft.com/office/powerpoint/2010/main" val="222698711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77252" y="1930400"/>
            <a:ext cx="9396832" cy="3880773"/>
          </a:xfrm>
        </p:spPr>
        <p:txBody>
          <a:bodyPr>
            <a:normAutofit/>
          </a:bodyPr>
          <a:lstStyle/>
          <a:p>
            <a:pPr marL="0" indent="0" algn="r" rtl="1">
              <a:buNone/>
            </a:pPr>
            <a:r>
              <a:rPr lang="fa-IR" sz="5400" b="1" dirty="0" smtClean="0">
                <a:solidFill>
                  <a:schemeClr val="tx1">
                    <a:lumMod val="95000"/>
                    <a:lumOff val="5000"/>
                  </a:schemeClr>
                </a:solidFill>
                <a:cs typeface="Lotus" panose="00000400000000000000" pitchFamily="2" charset="-78"/>
              </a:rPr>
              <a:t>نشانه های مختلف </a:t>
            </a:r>
            <a:r>
              <a:rPr lang="fa-IR" sz="5400" b="1" dirty="0">
                <a:solidFill>
                  <a:schemeClr val="tx1">
                    <a:lumMod val="95000"/>
                    <a:lumOff val="5000"/>
                  </a:schemeClr>
                </a:solidFill>
                <a:cs typeface="Lotus" panose="00000400000000000000" pitchFamily="2" charset="-78"/>
              </a:rPr>
              <a:t>خداشناسی و توحید</a:t>
            </a:r>
            <a:endParaRPr lang="en-US" sz="5400" b="1" dirty="0">
              <a:solidFill>
                <a:schemeClr val="tx1">
                  <a:lumMod val="95000"/>
                  <a:lumOff val="5000"/>
                </a:schemeClr>
              </a:solidFill>
              <a:cs typeface="Lotus" panose="00000400000000000000" pitchFamily="2" charset="-78"/>
            </a:endParaRPr>
          </a:p>
          <a:p>
            <a:pPr lvl="0" algn="r" rtl="1"/>
            <a:endParaRPr lang="en-US" sz="5400" b="1" dirty="0">
              <a:solidFill>
                <a:schemeClr val="tx1">
                  <a:lumMod val="95000"/>
                  <a:lumOff val="5000"/>
                </a:schemeClr>
              </a:solidFill>
              <a:cs typeface="Lotus" panose="00000400000000000000" pitchFamily="2" charset="-78"/>
            </a:endParaRPr>
          </a:p>
        </p:txBody>
      </p:sp>
      <p:pic>
        <p:nvPicPr>
          <p:cNvPr id="4" name="bakhsh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263099"/>
            <a:ext cx="609600" cy="609600"/>
          </a:xfrm>
          <a:prstGeom prst="rect">
            <a:avLst/>
          </a:prstGeom>
        </p:spPr>
      </p:pic>
    </p:spTree>
    <p:extLst>
      <p:ext uri="{BB962C8B-B14F-4D97-AF65-F5344CB8AC3E}">
        <p14:creationId xmlns:p14="http://schemas.microsoft.com/office/powerpoint/2010/main" val="327460293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334" y="2160589"/>
            <a:ext cx="9353770" cy="3880773"/>
          </a:xfrm>
        </p:spPr>
        <p:txBody>
          <a:bodyPr>
            <a:normAutofit/>
          </a:bodyPr>
          <a:lstStyle/>
          <a:p>
            <a:pPr marL="0" indent="0">
              <a:buNone/>
            </a:pPr>
            <a:r>
              <a:rPr lang="fa-IR" sz="4800" b="1" dirty="0" smtClean="0">
                <a:solidFill>
                  <a:schemeClr val="tx1">
                    <a:lumMod val="95000"/>
                    <a:lumOff val="5000"/>
                  </a:schemeClr>
                </a:solidFill>
                <a:cs typeface="Lotus" panose="00000400000000000000" pitchFamily="2" charset="-78"/>
              </a:rPr>
              <a:t>سرگذشت عبرت انگیز قوم برخی از پیامبران</a:t>
            </a:r>
            <a:endParaRPr lang="en-US" sz="4800" dirty="0"/>
          </a:p>
        </p:txBody>
      </p:sp>
      <p:pic>
        <p:nvPicPr>
          <p:cNvPr id="4" name="bakh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189706"/>
            <a:ext cx="609600" cy="609600"/>
          </a:xfrm>
          <a:prstGeom prst="rect">
            <a:avLst/>
          </a:prstGeom>
        </p:spPr>
      </p:pic>
    </p:spTree>
    <p:extLst>
      <p:ext uri="{BB962C8B-B14F-4D97-AF65-F5344CB8AC3E}">
        <p14:creationId xmlns:p14="http://schemas.microsoft.com/office/powerpoint/2010/main" val="384155242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68" y="555009"/>
            <a:ext cx="8596668" cy="1320800"/>
          </a:xfrm>
        </p:spPr>
        <p:txBody>
          <a:bodyPr/>
          <a:lstStyle/>
          <a:p>
            <a:endParaRPr lang="en-US"/>
          </a:p>
        </p:txBody>
      </p:sp>
      <p:sp>
        <p:nvSpPr>
          <p:cNvPr id="3" name="Content Placeholder 2"/>
          <p:cNvSpPr>
            <a:spLocks noGrp="1"/>
          </p:cNvSpPr>
          <p:nvPr>
            <p:ph idx="1"/>
          </p:nvPr>
        </p:nvSpPr>
        <p:spPr>
          <a:xfrm>
            <a:off x="3215818" y="1875809"/>
            <a:ext cx="8596668" cy="3880773"/>
          </a:xfrm>
        </p:spPr>
        <p:txBody>
          <a:bodyPr>
            <a:normAutofit/>
          </a:bodyPr>
          <a:lstStyle/>
          <a:p>
            <a:pPr marL="0" indent="0">
              <a:buNone/>
            </a:pPr>
            <a:r>
              <a:rPr lang="fa-IR" sz="6000" b="1" dirty="0" smtClean="0">
                <a:solidFill>
                  <a:schemeClr val="tx1"/>
                </a:solidFill>
                <a:cs typeface="Lotus" panose="00000400000000000000" pitchFamily="2" charset="-78"/>
              </a:rPr>
              <a:t>هشدار به مستکبران</a:t>
            </a:r>
            <a:endParaRPr lang="en-US" sz="6000" b="1" dirty="0">
              <a:solidFill>
                <a:schemeClr val="tx1"/>
              </a:solidFill>
              <a:cs typeface="Lotus" panose="00000400000000000000" pitchFamily="2" charset="-78"/>
            </a:endParaRPr>
          </a:p>
        </p:txBody>
      </p:sp>
      <p:pic>
        <p:nvPicPr>
          <p:cNvPr id="4" name="bakhsh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597" y="605809"/>
            <a:ext cx="609600" cy="609600"/>
          </a:xfrm>
          <a:prstGeom prst="rect">
            <a:avLst/>
          </a:prstGeom>
        </p:spPr>
      </p:pic>
    </p:spTree>
    <p:extLst>
      <p:ext uri="{BB962C8B-B14F-4D97-AF65-F5344CB8AC3E}">
        <p14:creationId xmlns:p14="http://schemas.microsoft.com/office/powerpoint/2010/main" val="232448075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445</TotalTime>
  <Words>328</Words>
  <Application>Microsoft Office PowerPoint</Application>
  <PresentationFormat>Widescreen</PresentationFormat>
  <Paragraphs>33</Paragraphs>
  <Slides>19</Slides>
  <Notes>2</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Wingdings 3</vt:lpstr>
      <vt:lpstr>Tahoma</vt:lpstr>
      <vt:lpstr>Lotus</vt:lpstr>
      <vt:lpstr>110_Besmellah_1(MRT)</vt:lpstr>
      <vt:lpstr>Loutus</vt:lpstr>
      <vt:lpstr>Calibri</vt:lpstr>
      <vt:lpstr>Trebuchet MS</vt:lpstr>
      <vt:lpstr>Arial</vt:lpstr>
      <vt:lpstr>Facet</vt:lpstr>
      <vt:lpstr>PowerPoint Presentation</vt:lpstr>
      <vt:lpstr>PowerPoint Presentation</vt:lpstr>
      <vt:lpstr>PowerPoint Presentation</vt:lpstr>
      <vt:lpstr>ثواب قرائت سوره مومنون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ترتیب درست شود     </vt:lpstr>
      <vt:lpstr>PowerPoint Presentation</vt:lpstr>
      <vt:lpstr>های لایت های اول</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Sadegh</dc:creator>
  <cp:lastModifiedBy>Sadegh</cp:lastModifiedBy>
  <cp:revision>30</cp:revision>
  <dcterms:created xsi:type="dcterms:W3CDTF">2015-05-09T01:27:57Z</dcterms:created>
  <dcterms:modified xsi:type="dcterms:W3CDTF">2015-05-10T06:08:53Z</dcterms:modified>
</cp:coreProperties>
</file>