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1" r:id="rId6"/>
    <p:sldId id="272" r:id="rId7"/>
    <p:sldId id="281" r:id="rId8"/>
    <p:sldId id="282" r:id="rId9"/>
    <p:sldId id="262" r:id="rId10"/>
    <p:sldId id="299" r:id="rId11"/>
    <p:sldId id="273" r:id="rId12"/>
    <p:sldId id="295" r:id="rId13"/>
    <p:sldId id="274" r:id="rId14"/>
    <p:sldId id="283" r:id="rId15"/>
    <p:sldId id="300" r:id="rId16"/>
    <p:sldId id="284" r:id="rId17"/>
    <p:sldId id="285" r:id="rId18"/>
    <p:sldId id="296" r:id="rId19"/>
    <p:sldId id="297" r:id="rId20"/>
    <p:sldId id="263" r:id="rId21"/>
    <p:sldId id="286" r:id="rId22"/>
    <p:sldId id="264" r:id="rId23"/>
    <p:sldId id="290" r:id="rId24"/>
    <p:sldId id="288" r:id="rId25"/>
    <p:sldId id="301" r:id="rId26"/>
    <p:sldId id="289" r:id="rId27"/>
    <p:sldId id="265" r:id="rId28"/>
    <p:sldId id="266" r:id="rId29"/>
    <p:sldId id="275" r:id="rId30"/>
    <p:sldId id="291" r:id="rId31"/>
    <p:sldId id="292" r:id="rId32"/>
    <p:sldId id="302" r:id="rId33"/>
    <p:sldId id="267" r:id="rId34"/>
    <p:sldId id="268" r:id="rId35"/>
    <p:sldId id="269" r:id="rId36"/>
    <p:sldId id="293" r:id="rId37"/>
    <p:sldId id="303" r:id="rId38"/>
    <p:sldId id="294" r:id="rId39"/>
    <p:sldId id="304" r:id="rId40"/>
    <p:sldId id="29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94660"/>
  </p:normalViewPr>
  <p:slideViewPr>
    <p:cSldViewPr>
      <p:cViewPr>
        <p:scale>
          <a:sx n="89" d="100"/>
          <a:sy n="89" d="100"/>
        </p:scale>
        <p:origin x="-1314" y="-4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4E21E-8322-4F74-861A-CAE53D1053B0}" type="datetimeFigureOut">
              <a:rPr lang="en-US" smtClean="0"/>
              <a:pPr/>
              <a:t>12/25/2013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781454-CAF6-4BE4-8797-8566657FE23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4E21E-8322-4F74-861A-CAE53D1053B0}" type="datetimeFigureOut">
              <a:rPr lang="en-US" smtClean="0"/>
              <a:pPr/>
              <a:t>12/25/2013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81454-CAF6-4BE4-8797-8566657FE2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dirty="0" smtClean="0">
                <a:cs typeface="B Nasim" pitchFamily="2" charset="-78"/>
              </a:rPr>
              <a:t/>
            </a:r>
            <a:br>
              <a:rPr lang="fa-IR" dirty="0" smtClean="0">
                <a:cs typeface="B Nasim" pitchFamily="2" charset="-78"/>
              </a:rPr>
            </a:br>
            <a:r>
              <a:rPr lang="fa-IR" dirty="0" smtClean="0">
                <a:cs typeface="B Nasim" pitchFamily="2" charset="-78"/>
              </a:rPr>
              <a:t>کتاب جغرافیا و شهرشناسی</a:t>
            </a:r>
            <a:endParaRPr lang="en-US" dirty="0">
              <a:cs typeface="B Nasim" pitchFamily="2" charset="-78"/>
            </a:endParaRPr>
          </a:p>
        </p:txBody>
      </p:sp>
      <p:sp>
        <p:nvSpPr>
          <p:cNvPr id="3" name="Subtitle 2"/>
          <p:cNvSpPr>
            <a:spLocks noGrp="1"/>
          </p:cNvSpPr>
          <p:nvPr>
            <p:ph type="subTitle" idx="1"/>
          </p:nvPr>
        </p:nvSpPr>
        <p:spPr>
          <a:xfrm>
            <a:off x="3354442" y="3539864"/>
            <a:ext cx="5114778" cy="1617328"/>
          </a:xfrm>
        </p:spPr>
        <p:txBody>
          <a:bodyPr>
            <a:normAutofit/>
          </a:bodyPr>
          <a:lstStyle/>
          <a:p>
            <a:pPr rtl="1"/>
            <a:r>
              <a:rPr lang="ar-SA" sz="2600" dirty="0" smtClean="0">
                <a:cs typeface="B Nasim" pitchFamily="2" charset="-78"/>
              </a:rPr>
              <a:t>فصل سوم :طرح و نقشه و </a:t>
            </a:r>
            <a:r>
              <a:rPr lang="ar-SA" sz="2600" smtClean="0">
                <a:cs typeface="B Nasim" pitchFamily="2" charset="-78"/>
              </a:rPr>
              <a:t>ساختار شهری</a:t>
            </a:r>
            <a:endParaRPr lang="en-US" sz="2600" dirty="0">
              <a:cs typeface="B Nasim"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مسکو بر اساس نقشه شعاعی</a:t>
            </a:r>
            <a:endParaRPr lang="en-US" sz="2400" b="1" dirty="0">
              <a:cs typeface="B Tabassom" pitchFamily="2" charset="-78"/>
            </a:endParaRPr>
          </a:p>
        </p:txBody>
      </p:sp>
      <p:pic>
        <p:nvPicPr>
          <p:cNvPr id="3074" name="Picture 2" descr="D:\tadris\ax 3\IMG_1224.JPG"/>
          <p:cNvPicPr>
            <a:picLocks noChangeAspect="1" noChangeArrowheads="1"/>
          </p:cNvPicPr>
          <p:nvPr/>
        </p:nvPicPr>
        <p:blipFill>
          <a:blip r:embed="rId2" cstate="print"/>
          <a:srcRect/>
          <a:stretch>
            <a:fillRect/>
          </a:stretch>
        </p:blipFill>
        <p:spPr bwMode="auto">
          <a:xfrm>
            <a:off x="2000232" y="642918"/>
            <a:ext cx="5040560" cy="5046842"/>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مسکو بر اساس نقشه شعاعی</a:t>
            </a:r>
            <a:endParaRPr lang="en-US" sz="2400" b="1" dirty="0">
              <a:cs typeface="B Tabassom" pitchFamily="2" charset="-78"/>
            </a:endParaRPr>
          </a:p>
        </p:txBody>
      </p:sp>
      <p:pic>
        <p:nvPicPr>
          <p:cNvPr id="22530" name="Picture 2" descr="http://territa.ru/kartinki_pirati/MAPS_68jkg_mini.jpg"/>
          <p:cNvPicPr>
            <a:picLocks noChangeAspect="1" noChangeArrowheads="1"/>
          </p:cNvPicPr>
          <p:nvPr/>
        </p:nvPicPr>
        <p:blipFill>
          <a:blip r:embed="rId2"/>
          <a:srcRect/>
          <a:stretch>
            <a:fillRect/>
          </a:stretch>
        </p:blipFill>
        <p:spPr bwMode="auto">
          <a:xfrm>
            <a:off x="857224" y="428604"/>
            <a:ext cx="7072362" cy="543393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548680"/>
            <a:ext cx="7372672" cy="5907056"/>
          </a:xfrm>
        </p:spPr>
        <p:txBody>
          <a:bodyPr>
            <a:noAutofit/>
          </a:bodyPr>
          <a:lstStyle/>
          <a:p>
            <a:pPr algn="just" rtl="1">
              <a:buNone/>
            </a:pPr>
            <a:r>
              <a:rPr lang="ar-SA" sz="2800" dirty="0" smtClean="0">
                <a:cs typeface="B Tabassom" pitchFamily="2" charset="-78"/>
              </a:rPr>
              <a:t>برخی شهرها دارای نقش چند هسته ای هستند که در آن هر مرکز به وسیله بزرگراههایی با هسته های دیگر شهری پیوند میخورد و در جمع شکل تار انکبوتی می یابد . (مثال :شهر کانبرا نمونه بارز نقشه شعاعی طرح چند هسته یی است .)</a:t>
            </a:r>
            <a:endParaRPr lang="en-US" sz="2800" dirty="0" smtClean="0">
              <a:cs typeface="B Tabassom" pitchFamily="2" charset="-78"/>
            </a:endParaRPr>
          </a:p>
          <a:p>
            <a:pPr algn="just" rtl="1">
              <a:buNone/>
            </a:pPr>
            <a:r>
              <a:rPr lang="ar-SA" sz="2800" dirty="0" smtClean="0">
                <a:cs typeface="B Tabassom" pitchFamily="2" charset="-78"/>
              </a:rPr>
              <a:t>زمانی که شهرها در کنار عارضه های طبیعی چون کوه و غیره قرار می گیرد تنها در بخشی از آن طرح نیمه شعاعی و نیمه دایره ای پیاده می شود . شهرآمستردام هلند الگوی توسعه شهری نقشه نیمه شعاعی است</a:t>
            </a:r>
            <a:r>
              <a:rPr lang="fa-IR" sz="2800" dirty="0" smtClean="0">
                <a:cs typeface="B Tabassom" pitchFamily="2" charset="-78"/>
              </a:rPr>
              <a:t>.</a:t>
            </a:r>
          </a:p>
          <a:p>
            <a:pPr algn="just" rtl="1">
              <a:buNone/>
            </a:pPr>
            <a:r>
              <a:rPr lang="ar-SA" sz="2800" dirty="0" smtClean="0">
                <a:cs typeface="B Tabassom" pitchFamily="2" charset="-78"/>
              </a:rPr>
              <a:t>شهرهای ایران فاقد اندیشه نقشه شعاعی عامل ه</a:t>
            </a:r>
            <a:r>
              <a:rPr lang="fa-IR" sz="2800" dirty="0" smtClean="0">
                <a:cs typeface="B Tabassom" pitchFamily="2" charset="-78"/>
              </a:rPr>
              <a:t>س</a:t>
            </a:r>
            <a:r>
              <a:rPr lang="ar-SA" sz="2800" dirty="0" smtClean="0">
                <a:cs typeface="B Tabassom" pitchFamily="2" charset="-78"/>
              </a:rPr>
              <a:t>تند و فقط شهر همدان دارای چنین نقشه ای است . </a:t>
            </a:r>
            <a:endParaRPr lang="en-US" sz="2800" dirty="0" smtClean="0">
              <a:cs typeface="B Tabassom" pitchFamily="2" charset="-78"/>
            </a:endParaRPr>
          </a:p>
          <a:p>
            <a:pPr algn="just" rtl="1">
              <a:buNone/>
            </a:pPr>
            <a:r>
              <a:rPr lang="ar-SA" sz="2800" dirty="0" smtClean="0">
                <a:cs typeface="B Tabassom" pitchFamily="2" charset="-78"/>
              </a:rPr>
              <a:t>دو شهر تبریز و خرمشهر دارای طرح نیمه شعاعی هستند . تبریز در کنار مهرانرود ، خرمشهر نیز در محل ملتقای دو رودخانه کارون و اروند رود مکانیابی شده اند.</a:t>
            </a:r>
            <a:endParaRPr lang="en-US" sz="2800" dirty="0" smtClean="0">
              <a:cs typeface="B Tabassom" pitchFamily="2" charset="-78"/>
            </a:endParaRPr>
          </a:p>
          <a:p>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نقشه شعاعی و چند هسته ای کان برا</a:t>
            </a:r>
            <a:endParaRPr lang="en-US" sz="2400" b="1" dirty="0">
              <a:cs typeface="B Tabassom" pitchFamily="2" charset="-78"/>
            </a:endParaRPr>
          </a:p>
        </p:txBody>
      </p:sp>
      <p:pic>
        <p:nvPicPr>
          <p:cNvPr id="4098" name="Picture 2"/>
          <p:cNvPicPr>
            <a:picLocks noChangeAspect="1" noChangeArrowheads="1"/>
          </p:cNvPicPr>
          <p:nvPr/>
        </p:nvPicPr>
        <p:blipFill>
          <a:blip r:embed="rId2" cstate="print"/>
          <a:srcRect/>
          <a:stretch>
            <a:fillRect/>
          </a:stretch>
        </p:blipFill>
        <p:spPr bwMode="auto">
          <a:xfrm>
            <a:off x="1763688" y="332656"/>
            <a:ext cx="4883923" cy="5400000"/>
          </a:xfrm>
          <a:prstGeom prst="rect">
            <a:avLst/>
          </a:prstGeom>
          <a:noFill/>
          <a:ln w="2857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عکس هوایی آمستردام- نیمه شعاعی</a:t>
            </a:r>
            <a:endParaRPr lang="en-US" sz="2400" b="1" dirty="0">
              <a:cs typeface="B Tabassom" pitchFamily="2" charset="-78"/>
            </a:endParaRPr>
          </a:p>
        </p:txBody>
      </p:sp>
      <p:pic>
        <p:nvPicPr>
          <p:cNvPr id="19458" name="Picture 2" descr="http://www.funbartar.com/wp-content/uploads/2013/12/%D8%AC%D9%87%D8%A7%D9%86-4.jpg"/>
          <p:cNvPicPr>
            <a:picLocks noChangeAspect="1" noChangeArrowheads="1"/>
          </p:cNvPicPr>
          <p:nvPr/>
        </p:nvPicPr>
        <p:blipFill>
          <a:blip r:embed="rId2"/>
          <a:srcRect/>
          <a:stretch>
            <a:fillRect/>
          </a:stretch>
        </p:blipFill>
        <p:spPr bwMode="auto">
          <a:xfrm>
            <a:off x="714348" y="357166"/>
            <a:ext cx="7977243" cy="53578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www.funbartar.com/wp-content/uploads/2013/12/%D8%AC%D9%87%D8%A7%D9%86-2.jpg"/>
          <p:cNvPicPr>
            <a:picLocks noChangeAspect="1" noChangeArrowheads="1"/>
          </p:cNvPicPr>
          <p:nvPr/>
        </p:nvPicPr>
        <p:blipFill>
          <a:blip r:embed="rId2"/>
          <a:srcRect/>
          <a:stretch>
            <a:fillRect/>
          </a:stretch>
        </p:blipFill>
        <p:spPr bwMode="auto">
          <a:xfrm>
            <a:off x="571472" y="642918"/>
            <a:ext cx="7925775" cy="55007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نقشه نیمه شعاعی آمستردام</a:t>
            </a:r>
            <a:endParaRPr lang="en-US" sz="2400" b="1" dirty="0">
              <a:cs typeface="B Tabassom" pitchFamily="2" charset="-78"/>
            </a:endParaRPr>
          </a:p>
        </p:txBody>
      </p:sp>
      <p:pic>
        <p:nvPicPr>
          <p:cNvPr id="6146" name="Picture 2" descr="D:\tadris\ax 3\IMG_1227.JPG"/>
          <p:cNvPicPr>
            <a:picLocks noChangeAspect="1" noChangeArrowheads="1"/>
          </p:cNvPicPr>
          <p:nvPr/>
        </p:nvPicPr>
        <p:blipFill>
          <a:blip r:embed="rId2" cstate="print"/>
          <a:srcRect/>
          <a:stretch>
            <a:fillRect/>
          </a:stretch>
        </p:blipFill>
        <p:spPr bwMode="auto">
          <a:xfrm>
            <a:off x="755576" y="332656"/>
            <a:ext cx="6984776" cy="5311419"/>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نقشه شعاعی همدان</a:t>
            </a:r>
            <a:endParaRPr lang="en-US" sz="2400" b="1" dirty="0">
              <a:cs typeface="B Tabassom" pitchFamily="2" charset="-78"/>
            </a:endParaRPr>
          </a:p>
        </p:txBody>
      </p:sp>
      <p:pic>
        <p:nvPicPr>
          <p:cNvPr id="7170" name="Picture 2" descr="D:\tadris\ax 3\IMG_1228.JPG"/>
          <p:cNvPicPr>
            <a:picLocks noChangeAspect="1" noChangeArrowheads="1"/>
          </p:cNvPicPr>
          <p:nvPr/>
        </p:nvPicPr>
        <p:blipFill>
          <a:blip r:embed="rId2" cstate="print"/>
          <a:srcRect/>
          <a:stretch>
            <a:fillRect/>
          </a:stretch>
        </p:blipFill>
        <p:spPr bwMode="auto">
          <a:xfrm>
            <a:off x="1785918" y="500042"/>
            <a:ext cx="5112568" cy="5256584"/>
          </a:xfrm>
          <a:prstGeom prst="rect">
            <a:avLst/>
          </a:prstGeom>
          <a:noFill/>
          <a:ln w="19050">
            <a:solidFill>
              <a:schemeClr val="tx1"/>
            </a:solidFill>
          </a:ln>
        </p:spPr>
      </p:pic>
      <p:sp>
        <p:nvSpPr>
          <p:cNvPr id="17410" name="AutoShape 2" descr="data:image/jpeg;base64,/9j/4AAQSkZJRgABAQAAAQABAAD/2wCEAAkGBxMTEhUUExMWFRUXGBwbGRgYGBsfIRwfHx4hHhoiISAiISogICEmGxsbITEhJSk3MC4uISEzODMsNygtLisBCgoKDg0OGhAQGiwcHyQsLCwsLCwsLCwsLCwsLCwsLCwsLCwsLCwsLCwsLCwsLCwsLCwsNywsLCwsNyw3LCs3N//AABEIARMAtwMBIgACEQEDEQH/xAAbAAACAgMBAAAAAAAAAAAAAAADBAIFAAEGB//EADoQAAICAgEDAwMCBAUDBAIDAAECAxESIQQAIjEFE0EyUWEjcQYUQoEzUmKRoXKx0UOCwfAV8RY04f/EABgBAQEBAQEAAAAAAAAAAAAAAAEAAgME/8QAIhEBAQEAAwACAgMBAQAAAAAAAAERAiExEkFRYQMTcTIi/9oADAMBAAIRAxEAPwCl5vFd5nVU2XNEnzQ/2+OrLlRniQqSRZNgfJ/G/wA0Sa8DroZuIC4DAUT+DoAit3Xdj46qv4giLSVGikLe23iAa1+5BP8Ab8dc453heO2OZWH/ABJJnJsCyo2bok+P2Hi9H79Dj5TM4WJMxjkL0Rog+ft4/wCD1eTejsEjcvl7h8KPpvwDZs+D4A6ek9BjrGyABs3QHzX/AN8db+Ucf6uV7rkIuKzmiQSWy83sb7joD8/geOrmDm8A6rIfVngxB/c+TX2+/Wucpxx+pW7TshsSd03kkAHRsfjpLj+mxqABIa/1hwRZ34FfYaI/bp9E3ih6nz1c+3EQErz8v/mC/t/v1WpxyQGQGgRrZF+T+NkUSPmuul4npUMigPyEomwAFGvsNnda++xVdW7egAHtdyAuhS1/YVWuj5SNTheXar4/BBjywpjVqSLH7V5/bqfAdZfcjAoYkbB/6SPx9Q0OrucxQJ3tio0ctk3+32+46reD6tAZSy39rIokGiLHzZAF+esa7dTrQudwWxj9sIKFtY8kgGgq/AsCvx9jvlOQzE1JeQ+Fq63Y8fP367RInMje4V+rsAJ2C1KK+5/+Oicn09aJd8K+VUH97NX9vz46dwcv49jjON6UZggKnIfBbt8+PudV/t09yPSliUDMByQAAL+R8fGh5+erXi+mMrAAKjgKLIsi7NFj5oC+0b+PGoS4KFdFMrt9LHbMSpqz/lx3+wH2HTonDpTTRyYhciq77mUEk2b/AAB8a6RWJnahY/fV/k7868DrqW4IZaN2TXx9QUMR4pdjEAfc/gdMcP0mId0gcg2AE8g5Ei2II+ih+9m/jq2Q/wBeuTm9PkaMgJS5Lv48P/ffSi+mupHaQfPj4/F9egxQKFlCeAyHcgNdh/YKSSb3uhrpCX0zJC4IbwQoO6oEGtff4/OtbPkr/E5Tn8oRKFAyLqxL+AaPgH5O/wAdc+xGYJOQAs0K22/A89dl6jwGnYK7KgAJH+VQB+9EmhX3v465l+AQSASQTQJoWPgnyP7A/bfXThYxy6V43kdWSoArXzZ1/wCPnrBBsg+fOq0Ptr766ZUBXe2utX8Cv/3/AMdMen8T3du2CE1drth8b2dWbrrS1nH4aFZGUs5ULdLWDEjSnwdXojxfzoZ10foXpkEL3748ViTeIYFldiHUdwWgK8Fd9a6z8msej8pgATYDVQ/Hk/7kf8A9JJxDQLeDv9//AL/56lyeUmdyGgVtr/pq8f77Iodbk5ooSLVDY1Z1/wDNgDXXF32abgjxjaiijxYY/B2CLIvrl/V+azIQhbQ39z/8+OiJ6e/J/UnZhEGsITo140PzVA9dBx+LGAAi1X2/89WyM2XlHn0anVvXmvPkk3/3IP8Afrok9MeV4wTUSqAb8k1s/wB2PVu3IT3LSNHYHZoef3+/Uec8igyh1iGi2svxr5vx8dNrlP4vj725X1H0+JZCku8T4AP4o/3FdS5X8QYIsaClogV5NGqG9LQsnpblSmV2kYgk/P3IFfsPHVfK8bFWujoWFBo6JUCvhqHx89bkcNv00nqUrn9MNjv6SaOif2+3n/MOneD6nJ76qEldQ692JYEEgnVGh/4PiuoV7QC0yk+Sw+PA/b5+fkddZ/DPfhjHS2LJWro0fPn/AP3otxr+PhtTg90gkGMNkRZW8BZ8VVkCvn5P7Gj9Z4DksC/urV4t7gxA/Iahrx4rrqOI6gNke7N/H2yNH8arpDmckXpaOhoX4H38HzX+/WNeq8dhDgIwDFkVNKxKFvzYskkUP+NDpheHkUtddwNN/UB9OteQfn+kj5HR4/UEi0sYsg2bJNk/JvegP9hXUIpSVQAMFBBB8WF7a015Ba+Bv8V06pEDyBTLHGgFgsULPiwLBhrXlMNVo3eh0dXXaKlMFsBsyvctqbJ0AuJYt8k/NdZAYUYRxqQF7nAIxjvHDuI80gCoLs7oAZdBASmLFY48867TbVvKj3EABvGgy+d25DqZc4FgoyiLMMS6KzDRs70GDi/wDY+SSBRVMQWJJf3UaqoNd+TQok3VD9ulvTogSAJVcKULMFbE2cgMqIslUtR4BqgG6JNM6RZ2SwKkszYqWBJIJbEgBqANY1X9irVd6lB+rtbjT9jbbux8ivxWz9uuf5/AMshUSRorEYgC2JJx14FAHdNrrpOdCcJBJIoMiOLysMxP+a+46+fHx4s0U83HMa5v7ThUPuKSQDoWSCTfmwvwNUa61x6c+U1pfRl4okxWPk9i37iqU2fKgWSw8VerBNdUXpvunJoQqk3G4Lr4NuAA1UO1QCDoj89dwgZhbSIJpFck5IS1kDJK3jeLePNk3bWp6xwxIJQxzkQNggyFlmBLFmWiSoUljvZUk+RvWfio+DHFOMixjaNVGIZqqq0B3EWNVVCrBu+t9OyKIwhEYVgzaUFls6ZsQpf+hQB47r610p2nqvpzyqTdEWVXQHm6N+dnyfHWekwBo1jZSHoF1vxQPwPhqDf9unOHy4pSHTu14+dfcH9jvrn/AFf1ySHmO6nZwDLfxiNfg/n43+euMa5Wcf8A06SeFyoX2wBViwR4+37A9LzT0mzQYfHmvkf+eqD+I/XpJlVUVhH5yF2x+R+ADoj/ALiut8HjSvAA/wDm7KIsn/Ls+dHQ/PReK/t25INy/XUhIWOIknQIqv8Az/brPTefI4PvIXFEhFX4PjehWj83/t07/wDx9Ygl5Fm0ApXzplFnzoeR8ZeK6Y9U9UhgZlWIsUFPV+diibs0TQs6vXjpXfvKkV/h9yt5Kg2VX6iLG9+Bvx8+fGum+J6LHGMqG9ZULJGh3ef9tdc76h/EUsrgKGKkHsBqj4q/t8/3/HTfpXFdjlLI7Ef0IcVUAdud0CKIP2v5JsdVi4WW9RdzyxLoKrXd6sH8b14+3Qm9UYtu1VVvEMQAN2SfG/toX+dkOBNKpBYkCqOI3s7piAPF0bofnoPJIjcIGIJ2ZHS6/wBQHglfFkGvFgdEjpbhrklSZd3i742RvuLAV51nVV8N/elmcsLsGiBeQ0TsD8aqv7Wfnqy5ELvmcs4+18ijDO8bXGu7WJs/NDwNN4CMl3KqvlS2OiMcQoAqy2WQVT/T9+nGfSz+mqqAhiTnVgeKW9nwpa1ANHzofIsQIolA7VVKW8yxBAFBmNi6N0PtvoX80GUsi0VJHvSqMfqs4rkDs6FXutbHS3PRj3taxqQcWUNSrTAsppU8IMQRW9g+DGtwCKdpO4lEzUs+k7dD2zVsQCFvIizh4AAHUhe0WOQKWNlgACujie4AmlAsaqvN7hJJj+mCrAYqTQVjhZqlFACj5O878dG5k8cCFjjHWIJXE2aAIN5Ucaof6uts6R40UcYKYkNkWAp1BLOmNj3ASQFJ8eKrQ3r1YWi+68YosFVVjP6mJA8+FUMNmjsHz4r2kVyXhMTKtE5Ykk1aimApzgoLg7FaNV1RP6vG0QyTDLIUrDt2SSEAsWMcifJvdmunGbydQpzVIgIfqZgoJOTKv9Si1UMthbYECvkdVHqHpKRezNx3RLFx3j9OJNgEBi2GRsgm/wAjfNnlMstAsADkxTRKizq9DW9j5+erj0ieaSJ1Kh0sFSQdOPpsCvJNgnRPn4614zurTgcpkFsA8uAjjKYkMVJZwCN/Ri33NUDbMBLikqi5FeySRy9bIXy3kqW21jeh8k0Z+lYIHaK2dipBIAKViBkp2GBL9p+ASMvPUPW5A0i8YSWJayIrFYhs2QQCXyGx9l1d1Ev7pdffVbL4hBYGK0SMqoW9lwCPg/t1vrJuIs0pJLiMKFSGjeNDHI0SaNmqNGh8X1nVsWOklavBNfn4/wB7vz1qaORr9mJLJoykLd/gHQoVvfQOfKTKsYcGhbkeABVD7ffX4/3c5MzxoqqQrM10fKpQGv8AUWrz9z9uuME79KH09/E0iZeRssR/b7HX+39jcenyyJEEX6zexXmyxAJ8ECxsefn7I8eAhS5B3oE+WJ1+5O+nJuUAFXAMBd2PJv4rz+D+3VK6ceMhrgSh5B7jXR/T2CMwWBryT5dbJIIBom6FA/oMhnkMmTLI9AULZ/PktdAA7I351W72IWQUuQSHGgMQgItmJA2Sqt3t5IUAjInrUyO8qOmf6p+VH6dAGQDY2cRZBJ7ZN9bOS+kl/h2MkqwRnq6LGwhZhlh5127Y1egRXTY4qquOjo0FsG6Y18gA/ckD9h1tefrIuFYmzGlkkVki5Ml0ST3FN3qvPS804YMiRBgSWLMzkn6QSx1jkoP0DQo2N9Gaep4fJjiGJBUAfivAbdHInE3XntP4sE7+67xsXQ6XRF2fghbojXz9vPVfFK+WQdXY5AMgAUPiKBN3RbbH4HtDV10OFbKoLKlzblds+VE0CGJKgkD484lSKZxF5a1G3tB48/ceN8dgtivazYg3bd5NgE6JtsQvQfayOVX9QMjAXfdWJIpaUqLCnZ34HTD8dhJM/a9ZlSbomg4Bo2oIAXQqlT7V0SNAAWKkNSm3ZlS2w/qa6cdhC3dqPA0yyX5iBgzgBS3a72LyAAUWRbMiORX1MdH6FyBw+HJCXLMzMy40WNBzYI02WRGtWTagjXS6eoR9okkjEgGNBi7Hdr27DWQDRk8KoFWbd9QyBAZHBd1o5Fe8OoVvkhFNgkv9LMBZIqWtCaU7lV3ZchjV2w8qbyprsEKq6ojztH1blR8iM2XRlzAWRIzkB9eY3iAQW0BYF2bHReVCBGBaE4gsHMiWVvdF/AwB0BevsKreXA08uLJ2rIVR1ZvpyaM4BQcizAMbFgMfvfUK1xyQrq3HjS8fbGIdWalBoeSCzpsjtBOyVphfxCI0BLxrlZBxe1ORsUhAYVbMQQPuAa6tYJWE7WhRVpSco7wxsi2UstXGGL6pQb+6HqPorzZykvAsYpRIykdqk4oQe7xuh8MSTR6vtnOnMcYOkjPFcnlhjHlaKQpJHlfP28gfbq1h9UX2gicbFnIEqZD2mUZMe07UihdkqNnXR+L6uIlSH2QEYqUfNlLC9XSs4ycC11/t1tOU08okDr/MR0gYotFbIJb6jYusmA0ATXnrXo8MeiTLP7krNjSIFOSklM3BV6+sgYUW7t3ZBvpWMEFwCrFiqFGy/wAFKOyK0aJK/TpVI7h0L0SSWSRspTFCDiDlfdsoELE9zEFid/B8kdW8XGDImEmqOTPJ57s5GUAWWAWlGVD7kADobm0XihJo2wKsrsTb4MD4a8e0eRVZEit/frfSv8syCyVDILfEkUSFUmyKAy+4tiWI+azoTqIDGCzlQxX4HlmH0Lfz5JP21+ehRcZ5pj2qGetXoAeAD9hv9zf7da9D9NERK5B20wX8EEHf/tH+1dXUAyJCKD4vYAAvZJs0BR/cjrn/AI1xnXaUvp9hDlq0AAFEBXBP22zCifgCt+RHnxBSxwNpkTVk19XgAmq61JyXWmcsWLABUC1+aoA0d7J158aOvUuYvdGzybW+wf0jzf2J2v5/46nTrA539tSAfprP/pBBevFduTA+b/sAAy5h4Q1FqjQuzFc46BX4Zu4WWIGQNfcdBY/5aX5cWC1HfgCgAoOwCTeyaNKykr32VK4smRN124gLYYkhH8EA5k0PB3IxanNMg2WChciNBQOxgcUU3atYavJUiuoRQB1MZyemGRIZRmAO2hitZo5Y12gEVYssrI3vIR5kskYg2ytUwA2vcBmCKH1EmrHQVRRcpAiW2/UAstjl3qD5BDWBVGhRC7LWU+SI3Ej9rGr2bFedRnuIJsUBR35+V0W8Q5OTC1JYMWAoXZ7cdLRNjYp1ZT05DzUzpwRTKSXUXYxbMk+DTMaokAElvA6rTxVAPuYlg5eNmORJH0MGJIYkBG1dXvYHVFTkcKuDLDi4aQ0ysDe2YUSGUWxC5UfgZAb64r+KeJJHIxcyAOoYhmL40SAMjqqx18eNddiEwEdlHuVP0zkoGWSpSKuxeAGS40GazqlWglb25S6YuFBuMAFSVpwjRjtqtkfUQcemdDlNVXofAXASMgWUWV2WK9oJcizs53seRfaQSbTit+qMYv8AWCimjksStqsBQBObMwBHze+Z/iDPuCI0SiOFVja7OSDLRAY7Bsts19gOrTixTsqojE3x48Q2IRbZUYCgPhVNHeP5o9FE/CPM44kyjmdpBJT5qylEdA+S+BskKpK/1VWrHTkXDRQIgkbhorCuAvuEAXS0XYeCSfj431r0mNz3GKNHyd6VQGZgoCEFhkAcpLPiwDoG+p8Li4KFrPJ48PexLKvkKooMDjVZNvYqqsanRvj8hI6IdJMlEYPtytVLYDNkFAZhJv6bA12tdX6rxm5AWEuIkC2F7yRkxGLFmtwN92r9yqttsz8QKXdY8Les0Z2/Tuo7bLAEGhgvgBtk76FDw1jQg4rEiyMQMlyXR2CSu7BsC/IuyB1HFf6f/C0SNmW9yQODiwIC9wBHiicfsft8HID/AIiT3DEkOOUlglSHJA33PZagR48EbseOrLlTMi1MbVWP0qwzZnICR5bLWX3+FYmtEPpvHfjR5BW9+WQqxP8AQAmS1rYFgWRWTWfA6YMg3p8AhjUqooBSt3bFtWch5Y/1WLxJAA30PhcpgmUtRuc5St3SsXbOsuyPPP8AsKs+4Oj+4CKMrMc7y8goxajQysAYKAFuwmjdESvYdWUWRjKpa8e00ZD5a6NY7vRv5j/gy8hDOEtbAL0d5kqozOIIoAUDfzqrIGuubl/hueQkFktQMSxBaj4AABP0i70PPyK6zpxn5V6TyOcgkIRlJYAWxFXVAgfJGXx8n89APqKOihwFGYIyVqZt1snySb7jd0OkOQpBtvpNZ+SNA0fwPgkfj7dD5sMksyQKcYkAMoFGwTpSCPLnwP3Px1yhlt7dTFO2WRQrrGiK+1Ef9uq7lcqJQJZY8l7THqyz7EeCVbMDtfzRHUEYkNLJIfbibFaqzWgoJv8ApIt93kBd2Oqzl+oW9k/q40G/yWNhBQCk/LG2O9KO0ON6afkkFQwwpgcSxZxYKNkVtP6l8sSO77b1xnJA/RC0yMAmasMTkNgeBiwpSAQNZXfVR6YXeVERDZeq+1D6iWNjY663khY2SIpZdf7eb8n7Ww/9w+Om8lIUkgOKBKRUDNjG9AsW8C/JtjZO7K/fqpm402anFyHk7ZPcAUhiMK0xRa1QFizvyOugdWCk1QXJqseQSGq7+CVJ/bqm5TEMASSFBkQVpQv+NRByvuZxqyEI7fIZ2zz4iescQ8TAM6ucaUI21J+oMxohTGib7dgk/cVvHLOAxHtKygZhQQ9sVIKgMSLPhjsgXvfTMPp7vPIArFFIrHIAWCbalMoaiSb/AMynY10+0ZVy07pGfu0qgHIU1Bd2AdZCwbrz1aZxVicBPfW2Z2UqGpihyYIPCMKURqv/ALgDZCkFgTByD7ahGNt7gdhlitBiayAxC0SdkqcaFuDjq3b7yKFYWEBJo/UD8gkjzrVfArpFIuMhB9yCMq+RumsEivqXKywuyTu/N6LVicEcIzwwVlWjSI2JHhq9tmZrKM3cNn7EdB4zmvbRmWj3ISScW7QPH0scMd7DEUGU9McP08DMRmOs7XEKLBGyclZix0Pq0F11BkLdoxVy2xkC1rbDdDWbN5c/QoH1EdGn4getRMIrVjmj2WDd22+T4q8mYVRANUCD0jylZ2GZ92NGU5Sxy9zWwvKMKq7dK/cHR6sZjHF4hYGQqtSPKSQQQQCXIbzsIGqxrocEKBERPbUSEolh/bzouBTk4jIMK+uzehrplFitkjhv2MO63K/qZKrIW0HsSAjGz5vLV9K8v1AKsRYDORpGUgrvGt5gqHBbEgkaAbRPVry2XjyJMDErSBjTRMHyJVgFWIoW+d/t5+KA8zkc0uZWBQE4jx3H6I4r7hk2FgmhrLezqflm9dC+l+nSyr7rFigdpFDMRihIMkhNVZTQJ3dEg7BuZfUhMYzG4KqzM5Sh+o1KB/TUa5ksaBJCggd1Q50YQxxvMC4SpMAistEm2IJAj8FV8Frs+KikAKMCQF2oDItKEo4EISzKF8C7sWQSdFpkSCq6SJIuQYZ6L0wJJVUOLZAn7D9vv0Lncxg2LEMzOIwouQJnjjmS+WhsAAVsb23U5mbIihGuJxA2xADEllMgBGKDt3vyavrH9L7CP5oJISACIY0ywGvu1KjCjl/UP26oaz+ZUkiFnV0ULoa+rtsNSg4l9Yn+miN3nVTFFJFIwYpNJNG1l2WgFkB3Wi1krQP/ABXWdb6Yyu/MNCcyPaqQiAxslkKPdvInwT58VXnrcfp+MaJGpBmkAIbZOsmLHybRcSPgeLPnfC4DM2J2isSxOwSxL6OtYlR+wPTPM9SCxIEDsJNk4kfIG/sNGx565WunHir/AFJAOxLyWqPmgD5PwWrIixQu/JPWouJiLZQ67IJoY6OWzr+3jpPm+sGNcUVVq/pBH2Jok/Yj4A/fQ6531HnySxyIzLiwPYCQijdlm21AjSgi9WQLHRJabynEzD6m0nNRExMdrZx+pDs/atar4IPXec9w0ijEBgunoGqpiK/NVo+a8fPD/wAC+hAXyHvQJW/jYAFH8Gv9+u9WFhK75Cjrx48X/bQ6Od76P8cubSXJIELUNe1IQCfIrf42xB/36oOX6gTKyARl6Zo1ZW7jGWDFuyqdcxkWulU7vrpPU5zUhJ7RE9kAkG1Ni/GsRobJPxrrn+TKdMciwjR/oBdRnEzUbCgApvYoVfneuNHKBJ70oDSySOoFhI1CqB5PYFOwocd97FiupJNEhU8YxLjIxPthO6rBBx7lGQ2TXhSa7gA8mFS7porNTxirOVDNKW8lrvEZIu2si9NpCVtc2c92RaPFbCkEgJS0DvXxZvfWmZQ4o2RESOKMyIMnyijYOQbxJrOzZA0BQO+qLg8kTS5wciaOZkZ/8OxZYKoCI+FKJAvctVZJ7erriQEP7PYwMQfFVBsltmkGJDUGshSaQn5xziGanDLDgCaapMSQQAaB7VOLNsA+TZ+LRYk4N5FmYqCtWRYVrY3Y3YoHR+q8hQ6Vgk7KIcDEqGaVDS9tMA0gF5ErW6tfuB05zpHImWENEDUcY2TlUjMxtgAxksKCfIBOOQ6TmhUSIFELgBogpX3FHythZN9wolnbub5agSRqs4ZlBbMBFZBgEdWBysSV3W647sJvI7FWT+oc94WokKypmzlVLhQSBXjuqz96NdR5cWLAhaGFsQjAktjjiPcDVYUFvBDfIU5VvrHqUbRD3FlEoCgEKgepWIQYKxojZXyca+qyejOxfCvE9UblyBHAZSTi9AMpqnN1Y+xIbusCiT017Txj2oAEtCUOJAi1jI7SEEkgMax2S1kf5d8X01OOUldxaMTIz0VDeDRDCiBYByuzZGtuRzZyRyPKAqli8a7u1IiVWoEIGX5onu8dbYkU3DkcYLFx8RHOyV4V67Q5zsrgVu2vvIYGwR1aQ8LtCHNQVVM9rYFBiC+QI9yMG18WpLeK1w8mRT7zsWCDwoK5BiVrFjSv7bE0aIe9kKpByiWC51KSAyi/pxs950oEoKAkC8KJvfRW4jyuV7QLSqtNMBgRprLPSqzCO6KjMkgVut9Pfw/yYxI2dhZWZv0mjOBABC9i3hJiDugaNg9JSc03mspXaN7h9sKqk9gzZgCxgVhS6GXnpj1IzouTchyoNdohY40BRIZgFJUjx8/iuqKqv1aaPjyiVZHeRZndyz2FDqVxH/uOXnW/v1nUIfVDMyxRRsodbaVkwUj6gbA8fSPHmvv1rpz8jXS+i82RUcvyAVDG7IxjxjVjid5BQxLUPq+TRBjH620hWTeLEFVPxHsqT8ZMO7/j89Q/iSUtHHxw3ZK62QbyUUZifgEsQqpv+xXtJ/KrX+IhJOgWCg+Kx+1A0B9uscq3xZ62bQZMALBIuiaojxsCx9/nqk4PpvuZ4jIuFaq8LmAP9zv8460OukWF1ichyWJODimC+LN0VAsirB+fi6f9ChVSFVmk0CzsWNkXbH5+ND5+NdYlyNfGW6P6VxcFAIofP9h4/b8fffTMkhY0AP8A7/46HJ6n/ViB/lsiz3VeFiho18H/AHpflTCNWPlrI2SL8dikaJJZVsfn7UM5XTZIH6gGPYNLotegQv2OLf1fcV2n7jrnSsjQnTAFmYqb2FxQKbCyFe2wAi2aI+LsIuOQ7ZkSANpgGAUCmcliQMs1+ALCi66Q4JVl9xK7j2BQoBDFSoFuLY5FQ3gCtEg9dZHG9sn4c5E7Bf1UkVkYFioYCyM2A7WOQOJNFiB+A8OeoXnUFQEyQt/Tb1iBbEkIAt0KIaq0vW+QhkrAUQY2DCybBzqgF3iA2Tn76UV0IsA2lLryCrwridHYcUfIvuUeRbbF63PGb6seZIsSO5BQZMQWSRQKJKm3OD7VSD4ABOuq6URTCJvdyK2wZiziUhQQt5f5XGQAsksCK8vzMkay9yJZAIcIjOaUXjS5eVoFjWvHjoEp/URpQwRLfIuFDuy0QA1k0vuAGhZvVYnrJCiAOQZiY8bkV0Y0CDkWtsiSMnwxUCgK3fWReorMGUXJaZMUxVR9Lgl/bBGm0AxJoX9VCMksgQDIKuDAMULXSgJRQxxgsRIAo2e0/nqUMR95HAQ5s7sJvcYyKACClqyopZ0pgAatt10yC1HkRDABQsWYJLZMwRVWsmz7GAAxyIIN1lsDpPjJ7iNzHVYIQMYFcg4+7SNO1laJBWq0vxqrFygJpzG0v6ELZzylgPdYCxECBsAFmcmwBs0AOjmR5niY5rGrERrXacQqqWP0jEEL7SGrGyCpHStbkSFJHV5GDB3DlySzuVDBFrYA7XpT5CD5YdT5cRb3MJArMiBytFWKOP6mBOP6jKL+okHQAPQ+DIQpADopVyMnNZKDmXUWqtlRNtssx3vp+eyrBmZVOqIkNqVOAxY0SRi9kUAzeLHQS/J42LF45GANX3A2SRZAvHMCyr7HwxbHUYOQwVvaRFNqqNLJIxpWByKvVjO10cvOhodC4YxVAEdFxftYvF7SHMC0BCMWYAbv4Y7LMV4i0YLopa3Uukc1LVmiKsBq3RAOvGh1ejxaooZynuytbGQ5LloCzgFyUrmIwAGJAZgKArpRheB9t5F7yAcog1Gl3RJIslifBcn4YiHH5avJWDbPle6yGJAzVCpAJUmyaFmmYgmKcAs92V2CSqsMjkWIyJJkvF1JwAxvXwZFuZzuKuMbuisuQaNRI7FjR+pYU0AANEqRvfnrfVP6xxyshkIjUOgOM+fdZApS65kqqrk/ybHzXWdaxnt6F6nxPcMTMW2zKGJqiwwOvAuQgVZ0356uONx1gVclBcLthQtjqh8/86GIA6Q00lVTxtaKP6RiBZtyKOJN0PqB38750xckduZ8WKYYh8QobVgsrfcdx19PXKzXWdFP4f5RbkS/VSuVIHhqyF+AK8H/AO110MjKAVjdULeaBO8QQf8ApA3/AOD1XxoozcA9o0DoXWRJLa/orI3VkVZ2w0gA7mCoDWzSg6pixAyORHn48A11n49tS9K+ctGykAqGIFMd92/gkjH4IFZaH1HpX1LlFjoUFYKQWWkyZQSwsWxfFSoJNMTs4jovP5AzrFmU3ixSw3fjQ7h9aZv9wBZsaNdPHGcRHmhZwo9uN/F0e7A5WQgs/Jve+t4xanHNH7gDFHdSrNYkY0/eptgPkZkUaJNVYPSkMjMcpI4yvZZTyKX3UDFiFoCOO2GvmhfUuTyiHsqpVw5dCWTJFkbxmFBANg2AWvL8mHL9SckkBn9p3s5ouRIdRal8gu9KKYhaoeBqM0QAyottizRge4htQpooVVYwzkpmRlR1QrLosbS5FobX9J8Fc5W27ti5cjGwAdqR4A6KONmDCSz6JkZcNbI7c3YjFtV47gN1QH7JhRvahb3GhbAJhti5IBAGF2CdAgUx+D1RJcJIseOV5DLJOquVkABkkQsT+oFJv3A3ZsfIolT1H1Fjg5kKqE82rZnbOFssAGbAjXkFhW+leH7UMsjiOPKRM8mCkqwFyJkSCumDkAbo+LPTk6CNI4cUijLKC1mwUUYgd+RLKGsEFt/seq+qeK7nRIwynFBipJzILSMRQVRRfQLAuP6jRYdIc/lO9xpqeQnLIMqRRKBlM4OwR3Hu+kHED4636nzJCgeSPDjr7a8eDtLSyfVHdGziuK3QJsA3RPR+HBLEZJJF9+Yx5cijGCjUlRgkhQkaFrX5YDRUWEK30/1KONwixllxCQ5XQV6LO4us5CCz2raCrquiwoFJfkvC75EsJJDhZdiDGqhjTAAm8SdACiSbBuSwDCQomeUXGIK0yAqqplGQXsGgFWvPno0WUQcocWr6qhWO1YsGUMQzPgVa8jTYgmzS1UJen8LYWMxg2/ekPZVmwCyeAMT9X1VWVgdMcc7RGaQAgU8ZRGCtiuOXtlrJHccwQFF1okvE5nZZxU/1ujoRkzRUCwNUXNFsiaT42vWQRCdEHfIthwS8iis2DYpZahH25Be45bvQNODRQoUfIEkqWOUsbeQclsjYtlWywvI7Fm4s3092QY4CmcnT1liQI0W3j0vcfgAEjpT2IV/SWNWJYtW8FzIWtpkExA/cedX1PP3sPbiXC1CSs9XpXdgMbKjDYBF34oakUCFZY+OsLOYcTkSc17j4PwqqK82Lv7kmkRSTTdoEfamRcIxDAEBsu6zm90TkND6heolAFkwiMqg5JmQVGWhJ3+fbAPmsl1oC2vS4MVKpi1OylYCCuRpwMjZYK+WmNHe1UDqo41qJ1tQAXPcaJaQKASK1KQw+2gNX5HWupyQhiX7isqjCPRAvFi16y2GBsMASarwM6D0tfaYl1LEkEe4seB+VK/ViMrZnskm2B3o9NfzntnCONJVtyScCLIyXt0qqclrus+K6SkacI1/yhT6VPsne/BJk1jiNEE/AGtsxGSj7ghNkHtjbfcxB+sEHxQJrfgbHVh0zzObS0yKLrvQjyRoKHbGvA8j+k+GHSiAqApJdzk5wsgRqbjL2Wdyf8qmiCaqtqRLMEd5I+NKFvCNUmvx3rlYW6Ox8/T511tW5BQoYYlHt4lElkAVVq7x0pFjQv6xQs9S1Gf3PcKxximDgS2UJZdFcg3vFbEh7SumPaK0GeCTtaMhTKFLFc2Y4opq5WNkNIwF0FGv2NJxpBRMHGKg25E77K3o1dk5MCL2RXxXWxxhEXc8OHGixqZiAKBYjLsTt7v3J2PPSEOOhEUYL+0zqyhTh4ZFDKY0U+QiCh4sIN5HphJFcFUwGSObLSqaBZCZGClaGZJLElmUGtACUjTFWY8VUUREEfzGKhCu68KtUFvyB9rrqp5XFzW/5YhbQKpnTFDvGo1xRipvtIIAW/g3JYD2VaN67lBqkJ0GAOIottFYCSsjZP4A52U4kr7ro3YEWt1a1bDCzhkSpFM12CD0qY2dEiPHfEliI15EShrNNaDtqwFopfcdmyeg+pepyxlVHCI98ARlJ0DfSWGSgFVNsWF7Iy31YtIyuOQXjSNKv+YRmtgGL0Ve6ADkEDwD3GjlZck44aUclniiTAr7ceYMa0cgRVWATrIgtVAjzZcyKSGMIwKZqGtpFc2trQYAKEFELY7bf7mkeMyKjFiLs7yuhiMroVrEAkD/PQ7hTrNpfhcpXm/nJFMYFLAibwUig5Yj/ABHFY3V2x+1v87MFYlaZ8QSMXjCYkY+O4NShvyWdqAUCqz0jnBuA3HjXkyQxzFw8WAxIK67ttWeQOvI2CK6k3qEcSl3E8QlGBdzbOCFrI7BoKdfte7PVZ+DKsYyLL+zG7uGJdxEvtgknHNsbVqamUXdnqIiuWUCBQ6Wu4At9ugH/AMNVFLtgSe6hsdJx8tRArLHyUz2s6wxlmyIUAO8eVZ6UKfLVY0el5uAjQpDIeUChyr+VANjfdQDZAki8jYOq1Vi1ZNOzsTtlSIFn/UdDvPAAOF8V3MbJfx3UIcy3kkjKzvFH7woAJExORGTl1AFNgf7/ADR6is/GCxsP5oqlqE9hkjJWlJIjUZEfYnIMAMtHrcPOVJZCVYMwGNcSZR2j6nOmNnE+apiD8HoNP8rjsm2DAl70AG7lKkWJgq6ogWSArUSTpFOLCqhvYVmAaxirstlbYsG+kDPLZJ1vZ6WPLRWyct7W2ZisoycissGXC7Ao9wAFDflP1ZOO6qJJQCGU5FaZgazs4LYKXVLv8DXQVtyC7xTIwBUDDsXEEhXJ+o2YwAyggbsHQ31XjIFAEVoo1VHBBLFlBKObX27JfQ2LBs9P+nc3jl2cOJA+V5tKzVRCUKKAAWAPNUSSQw6hxzFCpLPEmT95e+6lCgBiKUeVIr5BFFdv0z9tcXle3PyFZvbGQkBfIJRAW29sgsSd/SQNfTq86QWeAe2rzxOoOWKzFh9JUC2x8efB81VbGdMWOu5TsitSpGbbBS5JCkrkXP0ogABP1DagfA6DJy2PHLK6szymirFhbShV7vkisbNAAbGui4B1YSJkhdFoqqKyliw2VVmIZvGgcjXcSOopw/0VQdntubxVh2rPoVmSBjflh52RV9ZaSgZXFuTWiyFiHRmxdU+xJugTRUle236rPWv4nMMQc1nkyhAxcLh9Jdy1ti6A4rS2aLMcj0b+JeY8TM+YyjQNiFUFS1gKr6LMVyqu5c7oiiA8f09ONRmCl40VQpY0AjFiUqmPYqi6IOwSd9P7BKD1L1CcZsvIjZnREemUWVZjiDH/AJUJJWqsdvlgxNFy2dA0jF3UL+qOOCzWygj3Eay1E4Kb/wBunl4bzS+5MzEycdO4BmVSpR2UFu3uVruvgkUQOriCCKLJgAuVlmcuaGsvqIq8bNeSd2CT1XlDOLlI+CZ40M8jzRxRys/dYZzhIgbLHdEj7KoUGqPT/IAUwyYOzSJmQwf9O8AApurLFzr6h3eCOnoGLu7BgqjAxxq9lWICjIbVe4nW6JHk7GvVlYAyqRnGBICFJVTmrMBY+kx5KNfPyVoW6vjgMU0aGliC5ABjjvHJmIUNkdYN2qQK8+KNPy+WY7cOY5GSP2wCVIIUlhisVtRyG2AAs+Orn+I0XJvaYoxRgXClaLkHIH3CPpLbsHu0BvqmWQ8dS8jyzTjEQqdFnZpA4shjVBR9X3rx1AxzZmZYYEfGWaZpWL0wijO3C9vhpLIH5HzZC/N9Hkk48oWZJ0IOBRClFu9bayCKayR5JN7onfDWRWLrEJHk5BR2aRRZAXRAU0qhtE1kMvlhc/WgzxlWcALOocK4xFkKPABxYKPkXl810rIN6fIy8UvAqLEm4kPlCSvue4bDFgb2CPgCtDqu9Q4mcssLzRGCL3HRqRlYDCsQpDZdzdxYmyfvYs/baHkV3KJULIT4EjgZgd1AsCDX3VvNi9crkRmZlaO8z7YE2VOp0Cqx15YBc3NfV9j0as6B5MfuK8iBmeZaURwt7dqWMYXLuvJ/kkXegAB0SN5hnGBQkAErtIqCOQoMi6KoJ2FpMiSu/J63Fz82ViPeV6VQkjoAscYjOCMwIFll8EnNiBbGgoSrqIyjyE5KuTBqUk1VMgJFx3firuwOjVhiCOONFiUNQ2MnXMZZ+DkWSQSKToAgs1GwR1jQO7eyyrIaso7IUVCVKDwpY6QnInYs/gfI5hVu4yKCclCtEmQYEj/FZvpyYg0hNnVgVElwoCx0qM+nTKyWZmpmZqxpAWYgHdfbqKMTSHtKggs2L+4irQMhDHEMw7EMeh2435J6l72iv1sxJKxQ3SjQycurDFlddECk+1k6hXIuIzJIqgIJYWjRQ1udOFVX7ZDSqbvIau+gtN7Qw/XSo1/xI4slUuFIC5WctLiAKUDV2elGuJKsWCMzIEiTGMX9VFVD491+3RpsryFAUbU9QjR3Vi2cTNHRViotthxtTYaiF+b0D46e48dANlPOy0xAGZyUH66BjBW1UgOSA4U/bpT1tThEoC96wqFKg4gjVJddoINbHxsDcKgfcRQ+LPQByanKuRiWNjVhWGLXiGrrOluWHH/pySM//oB8VRV13KjEEgBNkjyv2rrOracXrpIXJUxtiFB06rlnu5QoRjiKXRa6IWzR6H0/iXEteCfox/oIGdg7UGmbutvN7PXNTx5BCZVIVI8WUuLC4klMlKR2xIpvhTR2erQSyRQ4qphZ5Yoh9LAZlrkVgSD4I2B3KLBujmmdKX1f1VRyRHauDJITkPA9tA1efpxlUD/Nrp/l+nk9pCKJO1wuChFxHgEY9oVqo+B/V4FL6Nx0PKlLaqFABkjYhh7jBy27wV7YjZY2LOul5XMCgtIobuPaEQktW6SrOhQuhX5PTRx79D9H9NMQoRuoGZC6dtEL5RWAvIgj/TRB1QeYpKtsi/qGD9uTIv8AU1GlJFKv38b6jzZJBHSvJk9a0MSJJQQcTRck0w0O3W/ION6VMY5A8j26OApQ7te0ZEj7f5fufnrLS9hkTIW/uFFVqU2chZohdKuSiyFPgfgmrlykZllzuXNLWttIquMhZxURlVSyTTv430H+IucDGv2DkyYyH7Ze0cSEIVTXc1fYG+mX40zpJsIZJFNoHZAVURkFqC0QgDNoUCK1tWql0KIkvISEpuRrSsVoUUAIFsWUUd0DfwOlf/yJEjcvlD2ndGHHUl/0V+SNHF2u/F/7no/qfpIkV2YpHxUDSMcWymk2xFDuKL/SpahQHwep+ucKJ5R7g9xlAti2B2LWgV0F2P7H5vrX0xekePxxIwjBVXJOBO2DBMlKKKW1yQ2Aaob+OjQRWWhi9tKce4aMjLh+qxON5McQKJsebs7nwKEhldGpSWQ47xIRToLmSaZhQAJC146JFES7SMKEmZJjgVcB5i2xtpD24ij56y1OyvMiikEqRMTJG6yK4EagHHekxcLph3tfnoHD9w8U4TPGrRMwydbQR9rD+m79t6IYVfd4FWXF9QnIGIIUUO/IN3Z+VogA+0KyIGNWPg1CQxe7IjL2yxs0enADOArqAAbDWrggEgq1b30zwWZR4/S4yEiiZI4uxjTJKZMpAqLSqFAJDEvvw12BufF9SkehHceu3xJjicmVwoPtBgFq1JO6FgWReLNiJLRFD0oTtzMYArLEMVChzR+1473tpzEuK+1GpWJaRGiEzlQoBICtICWHjQWzXUoFx2UwsGcRxAoXLqQtEWFykCj6CtJGvbrZuzkSqIqCq0eXc1owohjsxupIZoIxbjxot56HxubJLEV/mA8TKoZCHXFf/UG7ONZCwMqrY89KDj8VahQImo85DkpegTZJPYQbbtYXpT5A6ibjRvch92NYwJAD3SE5OMEtX3j3KoMeh9/J6EI2biH2gFljkIeQLioLSDUSlb+aBUeQL8jp+GNGwDuKlYYF5XbWTUVztWYoaBBIJFtel6r5eOKW4OOfaYhRJyGlVf6dqpLUuKDE6yUCvk0osw5zphJI4APthqU7AclGDgE9t9gPaDbMKqiOgTQF+aF90lSNxhc2WlxYFvhCjkksfIH36egGMwBOCrm6LgwFRGmAYr5VAsZ+O+7YjpeJBl7rTxqhJFeyrMfvstXa3g4mrPzfUv0r+FftIJA5AAGBcAsUXBiVMLAgMDssd0aHWdPcGbI4qJZAcgHkytwGyY0sZA2y6Ffc3qs6LT0uB6g3/ptmzWI9go39Mt5AFqal+dYGxnj0GaVhGoSLAtM9II6PZx3GwoxLe6+PZYpRu76YjkB1m4Byr6UK1YUYgiMAtYAK7q/OzCFR+iMy+AlfwjZuAuTHFaIChaFm/cB31IHhK7QksTErgMGLBQ1LZ1WSr37ofAFglgDxcZ5XRkqNFUN3hmq7qozIFBwF2bqzQu+qX03hyqjtMZGjWSRUDB1DBZKUVSgAgkhbxABNKB0//wDjZhHgj+1uMOyFT9EdG2ZNhcAL+SVFgbNRFzjGAIjMWILOaCW3dskKFoZS/wDPkmz0hzY/cEkUbjJkI0pyUuK2fpVsQbJJIA8eOi8T0iJYmMYaQ5IZe8kyYi2DHZNZBsPBoCqJ6jymIdY0HtKAzKoRiTddwA+wbx8BtkaBz9ts9Q4cC5yNHbAlyoH02pxDEVZsIMVAIsX56T5vLZpUiCK3JkxWRYrIhRioKmu0Hv8AqoeRurPRn9QWCBJZVLSSMREn1M8gYl2JIBCKVBv4Pm66l6BwyilgVfkyBi8wUvmSxW88RSqVoVY2DsgHrU87Zv6D9flL8dowsLRhTizsAisGAjH5bFWPkeOgThzyGgVo4oqKCRaD2B2mx36IY1dFRs9Ner8kNHLG8aKmMYYr2pGQcz3XplVvIXZ+2J6L7C4p+nEpYqZmIUyHNs6BKDwrAUTY0B9+qdRcp2reFCyZB55HdznIyFo6ApKLn9Pt2SpNnz48wg5SyR/pwux+sEe6xYNmqEsEIa7LGwaxqjV9EkMUhxiaTIMzWhIDkZUSwVtKMQSQQMTQN9L8ziqQbcRrmA7ljI/dsBw0YGslxBJC5CtX1L6GUWmTyFUTtIjYg0CSFCA6YoQT5rIkroDrfOHuIQiSARgCMn6RiBqwxIcPZvBRskgkbUaYMy4mNzlaqFMvt9uemVSw/XK6VhePkCungo73CH2FcsZJXNO3aHahZwAjwCHWyDodXivYDL7/ABlJtF2zRkM3aSwe6WlctIxLeQSTkb7djnrj7kSduWBdhQDIqviihVBOQZCStiwCRZA3xJFBtCvtOfcDMm0pWeUNXx2bA3f763zeQ/uDGJ5WHaPbFDFgpWgfqBc3RNgEXZBqEKTmbKMiaYyBZSVK4qpjwasGyJUGgPAJA2MiSpxOIoGacbkh41xJiZY2BTtFJYJJrusGrA7umpuSgZlfPNr/AE4nzGDEFAyMHL326GjePgV1jAKVeWD2pGrWRVnVQGpVUh6KlHKBQARWt9RC4/IlkLlIJEXEAvIo9/3NRgB2cBKV2YNXbs/NdC57txxjTf4ZXEyKqBgUDE/UzsGCSDXhwCa10Pl8KWVi4lAjjKM7Mzm3jIJNMuu1lNXWmPT0sLO8wlMjxaEqyFBGAHFge3feFGt+SN6BCjnHUFF/qmcnNzj9VU5FAGvcLCiT/YAUj6lz1Co0JUKCY2cxM9sd9o0Tk3b4ryfx1V1yuTyZAOUkYwyV2AUVfagoaK1YrwBf46u/UOB7fH7ub7spdQmMZVq8rgt/WzWgf/V+OqztmE+BERSywNLGAfccxviCccO2rNIkY+kjZoit51rj8QB5UMM7GVFEkkx7SwKyGz4DA2v75Dyes6q1F/ypFSNpT3IsagOrABloElY/68dIe1aNgfUWMufOqRI4kMhWSAISpUuSHLIKqMWgdDiL+9kCocN41xwl4w7a7YaFsXMeQvGhsAFjbF/NaF61HUgjcAhYZWb26X9WQgMaBB/w45h5JPcATfR7UR9dlU8zjAMUKyFldmT6Ywq4oLyGbIFvVlz5AIHTcSFpkzq2KL3sGW9lmrKmClwVseRXnqg/hrhwQsJDNTWIySWL7OOCAKAoDkeC1kAkqLPVjz+SysRdCN+4f6cqIzY97stmhWAJFgfVcv0eIzzRQ8jixySCWeSQphkVCLIrVS/1d4Vc2BJP2HaFxzvcEiuz+yLDuxChFIDhUACkOwNebrZI1Z/TuQiSDNImnILK15Msdm6cgaDlzrwpB8EdI+szRSC5C4hBuNaoSEasEHIjNbqt0N70RWl/Somnm/mGb6qSEWpMUR8G8g2cm93YBs+TXQ+shKCNNIABkt1ZqgBlYIH4B2A2zvqh4crMp1kiqiszxtRXEZscsb7kwUCgO8nVHp9ZiuYjBL6Ulq7AoLkYZ2pplXFUA7f2AuRnhDly3DKx9tWeRVwJz7jGuR0wQEWzsb8AgHZufMSJ0X3HiKViFkJGNO6IaDLeSRgDYum+56XfgCWIJKAyyZMZGQKD9ILBwMjWDjFa0xJ1XQ+TJnDxnapEHutkzYoSCcctZsQQSAB8n89LLOXzEiEnFklKqSM/pwFuCVVU2OwY3vHEb7iOpcDioFkbJA8rMwL9xxXSjBHXtxxC5H6j89C5Mx5Ecol9lnGZIjVWNBI0YrkVOZeQAdtaO+tRSx/y7tFkqRllXOTFqVCqisKs3Y15x2epQxJJIpdy83IXYWNZZExcEWpYNiwXS0pHg2LHSnE9Oa1P8u8GLRsWjzkLVkzRrjlhTMT7nzuugrzGeQRPEwZ39tO4MUONlWdU8UFOI7q0KBJ6dhiZyBLHHApixRuRIRmDRVSocAgZs1sLBIsX0gzM0hy24k00JkUCimmWy+T3ksgFaOZ1fQpJRKI8Sr5tKxIDFgqAnFStkNkVGVKNfvSvGMLyx0eRLIMZEXGJYu5bx8A/Q48nR+ddIyzIqkqP/wCwBJGFfWX9a+5Y0csiD4xYeSR1BaEv7TkRLRlOPuyWDV07Wlrftao3o19wjy+YQk9Yo2KO4Z3YOpVie3AhAQy0AdeL1RHhCscUTQJ7zOCYk91zjqyyqe5xkauhiW8nplebJMZQiclaYAdnaqoQuldypoCiCCLN1e+rWsZwnieYRrxlzVmXJVDEAOoyBKhWsMzf1NYF6sh3nBPcEEbMZGDMDt2JoWC1WR7ny3nQ6Um9SWEMxYjNQAljzYD0dAFqUlfAAPQPT3mJjLvQILtiEKBWYIACWDfD2N+FIGurBaqfUOBLHTRrjG4zWR2U2tZEgKaJA8gaAGtdOenSK8S3L7p9tsiGW8rNKpZMgWvxYqstfJ+FzBk+DMqqDkdO8hRLASyYydHGl8Jf3HRHhr3DGpEdLJ78SaIs+5VHE+ZAaBGh+3Suohy+DIkMgjeZXVRgDYGnRPhASSovd+G+Ses6DzRGxDEyLE6n20b3AHJf3M7U5kYsKFUCT4ojrOhOs4HIZpo4TnKtxq7SoAkgKPI4qqpR22B5J2cukYJl5DyObKAEk0psqWU4htDJpZELfAT+mwTbiEnjyyZOB7bqrXICSyqppDSsayI+oEkC/gpFVijCqLWLRogqpytt1tybo/WciRVgAaK+7L77hBH7vYRYyxAtu0q12CMj2g92RpiOq7jRjNzLMkjyPb1G7UKGo8mwvLEbvW7pR0Na/mI7ZlYFxKAQQWYZURVFssaUBj2bskVePyjxeNcZlEiwkqiUACVDFsAoXFExPjZJvZI6WUvVOfDDXHkkxoZTnI5Y+fbWzoEhbC6Wx5rrfI9Ri5LxyBQ0asMcsSCQy/FmiMcQGryfJ0azicJo7sK3JmCmVpMmEWWTUEbVgizbUSCBojqxUR+wq5eDSt3Eg9rMSWI27GQ/saH36LkWalyYDg+ILqVWL/Dkc7MhIbeQpSLzNX5rQ6NyEIViqhfcckEAAHIBiLqzePkjywHS3BMsYBdkjpsQxZ1JJNqAoBIUdwpj5X6T1r1BmJBZSGEmRdQoawUYW3grpR/TehWj0YdDPDPutfHVYo0VIbgV5GAHtydrOKWjiQy/I1okiPGHuqAZvdH6ef0nYDSAAdqWziqIJYij2kAqcWPKN4wsUnt4Eq5GjZOF4i8mY2DZJ6eaJlhCBmyw7WY0QbbEsTkCQcTRJ0T56dWKK8mDvx0YAF4xG6hSLUBAQyq4fBfliCRqmHS/LlmVY1CMsZRg/uszHHJu4tkELEb+6/mx1ecfhD3VkkMYdLcRqwVhki321sUrDE/JF+L6qSPcAXCL+XhY5SMXxSiY8FRXyc4iOjZNsx+ekDS+miMEfqqCzloRIQjDEhzkVz8J9RYDGqPx1H00U4+oY4nsjZynbRwbFwxdkNnEXRPnYV4Mcx5Jb+RksIIwwR8co2tWOIOTMygW33ButdWSQ8p4TKY0Le2i5TxBfpBDMXNE0xvEKw0PNbsWqteUzSEJK8kWGTd9YMCaDmUK3kk9y7AHkAdWPp0EY48asoKF3KWcgVIum/IY46/yknz1LmSwxd0kyFQFsJGtmgbUvdLtye0Lkdda5SGWIFU9tMcI1Zi15BqLt4N5r8/T/bqZtbeZZVZIysbr2n2gmvkDyDVljXg2Bv5Q4/qcXks/exDZm3BUWQUPjuoYrfn4HUU5AtJPbjK8dEiyjfAknFLIJq/q7SuQKpvep8soj0zWwjkLHG8QNK32OIINHtOGzZPVil1XQx8bNQ3uSzKTkHDsRTFSMU7UGgavwfxtgc6hjGEYKrt3QkKjLICWWjRCxKhXZoMCbvRH5RMVxSMkQQkCJY4i1EKp7myNAvkWoEgV9uqKDiSSRhlSfB22CWxpcdZVXyQQQaAHTDb+FqOOZPacTytFHgVYQEyUDjkTiQBZOt2SdGui+pKoKD3eY6llCRtq2DAm1CghSQtBaANHydUfqHGkV1LzAsCDhI/ZfxjixGqHzo/serDhvggkwKuPAbkMpdsrSgxxIUKTV0e3R6RqzndzJisYSQ6zdGBU0SyaZjQVUpQRQ+NdZ0D0+WSCGeWGJlkAiJ92XLz2a35HcLJBqtdZ1m606L1H1WR/bB37ao8gC+GK3EuIOKhLWQ5MPC1dGh+mqztkLYKoHuEqSBZsIE7FF1WIJGxdgjpXlKrzSvjAS8wW3kUX7eEYWgCa7WJHneh0N5nQNji8poLicXJxo9rVYpbFaAyJ3vqsWpQn22KKWRlyZ2Q96qSApU0MZJAQo3ZxA0Bai9XeUkmQoMpFepCwxjW81bxSBnQAHbURsV0/6XSXK4tj3AAFgz0FzJoDFVUql1dEgb6FxovcKyR3iwZsWrGmr3GI0XBRjt2Pafm1q3B6BLKgCjKH20pzruZgrAEDwwOF1dkmiO421GwRicrCujAsVAULYZ99qAEsb7mIs/5ehxc+SV19x4YslIBWNswLCoMBZbvyoashfPjq54EC9z40AtZswMhzIRmPwLCKQlALiBv4zbjchX06LE5nWIxJjQhwGFs2wcfpHneQa7qiePnMoQJBgoQMys5JBJjRVogkN3JYIoXut9KSoV91UCtOxcEbxQEuoaQ3iQFNWxvz82vVb6lIjLKrTRGMPF7zCNlDmy6oKJLDD2xZUE4CyKrohH5PPSZkCq0dOxcxxktIFVi6AEJkTj8HeJ3QJCvA9RDgNEjMhZlMidtMO4WO3RTdlj86HQeXy5ZSVhYSLJIRAjyKAFZQgKJ7ma3+oclAFXf1EdG43DSaJHeLIEEkRuscYYhbFBrYlrGVkCjoCuumObUfKihDvihWXvQjUhsgsu/N68EHZ2T0SD1/lEk2URWcLTKzgK2LaC2N1sn4PmukuTOq8gEq6KvHyMIPYn6tEEhSuIhA8ivp7r6a4r5BHYTAsc2ReM7I5PnEA2bfEd5A862Lga5nP54xUs6kq7YtKUNKCWJxU1S/Fg2R+/VRBHJNIZHd2X21OACtbuP0x3uDbaP3/wBPVhIqssa4FUxxlzOGXaQ1KtFRkFtj5vYaul3MUTFVjjYpYCx5L2M1qzFRYbD2yabf/e3FiHp/pSOjH23LTqgYyuEvEC6wYEAvam0OgPGRPVonqKJExKrkyrngQTiXxRsSAWpTWgdULJBHXDR8/Nlj/k+ORe0UEF7Owr5Er9gb1qwfHR/bkMk7mFQ1EuXK2qu1LR2AzZAWKJJ/fpzU6ZePCJUIAQm7Qq2YBIbIqe28kHcQT23ZoELcmdYZJ5PbaUvAphxANKpo3d0MipYbsf79HSSROQKjqR2MjSpk5d0AEsevCe5TO2voawRQ6fl4yGQ4qGC+6IxYIbMFZFO6o2GAv5HiurxYouKrIL/mo2yqvbgVtEkntYilLAm8fj7AUjNMk5LrLy55pCKFYCwCQDRVfzr4JPm+lfVeQyke26qq4OqRx1iWXIlmUV2GvJ3d11Vz82SVv1JGlJ8gG78gf8a6pFa6/wBOQo+QEUDIpbIsX9s42LIBUDEsQpNnHG9iwceXInBjKQTbSn5LKoCIAQWItgSNbvxXVf6Lwpl0yqiMVZWdQ2L35VMqDVZsigBur66aXkFTHTzvIxYxx0ELUWXZCiTZcrY2QPmzYZOg34/toh7BEwPufUwkvvUKwBaRlaz2igL0Kts6XjOLFZFMzogGEci2O6ypC9sSi7oP3FBZPgb6iuuPwfYQCJUZiWyd8RmWJY0QpvRqwPAHWIxlaRSihscppPFRj/01dgCMrJPwFuvJtbmS+3Kk5cBwpVMiAD27OtBRs62TX7GPC9RjmiMSWQrTGcOTcwTF8lIsU7hI6rw9bsDqkZ36F9Q5zIELQu7bdVUDECqGyVxUJl+4Jvyelub6yrMizxNxnHcCW2wC5Gv+q1FD71s31a83iyNGcWCOtUAAEJIxVSBZxU7r70OoxcGZWk/SQo02TOkrFjleQZXWy3aFoUKIs/PV0SKcsOFjYWzimIepFdyyESVQKqSRVVktb6NxPUJJdQFkR5WLSNiMqdQcKaj4Iyy0FOOz1vi8SMchlIxeNbI84ZEsO0goCVJXRJst4raqxKEVWwIVMEjBVS1FkABUHEH3gbNHIZEgCui4Zoo9SkgDIksPtMgZjOWZyWADKQpYsQyk5Of6qU0OkuT7kgjRJolTFSxYeXczFqBrKlN3YoFf26B6rxXk5EqvCQXGQImjIHYBYNixl/zV18D4sJjd3KyMyRssRjUMquyD2y7f4dYSHRvZGt7YNq15sKoS78uJiCBTQEZ2rLGCctBXBcC+4H4A6S9PkijYlYi0SUVk8YIzvRyZ2yF6yA1sb89DM/J9sMOI/uNkZXkJIdglISoNX2gKK/zaN9aTnSO5QG/pefGMNiRKyntBHwRo6FfYk9KDecxzkoR7v8tAubhnBLpnjewLOBBJ0Frd9NRmdmm/TWVn9zAqcCGH6WkYg6fuxBqxf26nxuW381zJJJEjUTojSMyFgUB+hHXbFl2TpbsC6I3MJZkjZkSdaXujJBVWZZcihGTkgGxZsHwu+hBCCH3JkSIZM8Sg2zDByMzZ0cbPj/VfwesjjklkYvHHCGAMje4zFUxxVQngOQv1EUK34PSo9QJBT/CjUJUQ46kOzNkwCkABCyiraxR/fp2Lhx1COQqMjklmtYytAKgxzBoZOLXya8kjopUvo/pEivlJIEIQ5NHIrFSxGN4toU26Oh9urL0bjEyKfZkdlQJlUdFSxBJUPtwMgPsQGono0oiI/wAcRyyZgp7p9uMWQzGzv6WFX9hodD9vyrQFJHWYKa7CZDki/NMVsrT2PsL6RmJem8UEzR3mJ0MyKVoU5OdbOj8Vs4X+1nDxSkBQACWKmVqIurv/AGsf7H7dC9JJeZUNK8Y9tgoJAqwzBm8uDkoxJpa8iyOl5bRgpK31Gx+6/wBRr5oXX56xblbyWOLm5aQlhNMcJZfcYLECGiOzHZYaLWGv7DXUOPxOOximSeA9gR0kpsTYxKqTV3q/Gz+emObwlMhGKm8kQsTQL0yHRFCyw/b9uq/3FWO4VCxjEO2P9SgtSq2iyqMd18E1YB25yuh5npMkXHDySNkgsRRIgBIOgO0nI21teybodUk/I5DzSIvHZ8wrCUFgyxvtlBP0h/pvR+tv69MpyeTGgmN4KLeMyFnax2Eggqg8FipJHwBYHVjwvTHnL8mNhDjH3LZvVNsiwO01XgYtvwQRqlxHzaVeN6eRECwDH6SL0RX5vZvyN9Z1X8zmshCFnd6UtbUKK2LLX8q30/j9us6Z/gt/atWQj35NFo4yEyAYLon6SCvkD46vPUkVOYIVVVi/l0bAKMQTkSQKoEnevsPsOs6zrozR/V09piEJAWiAWJogEjyT89NcPnSTsFlbNRLx9ED+qIu3gbtt76zrOuVbhyJyAFHg4X/cG/8AsOkfVbDTMpZSkL44sQPqB8A0fPz1vrOsz01WRysv8squ4DSRIQGYdpZRXnQoDx9h1VepcyRLRZHC0XIyJtv0RkSTZNas/Gus6zrcZVz8qRSoWRwGko9zbHuAAHexWuuk9Vk9qWRI0jVFYKF9tKAMr62vWdZ01RqLlMkfNlUgSGUW9C/pQ+a8WTr89V0crP6i+RJ+kfbWSVVeCLNEbHWdZ1kq7iSM0UZJNiWUg2fLUCf3/PV9/DnFTtkKguWhTJt9pUWN/sN9Z1nTRCfrfJZIpVUJSwKRaITbysrmyCdrr8fFdJcqYryeRjS2simgBox7HjXk+Os6zpirtP4WiAEZ+/G4nyfkNf7XXx1Lkcp3lYM1hWcDxoBlrrOs65X/AKb+iHrR2T/qjOvyWH/bpGFy3JkDbCROyg+Ac6uvHg11nWdbvjlx9prkjKlO1yGv28fvXV96O5Pp0oJNFOQxrWwVrx/1HX56zrOngeSh9MhViAwB7B/yzk78+QOt9Z1n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xMTEhUUExMWFRUXGBwbGRgYGBsfIRwfHx4hHhoiISAiISogICEmGxsbITEhJSk3MC4uISEzODMsNygtLisBCgoKDg0OGhAQGiwcHyQsLCwsLCwsLCwsLCwsLCwsLCwsLCwsLCwsLCwsLCwsLCwsLCwsNywsLCwsNyw3LCs3N//AABEIARMAtwMBIgACEQEDEQH/xAAbAAACAgMBAAAAAAAAAAAAAAADBAIFAAEGB//EADoQAAICAgEDAwMCBAUDBAIDAAECAxESIQQAIjEFE0EyUWEjcQYUQoEzUmKRoXKx0UOCwfAV8RY04f/EABgBAQEBAQEAAAAAAAAAAAAAAAEAAgME/8QAIhEBAQEAAwACAgMBAQAAAAAAAAERAiExEkFRYQMTcTIi/9oADAMBAAIRAxEAPwCl5vFd5nVU2XNEnzQ/2+OrLlRniQqSRZNgfJ/G/wA0Sa8DroZuIC4DAUT+DoAit3Xdj46qv4giLSVGikLe23iAa1+5BP8Ab8dc453heO2OZWH/ABJJnJsCyo2bok+P2Hi9H79Dj5TM4WJMxjkL0Rog+ft4/wCD1eTejsEjcvl7h8KPpvwDZs+D4A6ek9BjrGyABs3QHzX/AN8db+Ucf6uV7rkIuKzmiQSWy83sb7joD8/geOrmDm8A6rIfVngxB/c+TX2+/Wucpxx+pW7TshsSd03kkAHRsfjpLj+mxqABIa/1hwRZ34FfYaI/bp9E3ih6nz1c+3EQErz8v/mC/t/v1WpxyQGQGgRrZF+T+NkUSPmuul4npUMigPyEomwAFGvsNnda++xVdW7egAHtdyAuhS1/YVWuj5SNTheXar4/BBjywpjVqSLH7V5/bqfAdZfcjAoYkbB/6SPx9Q0OrucxQJ3tio0ctk3+32+46reD6tAZSy39rIokGiLHzZAF+esa7dTrQudwWxj9sIKFtY8kgGgq/AsCvx9jvlOQzE1JeQ+Fq63Y8fP367RInMje4V+rsAJ2C1KK+5/+Oicn09aJd8K+VUH97NX9vz46dwcv49jjON6UZggKnIfBbt8+PudV/t09yPSliUDMByQAAL+R8fGh5+erXi+mMrAAKjgKLIsi7NFj5oC+0b+PGoS4KFdFMrt9LHbMSpqz/lx3+wH2HTonDpTTRyYhciq77mUEk2b/AAB8a6RWJnahY/fV/k7868DrqW4IZaN2TXx9QUMR4pdjEAfc/gdMcP0mId0gcg2AE8g5Ei2II+ih+9m/jq2Q/wBeuTm9PkaMgJS5Lv48P/ffSi+mupHaQfPj4/F9egxQKFlCeAyHcgNdh/YKSSb3uhrpCX0zJC4IbwQoO6oEGtff4/OtbPkr/E5Tn8oRKFAyLqxL+AaPgH5O/wAdc+xGYJOQAs0K22/A89dl6jwGnYK7KgAJH+VQB+9EmhX3v465l+AQSASQTQJoWPgnyP7A/bfXThYxy6V43kdWSoArXzZ1/wCPnrBBsg+fOq0Ptr766ZUBXe2utX8Cv/3/AMdMen8T3du2CE1drth8b2dWbrrS1nH4aFZGUs5ULdLWDEjSnwdXojxfzoZ10foXpkEL3748ViTeIYFldiHUdwWgK8Fd9a6z8msej8pgATYDVQ/Hk/7kf8A9JJxDQLeDv9//AL/56lyeUmdyGgVtr/pq8f77Iodbk5ooSLVDY1Z1/wDNgDXXF32abgjxjaiijxYY/B2CLIvrl/V+azIQhbQ39z/8+OiJ6e/J/UnZhEGsITo140PzVA9dBx+LGAAi1X2/89WyM2XlHn0anVvXmvPkk3/3IP8Afrok9MeV4wTUSqAb8k1s/wB2PVu3IT3LSNHYHZoef3+/Uec8igyh1iGi2svxr5vx8dNrlP4vj725X1H0+JZCku8T4AP4o/3FdS5X8QYIsaClogV5NGqG9LQsnpblSmV2kYgk/P3IFfsPHVfK8bFWujoWFBo6JUCvhqHx89bkcNv00nqUrn9MNjv6SaOif2+3n/MOneD6nJ76qEldQ692JYEEgnVGh/4PiuoV7QC0yk+Sw+PA/b5+fkddZ/DPfhjHS2LJWro0fPn/AP3otxr+PhtTg90gkGMNkRZW8BZ8VVkCvn5P7Gj9Z4DksC/urV4t7gxA/Iahrx4rrqOI6gNke7N/H2yNH8arpDmckXpaOhoX4H38HzX+/WNeq8dhDgIwDFkVNKxKFvzYskkUP+NDpheHkUtddwNN/UB9OteQfn+kj5HR4/UEi0sYsg2bJNk/JvegP9hXUIpSVQAMFBBB8WF7a015Ba+Bv8V06pEDyBTLHGgFgsULPiwLBhrXlMNVo3eh0dXXaKlMFsBsyvctqbJ0AuJYt8k/NdZAYUYRxqQF7nAIxjvHDuI80gCoLs7oAZdBASmLFY48867TbVvKj3EABvGgy+d25DqZc4FgoyiLMMS6KzDRs70GDi/wDY+SSBRVMQWJJf3UaqoNd+TQok3VD9ulvTogSAJVcKULMFbE2cgMqIslUtR4BqgG6JNM6RZ2SwKkszYqWBJIJbEgBqANY1X9irVd6lB+rtbjT9jbbux8ivxWz9uuf5/AMshUSRorEYgC2JJx14FAHdNrrpOdCcJBJIoMiOLysMxP+a+46+fHx4s0U83HMa5v7ThUPuKSQDoWSCTfmwvwNUa61x6c+U1pfRl4okxWPk9i37iqU2fKgWSw8VerBNdUXpvunJoQqk3G4Lr4NuAA1UO1QCDoj89dwgZhbSIJpFck5IS1kDJK3jeLePNk3bWp6xwxIJQxzkQNggyFlmBLFmWiSoUljvZUk+RvWfio+DHFOMixjaNVGIZqqq0B3EWNVVCrBu+t9OyKIwhEYVgzaUFls6ZsQpf+hQB47r610p2nqvpzyqTdEWVXQHm6N+dnyfHWekwBo1jZSHoF1vxQPwPhqDf9unOHy4pSHTu14+dfcH9jvrn/AFf1ySHmO6nZwDLfxiNfg/n43+euMa5Wcf8A06SeFyoX2wBViwR4+37A9LzT0mzQYfHmvkf+eqD+I/XpJlVUVhH5yF2x+R+ADoj/ALiut8HjSvAA/wDm7KIsn/Ls+dHQ/PReK/t25INy/XUhIWOIknQIqv8Az/brPTefI4PvIXFEhFX4PjehWj83/t07/wDx9Ygl5Fm0ApXzplFnzoeR8ZeK6Y9U9UhgZlWIsUFPV+diibs0TQs6vXjpXfvKkV/h9yt5Kg2VX6iLG9+Bvx8+fGum+J6LHGMqG9ZULJGh3ef9tdc76h/EUsrgKGKkHsBqj4q/t8/3/HTfpXFdjlLI7Ef0IcVUAdud0CKIP2v5JsdVi4WW9RdzyxLoKrXd6sH8b14+3Qm9UYtu1VVvEMQAN2SfG/toX+dkOBNKpBYkCqOI3s7piAPF0bofnoPJIjcIGIJ2ZHS6/wBQHglfFkGvFgdEjpbhrklSZd3i742RvuLAV51nVV8N/elmcsLsGiBeQ0TsD8aqv7Wfnqy5ELvmcs4+18ijDO8bXGu7WJs/NDwNN4CMl3KqvlS2OiMcQoAqy2WQVT/T9+nGfSz+mqqAhiTnVgeKW9nwpa1ANHzofIsQIolA7VVKW8yxBAFBmNi6N0PtvoX80GUsi0VJHvSqMfqs4rkDs6FXutbHS3PRj3taxqQcWUNSrTAsppU8IMQRW9g+DGtwCKdpO4lEzUs+k7dD2zVsQCFvIizh4AAHUhe0WOQKWNlgACujie4AmlAsaqvN7hJJj+mCrAYqTQVjhZqlFACj5O878dG5k8cCFjjHWIJXE2aAIN5Ucaof6uts6R40UcYKYkNkWAp1BLOmNj3ASQFJ8eKrQ3r1YWi+68YosFVVjP6mJA8+FUMNmjsHz4r2kVyXhMTKtE5Ykk1aimApzgoLg7FaNV1RP6vG0QyTDLIUrDt2SSEAsWMcifJvdmunGbydQpzVIgIfqZgoJOTKv9Si1UMthbYECvkdVHqHpKRezNx3RLFx3j9OJNgEBi2GRsgm/wAjfNnlMstAsADkxTRKizq9DW9j5+erj0ieaSJ1Kh0sFSQdOPpsCvJNgnRPn4614zurTgcpkFsA8uAjjKYkMVJZwCN/Ri33NUDbMBLikqi5FeySRy9bIXy3kqW21jeh8k0Z+lYIHaK2dipBIAKViBkp2GBL9p+ASMvPUPW5A0i8YSWJayIrFYhs2QQCXyGx9l1d1Ev7pdffVbL4hBYGK0SMqoW9lwCPg/t1vrJuIs0pJLiMKFSGjeNDHI0SaNmqNGh8X1nVsWOklavBNfn4/wB7vz1qaORr9mJLJoykLd/gHQoVvfQOfKTKsYcGhbkeABVD7ffX4/3c5MzxoqqQrM10fKpQGv8AUWrz9z9uuME79KH09/E0iZeRssR/b7HX+39jcenyyJEEX6zexXmyxAJ8ECxsefn7I8eAhS5B3oE+WJ1+5O+nJuUAFXAMBd2PJv4rz+D+3VK6ceMhrgSh5B7jXR/T2CMwWBryT5dbJIIBom6FA/oMhnkMmTLI9AULZ/PktdAA7I351W72IWQUuQSHGgMQgItmJA2Sqt3t5IUAjInrUyO8qOmf6p+VH6dAGQDY2cRZBJ7ZN9bOS+kl/h2MkqwRnq6LGwhZhlh5127Y1egRXTY4qquOjo0FsG6Y18gA/ckD9h1tefrIuFYmzGlkkVki5Ml0ST3FN3qvPS804YMiRBgSWLMzkn6QSx1jkoP0DQo2N9Gaep4fJjiGJBUAfivAbdHInE3XntP4sE7+67xsXQ6XRF2fghbojXz9vPVfFK+WQdXY5AMgAUPiKBN3RbbH4HtDV10OFbKoLKlzblds+VE0CGJKgkD484lSKZxF5a1G3tB48/ceN8dgtivazYg3bd5NgE6JtsQvQfayOVX9QMjAXfdWJIpaUqLCnZ34HTD8dhJM/a9ZlSbomg4Bo2oIAXQqlT7V0SNAAWKkNSm3ZlS2w/qa6cdhC3dqPA0yyX5iBgzgBS3a72LyAAUWRbMiORX1MdH6FyBw+HJCXLMzMy40WNBzYI02WRGtWTagjXS6eoR9okkjEgGNBi7Hdr27DWQDRk8KoFWbd9QyBAZHBd1o5Fe8OoVvkhFNgkv9LMBZIqWtCaU7lV3ZchjV2w8qbyprsEKq6ojztH1blR8iM2XRlzAWRIzkB9eY3iAQW0BYF2bHReVCBGBaE4gsHMiWVvdF/AwB0BevsKreXA08uLJ2rIVR1ZvpyaM4BQcizAMbFgMfvfUK1xyQrq3HjS8fbGIdWalBoeSCzpsjtBOyVphfxCI0BLxrlZBxe1ORsUhAYVbMQQPuAa6tYJWE7WhRVpSco7wxsi2UstXGGL6pQb+6HqPorzZykvAsYpRIykdqk4oQe7xuh8MSTR6vtnOnMcYOkjPFcnlhjHlaKQpJHlfP28gfbq1h9UX2gicbFnIEqZD2mUZMe07UihdkqNnXR+L6uIlSH2QEYqUfNlLC9XSs4ycC11/t1tOU08okDr/MR0gYotFbIJb6jYusmA0ATXnrXo8MeiTLP7krNjSIFOSklM3BV6+sgYUW7t3ZBvpWMEFwCrFiqFGy/wAFKOyK0aJK/TpVI7h0L0SSWSRspTFCDiDlfdsoELE9zEFid/B8kdW8XGDImEmqOTPJ57s5GUAWWAWlGVD7kADobm0XihJo2wKsrsTb4MD4a8e0eRVZEit/frfSv8syCyVDILfEkUSFUmyKAy+4tiWI+azoTqIDGCzlQxX4HlmH0Lfz5JP21+ehRcZ5pj2qGetXoAeAD9hv9zf7da9D9NERK5B20wX8EEHf/tH+1dXUAyJCKD4vYAAvZJs0BR/cjrn/AI1xnXaUvp9hDlq0AAFEBXBP22zCifgCt+RHnxBSxwNpkTVk19XgAmq61JyXWmcsWLABUC1+aoA0d7J158aOvUuYvdGzybW+wf0jzf2J2v5/46nTrA539tSAfprP/pBBevFduTA+b/sAAy5h4Q1FqjQuzFc46BX4Zu4WWIGQNfcdBY/5aX5cWC1HfgCgAoOwCTeyaNKykr32VK4smRN124gLYYkhH8EA5k0PB3IxanNMg2WChciNBQOxgcUU3atYavJUiuoRQB1MZyemGRIZRmAO2hitZo5Y12gEVYssrI3vIR5kskYg2ytUwA2vcBmCKH1EmrHQVRRcpAiW2/UAstjl3qD5BDWBVGhRC7LWU+SI3Ej9rGr2bFedRnuIJsUBR35+V0W8Q5OTC1JYMWAoXZ7cdLRNjYp1ZT05DzUzpwRTKSXUXYxbMk+DTMaokAElvA6rTxVAPuYlg5eNmORJH0MGJIYkBG1dXvYHVFTkcKuDLDi4aQ0ysDe2YUSGUWxC5UfgZAb64r+KeJJHIxcyAOoYhmL40SAMjqqx18eNddiEwEdlHuVP0zkoGWSpSKuxeAGS40GazqlWglb25S6YuFBuMAFSVpwjRjtqtkfUQcemdDlNVXofAXASMgWUWV2WK9oJcizs53seRfaQSbTit+qMYv8AWCimjksStqsBQBObMwBHze+Z/iDPuCI0SiOFVja7OSDLRAY7Bsts19gOrTixTsqojE3x48Q2IRbZUYCgPhVNHeP5o9FE/CPM44kyjmdpBJT5qylEdA+S+BskKpK/1VWrHTkXDRQIgkbhorCuAvuEAXS0XYeCSfj431r0mNz3GKNHyd6VQGZgoCEFhkAcpLPiwDoG+p8Li4KFrPJ48PexLKvkKooMDjVZNvYqqsanRvj8hI6IdJMlEYPtytVLYDNkFAZhJv6bA12tdX6rxm5AWEuIkC2F7yRkxGLFmtwN92r9yqttsz8QKXdY8Les0Z2/Tuo7bLAEGhgvgBtk76FDw1jQg4rEiyMQMlyXR2CSu7BsC/IuyB1HFf6f/C0SNmW9yQODiwIC9wBHiicfsft8HID/AIiT3DEkOOUlglSHJA33PZagR48EbseOrLlTMi1MbVWP0qwzZnICR5bLWX3+FYmtEPpvHfjR5BW9+WQqxP8AQAmS1rYFgWRWTWfA6YMg3p8AhjUqooBSt3bFtWch5Y/1WLxJAA30PhcpgmUtRuc5St3SsXbOsuyPPP8AsKs+4Oj+4CKMrMc7y8goxajQysAYKAFuwmjdESvYdWUWRjKpa8e00ZD5a6NY7vRv5j/gy8hDOEtbAL0d5kqozOIIoAUDfzqrIGuubl/hueQkFktQMSxBaj4AABP0i70PPyK6zpxn5V6TyOcgkIRlJYAWxFXVAgfJGXx8n89APqKOihwFGYIyVqZt1snySb7jd0OkOQpBtvpNZ+SNA0fwPgkfj7dD5sMksyQKcYkAMoFGwTpSCPLnwP3Px1yhlt7dTFO2WRQrrGiK+1Ef9uq7lcqJQJZY8l7THqyz7EeCVbMDtfzRHUEYkNLJIfbibFaqzWgoJv8ApIt93kBd2Oqzl+oW9k/q40G/yWNhBQCk/LG2O9KO0ON6afkkFQwwpgcSxZxYKNkVtP6l8sSO77b1xnJA/RC0yMAmasMTkNgeBiwpSAQNZXfVR6YXeVERDZeq+1D6iWNjY663khY2SIpZdf7eb8n7Ww/9w+Om8lIUkgOKBKRUDNjG9AsW8C/JtjZO7K/fqpm402anFyHk7ZPcAUhiMK0xRa1QFizvyOugdWCk1QXJqseQSGq7+CVJ/bqm5TEMASSFBkQVpQv+NRByvuZxqyEI7fIZ2zz4iescQ8TAM6ucaUI21J+oMxohTGib7dgk/cVvHLOAxHtKygZhQQ9sVIKgMSLPhjsgXvfTMPp7vPIArFFIrHIAWCbalMoaiSb/AMynY10+0ZVy07pGfu0qgHIU1Bd2AdZCwbrz1aZxVicBPfW2Z2UqGpihyYIPCMKURqv/ALgDZCkFgTByD7ahGNt7gdhlitBiayAxC0SdkqcaFuDjq3b7yKFYWEBJo/UD8gkjzrVfArpFIuMhB9yCMq+RumsEivqXKywuyTu/N6LVicEcIzwwVlWjSI2JHhq9tmZrKM3cNn7EdB4zmvbRmWj3ISScW7QPH0scMd7DEUGU9McP08DMRmOs7XEKLBGyclZix0Pq0F11BkLdoxVy2xkC1rbDdDWbN5c/QoH1EdGn4getRMIrVjmj2WDd22+T4q8mYVRANUCD0jylZ2GZ92NGU5Sxy9zWwvKMKq7dK/cHR6sZjHF4hYGQqtSPKSQQQQCXIbzsIGqxrocEKBERPbUSEolh/bzouBTk4jIMK+uzehrplFitkjhv2MO63K/qZKrIW0HsSAjGz5vLV9K8v1AKsRYDORpGUgrvGt5gqHBbEgkaAbRPVry2XjyJMDErSBjTRMHyJVgFWIoW+d/t5+KA8zkc0uZWBQE4jx3H6I4r7hk2FgmhrLezqflm9dC+l+nSyr7rFigdpFDMRihIMkhNVZTQJ3dEg7BuZfUhMYzG4KqzM5Sh+o1KB/TUa5ksaBJCggd1Q50YQxxvMC4SpMAistEm2IJAj8FV8Frs+KikAKMCQF2oDItKEo4EISzKF8C7sWQSdFpkSCq6SJIuQYZ6L0wJJVUOLZAn7D9vv0Lncxg2LEMzOIwouQJnjjmS+WhsAAVsb23U5mbIihGuJxA2xADEllMgBGKDt3vyavrH9L7CP5oJISACIY0ywGvu1KjCjl/UP26oaz+ZUkiFnV0ULoa+rtsNSg4l9Yn+miN3nVTFFJFIwYpNJNG1l2WgFkB3Wi1krQP/ABXWdb6Yyu/MNCcyPaqQiAxslkKPdvInwT58VXnrcfp+MaJGpBmkAIbZOsmLHybRcSPgeLPnfC4DM2J2isSxOwSxL6OtYlR+wPTPM9SCxIEDsJNk4kfIG/sNGx565WunHir/AFJAOxLyWqPmgD5PwWrIixQu/JPWouJiLZQ67IJoY6OWzr+3jpPm+sGNcUVVq/pBH2Jok/Yj4A/fQ6531HnySxyIzLiwPYCQijdlm21AjSgi9WQLHRJabynEzD6m0nNRExMdrZx+pDs/atar4IPXec9w0ijEBgunoGqpiK/NVo+a8fPD/wAC+hAXyHvQJW/jYAFH8Gv9+u9WFhK75Cjrx48X/bQ6Od76P8cubSXJIELUNe1IQCfIrf42xB/36oOX6gTKyARl6Zo1ZW7jGWDFuyqdcxkWulU7vrpPU5zUhJ7RE9kAkG1Ni/GsRobJPxrrn+TKdMciwjR/oBdRnEzUbCgApvYoVfneuNHKBJ70oDSySOoFhI1CqB5PYFOwocd97FiupJNEhU8YxLjIxPthO6rBBx7lGQ2TXhSa7gA8mFS7porNTxirOVDNKW8lrvEZIu2si9NpCVtc2c92RaPFbCkEgJS0DvXxZvfWmZQ4o2RESOKMyIMnyijYOQbxJrOzZA0BQO+qLg8kTS5wciaOZkZ/8OxZYKoCI+FKJAvctVZJ7erriQEP7PYwMQfFVBsltmkGJDUGshSaQn5xziGanDLDgCaapMSQQAaB7VOLNsA+TZ+LRYk4N5FmYqCtWRYVrY3Y3YoHR+q8hQ6Vgk7KIcDEqGaVDS9tMA0gF5ErW6tfuB05zpHImWENEDUcY2TlUjMxtgAxksKCfIBOOQ6TmhUSIFELgBogpX3FHythZN9wolnbub5agSRqs4ZlBbMBFZBgEdWBysSV3W647sJvI7FWT+oc94WokKypmzlVLhQSBXjuqz96NdR5cWLAhaGFsQjAktjjiPcDVYUFvBDfIU5VvrHqUbRD3FlEoCgEKgepWIQYKxojZXyca+qyejOxfCvE9UblyBHAZSTi9AMpqnN1Y+xIbusCiT017Txj2oAEtCUOJAi1jI7SEEkgMax2S1kf5d8X01OOUldxaMTIz0VDeDRDCiBYByuzZGtuRzZyRyPKAqli8a7u1IiVWoEIGX5onu8dbYkU3DkcYLFx8RHOyV4V67Q5zsrgVu2vvIYGwR1aQ8LtCHNQVVM9rYFBiC+QI9yMG18WpLeK1w8mRT7zsWCDwoK5BiVrFjSv7bE0aIe9kKpByiWC51KSAyi/pxs950oEoKAkC8KJvfRW4jyuV7QLSqtNMBgRprLPSqzCO6KjMkgVut9Pfw/yYxI2dhZWZv0mjOBABC9i3hJiDugaNg9JSc03mspXaN7h9sKqk9gzZgCxgVhS6GXnpj1IzouTchyoNdohY40BRIZgFJUjx8/iuqKqv1aaPjyiVZHeRZndyz2FDqVxH/uOXnW/v1nUIfVDMyxRRsodbaVkwUj6gbA8fSPHmvv1rpz8jXS+i82RUcvyAVDG7IxjxjVjid5BQxLUPq+TRBjH620hWTeLEFVPxHsqT8ZMO7/j89Q/iSUtHHxw3ZK62QbyUUZifgEsQqpv+xXtJ/KrX+IhJOgWCg+Kx+1A0B9uscq3xZ62bQZMALBIuiaojxsCx9/nqk4PpvuZ4jIuFaq8LmAP9zv8460OukWF1ichyWJODimC+LN0VAsirB+fi6f9ChVSFVmk0CzsWNkXbH5+ND5+NdYlyNfGW6P6VxcFAIofP9h4/b8fffTMkhY0AP8A7/46HJ6n/ViB/lsiz3VeFiho18H/AHpflTCNWPlrI2SL8dikaJJZVsfn7UM5XTZIH6gGPYNLotegQv2OLf1fcV2n7jrnSsjQnTAFmYqb2FxQKbCyFe2wAi2aI+LsIuOQ7ZkSANpgGAUCmcliQMs1+ALCi66Q4JVl9xK7j2BQoBDFSoFuLY5FQ3gCtEg9dZHG9sn4c5E7Bf1UkVkYFioYCyM2A7WOQOJNFiB+A8OeoXnUFQEyQt/Tb1iBbEkIAt0KIaq0vW+QhkrAUQY2DCybBzqgF3iA2Tn76UV0IsA2lLryCrwridHYcUfIvuUeRbbF63PGb6seZIsSO5BQZMQWSRQKJKm3OD7VSD4ABOuq6URTCJvdyK2wZiziUhQQt5f5XGQAsksCK8vzMkay9yJZAIcIjOaUXjS5eVoFjWvHjoEp/URpQwRLfIuFDuy0QA1k0vuAGhZvVYnrJCiAOQZiY8bkV0Y0CDkWtsiSMnwxUCgK3fWReorMGUXJaZMUxVR9Lgl/bBGm0AxJoX9VCMksgQDIKuDAMULXSgJRQxxgsRIAo2e0/nqUMR95HAQ5s7sJvcYyKACClqyopZ0pgAatt10yC1HkRDABQsWYJLZMwRVWsmz7GAAxyIIN1lsDpPjJ7iNzHVYIQMYFcg4+7SNO1laJBWq0vxqrFygJpzG0v6ELZzylgPdYCxECBsAFmcmwBs0AOjmR5niY5rGrERrXacQqqWP0jEEL7SGrGyCpHStbkSFJHV5GDB3DlySzuVDBFrYA7XpT5CD5YdT5cRb3MJArMiBytFWKOP6mBOP6jKL+okHQAPQ+DIQpADopVyMnNZKDmXUWqtlRNtssx3vp+eyrBmZVOqIkNqVOAxY0SRi9kUAzeLHQS/J42LF45GANX3A2SRZAvHMCyr7HwxbHUYOQwVvaRFNqqNLJIxpWByKvVjO10cvOhodC4YxVAEdFxftYvF7SHMC0BCMWYAbv4Y7LMV4i0YLopa3Uukc1LVmiKsBq3RAOvGh1ejxaooZynuytbGQ5LloCzgFyUrmIwAGJAZgKArpRheB9t5F7yAcog1Gl3RJIslifBcn4YiHH5avJWDbPle6yGJAzVCpAJUmyaFmmYgmKcAs92V2CSqsMjkWIyJJkvF1JwAxvXwZFuZzuKuMbuisuQaNRI7FjR+pYU0AANEqRvfnrfVP6xxyshkIjUOgOM+fdZApS65kqqrk/ybHzXWdaxnt6F6nxPcMTMW2zKGJqiwwOvAuQgVZ0356uONx1gVclBcLthQtjqh8/86GIA6Q00lVTxtaKP6RiBZtyKOJN0PqB38750xckduZ8WKYYh8QobVgsrfcdx19PXKzXWdFP4f5RbkS/VSuVIHhqyF+AK8H/AO110MjKAVjdULeaBO8QQf8ApA3/AOD1XxoozcA9o0DoXWRJLa/orI3VkVZ2w0gA7mCoDWzSg6pixAyORHn48A11n49tS9K+ctGykAqGIFMd92/gkjH4IFZaH1HpX1LlFjoUFYKQWWkyZQSwsWxfFSoJNMTs4jovP5AzrFmU3ixSw3fjQ7h9aZv9wBZsaNdPHGcRHmhZwo9uN/F0e7A5WQgs/Jve+t4xanHNH7gDFHdSrNYkY0/eptgPkZkUaJNVYPSkMjMcpI4yvZZTyKX3UDFiFoCOO2GvmhfUuTyiHsqpVw5dCWTJFkbxmFBANg2AWvL8mHL9SckkBn9p3s5ouRIdRal8gu9KKYhaoeBqM0QAyottizRge4htQpooVVYwzkpmRlR1QrLosbS5FobX9J8Fc5W27ti5cjGwAdqR4A6KONmDCSz6JkZcNbI7c3YjFtV47gN1QH7JhRvahb3GhbAJhti5IBAGF2CdAgUx+D1RJcJIseOV5DLJOquVkABkkQsT+oFJv3A3ZsfIolT1H1Fjg5kKqE82rZnbOFssAGbAjXkFhW+leH7UMsjiOPKRM8mCkqwFyJkSCumDkAbo+LPTk6CNI4cUijLKC1mwUUYgd+RLKGsEFt/seq+qeK7nRIwynFBipJzILSMRQVRRfQLAuP6jRYdIc/lO9xpqeQnLIMqRRKBlM4OwR3Hu+kHED4636nzJCgeSPDjr7a8eDtLSyfVHdGziuK3QJsA3RPR+HBLEZJJF9+Yx5cijGCjUlRgkhQkaFrX5YDRUWEK30/1KONwixllxCQ5XQV6LO4us5CCz2raCrquiwoFJfkvC75EsJJDhZdiDGqhjTAAm8SdACiSbBuSwDCQomeUXGIK0yAqqplGQXsGgFWvPno0WUQcocWr6qhWO1YsGUMQzPgVa8jTYgmzS1UJen8LYWMxg2/ekPZVmwCyeAMT9X1VWVgdMcc7RGaQAgU8ZRGCtiuOXtlrJHccwQFF1okvE5nZZxU/1ujoRkzRUCwNUXNFsiaT42vWQRCdEHfIthwS8iis2DYpZahH25Be45bvQNODRQoUfIEkqWOUsbeQclsjYtlWywvI7Fm4s3092QY4CmcnT1liQI0W3j0vcfgAEjpT2IV/SWNWJYtW8FzIWtpkExA/cedX1PP3sPbiXC1CSs9XpXdgMbKjDYBF34oakUCFZY+OsLOYcTkSc17j4PwqqK82Lv7kmkRSTTdoEfamRcIxDAEBsu6zm90TkND6heolAFkwiMqg5JmQVGWhJ3+fbAPmsl1oC2vS4MVKpi1OylYCCuRpwMjZYK+WmNHe1UDqo41qJ1tQAXPcaJaQKASK1KQw+2gNX5HWupyQhiX7isqjCPRAvFi16y2GBsMASarwM6D0tfaYl1LEkEe4seB+VK/ViMrZnskm2B3o9NfzntnCONJVtyScCLIyXt0qqclrus+K6SkacI1/yhT6VPsne/BJk1jiNEE/AGtsxGSj7ghNkHtjbfcxB+sEHxQJrfgbHVh0zzObS0yKLrvQjyRoKHbGvA8j+k+GHSiAqApJdzk5wsgRqbjL2Wdyf8qmiCaqtqRLMEd5I+NKFvCNUmvx3rlYW6Ox8/T511tW5BQoYYlHt4lElkAVVq7x0pFjQv6xQs9S1Gf3PcKxximDgS2UJZdFcg3vFbEh7SumPaK0GeCTtaMhTKFLFc2Y4opq5WNkNIwF0FGv2NJxpBRMHGKg25E77K3o1dk5MCL2RXxXWxxhEXc8OHGixqZiAKBYjLsTt7v3J2PPSEOOhEUYL+0zqyhTh4ZFDKY0U+QiCh4sIN5HphJFcFUwGSObLSqaBZCZGClaGZJLElmUGtACUjTFWY8VUUREEfzGKhCu68KtUFvyB9rrqp5XFzW/5YhbQKpnTFDvGo1xRipvtIIAW/g3JYD2VaN67lBqkJ0GAOIottFYCSsjZP4A52U4kr7ro3YEWt1a1bDCzhkSpFM12CD0qY2dEiPHfEliI15EShrNNaDtqwFopfcdmyeg+pepyxlVHCI98ARlJ0DfSWGSgFVNsWF7Iy31YtIyuOQXjSNKv+YRmtgGL0Ve6ADkEDwD3GjlZck44aUclniiTAr7ceYMa0cgRVWATrIgtVAjzZcyKSGMIwKZqGtpFc2trQYAKEFELY7bf7mkeMyKjFiLs7yuhiMroVrEAkD/PQ7hTrNpfhcpXm/nJFMYFLAibwUig5Yj/ABHFY3V2x+1v87MFYlaZ8QSMXjCYkY+O4NShvyWdqAUCqz0jnBuA3HjXkyQxzFw8WAxIK67ttWeQOvI2CK6k3qEcSl3E8QlGBdzbOCFrI7BoKdfte7PVZ+DKsYyLL+zG7uGJdxEvtgknHNsbVqamUXdnqIiuWUCBQ6Wu4At9ugH/AMNVFLtgSe6hsdJx8tRArLHyUz2s6wxlmyIUAO8eVZ6UKfLVY0el5uAjQpDIeUChyr+VANjfdQDZAki8jYOq1Vi1ZNOzsTtlSIFn/UdDvPAAOF8V3MbJfx3UIcy3kkjKzvFH7woAJExORGTl1AFNgf7/ADR6is/GCxsP5oqlqE9hkjJWlJIjUZEfYnIMAMtHrcPOVJZCVYMwGNcSZR2j6nOmNnE+apiD8HoNP8rjsm2DAl70AG7lKkWJgq6ogWSArUSTpFOLCqhvYVmAaxirstlbYsG+kDPLZJ1vZ6WPLRWyct7W2ZisoycissGXC7Ao9wAFDflP1ZOO6qJJQCGU5FaZgazs4LYKXVLv8DXQVtyC7xTIwBUDDsXEEhXJ+o2YwAyggbsHQ31XjIFAEVoo1VHBBLFlBKObX27JfQ2LBs9P+nc3jl2cOJA+V5tKzVRCUKKAAWAPNUSSQw6hxzFCpLPEmT95e+6lCgBiKUeVIr5BFFdv0z9tcXle3PyFZvbGQkBfIJRAW29sgsSd/SQNfTq86QWeAe2rzxOoOWKzFh9JUC2x8efB81VbGdMWOu5TsitSpGbbBS5JCkrkXP0ogABP1DagfA6DJy2PHLK6szymirFhbShV7vkisbNAAbGui4B1YSJkhdFoqqKyliw2VVmIZvGgcjXcSOopw/0VQdntubxVh2rPoVmSBjflh52RV9ZaSgZXFuTWiyFiHRmxdU+xJugTRUle236rPWv4nMMQc1nkyhAxcLh9Jdy1ti6A4rS2aLMcj0b+JeY8TM+YyjQNiFUFS1gKr6LMVyqu5c7oiiA8f09ONRmCl40VQpY0AjFiUqmPYqi6IOwSd9P7BKD1L1CcZsvIjZnREemUWVZjiDH/AJUJJWqsdvlgxNFy2dA0jF3UL+qOOCzWygj3Eay1E4Kb/wBunl4bzS+5MzEycdO4BmVSpR2UFu3uVruvgkUQOriCCKLJgAuVlmcuaGsvqIq8bNeSd2CT1XlDOLlI+CZ40M8jzRxRys/dYZzhIgbLHdEj7KoUGqPT/IAUwyYOzSJmQwf9O8AApurLFzr6h3eCOnoGLu7BgqjAxxq9lWICjIbVe4nW6JHk7GvVlYAyqRnGBICFJVTmrMBY+kx5KNfPyVoW6vjgMU0aGliC5ABjjvHJmIUNkdYN2qQK8+KNPy+WY7cOY5GSP2wCVIIUlhisVtRyG2AAs+Orn+I0XJvaYoxRgXClaLkHIH3CPpLbsHu0BvqmWQ8dS8jyzTjEQqdFnZpA4shjVBR9X3rx1AxzZmZYYEfGWaZpWL0wijO3C9vhpLIH5HzZC/N9Hkk48oWZJ0IOBRClFu9bayCKayR5JN7onfDWRWLrEJHk5BR2aRRZAXRAU0qhtE1kMvlhc/WgzxlWcALOocK4xFkKPABxYKPkXl810rIN6fIy8UvAqLEm4kPlCSvue4bDFgb2CPgCtDqu9Q4mcssLzRGCL3HRqRlYDCsQpDZdzdxYmyfvYs/baHkV3KJULIT4EjgZgd1AsCDX3VvNi9crkRmZlaO8z7YE2VOp0Cqx15YBc3NfV9j0as6B5MfuK8iBmeZaURwt7dqWMYXLuvJ/kkXegAB0SN5hnGBQkAErtIqCOQoMi6KoJ2FpMiSu/J63Fz82ViPeV6VQkjoAscYjOCMwIFll8EnNiBbGgoSrqIyjyE5KuTBqUk1VMgJFx3firuwOjVhiCOONFiUNQ2MnXMZZ+DkWSQSKToAgs1GwR1jQO7eyyrIaso7IUVCVKDwpY6QnInYs/gfI5hVu4yKCclCtEmQYEj/FZvpyYg0hNnVgVElwoCx0qM+nTKyWZmpmZqxpAWYgHdfbqKMTSHtKggs2L+4irQMhDHEMw7EMeh2435J6l72iv1sxJKxQ3SjQycurDFlddECk+1k6hXIuIzJIqgIJYWjRQ1udOFVX7ZDSqbvIau+gtN7Qw/XSo1/xI4slUuFIC5WctLiAKUDV2elGuJKsWCMzIEiTGMX9VFVD491+3RpsryFAUbU9QjR3Vi2cTNHRViotthxtTYaiF+b0D46e48dANlPOy0xAGZyUH66BjBW1UgOSA4U/bpT1tThEoC96wqFKg4gjVJddoINbHxsDcKgfcRQ+LPQByanKuRiWNjVhWGLXiGrrOluWHH/pySM//oB8VRV13KjEEgBNkjyv2rrOracXrpIXJUxtiFB06rlnu5QoRjiKXRa6IWzR6H0/iXEteCfox/oIGdg7UGmbutvN7PXNTx5BCZVIVI8WUuLC4klMlKR2xIpvhTR2erQSyRQ4qphZ5Yoh9LAZlrkVgSD4I2B3KLBujmmdKX1f1VRyRHauDJITkPA9tA1efpxlUD/Nrp/l+nk9pCKJO1wuChFxHgEY9oVqo+B/V4FL6Nx0PKlLaqFABkjYhh7jBy27wV7YjZY2LOul5XMCgtIobuPaEQktW6SrOhQuhX5PTRx79D9H9NMQoRuoGZC6dtEL5RWAvIgj/TRB1QeYpKtsi/qGD9uTIv8AU1GlJFKv38b6jzZJBHSvJk9a0MSJJQQcTRck0w0O3W/ION6VMY5A8j26OApQ7te0ZEj7f5fufnrLS9hkTIW/uFFVqU2chZohdKuSiyFPgfgmrlykZllzuXNLWttIquMhZxURlVSyTTv430H+IucDGv2DkyYyH7Ze0cSEIVTXc1fYG+mX40zpJsIZJFNoHZAVURkFqC0QgDNoUCK1tWql0KIkvISEpuRrSsVoUUAIFsWUUd0DfwOlf/yJEjcvlD2ndGHHUl/0V+SNHF2u/F/7no/qfpIkV2YpHxUDSMcWymk2xFDuKL/SpahQHwep+ucKJ5R7g9xlAti2B2LWgV0F2P7H5vrX0xekePxxIwjBVXJOBO2DBMlKKKW1yQ2Aaob+OjQRWWhi9tKce4aMjLh+qxON5McQKJsebs7nwKEhldGpSWQ47xIRToLmSaZhQAJC146JFES7SMKEmZJjgVcB5i2xtpD24ij56y1OyvMiikEqRMTJG6yK4EagHHekxcLph3tfnoHD9w8U4TPGrRMwydbQR9rD+m79t6IYVfd4FWXF9QnIGIIUUO/IN3Z+VogA+0KyIGNWPg1CQxe7IjL2yxs0enADOArqAAbDWrggEgq1b30zwWZR4/S4yEiiZI4uxjTJKZMpAqLSqFAJDEvvw12BufF9SkehHceu3xJjicmVwoPtBgFq1JO6FgWReLNiJLRFD0oTtzMYArLEMVChzR+1473tpzEuK+1GpWJaRGiEzlQoBICtICWHjQWzXUoFx2UwsGcRxAoXLqQtEWFykCj6CtJGvbrZuzkSqIqCq0eXc1owohjsxupIZoIxbjxot56HxubJLEV/mA8TKoZCHXFf/UG7ONZCwMqrY89KDj8VahQImo85DkpegTZJPYQbbtYXpT5A6ibjRvch92NYwJAD3SE5OMEtX3j3KoMeh9/J6EI2biH2gFljkIeQLioLSDUSlb+aBUeQL8jp+GNGwDuKlYYF5XbWTUVztWYoaBBIJFtel6r5eOKW4OOfaYhRJyGlVf6dqpLUuKDE6yUCvk0osw5zphJI4APthqU7AclGDgE9t9gPaDbMKqiOgTQF+aF90lSNxhc2WlxYFvhCjkksfIH36egGMwBOCrm6LgwFRGmAYr5VAsZ+O+7YjpeJBl7rTxqhJFeyrMfvstXa3g4mrPzfUv0r+FftIJA5AAGBcAsUXBiVMLAgMDssd0aHWdPcGbI4qJZAcgHkytwGyY0sZA2y6Ffc3qs6LT0uB6g3/ptmzWI9go39Mt5AFqal+dYGxnj0GaVhGoSLAtM9II6PZx3GwoxLe6+PZYpRu76YjkB1m4Byr6UK1YUYgiMAtYAK7q/OzCFR+iMy+AlfwjZuAuTHFaIChaFm/cB31IHhK7QksTErgMGLBQ1LZ1WSr37ofAFglgDxcZ5XRkqNFUN3hmq7qozIFBwF2bqzQu+qX03hyqjtMZGjWSRUDB1DBZKUVSgAgkhbxABNKB0//wDjZhHgj+1uMOyFT9EdG2ZNhcAL+SVFgbNRFzjGAIjMWILOaCW3dskKFoZS/wDPkmz0hzY/cEkUbjJkI0pyUuK2fpVsQbJJIA8eOi8T0iJYmMYaQ5IZe8kyYi2DHZNZBsPBoCqJ6jymIdY0HtKAzKoRiTddwA+wbx8BtkaBz9ts9Q4cC5yNHbAlyoH02pxDEVZsIMVAIsX56T5vLZpUiCK3JkxWRYrIhRioKmu0Hv8AqoeRurPRn9QWCBJZVLSSMREn1M8gYl2JIBCKVBv4Pm66l6BwyilgVfkyBi8wUvmSxW88RSqVoVY2DsgHrU87Zv6D9flL8dowsLRhTizsAisGAjH5bFWPkeOgThzyGgVo4oqKCRaD2B2mx36IY1dFRs9Ner8kNHLG8aKmMYYr2pGQcz3XplVvIXZ+2J6L7C4p+nEpYqZmIUyHNs6BKDwrAUTY0B9+qdRcp2reFCyZB55HdznIyFo6ApKLn9Pt2SpNnz48wg5SyR/pwux+sEe6xYNmqEsEIa7LGwaxqjV9EkMUhxiaTIMzWhIDkZUSwVtKMQSQQMTQN9L8ziqQbcRrmA7ljI/dsBw0YGslxBJC5CtX1L6GUWmTyFUTtIjYg0CSFCA6YoQT5rIkroDrfOHuIQiSARgCMn6RiBqwxIcPZvBRskgkbUaYMy4mNzlaqFMvt9uemVSw/XK6VhePkCungo73CH2FcsZJXNO3aHahZwAjwCHWyDodXivYDL7/ABlJtF2zRkM3aSwe6WlctIxLeQSTkb7djnrj7kSduWBdhQDIqviihVBOQZCStiwCRZA3xJFBtCvtOfcDMm0pWeUNXx2bA3f763zeQ/uDGJ5WHaPbFDFgpWgfqBc3RNgEXZBqEKTmbKMiaYyBZSVK4qpjwasGyJUGgPAJA2MiSpxOIoGacbkh41xJiZY2BTtFJYJJrusGrA7umpuSgZlfPNr/AE4nzGDEFAyMHL326GjePgV1jAKVeWD2pGrWRVnVQGpVUh6KlHKBQARWt9RC4/IlkLlIJEXEAvIo9/3NRgB2cBKV2YNXbs/NdC57txxjTf4ZXEyKqBgUDE/UzsGCSDXhwCa10Pl8KWVi4lAjjKM7Mzm3jIJNMuu1lNXWmPT0sLO8wlMjxaEqyFBGAHFge3feFGt+SN6BCjnHUFF/qmcnNzj9VU5FAGvcLCiT/YAUj6lz1Co0JUKCY2cxM9sd9o0Tk3b4ryfx1V1yuTyZAOUkYwyV2AUVfagoaK1YrwBf46u/UOB7fH7ub7spdQmMZVq8rgt/WzWgf/V+OqztmE+BERSywNLGAfccxviCccO2rNIkY+kjZoit51rj8QB5UMM7GVFEkkx7SwKyGz4DA2v75Dyes6q1F/ypFSNpT3IsagOrABloElY/68dIe1aNgfUWMufOqRI4kMhWSAISpUuSHLIKqMWgdDiL+9kCocN41xwl4w7a7YaFsXMeQvGhsAFjbF/NaF61HUgjcAhYZWb26X9WQgMaBB/w45h5JPcATfR7UR9dlU8zjAMUKyFldmT6Ywq4oLyGbIFvVlz5AIHTcSFpkzq2KL3sGW9lmrKmClwVseRXnqg/hrhwQsJDNTWIySWL7OOCAKAoDkeC1kAkqLPVjz+SysRdCN+4f6cqIzY97stmhWAJFgfVcv0eIzzRQ8jixySCWeSQphkVCLIrVS/1d4Vc2BJP2HaFxzvcEiuz+yLDuxChFIDhUACkOwNebrZI1Z/TuQiSDNImnILK15Msdm6cgaDlzrwpB8EdI+szRSC5C4hBuNaoSEasEHIjNbqt0N70RWl/Somnm/mGb6qSEWpMUR8G8g2cm93YBs+TXQ+shKCNNIABkt1ZqgBlYIH4B2A2zvqh4crMp1kiqiszxtRXEZscsb7kwUCgO8nVHp9ZiuYjBL6Ulq7AoLkYZ2pplXFUA7f2AuRnhDly3DKx9tWeRVwJz7jGuR0wQEWzsb8AgHZufMSJ0X3HiKViFkJGNO6IaDLeSRgDYum+56XfgCWIJKAyyZMZGQKD9ILBwMjWDjFa0xJ1XQ+TJnDxnapEHutkzYoSCcctZsQQSAB8n89LLOXzEiEnFklKqSM/pwFuCVVU2OwY3vHEb7iOpcDioFkbJA8rMwL9xxXSjBHXtxxC5H6j89C5Mx5Ecol9lnGZIjVWNBI0YrkVOZeQAdtaO+tRSx/y7tFkqRllXOTFqVCqisKs3Y15x2epQxJJIpdy83IXYWNZZExcEWpYNiwXS0pHg2LHSnE9Oa1P8u8GLRsWjzkLVkzRrjlhTMT7nzuugrzGeQRPEwZ39tO4MUONlWdU8UFOI7q0KBJ6dhiZyBLHHApixRuRIRmDRVSocAgZs1sLBIsX0gzM0hy24k00JkUCimmWy+T3ksgFaOZ1fQpJRKI8Sr5tKxIDFgqAnFStkNkVGVKNfvSvGMLyx0eRLIMZEXGJYu5bx8A/Q48nR+ddIyzIqkqP/wCwBJGFfWX9a+5Y0csiD4xYeSR1BaEv7TkRLRlOPuyWDV07Wlrftao3o19wjy+YQk9Yo2KO4Z3YOpVie3AhAQy0AdeL1RHhCscUTQJ7zOCYk91zjqyyqe5xkauhiW8nplebJMZQiclaYAdnaqoQuldypoCiCCLN1e+rWsZwnieYRrxlzVmXJVDEAOoyBKhWsMzf1NYF6sh3nBPcEEbMZGDMDt2JoWC1WR7ny3nQ6Um9SWEMxYjNQAljzYD0dAFqUlfAAPQPT3mJjLvQILtiEKBWYIACWDfD2N+FIGurBaqfUOBLHTRrjG4zWR2U2tZEgKaJA8gaAGtdOenSK8S3L7p9tsiGW8rNKpZMgWvxYqstfJ+FzBk+DMqqDkdO8hRLASyYydHGl8Jf3HRHhr3DGpEdLJ78SaIs+5VHE+ZAaBGh+3Suohy+DIkMgjeZXVRgDYGnRPhASSovd+G+Ses6DzRGxDEyLE6n20b3AHJf3M7U5kYsKFUCT4ojrOhOs4HIZpo4TnKtxq7SoAkgKPI4qqpR22B5J2cukYJl5DyObKAEk0psqWU4htDJpZELfAT+mwTbiEnjyyZOB7bqrXICSyqppDSsayI+oEkC/gpFVijCqLWLRogqpytt1tybo/WciRVgAaK+7L77hBH7vYRYyxAtu0q12CMj2g92RpiOq7jRjNzLMkjyPb1G7UKGo8mwvLEbvW7pR0Na/mI7ZlYFxKAQQWYZURVFssaUBj2bskVePyjxeNcZlEiwkqiUACVDFsAoXFExPjZJvZI6WUvVOfDDXHkkxoZTnI5Y+fbWzoEhbC6Wx5rrfI9Ri5LxyBQ0asMcsSCQy/FmiMcQGryfJ0azicJo7sK3JmCmVpMmEWWTUEbVgizbUSCBojqxUR+wq5eDSt3Eg9rMSWI27GQ/saH36LkWalyYDg+ILqVWL/Dkc7MhIbeQpSLzNX5rQ6NyEIViqhfcckEAAHIBiLqzePkjywHS3BMsYBdkjpsQxZ1JJNqAoBIUdwpj5X6T1r1BmJBZSGEmRdQoawUYW3grpR/TehWj0YdDPDPutfHVYo0VIbgV5GAHtydrOKWjiQy/I1okiPGHuqAZvdH6ef0nYDSAAdqWziqIJYij2kAqcWPKN4wsUnt4Eq5GjZOF4i8mY2DZJ6eaJlhCBmyw7WY0QbbEsTkCQcTRJ0T56dWKK8mDvx0YAF4xG6hSLUBAQyq4fBfliCRqmHS/LlmVY1CMsZRg/uszHHJu4tkELEb+6/mx1ecfhD3VkkMYdLcRqwVhki321sUrDE/JF+L6qSPcAXCL+XhY5SMXxSiY8FRXyc4iOjZNsx+ekDS+miMEfqqCzloRIQjDEhzkVz8J9RYDGqPx1H00U4+oY4nsjZynbRwbFwxdkNnEXRPnYV4Mcx5Jb+RksIIwwR8co2tWOIOTMygW33ButdWSQ8p4TKY0Le2i5TxBfpBDMXNE0xvEKw0PNbsWqteUzSEJK8kWGTd9YMCaDmUK3kk9y7AHkAdWPp0EY48asoKF3KWcgVIum/IY46/yknz1LmSwxd0kyFQFsJGtmgbUvdLtye0Lkdda5SGWIFU9tMcI1Zi15BqLt4N5r8/T/bqZtbeZZVZIysbr2n2gmvkDyDVljXg2Bv5Q4/qcXks/exDZm3BUWQUPjuoYrfn4HUU5AtJPbjK8dEiyjfAknFLIJq/q7SuQKpvep8soj0zWwjkLHG8QNK32OIINHtOGzZPVil1XQx8bNQ3uSzKTkHDsRTFSMU7UGgavwfxtgc6hjGEYKrt3QkKjLICWWjRCxKhXZoMCbvRH5RMVxSMkQQkCJY4i1EKp7myNAvkWoEgV9uqKDiSSRhlSfB22CWxpcdZVXyQQQaAHTDb+FqOOZPacTytFHgVYQEyUDjkTiQBZOt2SdGui+pKoKD3eY6llCRtq2DAm1CghSQtBaANHydUfqHGkV1LzAsCDhI/ZfxjixGqHzo/serDhvggkwKuPAbkMpdsrSgxxIUKTV0e3R6RqzndzJisYSQ6zdGBU0SyaZjQVUpQRQ+NdZ0D0+WSCGeWGJlkAiJ92XLz2a35HcLJBqtdZ1m606L1H1WR/bB37ao8gC+GK3EuIOKhLWQ5MPC1dGh+mqztkLYKoHuEqSBZsIE7FF1WIJGxdgjpXlKrzSvjAS8wW3kUX7eEYWgCa7WJHneh0N5nQNji8poLicXJxo9rVYpbFaAyJ3vqsWpQn22KKWRlyZ2Q96qSApU0MZJAQo3ZxA0Bai9XeUkmQoMpFepCwxjW81bxSBnQAHbURsV0/6XSXK4tj3AAFgz0FzJoDFVUql1dEgb6FxovcKyR3iwZsWrGmr3GI0XBRjt2Pafm1q3B6BLKgCjKH20pzruZgrAEDwwOF1dkmiO421GwRicrCujAsVAULYZ99qAEsb7mIs/5ehxc+SV19x4YslIBWNswLCoMBZbvyoashfPjq54EC9z40AtZswMhzIRmPwLCKQlALiBv4zbjchX06LE5nWIxJjQhwGFs2wcfpHneQa7qiePnMoQJBgoQMys5JBJjRVogkN3JYIoXut9KSoV91UCtOxcEbxQEuoaQ3iQFNWxvz82vVb6lIjLKrTRGMPF7zCNlDmy6oKJLDD2xZUE4CyKrohH5PPSZkCq0dOxcxxktIFVi6AEJkTj8HeJ3QJCvA9RDgNEjMhZlMidtMO4WO3RTdlj86HQeXy5ZSVhYSLJIRAjyKAFZQgKJ7ma3+oclAFXf1EdG43DSaJHeLIEEkRuscYYhbFBrYlrGVkCjoCuumObUfKihDvihWXvQjUhsgsu/N68EHZ2T0SD1/lEk2URWcLTKzgK2LaC2N1sn4PmukuTOq8gEq6KvHyMIPYn6tEEhSuIhA8ivp7r6a4r5BHYTAsc2ReM7I5PnEA2bfEd5A862Lga5nP54xUs6kq7YtKUNKCWJxU1S/Fg2R+/VRBHJNIZHd2X21OACtbuP0x3uDbaP3/wBPVhIqssa4FUxxlzOGXaQ1KtFRkFtj5vYaul3MUTFVjjYpYCx5L2M1qzFRYbD2yabf/e3FiHp/pSOjH23LTqgYyuEvEC6wYEAvam0OgPGRPVonqKJExKrkyrngQTiXxRsSAWpTWgdULJBHXDR8/Nlj/k+ORe0UEF7Owr5Er9gb1qwfHR/bkMk7mFQ1EuXK2qu1LR2AzZAWKJJ/fpzU6ZePCJUIAQm7Qq2YBIbIqe28kHcQT23ZoELcmdYZJ5PbaUvAphxANKpo3d0MipYbsf79HSSROQKjqR2MjSpk5d0AEsevCe5TO2voawRQ6fl4yGQ4qGC+6IxYIbMFZFO6o2GAv5HiurxYouKrIL/mo2yqvbgVtEkntYilLAm8fj7AUjNMk5LrLy55pCKFYCwCQDRVfzr4JPm+lfVeQyke26qq4OqRx1iWXIlmUV2GvJ3d11Vz82SVv1JGlJ8gG78gf8a6pFa6/wBOQo+QEUDIpbIsX9s42LIBUDEsQpNnHG9iwceXInBjKQTbSn5LKoCIAQWItgSNbvxXVf6Lwpl0yqiMVZWdQ2L35VMqDVZsigBur66aXkFTHTzvIxYxx0ELUWXZCiTZcrY2QPmzYZOg34/toh7BEwPufUwkvvUKwBaRlaz2igL0Kts6XjOLFZFMzogGEci2O6ypC9sSi7oP3FBZPgb6iuuPwfYQCJUZiWyd8RmWJY0QpvRqwPAHWIxlaRSihscppPFRj/01dgCMrJPwFuvJtbmS+3Kk5cBwpVMiAD27OtBRs62TX7GPC9RjmiMSWQrTGcOTcwTF8lIsU7hI6rw9bsDqkZ36F9Q5zIELQu7bdVUDECqGyVxUJl+4Jvyelub6yrMizxNxnHcCW2wC5Gv+q1FD71s31a83iyNGcWCOtUAAEJIxVSBZxU7r70OoxcGZWk/SQo02TOkrFjleQZXWy3aFoUKIs/PV0SKcsOFjYWzimIepFdyyESVQKqSRVVktb6NxPUJJdQFkR5WLSNiMqdQcKaj4Iyy0FOOz1vi8SMchlIxeNbI84ZEsO0goCVJXRJst4raqxKEVWwIVMEjBVS1FkABUHEH3gbNHIZEgCui4Zoo9SkgDIksPtMgZjOWZyWADKQpYsQyk5Of6qU0OkuT7kgjRJolTFSxYeXczFqBrKlN3YoFf26B6rxXk5EqvCQXGQImjIHYBYNixl/zV18D4sJjd3KyMyRssRjUMquyD2y7f4dYSHRvZGt7YNq15sKoS78uJiCBTQEZ2rLGCctBXBcC+4H4A6S9PkijYlYi0SUVk8YIzvRyZ2yF6yA1sb89DM/J9sMOI/uNkZXkJIdglISoNX2gKK/zaN9aTnSO5QG/pefGMNiRKyntBHwRo6FfYk9KDecxzkoR7v8tAubhnBLpnjewLOBBJ0Frd9NRmdmm/TWVn9zAqcCGH6WkYg6fuxBqxf26nxuW381zJJJEjUTojSMyFgUB+hHXbFl2TpbsC6I3MJZkjZkSdaXujJBVWZZcihGTkgGxZsHwu+hBCCH3JkSIZM8Sg2zDByMzZ0cbPj/VfwesjjklkYvHHCGAMje4zFUxxVQngOQv1EUK34PSo9QJBT/CjUJUQ46kOzNkwCkABCyiraxR/fp2Lhx1COQqMjklmtYytAKgxzBoZOLXya8kjopUvo/pEivlJIEIQ5NHIrFSxGN4toU26Oh9urL0bjEyKfZkdlQJlUdFSxBJUPtwMgPsQGono0oiI/wAcRyyZgp7p9uMWQzGzv6WFX9hodD9vyrQFJHWYKa7CZDki/NMVsrT2PsL6RmJem8UEzR3mJ0MyKVoU5OdbOj8Vs4X+1nDxSkBQACWKmVqIurv/AGsf7H7dC9JJeZUNK8Y9tgoJAqwzBm8uDkoxJpa8iyOl5bRgpK31Gx+6/wBRr5oXX56xblbyWOLm5aQlhNMcJZfcYLECGiOzHZYaLWGv7DXUOPxOOximSeA9gR0kpsTYxKqTV3q/Gz+emObwlMhGKm8kQsTQL0yHRFCyw/b9uq/3FWO4VCxjEO2P9SgtSq2iyqMd18E1YB25yuh5npMkXHDySNkgsRRIgBIOgO0nI21teybodUk/I5DzSIvHZ8wrCUFgyxvtlBP0h/pvR+tv69MpyeTGgmN4KLeMyFnax2Eggqg8FipJHwBYHVjwvTHnL8mNhDjH3LZvVNsiwO01XgYtvwQRqlxHzaVeN6eRECwDH6SL0RX5vZvyN9Z1X8zmshCFnd6UtbUKK2LLX8q30/j9us6Z/gt/atWQj35NFo4yEyAYLon6SCvkD46vPUkVOYIVVVi/l0bAKMQTkSQKoEnevsPsOs6zrozR/V09piEJAWiAWJogEjyT89NcPnSTsFlbNRLx9ED+qIu3gbtt76zrOuVbhyJyAFHg4X/cG/8AsOkfVbDTMpZSkL44sQPqB8A0fPz1vrOsz01WRysv8squ4DSRIQGYdpZRXnQoDx9h1VepcyRLRZHC0XIyJtv0RkSTZNas/Gus6zrcZVz8qRSoWRwGko9zbHuAAHexWuuk9Vk9qWRI0jVFYKF9tKAMr62vWdZ01RqLlMkfNlUgSGUW9C/pQ+a8WTr89V0crP6i+RJ+kfbWSVVeCLNEbHWdZ1kq7iSM0UZJNiWUg2fLUCf3/PV9/DnFTtkKguWhTJt9pUWN/sN9Z1nTRCfrfJZIpVUJSwKRaITbysrmyCdrr8fFdJcqYryeRjS2simgBox7HjXk+Os6zpirtP4WiAEZ+/G4nyfkNf7XXx1Lkcp3lYM1hWcDxoBlrrOs65X/AKb+iHrR2T/qjOvyWH/bpGFy3JkDbCROyg+Ac6uvHg11nWdbvjlx9prkjKlO1yGv28fvXV96O5Pp0oJNFOQxrWwVrx/1HX56zrOngeSh9MhViAwB7B/yzk78+QOt9Z1n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ah.ir/sah/sah_pic/h_map_loca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نقشه شعاعی همدان</a:t>
            </a:r>
            <a:endParaRPr lang="en-US" sz="2400" b="1" dirty="0">
              <a:cs typeface="B Tabassom" pitchFamily="2" charset="-78"/>
            </a:endParaRPr>
          </a:p>
        </p:txBody>
      </p:sp>
      <p:sp>
        <p:nvSpPr>
          <p:cNvPr id="17410" name="AutoShape 2" descr="data:image/jpeg;base64,/9j/4AAQSkZJRgABAQAAAQABAAD/2wCEAAkGBxMTEhUUExMWFRUXGBwbGRgYGBsfIRwfHx4hHhoiISAiISogICEmGxsbITEhJSk3MC4uISEzODMsNygtLisBCgoKDg0OGhAQGiwcHyQsLCwsLCwsLCwsLCwsLCwsLCwsLCwsLCwsLCwsLCwsLCwsLCwsNywsLCwsNyw3LCs3N//AABEIARMAtwMBIgACEQEDEQH/xAAbAAACAgMBAAAAAAAAAAAAAAADBAIFAAEGB//EADoQAAICAgEDAwMCBAUDBAIDAAECAxESIQQAIjEFE0EyUWEjcQYUQoEzUmKRoXKx0UOCwfAV8RY04f/EABgBAQEBAQEAAAAAAAAAAAAAAAEAAgME/8QAIhEBAQEAAwACAgMBAQAAAAAAAAERAiExEkFRYQMTcTIi/9oADAMBAAIRAxEAPwCl5vFd5nVU2XNEnzQ/2+OrLlRniQqSRZNgfJ/G/wA0Sa8DroZuIC4DAUT+DoAit3Xdj46qv4giLSVGikLe23iAa1+5BP8Ab8dc453heO2OZWH/ABJJnJsCyo2bok+P2Hi9H79Dj5TM4WJMxjkL0Rog+ft4/wCD1eTejsEjcvl7h8KPpvwDZs+D4A6ek9BjrGyABs3QHzX/AN8db+Ucf6uV7rkIuKzmiQSWy83sb7joD8/geOrmDm8A6rIfVngxB/c+TX2+/Wucpxx+pW7TshsSd03kkAHRsfjpLj+mxqABIa/1hwRZ34FfYaI/bp9E3ih6nz1c+3EQErz8v/mC/t/v1WpxyQGQGgRrZF+T+NkUSPmuul4npUMigPyEomwAFGvsNnda++xVdW7egAHtdyAuhS1/YVWuj5SNTheXar4/BBjywpjVqSLH7V5/bqfAdZfcjAoYkbB/6SPx9Q0OrucxQJ3tio0ctk3+32+46reD6tAZSy39rIokGiLHzZAF+esa7dTrQudwWxj9sIKFtY8kgGgq/AsCvx9jvlOQzE1JeQ+Fq63Y8fP367RInMje4V+rsAJ2C1KK+5/+Oicn09aJd8K+VUH97NX9vz46dwcv49jjON6UZggKnIfBbt8+PudV/t09yPSliUDMByQAAL+R8fGh5+erXi+mMrAAKjgKLIsi7NFj5oC+0b+PGoS4KFdFMrt9LHbMSpqz/lx3+wH2HTonDpTTRyYhciq77mUEk2b/AAB8a6RWJnahY/fV/k7868DrqW4IZaN2TXx9QUMR4pdjEAfc/gdMcP0mId0gcg2AE8g5Ei2II+ih+9m/jq2Q/wBeuTm9PkaMgJS5Lv48P/ffSi+mupHaQfPj4/F9egxQKFlCeAyHcgNdh/YKSSb3uhrpCX0zJC4IbwQoO6oEGtff4/OtbPkr/E5Tn8oRKFAyLqxL+AaPgH5O/wAdc+xGYJOQAs0K22/A89dl6jwGnYK7KgAJH+VQB+9EmhX3v465l+AQSASQTQJoWPgnyP7A/bfXThYxy6V43kdWSoArXzZ1/wCPnrBBsg+fOq0Ptr766ZUBXe2utX8Cv/3/AMdMen8T3du2CE1drth8b2dWbrrS1nH4aFZGUs5ULdLWDEjSnwdXojxfzoZ10foXpkEL3748ViTeIYFldiHUdwWgK8Fd9a6z8msej8pgATYDVQ/Hk/7kf8A9JJxDQLeDv9//AL/56lyeUmdyGgVtr/pq8f77Iodbk5ooSLVDY1Z1/wDNgDXXF32abgjxjaiijxYY/B2CLIvrl/V+azIQhbQ39z/8+OiJ6e/J/UnZhEGsITo140PzVA9dBx+LGAAi1X2/89WyM2XlHn0anVvXmvPkk3/3IP8Afrok9MeV4wTUSqAb8k1s/wB2PVu3IT3LSNHYHZoef3+/Uec8igyh1iGi2svxr5vx8dNrlP4vj725X1H0+JZCku8T4AP4o/3FdS5X8QYIsaClogV5NGqG9LQsnpblSmV2kYgk/P3IFfsPHVfK8bFWujoWFBo6JUCvhqHx89bkcNv00nqUrn9MNjv6SaOif2+3n/MOneD6nJ76qEldQ692JYEEgnVGh/4PiuoV7QC0yk+Sw+PA/b5+fkddZ/DPfhjHS2LJWro0fPn/AP3otxr+PhtTg90gkGMNkRZW8BZ8VVkCvn5P7Gj9Z4DksC/urV4t7gxA/Iahrx4rrqOI6gNke7N/H2yNH8arpDmckXpaOhoX4H38HzX+/WNeq8dhDgIwDFkVNKxKFvzYskkUP+NDpheHkUtddwNN/UB9OteQfn+kj5HR4/UEi0sYsg2bJNk/JvegP9hXUIpSVQAMFBBB8WF7a015Ba+Bv8V06pEDyBTLHGgFgsULPiwLBhrXlMNVo3eh0dXXaKlMFsBsyvctqbJ0AuJYt8k/NdZAYUYRxqQF7nAIxjvHDuI80gCoLs7oAZdBASmLFY48867TbVvKj3EABvGgy+d25DqZc4FgoyiLMMS6KzDRs70GDi/wDY+SSBRVMQWJJf3UaqoNd+TQok3VD9ulvTogSAJVcKULMFbE2cgMqIslUtR4BqgG6JNM6RZ2SwKkszYqWBJIJbEgBqANY1X9irVd6lB+rtbjT9jbbux8ivxWz9uuf5/AMshUSRorEYgC2JJx14FAHdNrrpOdCcJBJIoMiOLysMxP+a+46+fHx4s0U83HMa5v7ThUPuKSQDoWSCTfmwvwNUa61x6c+U1pfRl4okxWPk9i37iqU2fKgWSw8VerBNdUXpvunJoQqk3G4Lr4NuAA1UO1QCDoj89dwgZhbSIJpFck5IS1kDJK3jeLePNk3bWp6xwxIJQxzkQNggyFlmBLFmWiSoUljvZUk+RvWfio+DHFOMixjaNVGIZqqq0B3EWNVVCrBu+t9OyKIwhEYVgzaUFls6ZsQpf+hQB47r610p2nqvpzyqTdEWVXQHm6N+dnyfHWekwBo1jZSHoF1vxQPwPhqDf9unOHy4pSHTu14+dfcH9jvrn/AFf1ySHmO6nZwDLfxiNfg/n43+euMa5Wcf8A06SeFyoX2wBViwR4+37A9LzT0mzQYfHmvkf+eqD+I/XpJlVUVhH5yF2x+R+ADoj/ALiut8HjSvAA/wDm7KIsn/Ls+dHQ/PReK/t25INy/XUhIWOIknQIqv8Az/brPTefI4PvIXFEhFX4PjehWj83/t07/wDx9Ygl5Fm0ApXzplFnzoeR8ZeK6Y9U9UhgZlWIsUFPV+diibs0TQs6vXjpXfvKkV/h9yt5Kg2VX6iLG9+Bvx8+fGum+J6LHGMqG9ZULJGh3ef9tdc76h/EUsrgKGKkHsBqj4q/t8/3/HTfpXFdjlLI7Ef0IcVUAdud0CKIP2v5JsdVi4WW9RdzyxLoKrXd6sH8b14+3Qm9UYtu1VVvEMQAN2SfG/toX+dkOBNKpBYkCqOI3s7piAPF0bofnoPJIjcIGIJ2ZHS6/wBQHglfFkGvFgdEjpbhrklSZd3i742RvuLAV51nVV8N/elmcsLsGiBeQ0TsD8aqv7Wfnqy5ELvmcs4+18ijDO8bXGu7WJs/NDwNN4CMl3KqvlS2OiMcQoAqy2WQVT/T9+nGfSz+mqqAhiTnVgeKW9nwpa1ANHzofIsQIolA7VVKW8yxBAFBmNi6N0PtvoX80GUsi0VJHvSqMfqs4rkDs6FXutbHS3PRj3taxqQcWUNSrTAsppU8IMQRW9g+DGtwCKdpO4lEzUs+k7dD2zVsQCFvIizh4AAHUhe0WOQKWNlgACujie4AmlAsaqvN7hJJj+mCrAYqTQVjhZqlFACj5O878dG5k8cCFjjHWIJXE2aAIN5Ucaof6uts6R40UcYKYkNkWAp1BLOmNj3ASQFJ8eKrQ3r1YWi+68YosFVVjP6mJA8+FUMNmjsHz4r2kVyXhMTKtE5Ykk1aimApzgoLg7FaNV1RP6vG0QyTDLIUrDt2SSEAsWMcifJvdmunGbydQpzVIgIfqZgoJOTKv9Si1UMthbYECvkdVHqHpKRezNx3RLFx3j9OJNgEBi2GRsgm/wAjfNnlMstAsADkxTRKizq9DW9j5+erj0ieaSJ1Kh0sFSQdOPpsCvJNgnRPn4614zurTgcpkFsA8uAjjKYkMVJZwCN/Ri33NUDbMBLikqi5FeySRy9bIXy3kqW21jeh8k0Z+lYIHaK2dipBIAKViBkp2GBL9p+ASMvPUPW5A0i8YSWJayIrFYhs2QQCXyGx9l1d1Ev7pdffVbL4hBYGK0SMqoW9lwCPg/t1vrJuIs0pJLiMKFSGjeNDHI0SaNmqNGh8X1nVsWOklavBNfn4/wB7vz1qaORr9mJLJoykLd/gHQoVvfQOfKTKsYcGhbkeABVD7ffX4/3c5MzxoqqQrM10fKpQGv8AUWrz9z9uuME79KH09/E0iZeRssR/b7HX+39jcenyyJEEX6zexXmyxAJ8ECxsefn7I8eAhS5B3oE+WJ1+5O+nJuUAFXAMBd2PJv4rz+D+3VK6ceMhrgSh5B7jXR/T2CMwWBryT5dbJIIBom6FA/oMhnkMmTLI9AULZ/PktdAA7I351W72IWQUuQSHGgMQgItmJA2Sqt3t5IUAjInrUyO8qOmf6p+VH6dAGQDY2cRZBJ7ZN9bOS+kl/h2MkqwRnq6LGwhZhlh5127Y1egRXTY4qquOjo0FsG6Y18gA/ckD9h1tefrIuFYmzGlkkVki5Ml0ST3FN3qvPS804YMiRBgSWLMzkn6QSx1jkoP0DQo2N9Gaep4fJjiGJBUAfivAbdHInE3XntP4sE7+67xsXQ6XRF2fghbojXz9vPVfFK+WQdXY5AMgAUPiKBN3RbbH4HtDV10OFbKoLKlzblds+VE0CGJKgkD484lSKZxF5a1G3tB48/ceN8dgtivazYg3bd5NgE6JtsQvQfayOVX9QMjAXfdWJIpaUqLCnZ34HTD8dhJM/a9ZlSbomg4Bo2oIAXQqlT7V0SNAAWKkNSm3ZlS2w/qa6cdhC3dqPA0yyX5iBgzgBS3a72LyAAUWRbMiORX1MdH6FyBw+HJCXLMzMy40WNBzYI02WRGtWTagjXS6eoR9okkjEgGNBi7Hdr27DWQDRk8KoFWbd9QyBAZHBd1o5Fe8OoVvkhFNgkv9LMBZIqWtCaU7lV3ZchjV2w8qbyprsEKq6ojztH1blR8iM2XRlzAWRIzkB9eY3iAQW0BYF2bHReVCBGBaE4gsHMiWVvdF/AwB0BevsKreXA08uLJ2rIVR1ZvpyaM4BQcizAMbFgMfvfUK1xyQrq3HjS8fbGIdWalBoeSCzpsjtBOyVphfxCI0BLxrlZBxe1ORsUhAYVbMQQPuAa6tYJWE7WhRVpSco7wxsi2UstXGGL6pQb+6HqPorzZykvAsYpRIykdqk4oQe7xuh8MSTR6vtnOnMcYOkjPFcnlhjHlaKQpJHlfP28gfbq1h9UX2gicbFnIEqZD2mUZMe07UihdkqNnXR+L6uIlSH2QEYqUfNlLC9XSs4ycC11/t1tOU08okDr/MR0gYotFbIJb6jYusmA0ATXnrXo8MeiTLP7krNjSIFOSklM3BV6+sgYUW7t3ZBvpWMEFwCrFiqFGy/wAFKOyK0aJK/TpVI7h0L0SSWSRspTFCDiDlfdsoELE9zEFid/B8kdW8XGDImEmqOTPJ57s5GUAWWAWlGVD7kADobm0XihJo2wKsrsTb4MD4a8e0eRVZEit/frfSv8syCyVDILfEkUSFUmyKAy+4tiWI+azoTqIDGCzlQxX4HlmH0Lfz5JP21+ehRcZ5pj2qGetXoAeAD9hv9zf7da9D9NERK5B20wX8EEHf/tH+1dXUAyJCKD4vYAAvZJs0BR/cjrn/AI1xnXaUvp9hDlq0AAFEBXBP22zCifgCt+RHnxBSxwNpkTVk19XgAmq61JyXWmcsWLABUC1+aoA0d7J158aOvUuYvdGzybW+wf0jzf2J2v5/46nTrA539tSAfprP/pBBevFduTA+b/sAAy5h4Q1FqjQuzFc46BX4Zu4WWIGQNfcdBY/5aX5cWC1HfgCgAoOwCTeyaNKykr32VK4smRN124gLYYkhH8EA5k0PB3IxanNMg2WChciNBQOxgcUU3atYavJUiuoRQB1MZyemGRIZRmAO2hitZo5Y12gEVYssrI3vIR5kskYg2ytUwA2vcBmCKH1EmrHQVRRcpAiW2/UAstjl3qD5BDWBVGhRC7LWU+SI3Ej9rGr2bFedRnuIJsUBR35+V0W8Q5OTC1JYMWAoXZ7cdLRNjYp1ZT05DzUzpwRTKSXUXYxbMk+DTMaokAElvA6rTxVAPuYlg5eNmORJH0MGJIYkBG1dXvYHVFTkcKuDLDi4aQ0ysDe2YUSGUWxC5UfgZAb64r+KeJJHIxcyAOoYhmL40SAMjqqx18eNddiEwEdlHuVP0zkoGWSpSKuxeAGS40GazqlWglb25S6YuFBuMAFSVpwjRjtqtkfUQcemdDlNVXofAXASMgWUWV2WK9oJcizs53seRfaQSbTit+qMYv8AWCimjksStqsBQBObMwBHze+Z/iDPuCI0SiOFVja7OSDLRAY7Bsts19gOrTixTsqojE3x48Q2IRbZUYCgPhVNHeP5o9FE/CPM44kyjmdpBJT5qylEdA+S+BskKpK/1VWrHTkXDRQIgkbhorCuAvuEAXS0XYeCSfj431r0mNz3GKNHyd6VQGZgoCEFhkAcpLPiwDoG+p8Li4KFrPJ48PexLKvkKooMDjVZNvYqqsanRvj8hI6IdJMlEYPtytVLYDNkFAZhJv6bA12tdX6rxm5AWEuIkC2F7yRkxGLFmtwN92r9yqttsz8QKXdY8Les0Z2/Tuo7bLAEGhgvgBtk76FDw1jQg4rEiyMQMlyXR2CSu7BsC/IuyB1HFf6f/C0SNmW9yQODiwIC9wBHiicfsft8HID/AIiT3DEkOOUlglSHJA33PZagR48EbseOrLlTMi1MbVWP0qwzZnICR5bLWX3+FYmtEPpvHfjR5BW9+WQqxP8AQAmS1rYFgWRWTWfA6YMg3p8AhjUqooBSt3bFtWch5Y/1WLxJAA30PhcpgmUtRuc5St3SsXbOsuyPPP8AsKs+4Oj+4CKMrMc7y8goxajQysAYKAFuwmjdESvYdWUWRjKpa8e00ZD5a6NY7vRv5j/gy8hDOEtbAL0d5kqozOIIoAUDfzqrIGuubl/hueQkFktQMSxBaj4AABP0i70PPyK6zpxn5V6TyOcgkIRlJYAWxFXVAgfJGXx8n89APqKOihwFGYIyVqZt1snySb7jd0OkOQpBtvpNZ+SNA0fwPgkfj7dD5sMksyQKcYkAMoFGwTpSCPLnwP3Px1yhlt7dTFO2WRQrrGiK+1Ef9uq7lcqJQJZY8l7THqyz7EeCVbMDtfzRHUEYkNLJIfbibFaqzWgoJv8ApIt93kBd2Oqzl+oW9k/q40G/yWNhBQCk/LG2O9KO0ON6afkkFQwwpgcSxZxYKNkVtP6l8sSO77b1xnJA/RC0yMAmasMTkNgeBiwpSAQNZXfVR6YXeVERDZeq+1D6iWNjY663khY2SIpZdf7eb8n7Ww/9w+Om8lIUkgOKBKRUDNjG9AsW8C/JtjZO7K/fqpm402anFyHk7ZPcAUhiMK0xRa1QFizvyOugdWCk1QXJqseQSGq7+CVJ/bqm5TEMASSFBkQVpQv+NRByvuZxqyEI7fIZ2zz4iescQ8TAM6ucaUI21J+oMxohTGib7dgk/cVvHLOAxHtKygZhQQ9sVIKgMSLPhjsgXvfTMPp7vPIArFFIrHIAWCbalMoaiSb/AMynY10+0ZVy07pGfu0qgHIU1Bd2AdZCwbrz1aZxVicBPfW2Z2UqGpihyYIPCMKURqv/ALgDZCkFgTByD7ahGNt7gdhlitBiayAxC0SdkqcaFuDjq3b7yKFYWEBJo/UD8gkjzrVfArpFIuMhB9yCMq+RumsEivqXKywuyTu/N6LVicEcIzwwVlWjSI2JHhq9tmZrKM3cNn7EdB4zmvbRmWj3ISScW7QPH0scMd7DEUGU9McP08DMRmOs7XEKLBGyclZix0Pq0F11BkLdoxVy2xkC1rbDdDWbN5c/QoH1EdGn4getRMIrVjmj2WDd22+T4q8mYVRANUCD0jylZ2GZ92NGU5Sxy9zWwvKMKq7dK/cHR6sZjHF4hYGQqtSPKSQQQQCXIbzsIGqxrocEKBERPbUSEolh/bzouBTk4jIMK+uzehrplFitkjhv2MO63K/qZKrIW0HsSAjGz5vLV9K8v1AKsRYDORpGUgrvGt5gqHBbEgkaAbRPVry2XjyJMDErSBjTRMHyJVgFWIoW+d/t5+KA8zkc0uZWBQE4jx3H6I4r7hk2FgmhrLezqflm9dC+l+nSyr7rFigdpFDMRihIMkhNVZTQJ3dEg7BuZfUhMYzG4KqzM5Sh+o1KB/TUa5ksaBJCggd1Q50YQxxvMC4SpMAistEm2IJAj8FV8Frs+KikAKMCQF2oDItKEo4EISzKF8C7sWQSdFpkSCq6SJIuQYZ6L0wJJVUOLZAn7D9vv0Lncxg2LEMzOIwouQJnjjmS+WhsAAVsb23U5mbIihGuJxA2xADEllMgBGKDt3vyavrH9L7CP5oJISACIY0ywGvu1KjCjl/UP26oaz+ZUkiFnV0ULoa+rtsNSg4l9Yn+miN3nVTFFJFIwYpNJNG1l2WgFkB3Wi1krQP/ABXWdb6Yyu/MNCcyPaqQiAxslkKPdvInwT58VXnrcfp+MaJGpBmkAIbZOsmLHybRcSPgeLPnfC4DM2J2isSxOwSxL6OtYlR+wPTPM9SCxIEDsJNk4kfIG/sNGx565WunHir/AFJAOxLyWqPmgD5PwWrIixQu/JPWouJiLZQ67IJoY6OWzr+3jpPm+sGNcUVVq/pBH2Jok/Yj4A/fQ6531HnySxyIzLiwPYCQijdlm21AjSgi9WQLHRJabynEzD6m0nNRExMdrZx+pDs/atar4IPXec9w0ijEBgunoGqpiK/NVo+a8fPD/wAC+hAXyHvQJW/jYAFH8Gv9+u9WFhK75Cjrx48X/bQ6Od76P8cubSXJIELUNe1IQCfIrf42xB/36oOX6gTKyARl6Zo1ZW7jGWDFuyqdcxkWulU7vrpPU5zUhJ7RE9kAkG1Ni/GsRobJPxrrn+TKdMciwjR/oBdRnEzUbCgApvYoVfneuNHKBJ70oDSySOoFhI1CqB5PYFOwocd97FiupJNEhU8YxLjIxPthO6rBBx7lGQ2TXhSa7gA8mFS7porNTxirOVDNKW8lrvEZIu2si9NpCVtc2c92RaPFbCkEgJS0DvXxZvfWmZQ4o2RESOKMyIMnyijYOQbxJrOzZA0BQO+qLg8kTS5wciaOZkZ/8OxZYKoCI+FKJAvctVZJ7erriQEP7PYwMQfFVBsltmkGJDUGshSaQn5xziGanDLDgCaapMSQQAaB7VOLNsA+TZ+LRYk4N5FmYqCtWRYVrY3Y3YoHR+q8hQ6Vgk7KIcDEqGaVDS9tMA0gF5ErW6tfuB05zpHImWENEDUcY2TlUjMxtgAxksKCfIBOOQ6TmhUSIFELgBogpX3FHythZN9wolnbub5agSRqs4ZlBbMBFZBgEdWBysSV3W647sJvI7FWT+oc94WokKypmzlVLhQSBXjuqz96NdR5cWLAhaGFsQjAktjjiPcDVYUFvBDfIU5VvrHqUbRD3FlEoCgEKgepWIQYKxojZXyca+qyejOxfCvE9UblyBHAZSTi9AMpqnN1Y+xIbusCiT017Txj2oAEtCUOJAi1jI7SEEkgMax2S1kf5d8X01OOUldxaMTIz0VDeDRDCiBYByuzZGtuRzZyRyPKAqli8a7u1IiVWoEIGX5onu8dbYkU3DkcYLFx8RHOyV4V67Q5zsrgVu2vvIYGwR1aQ8LtCHNQVVM9rYFBiC+QI9yMG18WpLeK1w8mRT7zsWCDwoK5BiVrFjSv7bE0aIe9kKpByiWC51KSAyi/pxs950oEoKAkC8KJvfRW4jyuV7QLSqtNMBgRprLPSqzCO6KjMkgVut9Pfw/yYxI2dhZWZv0mjOBABC9i3hJiDugaNg9JSc03mspXaN7h9sKqk9gzZgCxgVhS6GXnpj1IzouTchyoNdohY40BRIZgFJUjx8/iuqKqv1aaPjyiVZHeRZndyz2FDqVxH/uOXnW/v1nUIfVDMyxRRsodbaVkwUj6gbA8fSPHmvv1rpz8jXS+i82RUcvyAVDG7IxjxjVjid5BQxLUPq+TRBjH620hWTeLEFVPxHsqT8ZMO7/j89Q/iSUtHHxw3ZK62QbyUUZifgEsQqpv+xXtJ/KrX+IhJOgWCg+Kx+1A0B9uscq3xZ62bQZMALBIuiaojxsCx9/nqk4PpvuZ4jIuFaq8LmAP9zv8460OukWF1ichyWJODimC+LN0VAsirB+fi6f9ChVSFVmk0CzsWNkXbH5+ND5+NdYlyNfGW6P6VxcFAIofP9h4/b8fffTMkhY0AP8A7/46HJ6n/ViB/lsiz3VeFiho18H/AHpflTCNWPlrI2SL8dikaJJZVsfn7UM5XTZIH6gGPYNLotegQv2OLf1fcV2n7jrnSsjQnTAFmYqb2FxQKbCyFe2wAi2aI+LsIuOQ7ZkSANpgGAUCmcliQMs1+ALCi66Q4JVl9xK7j2BQoBDFSoFuLY5FQ3gCtEg9dZHG9sn4c5E7Bf1UkVkYFioYCyM2A7WOQOJNFiB+A8OeoXnUFQEyQt/Tb1iBbEkIAt0KIaq0vW+QhkrAUQY2DCybBzqgF3iA2Tn76UV0IsA2lLryCrwridHYcUfIvuUeRbbF63PGb6seZIsSO5BQZMQWSRQKJKm3OD7VSD4ABOuq6URTCJvdyK2wZiziUhQQt5f5XGQAsksCK8vzMkay9yJZAIcIjOaUXjS5eVoFjWvHjoEp/URpQwRLfIuFDuy0QA1k0vuAGhZvVYnrJCiAOQZiY8bkV0Y0CDkWtsiSMnwxUCgK3fWReorMGUXJaZMUxVR9Lgl/bBGm0AxJoX9VCMksgQDIKuDAMULXSgJRQxxgsRIAo2e0/nqUMR95HAQ5s7sJvcYyKACClqyopZ0pgAatt10yC1HkRDABQsWYJLZMwRVWsmz7GAAxyIIN1lsDpPjJ7iNzHVYIQMYFcg4+7SNO1laJBWq0vxqrFygJpzG0v6ELZzylgPdYCxECBsAFmcmwBs0AOjmR5niY5rGrERrXacQqqWP0jEEL7SGrGyCpHStbkSFJHV5GDB3DlySzuVDBFrYA7XpT5CD5YdT5cRb3MJArMiBytFWKOP6mBOP6jKL+okHQAPQ+DIQpADopVyMnNZKDmXUWqtlRNtssx3vp+eyrBmZVOqIkNqVOAxY0SRi9kUAzeLHQS/J42LF45GANX3A2SRZAvHMCyr7HwxbHUYOQwVvaRFNqqNLJIxpWByKvVjO10cvOhodC4YxVAEdFxftYvF7SHMC0BCMWYAbv4Y7LMV4i0YLopa3Uukc1LVmiKsBq3RAOvGh1ejxaooZynuytbGQ5LloCzgFyUrmIwAGJAZgKArpRheB9t5F7yAcog1Gl3RJIslifBcn4YiHH5avJWDbPle6yGJAzVCpAJUmyaFmmYgmKcAs92V2CSqsMjkWIyJJkvF1JwAxvXwZFuZzuKuMbuisuQaNRI7FjR+pYU0AANEqRvfnrfVP6xxyshkIjUOgOM+fdZApS65kqqrk/ybHzXWdaxnt6F6nxPcMTMW2zKGJqiwwOvAuQgVZ0356uONx1gVclBcLthQtjqh8/86GIA6Q00lVTxtaKP6RiBZtyKOJN0PqB38750xckduZ8WKYYh8QobVgsrfcdx19PXKzXWdFP4f5RbkS/VSuVIHhqyF+AK8H/AO110MjKAVjdULeaBO8QQf8ApA3/AOD1XxoozcA9o0DoXWRJLa/orI3VkVZ2w0gA7mCoDWzSg6pixAyORHn48A11n49tS9K+ctGykAqGIFMd92/gkjH4IFZaH1HpX1LlFjoUFYKQWWkyZQSwsWxfFSoJNMTs4jovP5AzrFmU3ixSw3fjQ7h9aZv9wBZsaNdPHGcRHmhZwo9uN/F0e7A5WQgs/Jve+t4xanHNH7gDFHdSrNYkY0/eptgPkZkUaJNVYPSkMjMcpI4yvZZTyKX3UDFiFoCOO2GvmhfUuTyiHsqpVw5dCWTJFkbxmFBANg2AWvL8mHL9SckkBn9p3s5ouRIdRal8gu9KKYhaoeBqM0QAyottizRge4htQpooVVYwzkpmRlR1QrLosbS5FobX9J8Fc5W27ti5cjGwAdqR4A6KONmDCSz6JkZcNbI7c3YjFtV47gN1QH7JhRvahb3GhbAJhti5IBAGF2CdAgUx+D1RJcJIseOV5DLJOquVkABkkQsT+oFJv3A3ZsfIolT1H1Fjg5kKqE82rZnbOFssAGbAjXkFhW+leH7UMsjiOPKRM8mCkqwFyJkSCumDkAbo+LPTk6CNI4cUijLKC1mwUUYgd+RLKGsEFt/seq+qeK7nRIwynFBipJzILSMRQVRRfQLAuP6jRYdIc/lO9xpqeQnLIMqRRKBlM4OwR3Hu+kHED4636nzJCgeSPDjr7a8eDtLSyfVHdGziuK3QJsA3RPR+HBLEZJJF9+Yx5cijGCjUlRgkhQkaFrX5YDRUWEK30/1KONwixllxCQ5XQV6LO4us5CCz2raCrquiwoFJfkvC75EsJJDhZdiDGqhjTAAm8SdACiSbBuSwDCQomeUXGIK0yAqqplGQXsGgFWvPno0WUQcocWr6qhWO1YsGUMQzPgVa8jTYgmzS1UJen8LYWMxg2/ekPZVmwCyeAMT9X1VWVgdMcc7RGaQAgU8ZRGCtiuOXtlrJHccwQFF1okvE5nZZxU/1ujoRkzRUCwNUXNFsiaT42vWQRCdEHfIthwS8iis2DYpZahH25Be45bvQNODRQoUfIEkqWOUsbeQclsjYtlWywvI7Fm4s3092QY4CmcnT1liQI0W3j0vcfgAEjpT2IV/SWNWJYtW8FzIWtpkExA/cedX1PP3sPbiXC1CSs9XpXdgMbKjDYBF34oakUCFZY+OsLOYcTkSc17j4PwqqK82Lv7kmkRSTTdoEfamRcIxDAEBsu6zm90TkND6heolAFkwiMqg5JmQVGWhJ3+fbAPmsl1oC2vS4MVKpi1OylYCCuRpwMjZYK+WmNHe1UDqo41qJ1tQAXPcaJaQKASK1KQw+2gNX5HWupyQhiX7isqjCPRAvFi16y2GBsMASarwM6D0tfaYl1LEkEe4seB+VK/ViMrZnskm2B3o9NfzntnCONJVtyScCLIyXt0qqclrus+K6SkacI1/yhT6VPsne/BJk1jiNEE/AGtsxGSj7ghNkHtjbfcxB+sEHxQJrfgbHVh0zzObS0yKLrvQjyRoKHbGvA8j+k+GHSiAqApJdzk5wsgRqbjL2Wdyf8qmiCaqtqRLMEd5I+NKFvCNUmvx3rlYW6Ox8/T511tW5BQoYYlHt4lElkAVVq7x0pFjQv6xQs9S1Gf3PcKxximDgS2UJZdFcg3vFbEh7SumPaK0GeCTtaMhTKFLFc2Y4opq5WNkNIwF0FGv2NJxpBRMHGKg25E77K3o1dk5MCL2RXxXWxxhEXc8OHGixqZiAKBYjLsTt7v3J2PPSEOOhEUYL+0zqyhTh4ZFDKY0U+QiCh4sIN5HphJFcFUwGSObLSqaBZCZGClaGZJLElmUGtACUjTFWY8VUUREEfzGKhCu68KtUFvyB9rrqp5XFzW/5YhbQKpnTFDvGo1xRipvtIIAW/g3JYD2VaN67lBqkJ0GAOIottFYCSsjZP4A52U4kr7ro3YEWt1a1bDCzhkSpFM12CD0qY2dEiPHfEliI15EShrNNaDtqwFopfcdmyeg+pepyxlVHCI98ARlJ0DfSWGSgFVNsWF7Iy31YtIyuOQXjSNKv+YRmtgGL0Ve6ADkEDwD3GjlZck44aUclniiTAr7ceYMa0cgRVWATrIgtVAjzZcyKSGMIwKZqGtpFc2trQYAKEFELY7bf7mkeMyKjFiLs7yuhiMroVrEAkD/PQ7hTrNpfhcpXm/nJFMYFLAibwUig5Yj/ABHFY3V2x+1v87MFYlaZ8QSMXjCYkY+O4NShvyWdqAUCqz0jnBuA3HjXkyQxzFw8WAxIK67ttWeQOvI2CK6k3qEcSl3E8QlGBdzbOCFrI7BoKdfte7PVZ+DKsYyLL+zG7uGJdxEvtgknHNsbVqamUXdnqIiuWUCBQ6Wu4At9ugH/AMNVFLtgSe6hsdJx8tRArLHyUz2s6wxlmyIUAO8eVZ6UKfLVY0el5uAjQpDIeUChyr+VANjfdQDZAki8jYOq1Vi1ZNOzsTtlSIFn/UdDvPAAOF8V3MbJfx3UIcy3kkjKzvFH7woAJExORGTl1AFNgf7/ADR6is/GCxsP5oqlqE9hkjJWlJIjUZEfYnIMAMtHrcPOVJZCVYMwGNcSZR2j6nOmNnE+apiD8HoNP8rjsm2DAl70AG7lKkWJgq6ogWSArUSTpFOLCqhvYVmAaxirstlbYsG+kDPLZJ1vZ6WPLRWyct7W2ZisoycissGXC7Ao9wAFDflP1ZOO6qJJQCGU5FaZgazs4LYKXVLv8DXQVtyC7xTIwBUDDsXEEhXJ+o2YwAyggbsHQ31XjIFAEVoo1VHBBLFlBKObX27JfQ2LBs9P+nc3jl2cOJA+V5tKzVRCUKKAAWAPNUSSQw6hxzFCpLPEmT95e+6lCgBiKUeVIr5BFFdv0z9tcXle3PyFZvbGQkBfIJRAW29sgsSd/SQNfTq86QWeAe2rzxOoOWKzFh9JUC2x8efB81VbGdMWOu5TsitSpGbbBS5JCkrkXP0ogABP1DagfA6DJy2PHLK6szymirFhbShV7vkisbNAAbGui4B1YSJkhdFoqqKyliw2VVmIZvGgcjXcSOopw/0VQdntubxVh2rPoVmSBjflh52RV9ZaSgZXFuTWiyFiHRmxdU+xJugTRUle236rPWv4nMMQc1nkyhAxcLh9Jdy1ti6A4rS2aLMcj0b+JeY8TM+YyjQNiFUFS1gKr6LMVyqu5c7oiiA8f09ONRmCl40VQpY0AjFiUqmPYqi6IOwSd9P7BKD1L1CcZsvIjZnREemUWVZjiDH/AJUJJWqsdvlgxNFy2dA0jF3UL+qOOCzWygj3Eay1E4Kb/wBunl4bzS+5MzEycdO4BmVSpR2UFu3uVruvgkUQOriCCKLJgAuVlmcuaGsvqIq8bNeSd2CT1XlDOLlI+CZ40M8jzRxRys/dYZzhIgbLHdEj7KoUGqPT/IAUwyYOzSJmQwf9O8AApurLFzr6h3eCOnoGLu7BgqjAxxq9lWICjIbVe4nW6JHk7GvVlYAyqRnGBICFJVTmrMBY+kx5KNfPyVoW6vjgMU0aGliC5ABjjvHJmIUNkdYN2qQK8+KNPy+WY7cOY5GSP2wCVIIUlhisVtRyG2AAs+Orn+I0XJvaYoxRgXClaLkHIH3CPpLbsHu0BvqmWQ8dS8jyzTjEQqdFnZpA4shjVBR9X3rx1AxzZmZYYEfGWaZpWL0wijO3C9vhpLIH5HzZC/N9Hkk48oWZJ0IOBRClFu9bayCKayR5JN7onfDWRWLrEJHk5BR2aRRZAXRAU0qhtE1kMvlhc/WgzxlWcALOocK4xFkKPABxYKPkXl810rIN6fIy8UvAqLEm4kPlCSvue4bDFgb2CPgCtDqu9Q4mcssLzRGCL3HRqRlYDCsQpDZdzdxYmyfvYs/baHkV3KJULIT4EjgZgd1AsCDX3VvNi9crkRmZlaO8z7YE2VOp0Cqx15YBc3NfV9j0as6B5MfuK8iBmeZaURwt7dqWMYXLuvJ/kkXegAB0SN5hnGBQkAErtIqCOQoMi6KoJ2FpMiSu/J63Fz82ViPeV6VQkjoAscYjOCMwIFll8EnNiBbGgoSrqIyjyE5KuTBqUk1VMgJFx3firuwOjVhiCOONFiUNQ2MnXMZZ+DkWSQSKToAgs1GwR1jQO7eyyrIaso7IUVCVKDwpY6QnInYs/gfI5hVu4yKCclCtEmQYEj/FZvpyYg0hNnVgVElwoCx0qM+nTKyWZmpmZqxpAWYgHdfbqKMTSHtKggs2L+4irQMhDHEMw7EMeh2435J6l72iv1sxJKxQ3SjQycurDFlddECk+1k6hXIuIzJIqgIJYWjRQ1udOFVX7ZDSqbvIau+gtN7Qw/XSo1/xI4slUuFIC5WctLiAKUDV2elGuJKsWCMzIEiTGMX9VFVD491+3RpsryFAUbU9QjR3Vi2cTNHRViotthxtTYaiF+b0D46e48dANlPOy0xAGZyUH66BjBW1UgOSA4U/bpT1tThEoC96wqFKg4gjVJddoINbHxsDcKgfcRQ+LPQByanKuRiWNjVhWGLXiGrrOluWHH/pySM//oB8VRV13KjEEgBNkjyv2rrOracXrpIXJUxtiFB06rlnu5QoRjiKXRa6IWzR6H0/iXEteCfox/oIGdg7UGmbutvN7PXNTx5BCZVIVI8WUuLC4klMlKR2xIpvhTR2erQSyRQ4qphZ5Yoh9LAZlrkVgSD4I2B3KLBujmmdKX1f1VRyRHauDJITkPA9tA1efpxlUD/Nrp/l+nk9pCKJO1wuChFxHgEY9oVqo+B/V4FL6Nx0PKlLaqFABkjYhh7jBy27wV7YjZY2LOul5XMCgtIobuPaEQktW6SrOhQuhX5PTRx79D9H9NMQoRuoGZC6dtEL5RWAvIgj/TRB1QeYpKtsi/qGD9uTIv8AU1GlJFKv38b6jzZJBHSvJk9a0MSJJQQcTRck0w0O3W/ION6VMY5A8j26OApQ7te0ZEj7f5fufnrLS9hkTIW/uFFVqU2chZohdKuSiyFPgfgmrlykZllzuXNLWttIquMhZxURlVSyTTv430H+IucDGv2DkyYyH7Ze0cSEIVTXc1fYG+mX40zpJsIZJFNoHZAVURkFqC0QgDNoUCK1tWql0KIkvISEpuRrSsVoUUAIFsWUUd0DfwOlf/yJEjcvlD2ndGHHUl/0V+SNHF2u/F/7no/qfpIkV2YpHxUDSMcWymk2xFDuKL/SpahQHwep+ucKJ5R7g9xlAti2B2LWgV0F2P7H5vrX0xekePxxIwjBVXJOBO2DBMlKKKW1yQ2Aaob+OjQRWWhi9tKce4aMjLh+qxON5McQKJsebs7nwKEhldGpSWQ47xIRToLmSaZhQAJC146JFES7SMKEmZJjgVcB5i2xtpD24ij56y1OyvMiikEqRMTJG6yK4EagHHekxcLph3tfnoHD9w8U4TPGrRMwydbQR9rD+m79t6IYVfd4FWXF9QnIGIIUUO/IN3Z+VogA+0KyIGNWPg1CQxe7IjL2yxs0enADOArqAAbDWrggEgq1b30zwWZR4/S4yEiiZI4uxjTJKZMpAqLSqFAJDEvvw12BufF9SkehHceu3xJjicmVwoPtBgFq1JO6FgWReLNiJLRFD0oTtzMYArLEMVChzR+1473tpzEuK+1GpWJaRGiEzlQoBICtICWHjQWzXUoFx2UwsGcRxAoXLqQtEWFykCj6CtJGvbrZuzkSqIqCq0eXc1owohjsxupIZoIxbjxot56HxubJLEV/mA8TKoZCHXFf/UG7ONZCwMqrY89KDj8VahQImo85DkpegTZJPYQbbtYXpT5A6ibjRvch92NYwJAD3SE5OMEtX3j3KoMeh9/J6EI2biH2gFljkIeQLioLSDUSlb+aBUeQL8jp+GNGwDuKlYYF5XbWTUVztWYoaBBIJFtel6r5eOKW4OOfaYhRJyGlVf6dqpLUuKDE6yUCvk0osw5zphJI4APthqU7AclGDgE9t9gPaDbMKqiOgTQF+aF90lSNxhc2WlxYFvhCjkksfIH36egGMwBOCrm6LgwFRGmAYr5VAsZ+O+7YjpeJBl7rTxqhJFeyrMfvstXa3g4mrPzfUv0r+FftIJA5AAGBcAsUXBiVMLAgMDssd0aHWdPcGbI4qJZAcgHkytwGyY0sZA2y6Ffc3qs6LT0uB6g3/ptmzWI9go39Mt5AFqal+dYGxnj0GaVhGoSLAtM9II6PZx3GwoxLe6+PZYpRu76YjkB1m4Byr6UK1YUYgiMAtYAK7q/OzCFR+iMy+AlfwjZuAuTHFaIChaFm/cB31IHhK7QksTErgMGLBQ1LZ1WSr37ofAFglgDxcZ5XRkqNFUN3hmq7qozIFBwF2bqzQu+qX03hyqjtMZGjWSRUDB1DBZKUVSgAgkhbxABNKB0//wDjZhHgj+1uMOyFT9EdG2ZNhcAL+SVFgbNRFzjGAIjMWILOaCW3dskKFoZS/wDPkmz0hzY/cEkUbjJkI0pyUuK2fpVsQbJJIA8eOi8T0iJYmMYaQ5IZe8kyYi2DHZNZBsPBoCqJ6jymIdY0HtKAzKoRiTddwA+wbx8BtkaBz9ts9Q4cC5yNHbAlyoH02pxDEVZsIMVAIsX56T5vLZpUiCK3JkxWRYrIhRioKmu0Hv8AqoeRurPRn9QWCBJZVLSSMREn1M8gYl2JIBCKVBv4Pm66l6BwyilgVfkyBi8wUvmSxW88RSqVoVY2DsgHrU87Zv6D9flL8dowsLRhTizsAisGAjH5bFWPkeOgThzyGgVo4oqKCRaD2B2mx36IY1dFRs9Ner8kNHLG8aKmMYYr2pGQcz3XplVvIXZ+2J6L7C4p+nEpYqZmIUyHNs6BKDwrAUTY0B9+qdRcp2reFCyZB55HdznIyFo6ApKLn9Pt2SpNnz48wg5SyR/pwux+sEe6xYNmqEsEIa7LGwaxqjV9EkMUhxiaTIMzWhIDkZUSwVtKMQSQQMTQN9L8ziqQbcRrmA7ljI/dsBw0YGslxBJC5CtX1L6GUWmTyFUTtIjYg0CSFCA6YoQT5rIkroDrfOHuIQiSARgCMn6RiBqwxIcPZvBRskgkbUaYMy4mNzlaqFMvt9uemVSw/XK6VhePkCungo73CH2FcsZJXNO3aHahZwAjwCHWyDodXivYDL7/ABlJtF2zRkM3aSwe6WlctIxLeQSTkb7djnrj7kSduWBdhQDIqviihVBOQZCStiwCRZA3xJFBtCvtOfcDMm0pWeUNXx2bA3f763zeQ/uDGJ5WHaPbFDFgpWgfqBc3RNgEXZBqEKTmbKMiaYyBZSVK4qpjwasGyJUGgPAJA2MiSpxOIoGacbkh41xJiZY2BTtFJYJJrusGrA7umpuSgZlfPNr/AE4nzGDEFAyMHL326GjePgV1jAKVeWD2pGrWRVnVQGpVUh6KlHKBQARWt9RC4/IlkLlIJEXEAvIo9/3NRgB2cBKV2YNXbs/NdC57txxjTf4ZXEyKqBgUDE/UzsGCSDXhwCa10Pl8KWVi4lAjjKM7Mzm3jIJNMuu1lNXWmPT0sLO8wlMjxaEqyFBGAHFge3feFGt+SN6BCjnHUFF/qmcnNzj9VU5FAGvcLCiT/YAUj6lz1Co0JUKCY2cxM9sd9o0Tk3b4ryfx1V1yuTyZAOUkYwyV2AUVfagoaK1YrwBf46u/UOB7fH7ub7spdQmMZVq8rgt/WzWgf/V+OqztmE+BERSywNLGAfccxviCccO2rNIkY+kjZoit51rj8QB5UMM7GVFEkkx7SwKyGz4DA2v75Dyes6q1F/ypFSNpT3IsagOrABloElY/68dIe1aNgfUWMufOqRI4kMhWSAISpUuSHLIKqMWgdDiL+9kCocN41xwl4w7a7YaFsXMeQvGhsAFjbF/NaF61HUgjcAhYZWb26X9WQgMaBB/w45h5JPcATfR7UR9dlU8zjAMUKyFldmT6Ywq4oLyGbIFvVlz5AIHTcSFpkzq2KL3sGW9lmrKmClwVseRXnqg/hrhwQsJDNTWIySWL7OOCAKAoDkeC1kAkqLPVjz+SysRdCN+4f6cqIzY97stmhWAJFgfVcv0eIzzRQ8jixySCWeSQphkVCLIrVS/1d4Vc2BJP2HaFxzvcEiuz+yLDuxChFIDhUACkOwNebrZI1Z/TuQiSDNImnILK15Msdm6cgaDlzrwpB8EdI+szRSC5C4hBuNaoSEasEHIjNbqt0N70RWl/Somnm/mGb6qSEWpMUR8G8g2cm93YBs+TXQ+shKCNNIABkt1ZqgBlYIH4B2A2zvqh4crMp1kiqiszxtRXEZscsb7kwUCgO8nVHp9ZiuYjBL6Ulq7AoLkYZ2pplXFUA7f2AuRnhDly3DKx9tWeRVwJz7jGuR0wQEWzsb8AgHZufMSJ0X3HiKViFkJGNO6IaDLeSRgDYum+56XfgCWIJKAyyZMZGQKD9ILBwMjWDjFa0xJ1XQ+TJnDxnapEHutkzYoSCcctZsQQSAB8n89LLOXzEiEnFklKqSM/pwFuCVVU2OwY3vHEb7iOpcDioFkbJA8rMwL9xxXSjBHXtxxC5H6j89C5Mx5Ecol9lnGZIjVWNBI0YrkVOZeQAdtaO+tRSx/y7tFkqRllXOTFqVCqisKs3Y15x2epQxJJIpdy83IXYWNZZExcEWpYNiwXS0pHg2LHSnE9Oa1P8u8GLRsWjzkLVkzRrjlhTMT7nzuugrzGeQRPEwZ39tO4MUONlWdU8UFOI7q0KBJ6dhiZyBLHHApixRuRIRmDRVSocAgZs1sLBIsX0gzM0hy24k00JkUCimmWy+T3ksgFaOZ1fQpJRKI8Sr5tKxIDFgqAnFStkNkVGVKNfvSvGMLyx0eRLIMZEXGJYu5bx8A/Q48nR+ddIyzIqkqP/wCwBJGFfWX9a+5Y0csiD4xYeSR1BaEv7TkRLRlOPuyWDV07Wlrftao3o19wjy+YQk9Yo2KO4Z3YOpVie3AhAQy0AdeL1RHhCscUTQJ7zOCYk91zjqyyqe5xkauhiW8nplebJMZQiclaYAdnaqoQuldypoCiCCLN1e+rWsZwnieYRrxlzVmXJVDEAOoyBKhWsMzf1NYF6sh3nBPcEEbMZGDMDt2JoWC1WR7ny3nQ6Um9SWEMxYjNQAljzYD0dAFqUlfAAPQPT3mJjLvQILtiEKBWYIACWDfD2N+FIGurBaqfUOBLHTRrjG4zWR2U2tZEgKaJA8gaAGtdOenSK8S3L7p9tsiGW8rNKpZMgWvxYqstfJ+FzBk+DMqqDkdO8hRLASyYydHGl8Jf3HRHhr3DGpEdLJ78SaIs+5VHE+ZAaBGh+3Suohy+DIkMgjeZXVRgDYGnRPhASSovd+G+Ses6DzRGxDEyLE6n20b3AHJf3M7U5kYsKFUCT4ojrOhOs4HIZpo4TnKtxq7SoAkgKPI4qqpR22B5J2cukYJl5DyObKAEk0psqWU4htDJpZELfAT+mwTbiEnjyyZOB7bqrXICSyqppDSsayI+oEkC/gpFVijCqLWLRogqpytt1tybo/WciRVgAaK+7L77hBH7vYRYyxAtu0q12CMj2g92RpiOq7jRjNzLMkjyPb1G7UKGo8mwvLEbvW7pR0Na/mI7ZlYFxKAQQWYZURVFssaUBj2bskVePyjxeNcZlEiwkqiUACVDFsAoXFExPjZJvZI6WUvVOfDDXHkkxoZTnI5Y+fbWzoEhbC6Wx5rrfI9Ri5LxyBQ0asMcsSCQy/FmiMcQGryfJ0azicJo7sK3JmCmVpMmEWWTUEbVgizbUSCBojqxUR+wq5eDSt3Eg9rMSWI27GQ/saH36LkWalyYDg+ILqVWL/Dkc7MhIbeQpSLzNX5rQ6NyEIViqhfcckEAAHIBiLqzePkjywHS3BMsYBdkjpsQxZ1JJNqAoBIUdwpj5X6T1r1BmJBZSGEmRdQoawUYW3grpR/TehWj0YdDPDPutfHVYo0VIbgV5GAHtydrOKWjiQy/I1okiPGHuqAZvdH6ef0nYDSAAdqWziqIJYij2kAqcWPKN4wsUnt4Eq5GjZOF4i8mY2DZJ6eaJlhCBmyw7WY0QbbEsTkCQcTRJ0T56dWKK8mDvx0YAF4xG6hSLUBAQyq4fBfliCRqmHS/LlmVY1CMsZRg/uszHHJu4tkELEb+6/mx1ecfhD3VkkMYdLcRqwVhki321sUrDE/JF+L6qSPcAXCL+XhY5SMXxSiY8FRXyc4iOjZNsx+ekDS+miMEfqqCzloRIQjDEhzkVz8J9RYDGqPx1H00U4+oY4nsjZynbRwbFwxdkNnEXRPnYV4Mcx5Jb+RksIIwwR8co2tWOIOTMygW33ButdWSQ8p4TKY0Le2i5TxBfpBDMXNE0xvEKw0PNbsWqteUzSEJK8kWGTd9YMCaDmUK3kk9y7AHkAdWPp0EY48asoKF3KWcgVIum/IY46/yknz1LmSwxd0kyFQFsJGtmgbUvdLtye0Lkdda5SGWIFU9tMcI1Zi15BqLt4N5r8/T/bqZtbeZZVZIysbr2n2gmvkDyDVljXg2Bv5Q4/qcXks/exDZm3BUWQUPjuoYrfn4HUU5AtJPbjK8dEiyjfAknFLIJq/q7SuQKpvep8soj0zWwjkLHG8QNK32OIINHtOGzZPVil1XQx8bNQ3uSzKTkHDsRTFSMU7UGgavwfxtgc6hjGEYKrt3QkKjLICWWjRCxKhXZoMCbvRH5RMVxSMkQQkCJY4i1EKp7myNAvkWoEgV9uqKDiSSRhlSfB22CWxpcdZVXyQQQaAHTDb+FqOOZPacTytFHgVYQEyUDjkTiQBZOt2SdGui+pKoKD3eY6llCRtq2DAm1CghSQtBaANHydUfqHGkV1LzAsCDhI/ZfxjixGqHzo/serDhvggkwKuPAbkMpdsrSgxxIUKTV0e3R6RqzndzJisYSQ6zdGBU0SyaZjQVUpQRQ+NdZ0D0+WSCGeWGJlkAiJ92XLz2a35HcLJBqtdZ1m606L1H1WR/bB37ao8gC+GK3EuIOKhLWQ5MPC1dGh+mqztkLYKoHuEqSBZsIE7FF1WIJGxdgjpXlKrzSvjAS8wW3kUX7eEYWgCa7WJHneh0N5nQNji8poLicXJxo9rVYpbFaAyJ3vqsWpQn22KKWRlyZ2Q96qSApU0MZJAQo3ZxA0Bai9XeUkmQoMpFepCwxjW81bxSBnQAHbURsV0/6XSXK4tj3AAFgz0FzJoDFVUql1dEgb6FxovcKyR3iwZsWrGmr3GI0XBRjt2Pafm1q3B6BLKgCjKH20pzruZgrAEDwwOF1dkmiO421GwRicrCujAsVAULYZ99qAEsb7mIs/5ehxc+SV19x4YslIBWNswLCoMBZbvyoashfPjq54EC9z40AtZswMhzIRmPwLCKQlALiBv4zbjchX06LE5nWIxJjQhwGFs2wcfpHneQa7qiePnMoQJBgoQMys5JBJjRVogkN3JYIoXut9KSoV91UCtOxcEbxQEuoaQ3iQFNWxvz82vVb6lIjLKrTRGMPF7zCNlDmy6oKJLDD2xZUE4CyKrohH5PPSZkCq0dOxcxxktIFVi6AEJkTj8HeJ3QJCvA9RDgNEjMhZlMidtMO4WO3RTdlj86HQeXy5ZSVhYSLJIRAjyKAFZQgKJ7ma3+oclAFXf1EdG43DSaJHeLIEEkRuscYYhbFBrYlrGVkCjoCuumObUfKihDvihWXvQjUhsgsu/N68EHZ2T0SD1/lEk2URWcLTKzgK2LaC2N1sn4PmukuTOq8gEq6KvHyMIPYn6tEEhSuIhA8ivp7r6a4r5BHYTAsc2ReM7I5PnEA2bfEd5A862Lga5nP54xUs6kq7YtKUNKCWJxU1S/Fg2R+/VRBHJNIZHd2X21OACtbuP0x3uDbaP3/wBPVhIqssa4FUxxlzOGXaQ1KtFRkFtj5vYaul3MUTFVjjYpYCx5L2M1qzFRYbD2yabf/e3FiHp/pSOjH23LTqgYyuEvEC6wYEAvam0OgPGRPVonqKJExKrkyrngQTiXxRsSAWpTWgdULJBHXDR8/Nlj/k+ORe0UEF7Owr5Er9gb1qwfHR/bkMk7mFQ1EuXK2qu1LR2AzZAWKJJ/fpzU6ZePCJUIAQm7Qq2YBIbIqe28kHcQT23ZoELcmdYZJ5PbaUvAphxANKpo3d0MipYbsf79HSSROQKjqR2MjSpk5d0AEsevCe5TO2voawRQ6fl4yGQ4qGC+6IxYIbMFZFO6o2GAv5HiurxYouKrIL/mo2yqvbgVtEkntYilLAm8fj7AUjNMk5LrLy55pCKFYCwCQDRVfzr4JPm+lfVeQyke26qq4OqRx1iWXIlmUV2GvJ3d11Vz82SVv1JGlJ8gG78gf8a6pFa6/wBOQo+QEUDIpbIsX9s42LIBUDEsQpNnHG9iwceXInBjKQTbSn5LKoCIAQWItgSNbvxXVf6Lwpl0yqiMVZWdQ2L35VMqDVZsigBur66aXkFTHTzvIxYxx0ELUWXZCiTZcrY2QPmzYZOg34/toh7BEwPufUwkvvUKwBaRlaz2igL0Kts6XjOLFZFMzogGEci2O6ypC9sSi7oP3FBZPgb6iuuPwfYQCJUZiWyd8RmWJY0QpvRqwPAHWIxlaRSihscppPFRj/01dgCMrJPwFuvJtbmS+3Kk5cBwpVMiAD27OtBRs62TX7GPC9RjmiMSWQrTGcOTcwTF8lIsU7hI6rw9bsDqkZ36F9Q5zIELQu7bdVUDECqGyVxUJl+4Jvyelub6yrMizxNxnHcCW2wC5Gv+q1FD71s31a83iyNGcWCOtUAAEJIxVSBZxU7r70OoxcGZWk/SQo02TOkrFjleQZXWy3aFoUKIs/PV0SKcsOFjYWzimIepFdyyESVQKqSRVVktb6NxPUJJdQFkR5WLSNiMqdQcKaj4Iyy0FOOz1vi8SMchlIxeNbI84ZEsO0goCVJXRJst4raqxKEVWwIVMEjBVS1FkABUHEH3gbNHIZEgCui4Zoo9SkgDIksPtMgZjOWZyWADKQpYsQyk5Of6qU0OkuT7kgjRJolTFSxYeXczFqBrKlN3YoFf26B6rxXk5EqvCQXGQImjIHYBYNixl/zV18D4sJjd3KyMyRssRjUMquyD2y7f4dYSHRvZGt7YNq15sKoS78uJiCBTQEZ2rLGCctBXBcC+4H4A6S9PkijYlYi0SUVk8YIzvRyZ2yF6yA1sb89DM/J9sMOI/uNkZXkJIdglISoNX2gKK/zaN9aTnSO5QG/pefGMNiRKyntBHwRo6FfYk9KDecxzkoR7v8tAubhnBLpnjewLOBBJ0Frd9NRmdmm/TWVn9zAqcCGH6WkYg6fuxBqxf26nxuW381zJJJEjUTojSMyFgUB+hHXbFl2TpbsC6I3MJZkjZkSdaXujJBVWZZcihGTkgGxZsHwu+hBCCH3JkSIZM8Sg2zDByMzZ0cbPj/VfwesjjklkYvHHCGAMje4zFUxxVQngOQv1EUK34PSo9QJBT/CjUJUQ46kOzNkwCkABCyiraxR/fp2Lhx1COQqMjklmtYytAKgxzBoZOLXya8kjopUvo/pEivlJIEIQ5NHIrFSxGN4toU26Oh9urL0bjEyKfZkdlQJlUdFSxBJUPtwMgPsQGono0oiI/wAcRyyZgp7p9uMWQzGzv6WFX9hodD9vyrQFJHWYKa7CZDki/NMVsrT2PsL6RmJem8UEzR3mJ0MyKVoU5OdbOj8Vs4X+1nDxSkBQACWKmVqIurv/AGsf7H7dC9JJeZUNK8Y9tgoJAqwzBm8uDkoxJpa8iyOl5bRgpK31Gx+6/wBRr5oXX56xblbyWOLm5aQlhNMcJZfcYLECGiOzHZYaLWGv7DXUOPxOOximSeA9gR0kpsTYxKqTV3q/Gz+emObwlMhGKm8kQsTQL0yHRFCyw/b9uq/3FWO4VCxjEO2P9SgtSq2iyqMd18E1YB25yuh5npMkXHDySNkgsRRIgBIOgO0nI21teybodUk/I5DzSIvHZ8wrCUFgyxvtlBP0h/pvR+tv69MpyeTGgmN4KLeMyFnax2Eggqg8FipJHwBYHVjwvTHnL8mNhDjH3LZvVNsiwO01XgYtvwQRqlxHzaVeN6eRECwDH6SL0RX5vZvyN9Z1X8zmshCFnd6UtbUKK2LLX8q30/j9us6Z/gt/atWQj35NFo4yEyAYLon6SCvkD46vPUkVOYIVVVi/l0bAKMQTkSQKoEnevsPsOs6zrozR/V09piEJAWiAWJogEjyT89NcPnSTsFlbNRLx9ED+qIu3gbtt76zrOuVbhyJyAFHg4X/cG/8AsOkfVbDTMpZSkL44sQPqB8A0fPz1vrOsz01WRysv8squ4DSRIQGYdpZRXnQoDx9h1VepcyRLRZHC0XIyJtv0RkSTZNas/Gus6zrcZVz8qRSoWRwGko9zbHuAAHexWuuk9Vk9qWRI0jVFYKF9tKAMr62vWdZ01RqLlMkfNlUgSGUW9C/pQ+a8WTr89V0crP6i+RJ+kfbWSVVeCLNEbHWdZ1kq7iSM0UZJNiWUg2fLUCf3/PV9/DnFTtkKguWhTJt9pUWN/sN9Z1nTRCfrfJZIpVUJSwKRaITbysrmyCdrr8fFdJcqYryeRjS2simgBox7HjXk+Os6zpirtP4WiAEZ+/G4nyfkNf7XXx1Lkcp3lYM1hWcDxoBlrrOs65X/AKb+iHrR2T/qjOvyWH/bpGFy3JkDbCROyg+Ac6uvHg11nWdbvjlx9prkjKlO1yGv28fvXV96O5Pp0oJNFOQxrWwVrx/1HX56zrOngeSh9MhViAwB7B/yzk78+QOt9Z1n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xMTEhUUExMWFRUXGBwbGRgYGBsfIRwfHx4hHhoiISAiISogICEmGxsbITEhJSk3MC4uISEzODMsNygtLisBCgoKDg0OGhAQGiwcHyQsLCwsLCwsLCwsLCwsLCwsLCwsLCwsLCwsLCwsLCwsLCwsLCwsNywsLCwsNyw3LCs3N//AABEIARMAtwMBIgACEQEDEQH/xAAbAAACAgMBAAAAAAAAAAAAAAADBAIFAAEGB//EADoQAAICAgEDAwMCBAUDBAIDAAECAxESIQQAIjEFE0EyUWEjcQYUQoEzUmKRoXKx0UOCwfAV8RY04f/EABgBAQEBAQEAAAAAAAAAAAAAAAEAAgME/8QAIhEBAQEAAwACAgMBAQAAAAAAAAERAiExEkFRYQMTcTIi/9oADAMBAAIRAxEAPwCl5vFd5nVU2XNEnzQ/2+OrLlRniQqSRZNgfJ/G/wA0Sa8DroZuIC4DAUT+DoAit3Xdj46qv4giLSVGikLe23iAa1+5BP8Ab8dc453heO2OZWH/ABJJnJsCyo2bok+P2Hi9H79Dj5TM4WJMxjkL0Rog+ft4/wCD1eTejsEjcvl7h8KPpvwDZs+D4A6ek9BjrGyABs3QHzX/AN8db+Ucf6uV7rkIuKzmiQSWy83sb7joD8/geOrmDm8A6rIfVngxB/c+TX2+/Wucpxx+pW7TshsSd03kkAHRsfjpLj+mxqABIa/1hwRZ34FfYaI/bp9E3ih6nz1c+3EQErz8v/mC/t/v1WpxyQGQGgRrZF+T+NkUSPmuul4npUMigPyEomwAFGvsNnda++xVdW7egAHtdyAuhS1/YVWuj5SNTheXar4/BBjywpjVqSLH7V5/bqfAdZfcjAoYkbB/6SPx9Q0OrucxQJ3tio0ctk3+32+46reD6tAZSy39rIokGiLHzZAF+esa7dTrQudwWxj9sIKFtY8kgGgq/AsCvx9jvlOQzE1JeQ+Fq63Y8fP367RInMje4V+rsAJ2C1KK+5/+Oicn09aJd8K+VUH97NX9vz46dwcv49jjON6UZggKnIfBbt8+PudV/t09yPSliUDMByQAAL+R8fGh5+erXi+mMrAAKjgKLIsi7NFj5oC+0b+PGoS4KFdFMrt9LHbMSpqz/lx3+wH2HTonDpTTRyYhciq77mUEk2b/AAB8a6RWJnahY/fV/k7868DrqW4IZaN2TXx9QUMR4pdjEAfc/gdMcP0mId0gcg2AE8g5Ei2II+ih+9m/jq2Q/wBeuTm9PkaMgJS5Lv48P/ffSi+mupHaQfPj4/F9egxQKFlCeAyHcgNdh/YKSSb3uhrpCX0zJC4IbwQoO6oEGtff4/OtbPkr/E5Tn8oRKFAyLqxL+AaPgH5O/wAdc+xGYJOQAs0K22/A89dl6jwGnYK7KgAJH+VQB+9EmhX3v465l+AQSASQTQJoWPgnyP7A/bfXThYxy6V43kdWSoArXzZ1/wCPnrBBsg+fOq0Ptr766ZUBXe2utX8Cv/3/AMdMen8T3du2CE1drth8b2dWbrrS1nH4aFZGUs5ULdLWDEjSnwdXojxfzoZ10foXpkEL3748ViTeIYFldiHUdwWgK8Fd9a6z8msej8pgATYDVQ/Hk/7kf8A9JJxDQLeDv9//AL/56lyeUmdyGgVtr/pq8f77Iodbk5ooSLVDY1Z1/wDNgDXXF32abgjxjaiijxYY/B2CLIvrl/V+azIQhbQ39z/8+OiJ6e/J/UnZhEGsITo140PzVA9dBx+LGAAi1X2/89WyM2XlHn0anVvXmvPkk3/3IP8Afrok9MeV4wTUSqAb8k1s/wB2PVu3IT3LSNHYHZoef3+/Uec8igyh1iGi2svxr5vx8dNrlP4vj725X1H0+JZCku8T4AP4o/3FdS5X8QYIsaClogV5NGqG9LQsnpblSmV2kYgk/P3IFfsPHVfK8bFWujoWFBo6JUCvhqHx89bkcNv00nqUrn9MNjv6SaOif2+3n/MOneD6nJ76qEldQ692JYEEgnVGh/4PiuoV7QC0yk+Sw+PA/b5+fkddZ/DPfhjHS2LJWro0fPn/AP3otxr+PhtTg90gkGMNkRZW8BZ8VVkCvn5P7Gj9Z4DksC/urV4t7gxA/Iahrx4rrqOI6gNke7N/H2yNH8arpDmckXpaOhoX4H38HzX+/WNeq8dhDgIwDFkVNKxKFvzYskkUP+NDpheHkUtddwNN/UB9OteQfn+kj5HR4/UEi0sYsg2bJNk/JvegP9hXUIpSVQAMFBBB8WF7a015Ba+Bv8V06pEDyBTLHGgFgsULPiwLBhrXlMNVo3eh0dXXaKlMFsBsyvctqbJ0AuJYt8k/NdZAYUYRxqQF7nAIxjvHDuI80gCoLs7oAZdBASmLFY48867TbVvKj3EABvGgy+d25DqZc4FgoyiLMMS6KzDRs70GDi/wDY+SSBRVMQWJJf3UaqoNd+TQok3VD9ulvTogSAJVcKULMFbE2cgMqIslUtR4BqgG6JNM6RZ2SwKkszYqWBJIJbEgBqANY1X9irVd6lB+rtbjT9jbbux8ivxWz9uuf5/AMshUSRorEYgC2JJx14FAHdNrrpOdCcJBJIoMiOLysMxP+a+46+fHx4s0U83HMa5v7ThUPuKSQDoWSCTfmwvwNUa61x6c+U1pfRl4okxWPk9i37iqU2fKgWSw8VerBNdUXpvunJoQqk3G4Lr4NuAA1UO1QCDoj89dwgZhbSIJpFck5IS1kDJK3jeLePNk3bWp6xwxIJQxzkQNggyFlmBLFmWiSoUljvZUk+RvWfio+DHFOMixjaNVGIZqqq0B3EWNVVCrBu+t9OyKIwhEYVgzaUFls6ZsQpf+hQB47r610p2nqvpzyqTdEWVXQHm6N+dnyfHWekwBo1jZSHoF1vxQPwPhqDf9unOHy4pSHTu14+dfcH9jvrn/AFf1ySHmO6nZwDLfxiNfg/n43+euMa5Wcf8A06SeFyoX2wBViwR4+37A9LzT0mzQYfHmvkf+eqD+I/XpJlVUVhH5yF2x+R+ADoj/ALiut8HjSvAA/wDm7KIsn/Ls+dHQ/PReK/t25INy/XUhIWOIknQIqv8Az/brPTefI4PvIXFEhFX4PjehWj83/t07/wDx9Ygl5Fm0ApXzplFnzoeR8ZeK6Y9U9UhgZlWIsUFPV+diibs0TQs6vXjpXfvKkV/h9yt5Kg2VX6iLG9+Bvx8+fGum+J6LHGMqG9ZULJGh3ef9tdc76h/EUsrgKGKkHsBqj4q/t8/3/HTfpXFdjlLI7Ef0IcVUAdud0CKIP2v5JsdVi4WW9RdzyxLoKrXd6sH8b14+3Qm9UYtu1VVvEMQAN2SfG/toX+dkOBNKpBYkCqOI3s7piAPF0bofnoPJIjcIGIJ2ZHS6/wBQHglfFkGvFgdEjpbhrklSZd3i742RvuLAV51nVV8N/elmcsLsGiBeQ0TsD8aqv7Wfnqy5ELvmcs4+18ijDO8bXGu7WJs/NDwNN4CMl3KqvlS2OiMcQoAqy2WQVT/T9+nGfSz+mqqAhiTnVgeKW9nwpa1ANHzofIsQIolA7VVKW8yxBAFBmNi6N0PtvoX80GUsi0VJHvSqMfqs4rkDs6FXutbHS3PRj3taxqQcWUNSrTAsppU8IMQRW9g+DGtwCKdpO4lEzUs+k7dD2zVsQCFvIizh4AAHUhe0WOQKWNlgACujie4AmlAsaqvN7hJJj+mCrAYqTQVjhZqlFACj5O878dG5k8cCFjjHWIJXE2aAIN5Ucaof6uts6R40UcYKYkNkWAp1BLOmNj3ASQFJ8eKrQ3r1YWi+68YosFVVjP6mJA8+FUMNmjsHz4r2kVyXhMTKtE5Ykk1aimApzgoLg7FaNV1RP6vG0QyTDLIUrDt2SSEAsWMcifJvdmunGbydQpzVIgIfqZgoJOTKv9Si1UMthbYECvkdVHqHpKRezNx3RLFx3j9OJNgEBi2GRsgm/wAjfNnlMstAsADkxTRKizq9DW9j5+erj0ieaSJ1Kh0sFSQdOPpsCvJNgnRPn4614zurTgcpkFsA8uAjjKYkMVJZwCN/Ri33NUDbMBLikqi5FeySRy9bIXy3kqW21jeh8k0Z+lYIHaK2dipBIAKViBkp2GBL9p+ASMvPUPW5A0i8YSWJayIrFYhs2QQCXyGx9l1d1Ev7pdffVbL4hBYGK0SMqoW9lwCPg/t1vrJuIs0pJLiMKFSGjeNDHI0SaNmqNGh8X1nVsWOklavBNfn4/wB7vz1qaORr9mJLJoykLd/gHQoVvfQOfKTKsYcGhbkeABVD7ffX4/3c5MzxoqqQrM10fKpQGv8AUWrz9z9uuME79KH09/E0iZeRssR/b7HX+39jcenyyJEEX6zexXmyxAJ8ECxsefn7I8eAhS5B3oE+WJ1+5O+nJuUAFXAMBd2PJv4rz+D+3VK6ceMhrgSh5B7jXR/T2CMwWBryT5dbJIIBom6FA/oMhnkMmTLI9AULZ/PktdAA7I351W72IWQUuQSHGgMQgItmJA2Sqt3t5IUAjInrUyO8qOmf6p+VH6dAGQDY2cRZBJ7ZN9bOS+kl/h2MkqwRnq6LGwhZhlh5127Y1egRXTY4qquOjo0FsG6Y18gA/ckD9h1tefrIuFYmzGlkkVki5Ml0ST3FN3qvPS804YMiRBgSWLMzkn6QSx1jkoP0DQo2N9Gaep4fJjiGJBUAfivAbdHInE3XntP4sE7+67xsXQ6XRF2fghbojXz9vPVfFK+WQdXY5AMgAUPiKBN3RbbH4HtDV10OFbKoLKlzblds+VE0CGJKgkD484lSKZxF5a1G3tB48/ceN8dgtivazYg3bd5NgE6JtsQvQfayOVX9QMjAXfdWJIpaUqLCnZ34HTD8dhJM/a9ZlSbomg4Bo2oIAXQqlT7V0SNAAWKkNSm3ZlS2w/qa6cdhC3dqPA0yyX5iBgzgBS3a72LyAAUWRbMiORX1MdH6FyBw+HJCXLMzMy40WNBzYI02WRGtWTagjXS6eoR9okkjEgGNBi7Hdr27DWQDRk8KoFWbd9QyBAZHBd1o5Fe8OoVvkhFNgkv9LMBZIqWtCaU7lV3ZchjV2w8qbyprsEKq6ojztH1blR8iM2XRlzAWRIzkB9eY3iAQW0BYF2bHReVCBGBaE4gsHMiWVvdF/AwB0BevsKreXA08uLJ2rIVR1ZvpyaM4BQcizAMbFgMfvfUK1xyQrq3HjS8fbGIdWalBoeSCzpsjtBOyVphfxCI0BLxrlZBxe1ORsUhAYVbMQQPuAa6tYJWE7WhRVpSco7wxsi2UstXGGL6pQb+6HqPorzZykvAsYpRIykdqk4oQe7xuh8MSTR6vtnOnMcYOkjPFcnlhjHlaKQpJHlfP28gfbq1h9UX2gicbFnIEqZD2mUZMe07UihdkqNnXR+L6uIlSH2QEYqUfNlLC9XSs4ycC11/t1tOU08okDr/MR0gYotFbIJb6jYusmA0ATXnrXo8MeiTLP7krNjSIFOSklM3BV6+sgYUW7t3ZBvpWMEFwCrFiqFGy/wAFKOyK0aJK/TpVI7h0L0SSWSRspTFCDiDlfdsoELE9zEFid/B8kdW8XGDImEmqOTPJ57s5GUAWWAWlGVD7kADobm0XihJo2wKsrsTb4MD4a8e0eRVZEit/frfSv8syCyVDILfEkUSFUmyKAy+4tiWI+azoTqIDGCzlQxX4HlmH0Lfz5JP21+ehRcZ5pj2qGetXoAeAD9hv9zf7da9D9NERK5B20wX8EEHf/tH+1dXUAyJCKD4vYAAvZJs0BR/cjrn/AI1xnXaUvp9hDlq0AAFEBXBP22zCifgCt+RHnxBSxwNpkTVk19XgAmq61JyXWmcsWLABUC1+aoA0d7J158aOvUuYvdGzybW+wf0jzf2J2v5/46nTrA539tSAfprP/pBBevFduTA+b/sAAy5h4Q1FqjQuzFc46BX4Zu4WWIGQNfcdBY/5aX5cWC1HfgCgAoOwCTeyaNKykr32VK4smRN124gLYYkhH8EA5k0PB3IxanNMg2WChciNBQOxgcUU3atYavJUiuoRQB1MZyemGRIZRmAO2hitZo5Y12gEVYssrI3vIR5kskYg2ytUwA2vcBmCKH1EmrHQVRRcpAiW2/UAstjl3qD5BDWBVGhRC7LWU+SI3Ej9rGr2bFedRnuIJsUBR35+V0W8Q5OTC1JYMWAoXZ7cdLRNjYp1ZT05DzUzpwRTKSXUXYxbMk+DTMaokAElvA6rTxVAPuYlg5eNmORJH0MGJIYkBG1dXvYHVFTkcKuDLDi4aQ0ysDe2YUSGUWxC5UfgZAb64r+KeJJHIxcyAOoYhmL40SAMjqqx18eNddiEwEdlHuVP0zkoGWSpSKuxeAGS40GazqlWglb25S6YuFBuMAFSVpwjRjtqtkfUQcemdDlNVXofAXASMgWUWV2WK9oJcizs53seRfaQSbTit+qMYv8AWCimjksStqsBQBObMwBHze+Z/iDPuCI0SiOFVja7OSDLRAY7Bsts19gOrTixTsqojE3x48Q2IRbZUYCgPhVNHeP5o9FE/CPM44kyjmdpBJT5qylEdA+S+BskKpK/1VWrHTkXDRQIgkbhorCuAvuEAXS0XYeCSfj431r0mNz3GKNHyd6VQGZgoCEFhkAcpLPiwDoG+p8Li4KFrPJ48PexLKvkKooMDjVZNvYqqsanRvj8hI6IdJMlEYPtytVLYDNkFAZhJv6bA12tdX6rxm5AWEuIkC2F7yRkxGLFmtwN92r9yqttsz8QKXdY8Les0Z2/Tuo7bLAEGhgvgBtk76FDw1jQg4rEiyMQMlyXR2CSu7BsC/IuyB1HFf6f/C0SNmW9yQODiwIC9wBHiicfsft8HID/AIiT3DEkOOUlglSHJA33PZagR48EbseOrLlTMi1MbVWP0qwzZnICR5bLWX3+FYmtEPpvHfjR5BW9+WQqxP8AQAmS1rYFgWRWTWfA6YMg3p8AhjUqooBSt3bFtWch5Y/1WLxJAA30PhcpgmUtRuc5St3SsXbOsuyPPP8AsKs+4Oj+4CKMrMc7y8goxajQysAYKAFuwmjdESvYdWUWRjKpa8e00ZD5a6NY7vRv5j/gy8hDOEtbAL0d5kqozOIIoAUDfzqrIGuubl/hueQkFktQMSxBaj4AABP0i70PPyK6zpxn5V6TyOcgkIRlJYAWxFXVAgfJGXx8n89APqKOihwFGYIyVqZt1snySb7jd0OkOQpBtvpNZ+SNA0fwPgkfj7dD5sMksyQKcYkAMoFGwTpSCPLnwP3Px1yhlt7dTFO2WRQrrGiK+1Ef9uq7lcqJQJZY8l7THqyz7EeCVbMDtfzRHUEYkNLJIfbibFaqzWgoJv8ApIt93kBd2Oqzl+oW9k/q40G/yWNhBQCk/LG2O9KO0ON6afkkFQwwpgcSxZxYKNkVtP6l8sSO77b1xnJA/RC0yMAmasMTkNgeBiwpSAQNZXfVR6YXeVERDZeq+1D6iWNjY663khY2SIpZdf7eb8n7Ww/9w+Om8lIUkgOKBKRUDNjG9AsW8C/JtjZO7K/fqpm402anFyHk7ZPcAUhiMK0xRa1QFizvyOugdWCk1QXJqseQSGq7+CVJ/bqm5TEMASSFBkQVpQv+NRByvuZxqyEI7fIZ2zz4iescQ8TAM6ucaUI21J+oMxohTGib7dgk/cVvHLOAxHtKygZhQQ9sVIKgMSLPhjsgXvfTMPp7vPIArFFIrHIAWCbalMoaiSb/AMynY10+0ZVy07pGfu0qgHIU1Bd2AdZCwbrz1aZxVicBPfW2Z2UqGpihyYIPCMKURqv/ALgDZCkFgTByD7ahGNt7gdhlitBiayAxC0SdkqcaFuDjq3b7yKFYWEBJo/UD8gkjzrVfArpFIuMhB9yCMq+RumsEivqXKywuyTu/N6LVicEcIzwwVlWjSI2JHhq9tmZrKM3cNn7EdB4zmvbRmWj3ISScW7QPH0scMd7DEUGU9McP08DMRmOs7XEKLBGyclZix0Pq0F11BkLdoxVy2xkC1rbDdDWbN5c/QoH1EdGn4getRMIrVjmj2WDd22+T4q8mYVRANUCD0jylZ2GZ92NGU5Sxy9zWwvKMKq7dK/cHR6sZjHF4hYGQqtSPKSQQQQCXIbzsIGqxrocEKBERPbUSEolh/bzouBTk4jIMK+uzehrplFitkjhv2MO63K/qZKrIW0HsSAjGz5vLV9K8v1AKsRYDORpGUgrvGt5gqHBbEgkaAbRPVry2XjyJMDErSBjTRMHyJVgFWIoW+d/t5+KA8zkc0uZWBQE4jx3H6I4r7hk2FgmhrLezqflm9dC+l+nSyr7rFigdpFDMRihIMkhNVZTQJ3dEg7BuZfUhMYzG4KqzM5Sh+o1KB/TUa5ksaBJCggd1Q50YQxxvMC4SpMAistEm2IJAj8FV8Frs+KikAKMCQF2oDItKEo4EISzKF8C7sWQSdFpkSCq6SJIuQYZ6L0wJJVUOLZAn7D9vv0Lncxg2LEMzOIwouQJnjjmS+WhsAAVsb23U5mbIihGuJxA2xADEllMgBGKDt3vyavrH9L7CP5oJISACIY0ywGvu1KjCjl/UP26oaz+ZUkiFnV0ULoa+rtsNSg4l9Yn+miN3nVTFFJFIwYpNJNG1l2WgFkB3Wi1krQP/ABXWdb6Yyu/MNCcyPaqQiAxslkKPdvInwT58VXnrcfp+MaJGpBmkAIbZOsmLHybRcSPgeLPnfC4DM2J2isSxOwSxL6OtYlR+wPTPM9SCxIEDsJNk4kfIG/sNGx565WunHir/AFJAOxLyWqPmgD5PwWrIixQu/JPWouJiLZQ67IJoY6OWzr+3jpPm+sGNcUVVq/pBH2Jok/Yj4A/fQ6531HnySxyIzLiwPYCQijdlm21AjSgi9WQLHRJabynEzD6m0nNRExMdrZx+pDs/atar4IPXec9w0ijEBgunoGqpiK/NVo+a8fPD/wAC+hAXyHvQJW/jYAFH8Gv9+u9WFhK75Cjrx48X/bQ6Od76P8cubSXJIELUNe1IQCfIrf42xB/36oOX6gTKyARl6Zo1ZW7jGWDFuyqdcxkWulU7vrpPU5zUhJ7RE9kAkG1Ni/GsRobJPxrrn+TKdMciwjR/oBdRnEzUbCgApvYoVfneuNHKBJ70oDSySOoFhI1CqB5PYFOwocd97FiupJNEhU8YxLjIxPthO6rBBx7lGQ2TXhSa7gA8mFS7porNTxirOVDNKW8lrvEZIu2si9NpCVtc2c92RaPFbCkEgJS0DvXxZvfWmZQ4o2RESOKMyIMnyijYOQbxJrOzZA0BQO+qLg8kTS5wciaOZkZ/8OxZYKoCI+FKJAvctVZJ7erriQEP7PYwMQfFVBsltmkGJDUGshSaQn5xziGanDLDgCaapMSQQAaB7VOLNsA+TZ+LRYk4N5FmYqCtWRYVrY3Y3YoHR+q8hQ6Vgk7KIcDEqGaVDS9tMA0gF5ErW6tfuB05zpHImWENEDUcY2TlUjMxtgAxksKCfIBOOQ6TmhUSIFELgBogpX3FHythZN9wolnbub5agSRqs4ZlBbMBFZBgEdWBysSV3W647sJvI7FWT+oc94WokKypmzlVLhQSBXjuqz96NdR5cWLAhaGFsQjAktjjiPcDVYUFvBDfIU5VvrHqUbRD3FlEoCgEKgepWIQYKxojZXyca+qyejOxfCvE9UblyBHAZSTi9AMpqnN1Y+xIbusCiT017Txj2oAEtCUOJAi1jI7SEEkgMax2S1kf5d8X01OOUldxaMTIz0VDeDRDCiBYByuzZGtuRzZyRyPKAqli8a7u1IiVWoEIGX5onu8dbYkU3DkcYLFx8RHOyV4V67Q5zsrgVu2vvIYGwR1aQ8LtCHNQVVM9rYFBiC+QI9yMG18WpLeK1w8mRT7zsWCDwoK5BiVrFjSv7bE0aIe9kKpByiWC51KSAyi/pxs950oEoKAkC8KJvfRW4jyuV7QLSqtNMBgRprLPSqzCO6KjMkgVut9Pfw/yYxI2dhZWZv0mjOBABC9i3hJiDugaNg9JSc03mspXaN7h9sKqk9gzZgCxgVhS6GXnpj1IzouTchyoNdohY40BRIZgFJUjx8/iuqKqv1aaPjyiVZHeRZndyz2FDqVxH/uOXnW/v1nUIfVDMyxRRsodbaVkwUj6gbA8fSPHmvv1rpz8jXS+i82RUcvyAVDG7IxjxjVjid5BQxLUPq+TRBjH620hWTeLEFVPxHsqT8ZMO7/j89Q/iSUtHHxw3ZK62QbyUUZifgEsQqpv+xXtJ/KrX+IhJOgWCg+Kx+1A0B9uscq3xZ62bQZMALBIuiaojxsCx9/nqk4PpvuZ4jIuFaq8LmAP9zv8460OukWF1ichyWJODimC+LN0VAsirB+fi6f9ChVSFVmk0CzsWNkXbH5+ND5+NdYlyNfGW6P6VxcFAIofP9h4/b8fffTMkhY0AP8A7/46HJ6n/ViB/lsiz3VeFiho18H/AHpflTCNWPlrI2SL8dikaJJZVsfn7UM5XTZIH6gGPYNLotegQv2OLf1fcV2n7jrnSsjQnTAFmYqb2FxQKbCyFe2wAi2aI+LsIuOQ7ZkSANpgGAUCmcliQMs1+ALCi66Q4JVl9xK7j2BQoBDFSoFuLY5FQ3gCtEg9dZHG9sn4c5E7Bf1UkVkYFioYCyM2A7WOQOJNFiB+A8OeoXnUFQEyQt/Tb1iBbEkIAt0KIaq0vW+QhkrAUQY2DCybBzqgF3iA2Tn76UV0IsA2lLryCrwridHYcUfIvuUeRbbF63PGb6seZIsSO5BQZMQWSRQKJKm3OD7VSD4ABOuq6URTCJvdyK2wZiziUhQQt5f5XGQAsksCK8vzMkay9yJZAIcIjOaUXjS5eVoFjWvHjoEp/URpQwRLfIuFDuy0QA1k0vuAGhZvVYnrJCiAOQZiY8bkV0Y0CDkWtsiSMnwxUCgK3fWReorMGUXJaZMUxVR9Lgl/bBGm0AxJoX9VCMksgQDIKuDAMULXSgJRQxxgsRIAo2e0/nqUMR95HAQ5s7sJvcYyKACClqyopZ0pgAatt10yC1HkRDABQsWYJLZMwRVWsmz7GAAxyIIN1lsDpPjJ7iNzHVYIQMYFcg4+7SNO1laJBWq0vxqrFygJpzG0v6ELZzylgPdYCxECBsAFmcmwBs0AOjmR5niY5rGrERrXacQqqWP0jEEL7SGrGyCpHStbkSFJHV5GDB3DlySzuVDBFrYA7XpT5CD5YdT5cRb3MJArMiBytFWKOP6mBOP6jKL+okHQAPQ+DIQpADopVyMnNZKDmXUWqtlRNtssx3vp+eyrBmZVOqIkNqVOAxY0SRi9kUAzeLHQS/J42LF45GANX3A2SRZAvHMCyr7HwxbHUYOQwVvaRFNqqNLJIxpWByKvVjO10cvOhodC4YxVAEdFxftYvF7SHMC0BCMWYAbv4Y7LMV4i0YLopa3Uukc1LVmiKsBq3RAOvGh1ejxaooZynuytbGQ5LloCzgFyUrmIwAGJAZgKArpRheB9t5F7yAcog1Gl3RJIslifBcn4YiHH5avJWDbPle6yGJAzVCpAJUmyaFmmYgmKcAs92V2CSqsMjkWIyJJkvF1JwAxvXwZFuZzuKuMbuisuQaNRI7FjR+pYU0AANEqRvfnrfVP6xxyshkIjUOgOM+fdZApS65kqqrk/ybHzXWdaxnt6F6nxPcMTMW2zKGJqiwwOvAuQgVZ0356uONx1gVclBcLthQtjqh8/86GIA6Q00lVTxtaKP6RiBZtyKOJN0PqB38750xckduZ8WKYYh8QobVgsrfcdx19PXKzXWdFP4f5RbkS/VSuVIHhqyF+AK8H/AO110MjKAVjdULeaBO8QQf8ApA3/AOD1XxoozcA9o0DoXWRJLa/orI3VkVZ2w0gA7mCoDWzSg6pixAyORHn48A11n49tS9K+ctGykAqGIFMd92/gkjH4IFZaH1HpX1LlFjoUFYKQWWkyZQSwsWxfFSoJNMTs4jovP5AzrFmU3ixSw3fjQ7h9aZv9wBZsaNdPHGcRHmhZwo9uN/F0e7A5WQgs/Jve+t4xanHNH7gDFHdSrNYkY0/eptgPkZkUaJNVYPSkMjMcpI4yvZZTyKX3UDFiFoCOO2GvmhfUuTyiHsqpVw5dCWTJFkbxmFBANg2AWvL8mHL9SckkBn9p3s5ouRIdRal8gu9KKYhaoeBqM0QAyottizRge4htQpooVVYwzkpmRlR1QrLosbS5FobX9J8Fc5W27ti5cjGwAdqR4A6KONmDCSz6JkZcNbI7c3YjFtV47gN1QH7JhRvahb3GhbAJhti5IBAGF2CdAgUx+D1RJcJIseOV5DLJOquVkABkkQsT+oFJv3A3ZsfIolT1H1Fjg5kKqE82rZnbOFssAGbAjXkFhW+leH7UMsjiOPKRM8mCkqwFyJkSCumDkAbo+LPTk6CNI4cUijLKC1mwUUYgd+RLKGsEFt/seq+qeK7nRIwynFBipJzILSMRQVRRfQLAuP6jRYdIc/lO9xpqeQnLIMqRRKBlM4OwR3Hu+kHED4636nzJCgeSPDjr7a8eDtLSyfVHdGziuK3QJsA3RPR+HBLEZJJF9+Yx5cijGCjUlRgkhQkaFrX5YDRUWEK30/1KONwixllxCQ5XQV6LO4us5CCz2raCrquiwoFJfkvC75EsJJDhZdiDGqhjTAAm8SdACiSbBuSwDCQomeUXGIK0yAqqplGQXsGgFWvPno0WUQcocWr6qhWO1YsGUMQzPgVa8jTYgmzS1UJen8LYWMxg2/ekPZVmwCyeAMT9X1VWVgdMcc7RGaQAgU8ZRGCtiuOXtlrJHccwQFF1okvE5nZZxU/1ujoRkzRUCwNUXNFsiaT42vWQRCdEHfIthwS8iis2DYpZahH25Be45bvQNODRQoUfIEkqWOUsbeQclsjYtlWywvI7Fm4s3092QY4CmcnT1liQI0W3j0vcfgAEjpT2IV/SWNWJYtW8FzIWtpkExA/cedX1PP3sPbiXC1CSs9XpXdgMbKjDYBF34oakUCFZY+OsLOYcTkSc17j4PwqqK82Lv7kmkRSTTdoEfamRcIxDAEBsu6zm90TkND6heolAFkwiMqg5JmQVGWhJ3+fbAPmsl1oC2vS4MVKpi1OylYCCuRpwMjZYK+WmNHe1UDqo41qJ1tQAXPcaJaQKASK1KQw+2gNX5HWupyQhiX7isqjCPRAvFi16y2GBsMASarwM6D0tfaYl1LEkEe4seB+VK/ViMrZnskm2B3o9NfzntnCONJVtyScCLIyXt0qqclrus+K6SkacI1/yhT6VPsne/BJk1jiNEE/AGtsxGSj7ghNkHtjbfcxB+sEHxQJrfgbHVh0zzObS0yKLrvQjyRoKHbGvA8j+k+GHSiAqApJdzk5wsgRqbjL2Wdyf8qmiCaqtqRLMEd5I+NKFvCNUmvx3rlYW6Ox8/T511tW5BQoYYlHt4lElkAVVq7x0pFjQv6xQs9S1Gf3PcKxximDgS2UJZdFcg3vFbEh7SumPaK0GeCTtaMhTKFLFc2Y4opq5WNkNIwF0FGv2NJxpBRMHGKg25E77K3o1dk5MCL2RXxXWxxhEXc8OHGixqZiAKBYjLsTt7v3J2PPSEOOhEUYL+0zqyhTh4ZFDKY0U+QiCh4sIN5HphJFcFUwGSObLSqaBZCZGClaGZJLElmUGtACUjTFWY8VUUREEfzGKhCu68KtUFvyB9rrqp5XFzW/5YhbQKpnTFDvGo1xRipvtIIAW/g3JYD2VaN67lBqkJ0GAOIottFYCSsjZP4A52U4kr7ro3YEWt1a1bDCzhkSpFM12CD0qY2dEiPHfEliI15EShrNNaDtqwFopfcdmyeg+pepyxlVHCI98ARlJ0DfSWGSgFVNsWF7Iy31YtIyuOQXjSNKv+YRmtgGL0Ve6ADkEDwD3GjlZck44aUclniiTAr7ceYMa0cgRVWATrIgtVAjzZcyKSGMIwKZqGtpFc2trQYAKEFELY7bf7mkeMyKjFiLs7yuhiMroVrEAkD/PQ7hTrNpfhcpXm/nJFMYFLAibwUig5Yj/ABHFY3V2x+1v87MFYlaZ8QSMXjCYkY+O4NShvyWdqAUCqz0jnBuA3HjXkyQxzFw8WAxIK67ttWeQOvI2CK6k3qEcSl3E8QlGBdzbOCFrI7BoKdfte7PVZ+DKsYyLL+zG7uGJdxEvtgknHNsbVqamUXdnqIiuWUCBQ6Wu4At9ugH/AMNVFLtgSe6hsdJx8tRArLHyUz2s6wxlmyIUAO8eVZ6UKfLVY0el5uAjQpDIeUChyr+VANjfdQDZAki8jYOq1Vi1ZNOzsTtlSIFn/UdDvPAAOF8V3MbJfx3UIcy3kkjKzvFH7woAJExORGTl1AFNgf7/ADR6is/GCxsP5oqlqE9hkjJWlJIjUZEfYnIMAMtHrcPOVJZCVYMwGNcSZR2j6nOmNnE+apiD8HoNP8rjsm2DAl70AG7lKkWJgq6ogWSArUSTpFOLCqhvYVmAaxirstlbYsG+kDPLZJ1vZ6WPLRWyct7W2ZisoycissGXC7Ao9wAFDflP1ZOO6qJJQCGU5FaZgazs4LYKXVLv8DXQVtyC7xTIwBUDDsXEEhXJ+o2YwAyggbsHQ31XjIFAEVoo1VHBBLFlBKObX27JfQ2LBs9P+nc3jl2cOJA+V5tKzVRCUKKAAWAPNUSSQw6hxzFCpLPEmT95e+6lCgBiKUeVIr5BFFdv0z9tcXle3PyFZvbGQkBfIJRAW29sgsSd/SQNfTq86QWeAe2rzxOoOWKzFh9JUC2x8efB81VbGdMWOu5TsitSpGbbBS5JCkrkXP0ogABP1DagfA6DJy2PHLK6szymirFhbShV7vkisbNAAbGui4B1YSJkhdFoqqKyliw2VVmIZvGgcjXcSOopw/0VQdntubxVh2rPoVmSBjflh52RV9ZaSgZXFuTWiyFiHRmxdU+xJugTRUle236rPWv4nMMQc1nkyhAxcLh9Jdy1ti6A4rS2aLMcj0b+JeY8TM+YyjQNiFUFS1gKr6LMVyqu5c7oiiA8f09ONRmCl40VQpY0AjFiUqmPYqi6IOwSd9P7BKD1L1CcZsvIjZnREemUWVZjiDH/AJUJJWqsdvlgxNFy2dA0jF3UL+qOOCzWygj3Eay1E4Kb/wBunl4bzS+5MzEycdO4BmVSpR2UFu3uVruvgkUQOriCCKLJgAuVlmcuaGsvqIq8bNeSd2CT1XlDOLlI+CZ40M8jzRxRys/dYZzhIgbLHdEj7KoUGqPT/IAUwyYOzSJmQwf9O8AApurLFzr6h3eCOnoGLu7BgqjAxxq9lWICjIbVe4nW6JHk7GvVlYAyqRnGBICFJVTmrMBY+kx5KNfPyVoW6vjgMU0aGliC5ABjjvHJmIUNkdYN2qQK8+KNPy+WY7cOY5GSP2wCVIIUlhisVtRyG2AAs+Orn+I0XJvaYoxRgXClaLkHIH3CPpLbsHu0BvqmWQ8dS8jyzTjEQqdFnZpA4shjVBR9X3rx1AxzZmZYYEfGWaZpWL0wijO3C9vhpLIH5HzZC/N9Hkk48oWZJ0IOBRClFu9bayCKayR5JN7onfDWRWLrEJHk5BR2aRRZAXRAU0qhtE1kMvlhc/WgzxlWcALOocK4xFkKPABxYKPkXl810rIN6fIy8UvAqLEm4kPlCSvue4bDFgb2CPgCtDqu9Q4mcssLzRGCL3HRqRlYDCsQpDZdzdxYmyfvYs/baHkV3KJULIT4EjgZgd1AsCDX3VvNi9crkRmZlaO8z7YE2VOp0Cqx15YBc3NfV9j0as6B5MfuK8iBmeZaURwt7dqWMYXLuvJ/kkXegAB0SN5hnGBQkAErtIqCOQoMi6KoJ2FpMiSu/J63Fz82ViPeV6VQkjoAscYjOCMwIFll8EnNiBbGgoSrqIyjyE5KuTBqUk1VMgJFx3firuwOjVhiCOONFiUNQ2MnXMZZ+DkWSQSKToAgs1GwR1jQO7eyyrIaso7IUVCVKDwpY6QnInYs/gfI5hVu4yKCclCtEmQYEj/FZvpyYg0hNnVgVElwoCx0qM+nTKyWZmpmZqxpAWYgHdfbqKMTSHtKggs2L+4irQMhDHEMw7EMeh2435J6l72iv1sxJKxQ3SjQycurDFlddECk+1k6hXIuIzJIqgIJYWjRQ1udOFVX7ZDSqbvIau+gtN7Qw/XSo1/xI4slUuFIC5WctLiAKUDV2elGuJKsWCMzIEiTGMX9VFVD491+3RpsryFAUbU9QjR3Vi2cTNHRViotthxtTYaiF+b0D46e48dANlPOy0xAGZyUH66BjBW1UgOSA4U/bpT1tThEoC96wqFKg4gjVJddoINbHxsDcKgfcRQ+LPQByanKuRiWNjVhWGLXiGrrOluWHH/pySM//oB8VRV13KjEEgBNkjyv2rrOracXrpIXJUxtiFB06rlnu5QoRjiKXRa6IWzR6H0/iXEteCfox/oIGdg7UGmbutvN7PXNTx5BCZVIVI8WUuLC4klMlKR2xIpvhTR2erQSyRQ4qphZ5Yoh9LAZlrkVgSD4I2B3KLBujmmdKX1f1VRyRHauDJITkPA9tA1efpxlUD/Nrp/l+nk9pCKJO1wuChFxHgEY9oVqo+B/V4FL6Nx0PKlLaqFABkjYhh7jBy27wV7YjZY2LOul5XMCgtIobuPaEQktW6SrOhQuhX5PTRx79D9H9NMQoRuoGZC6dtEL5RWAvIgj/TRB1QeYpKtsi/qGD9uTIv8AU1GlJFKv38b6jzZJBHSvJk9a0MSJJQQcTRck0w0O3W/ION6VMY5A8j26OApQ7te0ZEj7f5fufnrLS9hkTIW/uFFVqU2chZohdKuSiyFPgfgmrlykZllzuXNLWttIquMhZxURlVSyTTv430H+IucDGv2DkyYyH7Ze0cSEIVTXc1fYG+mX40zpJsIZJFNoHZAVURkFqC0QgDNoUCK1tWql0KIkvISEpuRrSsVoUUAIFsWUUd0DfwOlf/yJEjcvlD2ndGHHUl/0V+SNHF2u/F/7no/qfpIkV2YpHxUDSMcWymk2xFDuKL/SpahQHwep+ucKJ5R7g9xlAti2B2LWgV0F2P7H5vrX0xekePxxIwjBVXJOBO2DBMlKKKW1yQ2Aaob+OjQRWWhi9tKce4aMjLh+qxON5McQKJsebs7nwKEhldGpSWQ47xIRToLmSaZhQAJC146JFES7SMKEmZJjgVcB5i2xtpD24ij56y1OyvMiikEqRMTJG6yK4EagHHekxcLph3tfnoHD9w8U4TPGrRMwydbQR9rD+m79t6IYVfd4FWXF9QnIGIIUUO/IN3Z+VogA+0KyIGNWPg1CQxe7IjL2yxs0enADOArqAAbDWrggEgq1b30zwWZR4/S4yEiiZI4uxjTJKZMpAqLSqFAJDEvvw12BufF9SkehHceu3xJjicmVwoPtBgFq1JO6FgWReLNiJLRFD0oTtzMYArLEMVChzR+1473tpzEuK+1GpWJaRGiEzlQoBICtICWHjQWzXUoFx2UwsGcRxAoXLqQtEWFykCj6CtJGvbrZuzkSqIqCq0eXc1owohjsxupIZoIxbjxot56HxubJLEV/mA8TKoZCHXFf/UG7ONZCwMqrY89KDj8VahQImo85DkpegTZJPYQbbtYXpT5A6ibjRvch92NYwJAD3SE5OMEtX3j3KoMeh9/J6EI2biH2gFljkIeQLioLSDUSlb+aBUeQL8jp+GNGwDuKlYYF5XbWTUVztWYoaBBIJFtel6r5eOKW4OOfaYhRJyGlVf6dqpLUuKDE6yUCvk0osw5zphJI4APthqU7AclGDgE9t9gPaDbMKqiOgTQF+aF90lSNxhc2WlxYFvhCjkksfIH36egGMwBOCrm6LgwFRGmAYr5VAsZ+O+7YjpeJBl7rTxqhJFeyrMfvstXa3g4mrPzfUv0r+FftIJA5AAGBcAsUXBiVMLAgMDssd0aHWdPcGbI4qJZAcgHkytwGyY0sZA2y6Ffc3qs6LT0uB6g3/ptmzWI9go39Mt5AFqal+dYGxnj0GaVhGoSLAtM9II6PZx3GwoxLe6+PZYpRu76YjkB1m4Byr6UK1YUYgiMAtYAK7q/OzCFR+iMy+AlfwjZuAuTHFaIChaFm/cB31IHhK7QksTErgMGLBQ1LZ1WSr37ofAFglgDxcZ5XRkqNFUN3hmq7qozIFBwF2bqzQu+qX03hyqjtMZGjWSRUDB1DBZKUVSgAgkhbxABNKB0//wDjZhHgj+1uMOyFT9EdG2ZNhcAL+SVFgbNRFzjGAIjMWILOaCW3dskKFoZS/wDPkmz0hzY/cEkUbjJkI0pyUuK2fpVsQbJJIA8eOi8T0iJYmMYaQ5IZe8kyYi2DHZNZBsPBoCqJ6jymIdY0HtKAzKoRiTddwA+wbx8BtkaBz9ts9Q4cC5yNHbAlyoH02pxDEVZsIMVAIsX56T5vLZpUiCK3JkxWRYrIhRioKmu0Hv8AqoeRurPRn9QWCBJZVLSSMREn1M8gYl2JIBCKVBv4Pm66l6BwyilgVfkyBi8wUvmSxW88RSqVoVY2DsgHrU87Zv6D9flL8dowsLRhTizsAisGAjH5bFWPkeOgThzyGgVo4oqKCRaD2B2mx36IY1dFRs9Ner8kNHLG8aKmMYYr2pGQcz3XplVvIXZ+2J6L7C4p+nEpYqZmIUyHNs6BKDwrAUTY0B9+qdRcp2reFCyZB55HdznIyFo6ApKLn9Pt2SpNnz48wg5SyR/pwux+sEe6xYNmqEsEIa7LGwaxqjV9EkMUhxiaTIMzWhIDkZUSwVtKMQSQQMTQN9L8ziqQbcRrmA7ljI/dsBw0YGslxBJC5CtX1L6GUWmTyFUTtIjYg0CSFCA6YoQT5rIkroDrfOHuIQiSARgCMn6RiBqwxIcPZvBRskgkbUaYMy4mNzlaqFMvt9uemVSw/XK6VhePkCungo73CH2FcsZJXNO3aHahZwAjwCHWyDodXivYDL7/ABlJtF2zRkM3aSwe6WlctIxLeQSTkb7djnrj7kSduWBdhQDIqviihVBOQZCStiwCRZA3xJFBtCvtOfcDMm0pWeUNXx2bA3f763zeQ/uDGJ5WHaPbFDFgpWgfqBc3RNgEXZBqEKTmbKMiaYyBZSVK4qpjwasGyJUGgPAJA2MiSpxOIoGacbkh41xJiZY2BTtFJYJJrusGrA7umpuSgZlfPNr/AE4nzGDEFAyMHL326GjePgV1jAKVeWD2pGrWRVnVQGpVUh6KlHKBQARWt9RC4/IlkLlIJEXEAvIo9/3NRgB2cBKV2YNXbs/NdC57txxjTf4ZXEyKqBgUDE/UzsGCSDXhwCa10Pl8KWVi4lAjjKM7Mzm3jIJNMuu1lNXWmPT0sLO8wlMjxaEqyFBGAHFge3feFGt+SN6BCjnHUFF/qmcnNzj9VU5FAGvcLCiT/YAUj6lz1Co0JUKCY2cxM9sd9o0Tk3b4ryfx1V1yuTyZAOUkYwyV2AUVfagoaK1YrwBf46u/UOB7fH7ub7spdQmMZVq8rgt/WzWgf/V+OqztmE+BERSywNLGAfccxviCccO2rNIkY+kjZoit51rj8QB5UMM7GVFEkkx7SwKyGz4DA2v75Dyes6q1F/ypFSNpT3IsagOrABloElY/68dIe1aNgfUWMufOqRI4kMhWSAISpUuSHLIKqMWgdDiL+9kCocN41xwl4w7a7YaFsXMeQvGhsAFjbF/NaF61HUgjcAhYZWb26X9WQgMaBB/w45h5JPcATfR7UR9dlU8zjAMUKyFldmT6Ywq4oLyGbIFvVlz5AIHTcSFpkzq2KL3sGW9lmrKmClwVseRXnqg/hrhwQsJDNTWIySWL7OOCAKAoDkeC1kAkqLPVjz+SysRdCN+4f6cqIzY97stmhWAJFgfVcv0eIzzRQ8jixySCWeSQphkVCLIrVS/1d4Vc2BJP2HaFxzvcEiuz+yLDuxChFIDhUACkOwNebrZI1Z/TuQiSDNImnILK15Msdm6cgaDlzrwpB8EdI+szRSC5C4hBuNaoSEasEHIjNbqt0N70RWl/Somnm/mGb6qSEWpMUR8G8g2cm93YBs+TXQ+shKCNNIABkt1ZqgBlYIH4B2A2zvqh4crMp1kiqiszxtRXEZscsb7kwUCgO8nVHp9ZiuYjBL6Ulq7AoLkYZ2pplXFUA7f2AuRnhDly3DKx9tWeRVwJz7jGuR0wQEWzsb8AgHZufMSJ0X3HiKViFkJGNO6IaDLeSRgDYum+56XfgCWIJKAyyZMZGQKD9ILBwMjWDjFa0xJ1XQ+TJnDxnapEHutkzYoSCcctZsQQSAB8n89LLOXzEiEnFklKqSM/pwFuCVVU2OwY3vHEb7iOpcDioFkbJA8rMwL9xxXSjBHXtxxC5H6j89C5Mx5Ecol9lnGZIjVWNBI0YrkVOZeQAdtaO+tRSx/y7tFkqRllXOTFqVCqisKs3Y15x2epQxJJIpdy83IXYWNZZExcEWpYNiwXS0pHg2LHSnE9Oa1P8u8GLRsWjzkLVkzRrjlhTMT7nzuugrzGeQRPEwZ39tO4MUONlWdU8UFOI7q0KBJ6dhiZyBLHHApixRuRIRmDRVSocAgZs1sLBIsX0gzM0hy24k00JkUCimmWy+T3ksgFaOZ1fQpJRKI8Sr5tKxIDFgqAnFStkNkVGVKNfvSvGMLyx0eRLIMZEXGJYu5bx8A/Q48nR+ddIyzIqkqP/wCwBJGFfWX9a+5Y0csiD4xYeSR1BaEv7TkRLRlOPuyWDV07Wlrftao3o19wjy+YQk9Yo2KO4Z3YOpVie3AhAQy0AdeL1RHhCscUTQJ7zOCYk91zjqyyqe5xkauhiW8nplebJMZQiclaYAdnaqoQuldypoCiCCLN1e+rWsZwnieYRrxlzVmXJVDEAOoyBKhWsMzf1NYF6sh3nBPcEEbMZGDMDt2JoWC1WR7ny3nQ6Um9SWEMxYjNQAljzYD0dAFqUlfAAPQPT3mJjLvQILtiEKBWYIACWDfD2N+FIGurBaqfUOBLHTRrjG4zWR2U2tZEgKaJA8gaAGtdOenSK8S3L7p9tsiGW8rNKpZMgWvxYqstfJ+FzBk+DMqqDkdO8hRLASyYydHGl8Jf3HRHhr3DGpEdLJ78SaIs+5VHE+ZAaBGh+3Suohy+DIkMgjeZXVRgDYGnRPhASSovd+G+Ses6DzRGxDEyLE6n20b3AHJf3M7U5kYsKFUCT4ojrOhOs4HIZpo4TnKtxq7SoAkgKPI4qqpR22B5J2cukYJl5DyObKAEk0psqWU4htDJpZELfAT+mwTbiEnjyyZOB7bqrXICSyqppDSsayI+oEkC/gpFVijCqLWLRogqpytt1tybo/WciRVgAaK+7L77hBH7vYRYyxAtu0q12CMj2g92RpiOq7jRjNzLMkjyPb1G7UKGo8mwvLEbvW7pR0Na/mI7ZlYFxKAQQWYZURVFssaUBj2bskVePyjxeNcZlEiwkqiUACVDFsAoXFExPjZJvZI6WUvVOfDDXHkkxoZTnI5Y+fbWzoEhbC6Wx5rrfI9Ri5LxyBQ0asMcsSCQy/FmiMcQGryfJ0azicJo7sK3JmCmVpMmEWWTUEbVgizbUSCBojqxUR+wq5eDSt3Eg9rMSWI27GQ/saH36LkWalyYDg+ILqVWL/Dkc7MhIbeQpSLzNX5rQ6NyEIViqhfcckEAAHIBiLqzePkjywHS3BMsYBdkjpsQxZ1JJNqAoBIUdwpj5X6T1r1BmJBZSGEmRdQoawUYW3grpR/TehWj0YdDPDPutfHVYo0VIbgV5GAHtydrOKWjiQy/I1okiPGHuqAZvdH6ef0nYDSAAdqWziqIJYij2kAqcWPKN4wsUnt4Eq5GjZOF4i8mY2DZJ6eaJlhCBmyw7WY0QbbEsTkCQcTRJ0T56dWKK8mDvx0YAF4xG6hSLUBAQyq4fBfliCRqmHS/LlmVY1CMsZRg/uszHHJu4tkELEb+6/mx1ecfhD3VkkMYdLcRqwVhki321sUrDE/JF+L6qSPcAXCL+XhY5SMXxSiY8FRXyc4iOjZNsx+ekDS+miMEfqqCzloRIQjDEhzkVz8J9RYDGqPx1H00U4+oY4nsjZynbRwbFwxdkNnEXRPnYV4Mcx5Jb+RksIIwwR8co2tWOIOTMygW33ButdWSQ8p4TKY0Le2i5TxBfpBDMXNE0xvEKw0PNbsWqteUzSEJK8kWGTd9YMCaDmUK3kk9y7AHkAdWPp0EY48asoKF3KWcgVIum/IY46/yknz1LmSwxd0kyFQFsJGtmgbUvdLtye0Lkdda5SGWIFU9tMcI1Zi15BqLt4N5r8/T/bqZtbeZZVZIysbr2n2gmvkDyDVljXg2Bv5Q4/qcXks/exDZm3BUWQUPjuoYrfn4HUU5AtJPbjK8dEiyjfAknFLIJq/q7SuQKpvep8soj0zWwjkLHG8QNK32OIINHtOGzZPVil1XQx8bNQ3uSzKTkHDsRTFSMU7UGgavwfxtgc6hjGEYKrt3QkKjLICWWjRCxKhXZoMCbvRH5RMVxSMkQQkCJY4i1EKp7myNAvkWoEgV9uqKDiSSRhlSfB22CWxpcdZVXyQQQaAHTDb+FqOOZPacTytFHgVYQEyUDjkTiQBZOt2SdGui+pKoKD3eY6llCRtq2DAm1CghSQtBaANHydUfqHGkV1LzAsCDhI/ZfxjixGqHzo/serDhvggkwKuPAbkMpdsrSgxxIUKTV0e3R6RqzndzJisYSQ6zdGBU0SyaZjQVUpQRQ+NdZ0D0+WSCGeWGJlkAiJ92XLz2a35HcLJBqtdZ1m606L1H1WR/bB37ao8gC+GK3EuIOKhLWQ5MPC1dGh+mqztkLYKoHuEqSBZsIE7FF1WIJGxdgjpXlKrzSvjAS8wW3kUX7eEYWgCa7WJHneh0N5nQNji8poLicXJxo9rVYpbFaAyJ3vqsWpQn22KKWRlyZ2Q96qSApU0MZJAQo3ZxA0Bai9XeUkmQoMpFepCwxjW81bxSBnQAHbURsV0/6XSXK4tj3AAFgz0FzJoDFVUql1dEgb6FxovcKyR3iwZsWrGmr3GI0XBRjt2Pafm1q3B6BLKgCjKH20pzruZgrAEDwwOF1dkmiO421GwRicrCujAsVAULYZ99qAEsb7mIs/5ehxc+SV19x4YslIBWNswLCoMBZbvyoashfPjq54EC9z40AtZswMhzIRmPwLCKQlALiBv4zbjchX06LE5nWIxJjQhwGFs2wcfpHneQa7qiePnMoQJBgoQMys5JBJjRVogkN3JYIoXut9KSoV91UCtOxcEbxQEuoaQ3iQFNWxvz82vVb6lIjLKrTRGMPF7zCNlDmy6oKJLDD2xZUE4CyKrohH5PPSZkCq0dOxcxxktIFVi6AEJkTj8HeJ3QJCvA9RDgNEjMhZlMidtMO4WO3RTdlj86HQeXy5ZSVhYSLJIRAjyKAFZQgKJ7ma3+oclAFXf1EdG43DSaJHeLIEEkRuscYYhbFBrYlrGVkCjoCuumObUfKihDvihWXvQjUhsgsu/N68EHZ2T0SD1/lEk2URWcLTKzgK2LaC2N1sn4PmukuTOq8gEq6KvHyMIPYn6tEEhSuIhA8ivp7r6a4r5BHYTAsc2ReM7I5PnEA2bfEd5A862Lga5nP54xUs6kq7YtKUNKCWJxU1S/Fg2R+/VRBHJNIZHd2X21OACtbuP0x3uDbaP3/wBPVhIqssa4FUxxlzOGXaQ1KtFRkFtj5vYaul3MUTFVjjYpYCx5L2M1qzFRYbD2yabf/e3FiHp/pSOjH23LTqgYyuEvEC6wYEAvam0OgPGRPVonqKJExKrkyrngQTiXxRsSAWpTWgdULJBHXDR8/Nlj/k+ORe0UEF7Owr5Er9gb1qwfHR/bkMk7mFQ1EuXK2qu1LR2AzZAWKJJ/fpzU6ZePCJUIAQm7Qq2YBIbIqe28kHcQT23ZoELcmdYZJ5PbaUvAphxANKpo3d0MipYbsf79HSSROQKjqR2MjSpk5d0AEsevCe5TO2voawRQ6fl4yGQ4qGC+6IxYIbMFZFO6o2GAv5HiurxYouKrIL/mo2yqvbgVtEkntYilLAm8fj7AUjNMk5LrLy55pCKFYCwCQDRVfzr4JPm+lfVeQyke26qq4OqRx1iWXIlmUV2GvJ3d11Vz82SVv1JGlJ8gG78gf8a6pFa6/wBOQo+QEUDIpbIsX9s42LIBUDEsQpNnHG9iwceXInBjKQTbSn5LKoCIAQWItgSNbvxXVf6Lwpl0yqiMVZWdQ2L35VMqDVZsigBur66aXkFTHTzvIxYxx0ELUWXZCiTZcrY2QPmzYZOg34/toh7BEwPufUwkvvUKwBaRlaz2igL0Kts6XjOLFZFMzogGEci2O6ypC9sSi7oP3FBZPgb6iuuPwfYQCJUZiWyd8RmWJY0QpvRqwPAHWIxlaRSihscppPFRj/01dgCMrJPwFuvJtbmS+3Kk5cBwpVMiAD27OtBRs62TX7GPC9RjmiMSWQrTGcOTcwTF8lIsU7hI6rw9bsDqkZ36F9Q5zIELQu7bdVUDECqGyVxUJl+4Jvyelub6yrMizxNxnHcCW2wC5Gv+q1FD71s31a83iyNGcWCOtUAAEJIxVSBZxU7r70OoxcGZWk/SQo02TOkrFjleQZXWy3aFoUKIs/PV0SKcsOFjYWzimIepFdyyESVQKqSRVVktb6NxPUJJdQFkR5WLSNiMqdQcKaj4Iyy0FOOz1vi8SMchlIxeNbI84ZEsO0goCVJXRJst4raqxKEVWwIVMEjBVS1FkABUHEH3gbNHIZEgCui4Zoo9SkgDIksPtMgZjOWZyWADKQpYsQyk5Of6qU0OkuT7kgjRJolTFSxYeXczFqBrKlN3YoFf26B6rxXk5EqvCQXGQImjIHYBYNixl/zV18D4sJjd3KyMyRssRjUMquyD2y7f4dYSHRvZGt7YNq15sKoS78uJiCBTQEZ2rLGCctBXBcC+4H4A6S9PkijYlYi0SUVk8YIzvRyZ2yF6yA1sb89DM/J9sMOI/uNkZXkJIdglISoNX2gKK/zaN9aTnSO5QG/pefGMNiRKyntBHwRo6FfYk9KDecxzkoR7v8tAubhnBLpnjewLOBBJ0Frd9NRmdmm/TWVn9zAqcCGH6WkYg6fuxBqxf26nxuW381zJJJEjUTojSMyFgUB+hHXbFl2TpbsC6I3MJZkjZkSdaXujJBVWZZcihGTkgGxZsHwu+hBCCH3JkSIZM8Sg2zDByMzZ0cbPj/VfwesjjklkYvHHCGAMje4zFUxxVQngOQv1EUK34PSo9QJBT/CjUJUQ46kOzNkwCkABCyiraxR/fp2Lhx1COQqMjklmtYytAKgxzBoZOLXya8kjopUvo/pEivlJIEIQ5NHIrFSxGN4toU26Oh9urL0bjEyKfZkdlQJlUdFSxBJUPtwMgPsQGono0oiI/wAcRyyZgp7p9uMWQzGzv6WFX9hodD9vyrQFJHWYKa7CZDki/NMVsrT2PsL6RmJem8UEzR3mJ0MyKVoU5OdbOj8Vs4X+1nDxSkBQACWKmVqIurv/AGsf7H7dC9JJeZUNK8Y9tgoJAqwzBm8uDkoxJpa8iyOl5bRgpK31Gx+6/wBRr5oXX56xblbyWOLm5aQlhNMcJZfcYLECGiOzHZYaLWGv7DXUOPxOOximSeA9gR0kpsTYxKqTV3q/Gz+emObwlMhGKm8kQsTQL0yHRFCyw/b9uq/3FWO4VCxjEO2P9SgtSq2iyqMd18E1YB25yuh5npMkXHDySNkgsRRIgBIOgO0nI21teybodUk/I5DzSIvHZ8wrCUFgyxvtlBP0h/pvR+tv69MpyeTGgmN4KLeMyFnax2Eggqg8FipJHwBYHVjwvTHnL8mNhDjH3LZvVNsiwO01XgYtvwQRqlxHzaVeN6eRECwDH6SL0RX5vZvyN9Z1X8zmshCFnd6UtbUKK2LLX8q30/j9us6Z/gt/atWQj35NFo4yEyAYLon6SCvkD46vPUkVOYIVVVi/l0bAKMQTkSQKoEnevsPsOs6zrozR/V09piEJAWiAWJogEjyT89NcPnSTsFlbNRLx9ED+qIu3gbtt76zrOuVbhyJyAFHg4X/cG/8AsOkfVbDTMpZSkL44sQPqB8A0fPz1vrOsz01WRysv8squ4DSRIQGYdpZRXnQoDx9h1VepcyRLRZHC0XIyJtv0RkSTZNas/Gus6zrcZVz8qRSoWRwGko9zbHuAAHexWuuk9Vk9qWRI0jVFYKF9tKAMr62vWdZ01RqLlMkfNlUgSGUW9C/pQ+a8WTr89V0crP6i+RJ+kfbWSVVeCLNEbHWdZ1kq7iSM0UZJNiWUg2fLUCf3/PV9/DnFTtkKguWhTJt9pUWN/sN9Z1nTRCfrfJZIpVUJSwKRaITbysrmyCdrr8fFdJcqYryeRjS2simgBox7HjXk+Os6zpirtP4WiAEZ+/G4nyfkNf7XXx1Lkcp3lYM1hWcDxoBlrrOs65X/AKb+iHrR2T/qjOvyWH/bpGFy3JkDbCROyg+Ac6uvHg11nWdbvjlx9prkjKlO1yGv28fvXV96O5Pp0oJNFOQxrWwVrx/1HX56zrOngeSh9MhViAwB7B/yzk78+QOt9Z1n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ah.ir/sah/sah_pic/h_map_loca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58" name="Picture 2" descr="C:\Users\Golrokh\Desktop\h_map_local.jpg"/>
          <p:cNvPicPr>
            <a:picLocks noChangeAspect="1" noChangeArrowheads="1"/>
          </p:cNvPicPr>
          <p:nvPr/>
        </p:nvPicPr>
        <p:blipFill>
          <a:blip r:embed="rId2"/>
          <a:srcRect/>
          <a:stretch>
            <a:fillRect/>
          </a:stretch>
        </p:blipFill>
        <p:spPr bwMode="auto">
          <a:xfrm>
            <a:off x="1143000" y="0"/>
            <a:ext cx="6762750" cy="67627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نقشه شعاعی همدان</a:t>
            </a:r>
            <a:endParaRPr lang="en-US" sz="2400" b="1" dirty="0">
              <a:cs typeface="B Tabassom" pitchFamily="2" charset="-78"/>
            </a:endParaRPr>
          </a:p>
        </p:txBody>
      </p:sp>
      <p:sp>
        <p:nvSpPr>
          <p:cNvPr id="17410" name="AutoShape 2" descr="data:image/jpeg;base64,/9j/4AAQSkZJRgABAQAAAQABAAD/2wCEAAkGBxMTEhUUExMWFRUXGBwbGRgYGBsfIRwfHx4hHhoiISAiISogICEmGxsbITEhJSk3MC4uISEzODMsNygtLisBCgoKDg0OGhAQGiwcHyQsLCwsLCwsLCwsLCwsLCwsLCwsLCwsLCwsLCwsLCwsLCwsLCwsNywsLCwsNyw3LCs3N//AABEIARMAtwMBIgACEQEDEQH/xAAbAAACAgMBAAAAAAAAAAAAAAADBAIFAAEGB//EADoQAAICAgEDAwMCBAUDBAIDAAECAxESIQQAIjEFE0EyUWEjcQYUQoEzUmKRoXKx0UOCwfAV8RY04f/EABgBAQEBAQEAAAAAAAAAAAAAAAEAAgME/8QAIhEBAQEAAwACAgMBAQAAAAAAAAERAiExEkFRYQMTcTIi/9oADAMBAAIRAxEAPwCl5vFd5nVU2XNEnzQ/2+OrLlRniQqSRZNgfJ/G/wA0Sa8DroZuIC4DAUT+DoAit3Xdj46qv4giLSVGikLe23iAa1+5BP8Ab8dc453heO2OZWH/ABJJnJsCyo2bok+P2Hi9H79Dj5TM4WJMxjkL0Rog+ft4/wCD1eTejsEjcvl7h8KPpvwDZs+D4A6ek9BjrGyABs3QHzX/AN8db+Ucf6uV7rkIuKzmiQSWy83sb7joD8/geOrmDm8A6rIfVngxB/c+TX2+/Wucpxx+pW7TshsSd03kkAHRsfjpLj+mxqABIa/1hwRZ34FfYaI/bp9E3ih6nz1c+3EQErz8v/mC/t/v1WpxyQGQGgRrZF+T+NkUSPmuul4npUMigPyEomwAFGvsNnda++xVdW7egAHtdyAuhS1/YVWuj5SNTheXar4/BBjywpjVqSLH7V5/bqfAdZfcjAoYkbB/6SPx9Q0OrucxQJ3tio0ctk3+32+46reD6tAZSy39rIokGiLHzZAF+esa7dTrQudwWxj9sIKFtY8kgGgq/AsCvx9jvlOQzE1JeQ+Fq63Y8fP367RInMje4V+rsAJ2C1KK+5/+Oicn09aJd8K+VUH97NX9vz46dwcv49jjON6UZggKnIfBbt8+PudV/t09yPSliUDMByQAAL+R8fGh5+erXi+mMrAAKjgKLIsi7NFj5oC+0b+PGoS4KFdFMrt9LHbMSpqz/lx3+wH2HTonDpTTRyYhciq77mUEk2b/AAB8a6RWJnahY/fV/k7868DrqW4IZaN2TXx9QUMR4pdjEAfc/gdMcP0mId0gcg2AE8g5Ei2II+ih+9m/jq2Q/wBeuTm9PkaMgJS5Lv48P/ffSi+mupHaQfPj4/F9egxQKFlCeAyHcgNdh/YKSSb3uhrpCX0zJC4IbwQoO6oEGtff4/OtbPkr/E5Tn8oRKFAyLqxL+AaPgH5O/wAdc+xGYJOQAs0K22/A89dl6jwGnYK7KgAJH+VQB+9EmhX3v465l+AQSASQTQJoWPgnyP7A/bfXThYxy6V43kdWSoArXzZ1/wCPnrBBsg+fOq0Ptr766ZUBXe2utX8Cv/3/AMdMen8T3du2CE1drth8b2dWbrrS1nH4aFZGUs5ULdLWDEjSnwdXojxfzoZ10foXpkEL3748ViTeIYFldiHUdwWgK8Fd9a6z8msej8pgATYDVQ/Hk/7kf8A9JJxDQLeDv9//AL/56lyeUmdyGgVtr/pq8f77Iodbk5ooSLVDY1Z1/wDNgDXXF32abgjxjaiijxYY/B2CLIvrl/V+azIQhbQ39z/8+OiJ6e/J/UnZhEGsITo140PzVA9dBx+LGAAi1X2/89WyM2XlHn0anVvXmvPkk3/3IP8Afrok9MeV4wTUSqAb8k1s/wB2PVu3IT3LSNHYHZoef3+/Uec8igyh1iGi2svxr5vx8dNrlP4vj725X1H0+JZCku8T4AP4o/3FdS5X8QYIsaClogV5NGqG9LQsnpblSmV2kYgk/P3IFfsPHVfK8bFWujoWFBo6JUCvhqHx89bkcNv00nqUrn9MNjv6SaOif2+3n/MOneD6nJ76qEldQ692JYEEgnVGh/4PiuoV7QC0yk+Sw+PA/b5+fkddZ/DPfhjHS2LJWro0fPn/AP3otxr+PhtTg90gkGMNkRZW8BZ8VVkCvn5P7Gj9Z4DksC/urV4t7gxA/Iahrx4rrqOI6gNke7N/H2yNH8arpDmckXpaOhoX4H38HzX+/WNeq8dhDgIwDFkVNKxKFvzYskkUP+NDpheHkUtddwNN/UB9OteQfn+kj5HR4/UEi0sYsg2bJNk/JvegP9hXUIpSVQAMFBBB8WF7a015Ba+Bv8V06pEDyBTLHGgFgsULPiwLBhrXlMNVo3eh0dXXaKlMFsBsyvctqbJ0AuJYt8k/NdZAYUYRxqQF7nAIxjvHDuI80gCoLs7oAZdBASmLFY48867TbVvKj3EABvGgy+d25DqZc4FgoyiLMMS6KzDRs70GDi/wDY+SSBRVMQWJJf3UaqoNd+TQok3VD9ulvTogSAJVcKULMFbE2cgMqIslUtR4BqgG6JNM6RZ2SwKkszYqWBJIJbEgBqANY1X9irVd6lB+rtbjT9jbbux8ivxWz9uuf5/AMshUSRorEYgC2JJx14FAHdNrrpOdCcJBJIoMiOLysMxP+a+46+fHx4s0U83HMa5v7ThUPuKSQDoWSCTfmwvwNUa61x6c+U1pfRl4okxWPk9i37iqU2fKgWSw8VerBNdUXpvunJoQqk3G4Lr4NuAA1UO1QCDoj89dwgZhbSIJpFck5IS1kDJK3jeLePNk3bWp6xwxIJQxzkQNggyFlmBLFmWiSoUljvZUk+RvWfio+DHFOMixjaNVGIZqqq0B3EWNVVCrBu+t9OyKIwhEYVgzaUFls6ZsQpf+hQB47r610p2nqvpzyqTdEWVXQHm6N+dnyfHWekwBo1jZSHoF1vxQPwPhqDf9unOHy4pSHTu14+dfcH9jvrn/AFf1ySHmO6nZwDLfxiNfg/n43+euMa5Wcf8A06SeFyoX2wBViwR4+37A9LzT0mzQYfHmvkf+eqD+I/XpJlVUVhH5yF2x+R+ADoj/ALiut8HjSvAA/wDm7KIsn/Ls+dHQ/PReK/t25INy/XUhIWOIknQIqv8Az/brPTefI4PvIXFEhFX4PjehWj83/t07/wDx9Ygl5Fm0ApXzplFnzoeR8ZeK6Y9U9UhgZlWIsUFPV+diibs0TQs6vXjpXfvKkV/h9yt5Kg2VX6iLG9+Bvx8+fGum+J6LHGMqG9ZULJGh3ef9tdc76h/EUsrgKGKkHsBqj4q/t8/3/HTfpXFdjlLI7Ef0IcVUAdud0CKIP2v5JsdVi4WW9RdzyxLoKrXd6sH8b14+3Qm9UYtu1VVvEMQAN2SfG/toX+dkOBNKpBYkCqOI3s7piAPF0bofnoPJIjcIGIJ2ZHS6/wBQHglfFkGvFgdEjpbhrklSZd3i742RvuLAV51nVV8N/elmcsLsGiBeQ0TsD8aqv7Wfnqy5ELvmcs4+18ijDO8bXGu7WJs/NDwNN4CMl3KqvlS2OiMcQoAqy2WQVT/T9+nGfSz+mqqAhiTnVgeKW9nwpa1ANHzofIsQIolA7VVKW8yxBAFBmNi6N0PtvoX80GUsi0VJHvSqMfqs4rkDs6FXutbHS3PRj3taxqQcWUNSrTAsppU8IMQRW9g+DGtwCKdpO4lEzUs+k7dD2zVsQCFvIizh4AAHUhe0WOQKWNlgACujie4AmlAsaqvN7hJJj+mCrAYqTQVjhZqlFACj5O878dG5k8cCFjjHWIJXE2aAIN5Ucaof6uts6R40UcYKYkNkWAp1BLOmNj3ASQFJ8eKrQ3r1YWi+68YosFVVjP6mJA8+FUMNmjsHz4r2kVyXhMTKtE5Ykk1aimApzgoLg7FaNV1RP6vG0QyTDLIUrDt2SSEAsWMcifJvdmunGbydQpzVIgIfqZgoJOTKv9Si1UMthbYECvkdVHqHpKRezNx3RLFx3j9OJNgEBi2GRsgm/wAjfNnlMstAsADkxTRKizq9DW9j5+erj0ieaSJ1Kh0sFSQdOPpsCvJNgnRPn4614zurTgcpkFsA8uAjjKYkMVJZwCN/Ri33NUDbMBLikqi5FeySRy9bIXy3kqW21jeh8k0Z+lYIHaK2dipBIAKViBkp2GBL9p+ASMvPUPW5A0i8YSWJayIrFYhs2QQCXyGx9l1d1Ev7pdffVbL4hBYGK0SMqoW9lwCPg/t1vrJuIs0pJLiMKFSGjeNDHI0SaNmqNGh8X1nVsWOklavBNfn4/wB7vz1qaORr9mJLJoykLd/gHQoVvfQOfKTKsYcGhbkeABVD7ffX4/3c5MzxoqqQrM10fKpQGv8AUWrz9z9uuME79KH09/E0iZeRssR/b7HX+39jcenyyJEEX6zexXmyxAJ8ECxsefn7I8eAhS5B3oE+WJ1+5O+nJuUAFXAMBd2PJv4rz+D+3VK6ceMhrgSh5B7jXR/T2CMwWBryT5dbJIIBom6FA/oMhnkMmTLI9AULZ/PktdAA7I351W72IWQUuQSHGgMQgItmJA2Sqt3t5IUAjInrUyO8qOmf6p+VH6dAGQDY2cRZBJ7ZN9bOS+kl/h2MkqwRnq6LGwhZhlh5127Y1egRXTY4qquOjo0FsG6Y18gA/ckD9h1tefrIuFYmzGlkkVki5Ml0ST3FN3qvPS804YMiRBgSWLMzkn6QSx1jkoP0DQo2N9Gaep4fJjiGJBUAfivAbdHInE3XntP4sE7+67xsXQ6XRF2fghbojXz9vPVfFK+WQdXY5AMgAUPiKBN3RbbH4HtDV10OFbKoLKlzblds+VE0CGJKgkD484lSKZxF5a1G3tB48/ceN8dgtivazYg3bd5NgE6JtsQvQfayOVX9QMjAXfdWJIpaUqLCnZ34HTD8dhJM/a9ZlSbomg4Bo2oIAXQqlT7V0SNAAWKkNSm3ZlS2w/qa6cdhC3dqPA0yyX5iBgzgBS3a72LyAAUWRbMiORX1MdH6FyBw+HJCXLMzMy40WNBzYI02WRGtWTagjXS6eoR9okkjEgGNBi7Hdr27DWQDRk8KoFWbd9QyBAZHBd1o5Fe8OoVvkhFNgkv9LMBZIqWtCaU7lV3ZchjV2w8qbyprsEKq6ojztH1blR8iM2XRlzAWRIzkB9eY3iAQW0BYF2bHReVCBGBaE4gsHMiWVvdF/AwB0BevsKreXA08uLJ2rIVR1ZvpyaM4BQcizAMbFgMfvfUK1xyQrq3HjS8fbGIdWalBoeSCzpsjtBOyVphfxCI0BLxrlZBxe1ORsUhAYVbMQQPuAa6tYJWE7WhRVpSco7wxsi2UstXGGL6pQb+6HqPorzZykvAsYpRIykdqk4oQe7xuh8MSTR6vtnOnMcYOkjPFcnlhjHlaKQpJHlfP28gfbq1h9UX2gicbFnIEqZD2mUZMe07UihdkqNnXR+L6uIlSH2QEYqUfNlLC9XSs4ycC11/t1tOU08okDr/MR0gYotFbIJb6jYusmA0ATXnrXo8MeiTLP7krNjSIFOSklM3BV6+sgYUW7t3ZBvpWMEFwCrFiqFGy/wAFKOyK0aJK/TpVI7h0L0SSWSRspTFCDiDlfdsoELE9zEFid/B8kdW8XGDImEmqOTPJ57s5GUAWWAWlGVD7kADobm0XihJo2wKsrsTb4MD4a8e0eRVZEit/frfSv8syCyVDILfEkUSFUmyKAy+4tiWI+azoTqIDGCzlQxX4HlmH0Lfz5JP21+ehRcZ5pj2qGetXoAeAD9hv9zf7da9D9NERK5B20wX8EEHf/tH+1dXUAyJCKD4vYAAvZJs0BR/cjrn/AI1xnXaUvp9hDlq0AAFEBXBP22zCifgCt+RHnxBSxwNpkTVk19XgAmq61JyXWmcsWLABUC1+aoA0d7J158aOvUuYvdGzybW+wf0jzf2J2v5/46nTrA539tSAfprP/pBBevFduTA+b/sAAy5h4Q1FqjQuzFc46BX4Zu4WWIGQNfcdBY/5aX5cWC1HfgCgAoOwCTeyaNKykr32VK4smRN124gLYYkhH8EA5k0PB3IxanNMg2WChciNBQOxgcUU3atYavJUiuoRQB1MZyemGRIZRmAO2hitZo5Y12gEVYssrI3vIR5kskYg2ytUwA2vcBmCKH1EmrHQVRRcpAiW2/UAstjl3qD5BDWBVGhRC7LWU+SI3Ej9rGr2bFedRnuIJsUBR35+V0W8Q5OTC1JYMWAoXZ7cdLRNjYp1ZT05DzUzpwRTKSXUXYxbMk+DTMaokAElvA6rTxVAPuYlg5eNmORJH0MGJIYkBG1dXvYHVFTkcKuDLDi4aQ0ysDe2YUSGUWxC5UfgZAb64r+KeJJHIxcyAOoYhmL40SAMjqqx18eNddiEwEdlHuVP0zkoGWSpSKuxeAGS40GazqlWglb25S6YuFBuMAFSVpwjRjtqtkfUQcemdDlNVXofAXASMgWUWV2WK9oJcizs53seRfaQSbTit+qMYv8AWCimjksStqsBQBObMwBHze+Z/iDPuCI0SiOFVja7OSDLRAY7Bsts19gOrTixTsqojE3x48Q2IRbZUYCgPhVNHeP5o9FE/CPM44kyjmdpBJT5qylEdA+S+BskKpK/1VWrHTkXDRQIgkbhorCuAvuEAXS0XYeCSfj431r0mNz3GKNHyd6VQGZgoCEFhkAcpLPiwDoG+p8Li4KFrPJ48PexLKvkKooMDjVZNvYqqsanRvj8hI6IdJMlEYPtytVLYDNkFAZhJv6bA12tdX6rxm5AWEuIkC2F7yRkxGLFmtwN92r9yqttsz8QKXdY8Les0Z2/Tuo7bLAEGhgvgBtk76FDw1jQg4rEiyMQMlyXR2CSu7BsC/IuyB1HFf6f/C0SNmW9yQODiwIC9wBHiicfsft8HID/AIiT3DEkOOUlglSHJA33PZagR48EbseOrLlTMi1MbVWP0qwzZnICR5bLWX3+FYmtEPpvHfjR5BW9+WQqxP8AQAmS1rYFgWRWTWfA6YMg3p8AhjUqooBSt3bFtWch5Y/1WLxJAA30PhcpgmUtRuc5St3SsXbOsuyPPP8AsKs+4Oj+4CKMrMc7y8goxajQysAYKAFuwmjdESvYdWUWRjKpa8e00ZD5a6NY7vRv5j/gy8hDOEtbAL0d5kqozOIIoAUDfzqrIGuubl/hueQkFktQMSxBaj4AABP0i70PPyK6zpxn5V6TyOcgkIRlJYAWxFXVAgfJGXx8n89APqKOihwFGYIyVqZt1snySb7jd0OkOQpBtvpNZ+SNA0fwPgkfj7dD5sMksyQKcYkAMoFGwTpSCPLnwP3Px1yhlt7dTFO2WRQrrGiK+1Ef9uq7lcqJQJZY8l7THqyz7EeCVbMDtfzRHUEYkNLJIfbibFaqzWgoJv8ApIt93kBd2Oqzl+oW9k/q40G/yWNhBQCk/LG2O9KO0ON6afkkFQwwpgcSxZxYKNkVtP6l8sSO77b1xnJA/RC0yMAmasMTkNgeBiwpSAQNZXfVR6YXeVERDZeq+1D6iWNjY663khY2SIpZdf7eb8n7Ww/9w+Om8lIUkgOKBKRUDNjG9AsW8C/JtjZO7K/fqpm402anFyHk7ZPcAUhiMK0xRa1QFizvyOugdWCk1QXJqseQSGq7+CVJ/bqm5TEMASSFBkQVpQv+NRByvuZxqyEI7fIZ2zz4iescQ8TAM6ucaUI21J+oMxohTGib7dgk/cVvHLOAxHtKygZhQQ9sVIKgMSLPhjsgXvfTMPp7vPIArFFIrHIAWCbalMoaiSb/AMynY10+0ZVy07pGfu0qgHIU1Bd2AdZCwbrz1aZxVicBPfW2Z2UqGpihyYIPCMKURqv/ALgDZCkFgTByD7ahGNt7gdhlitBiayAxC0SdkqcaFuDjq3b7yKFYWEBJo/UD8gkjzrVfArpFIuMhB9yCMq+RumsEivqXKywuyTu/N6LVicEcIzwwVlWjSI2JHhq9tmZrKM3cNn7EdB4zmvbRmWj3ISScW7QPH0scMd7DEUGU9McP08DMRmOs7XEKLBGyclZix0Pq0F11BkLdoxVy2xkC1rbDdDWbN5c/QoH1EdGn4getRMIrVjmj2WDd22+T4q8mYVRANUCD0jylZ2GZ92NGU5Sxy9zWwvKMKq7dK/cHR6sZjHF4hYGQqtSPKSQQQQCXIbzsIGqxrocEKBERPbUSEolh/bzouBTk4jIMK+uzehrplFitkjhv2MO63K/qZKrIW0HsSAjGz5vLV9K8v1AKsRYDORpGUgrvGt5gqHBbEgkaAbRPVry2XjyJMDErSBjTRMHyJVgFWIoW+d/t5+KA8zkc0uZWBQE4jx3H6I4r7hk2FgmhrLezqflm9dC+l+nSyr7rFigdpFDMRihIMkhNVZTQJ3dEg7BuZfUhMYzG4KqzM5Sh+o1KB/TUa5ksaBJCggd1Q50YQxxvMC4SpMAistEm2IJAj8FV8Frs+KikAKMCQF2oDItKEo4EISzKF8C7sWQSdFpkSCq6SJIuQYZ6L0wJJVUOLZAn7D9vv0Lncxg2LEMzOIwouQJnjjmS+WhsAAVsb23U5mbIihGuJxA2xADEllMgBGKDt3vyavrH9L7CP5oJISACIY0ywGvu1KjCjl/UP26oaz+ZUkiFnV0ULoa+rtsNSg4l9Yn+miN3nVTFFJFIwYpNJNG1l2WgFkB3Wi1krQP/ABXWdb6Yyu/MNCcyPaqQiAxslkKPdvInwT58VXnrcfp+MaJGpBmkAIbZOsmLHybRcSPgeLPnfC4DM2J2isSxOwSxL6OtYlR+wPTPM9SCxIEDsJNk4kfIG/sNGx565WunHir/AFJAOxLyWqPmgD5PwWrIixQu/JPWouJiLZQ67IJoY6OWzr+3jpPm+sGNcUVVq/pBH2Jok/Yj4A/fQ6531HnySxyIzLiwPYCQijdlm21AjSgi9WQLHRJabynEzD6m0nNRExMdrZx+pDs/atar4IPXec9w0ijEBgunoGqpiK/NVo+a8fPD/wAC+hAXyHvQJW/jYAFH8Gv9+u9WFhK75Cjrx48X/bQ6Od76P8cubSXJIELUNe1IQCfIrf42xB/36oOX6gTKyARl6Zo1ZW7jGWDFuyqdcxkWulU7vrpPU5zUhJ7RE9kAkG1Ni/GsRobJPxrrn+TKdMciwjR/oBdRnEzUbCgApvYoVfneuNHKBJ70oDSySOoFhI1CqB5PYFOwocd97FiupJNEhU8YxLjIxPthO6rBBx7lGQ2TXhSa7gA8mFS7porNTxirOVDNKW8lrvEZIu2si9NpCVtc2c92RaPFbCkEgJS0DvXxZvfWmZQ4o2RESOKMyIMnyijYOQbxJrOzZA0BQO+qLg8kTS5wciaOZkZ/8OxZYKoCI+FKJAvctVZJ7erriQEP7PYwMQfFVBsltmkGJDUGshSaQn5xziGanDLDgCaapMSQQAaB7VOLNsA+TZ+LRYk4N5FmYqCtWRYVrY3Y3YoHR+q8hQ6Vgk7KIcDEqGaVDS9tMA0gF5ErW6tfuB05zpHImWENEDUcY2TlUjMxtgAxksKCfIBOOQ6TmhUSIFELgBogpX3FHythZN9wolnbub5agSRqs4ZlBbMBFZBgEdWBysSV3W647sJvI7FWT+oc94WokKypmzlVLhQSBXjuqz96NdR5cWLAhaGFsQjAktjjiPcDVYUFvBDfIU5VvrHqUbRD3FlEoCgEKgepWIQYKxojZXyca+qyejOxfCvE9UblyBHAZSTi9AMpqnN1Y+xIbusCiT017Txj2oAEtCUOJAi1jI7SEEkgMax2S1kf5d8X01OOUldxaMTIz0VDeDRDCiBYByuzZGtuRzZyRyPKAqli8a7u1IiVWoEIGX5onu8dbYkU3DkcYLFx8RHOyV4V67Q5zsrgVu2vvIYGwR1aQ8LtCHNQVVM9rYFBiC+QI9yMG18WpLeK1w8mRT7zsWCDwoK5BiVrFjSv7bE0aIe9kKpByiWC51KSAyi/pxs950oEoKAkC8KJvfRW4jyuV7QLSqtNMBgRprLPSqzCO6KjMkgVut9Pfw/yYxI2dhZWZv0mjOBABC9i3hJiDugaNg9JSc03mspXaN7h9sKqk9gzZgCxgVhS6GXnpj1IzouTchyoNdohY40BRIZgFJUjx8/iuqKqv1aaPjyiVZHeRZndyz2FDqVxH/uOXnW/v1nUIfVDMyxRRsodbaVkwUj6gbA8fSPHmvv1rpz8jXS+i82RUcvyAVDG7IxjxjVjid5BQxLUPq+TRBjH620hWTeLEFVPxHsqT8ZMO7/j89Q/iSUtHHxw3ZK62QbyUUZifgEsQqpv+xXtJ/KrX+IhJOgWCg+Kx+1A0B9uscq3xZ62bQZMALBIuiaojxsCx9/nqk4PpvuZ4jIuFaq8LmAP9zv8460OukWF1ichyWJODimC+LN0VAsirB+fi6f9ChVSFVmk0CzsWNkXbH5+ND5+NdYlyNfGW6P6VxcFAIofP9h4/b8fffTMkhY0AP8A7/46HJ6n/ViB/lsiz3VeFiho18H/AHpflTCNWPlrI2SL8dikaJJZVsfn7UM5XTZIH6gGPYNLotegQv2OLf1fcV2n7jrnSsjQnTAFmYqb2FxQKbCyFe2wAi2aI+LsIuOQ7ZkSANpgGAUCmcliQMs1+ALCi66Q4JVl9xK7j2BQoBDFSoFuLY5FQ3gCtEg9dZHG9sn4c5E7Bf1UkVkYFioYCyM2A7WOQOJNFiB+A8OeoXnUFQEyQt/Tb1iBbEkIAt0KIaq0vW+QhkrAUQY2DCybBzqgF3iA2Tn76UV0IsA2lLryCrwridHYcUfIvuUeRbbF63PGb6seZIsSO5BQZMQWSRQKJKm3OD7VSD4ABOuq6URTCJvdyK2wZiziUhQQt5f5XGQAsksCK8vzMkay9yJZAIcIjOaUXjS5eVoFjWvHjoEp/URpQwRLfIuFDuy0QA1k0vuAGhZvVYnrJCiAOQZiY8bkV0Y0CDkWtsiSMnwxUCgK3fWReorMGUXJaZMUxVR9Lgl/bBGm0AxJoX9VCMksgQDIKuDAMULXSgJRQxxgsRIAo2e0/nqUMR95HAQ5s7sJvcYyKACClqyopZ0pgAatt10yC1HkRDABQsWYJLZMwRVWsmz7GAAxyIIN1lsDpPjJ7iNzHVYIQMYFcg4+7SNO1laJBWq0vxqrFygJpzG0v6ELZzylgPdYCxECBsAFmcmwBs0AOjmR5niY5rGrERrXacQqqWP0jEEL7SGrGyCpHStbkSFJHV5GDB3DlySzuVDBFrYA7XpT5CD5YdT5cRb3MJArMiBytFWKOP6mBOP6jKL+okHQAPQ+DIQpADopVyMnNZKDmXUWqtlRNtssx3vp+eyrBmZVOqIkNqVOAxY0SRi9kUAzeLHQS/J42LF45GANX3A2SRZAvHMCyr7HwxbHUYOQwVvaRFNqqNLJIxpWByKvVjO10cvOhodC4YxVAEdFxftYvF7SHMC0BCMWYAbv4Y7LMV4i0YLopa3Uukc1LVmiKsBq3RAOvGh1ejxaooZynuytbGQ5LloCzgFyUrmIwAGJAZgKArpRheB9t5F7yAcog1Gl3RJIslifBcn4YiHH5avJWDbPle6yGJAzVCpAJUmyaFmmYgmKcAs92V2CSqsMjkWIyJJkvF1JwAxvXwZFuZzuKuMbuisuQaNRI7FjR+pYU0AANEqRvfnrfVP6xxyshkIjUOgOM+fdZApS65kqqrk/ybHzXWdaxnt6F6nxPcMTMW2zKGJqiwwOvAuQgVZ0356uONx1gVclBcLthQtjqh8/86GIA6Q00lVTxtaKP6RiBZtyKOJN0PqB38750xckduZ8WKYYh8QobVgsrfcdx19PXKzXWdFP4f5RbkS/VSuVIHhqyF+AK8H/AO110MjKAVjdULeaBO8QQf8ApA3/AOD1XxoozcA9o0DoXWRJLa/orI3VkVZ2w0gA7mCoDWzSg6pixAyORHn48A11n49tS9K+ctGykAqGIFMd92/gkjH4IFZaH1HpX1LlFjoUFYKQWWkyZQSwsWxfFSoJNMTs4jovP5AzrFmU3ixSw3fjQ7h9aZv9wBZsaNdPHGcRHmhZwo9uN/F0e7A5WQgs/Jve+t4xanHNH7gDFHdSrNYkY0/eptgPkZkUaJNVYPSkMjMcpI4yvZZTyKX3UDFiFoCOO2GvmhfUuTyiHsqpVw5dCWTJFkbxmFBANg2AWvL8mHL9SckkBn9p3s5ouRIdRal8gu9KKYhaoeBqM0QAyottizRge4htQpooVVYwzkpmRlR1QrLosbS5FobX9J8Fc5W27ti5cjGwAdqR4A6KONmDCSz6JkZcNbI7c3YjFtV47gN1QH7JhRvahb3GhbAJhti5IBAGF2CdAgUx+D1RJcJIseOV5DLJOquVkABkkQsT+oFJv3A3ZsfIolT1H1Fjg5kKqE82rZnbOFssAGbAjXkFhW+leH7UMsjiOPKRM8mCkqwFyJkSCumDkAbo+LPTk6CNI4cUijLKC1mwUUYgd+RLKGsEFt/seq+qeK7nRIwynFBipJzILSMRQVRRfQLAuP6jRYdIc/lO9xpqeQnLIMqRRKBlM4OwR3Hu+kHED4636nzJCgeSPDjr7a8eDtLSyfVHdGziuK3QJsA3RPR+HBLEZJJF9+Yx5cijGCjUlRgkhQkaFrX5YDRUWEK30/1KONwixllxCQ5XQV6LO4us5CCz2raCrquiwoFJfkvC75EsJJDhZdiDGqhjTAAm8SdACiSbBuSwDCQomeUXGIK0yAqqplGQXsGgFWvPno0WUQcocWr6qhWO1YsGUMQzPgVa8jTYgmzS1UJen8LYWMxg2/ekPZVmwCyeAMT9X1VWVgdMcc7RGaQAgU8ZRGCtiuOXtlrJHccwQFF1okvE5nZZxU/1ujoRkzRUCwNUXNFsiaT42vWQRCdEHfIthwS8iis2DYpZahH25Be45bvQNODRQoUfIEkqWOUsbeQclsjYtlWywvI7Fm4s3092QY4CmcnT1liQI0W3j0vcfgAEjpT2IV/SWNWJYtW8FzIWtpkExA/cedX1PP3sPbiXC1CSs9XpXdgMbKjDYBF34oakUCFZY+OsLOYcTkSc17j4PwqqK82Lv7kmkRSTTdoEfamRcIxDAEBsu6zm90TkND6heolAFkwiMqg5JmQVGWhJ3+fbAPmsl1oC2vS4MVKpi1OylYCCuRpwMjZYK+WmNHe1UDqo41qJ1tQAXPcaJaQKASK1KQw+2gNX5HWupyQhiX7isqjCPRAvFi16y2GBsMASarwM6D0tfaYl1LEkEe4seB+VK/ViMrZnskm2B3o9NfzntnCONJVtyScCLIyXt0qqclrus+K6SkacI1/yhT6VPsne/BJk1jiNEE/AGtsxGSj7ghNkHtjbfcxB+sEHxQJrfgbHVh0zzObS0yKLrvQjyRoKHbGvA8j+k+GHSiAqApJdzk5wsgRqbjL2Wdyf8qmiCaqtqRLMEd5I+NKFvCNUmvx3rlYW6Ox8/T511tW5BQoYYlHt4lElkAVVq7x0pFjQv6xQs9S1Gf3PcKxximDgS2UJZdFcg3vFbEh7SumPaK0GeCTtaMhTKFLFc2Y4opq5WNkNIwF0FGv2NJxpBRMHGKg25E77K3o1dk5MCL2RXxXWxxhEXc8OHGixqZiAKBYjLsTt7v3J2PPSEOOhEUYL+0zqyhTh4ZFDKY0U+QiCh4sIN5HphJFcFUwGSObLSqaBZCZGClaGZJLElmUGtACUjTFWY8VUUREEfzGKhCu68KtUFvyB9rrqp5XFzW/5YhbQKpnTFDvGo1xRipvtIIAW/g3JYD2VaN67lBqkJ0GAOIottFYCSsjZP4A52U4kr7ro3YEWt1a1bDCzhkSpFM12CD0qY2dEiPHfEliI15EShrNNaDtqwFopfcdmyeg+pepyxlVHCI98ARlJ0DfSWGSgFVNsWF7Iy31YtIyuOQXjSNKv+YRmtgGL0Ve6ADkEDwD3GjlZck44aUclniiTAr7ceYMa0cgRVWATrIgtVAjzZcyKSGMIwKZqGtpFc2trQYAKEFELY7bf7mkeMyKjFiLs7yuhiMroVrEAkD/PQ7hTrNpfhcpXm/nJFMYFLAibwUig5Yj/ABHFY3V2x+1v87MFYlaZ8QSMXjCYkY+O4NShvyWdqAUCqz0jnBuA3HjXkyQxzFw8WAxIK67ttWeQOvI2CK6k3qEcSl3E8QlGBdzbOCFrI7BoKdfte7PVZ+DKsYyLL+zG7uGJdxEvtgknHNsbVqamUXdnqIiuWUCBQ6Wu4At9ugH/AMNVFLtgSe6hsdJx8tRArLHyUz2s6wxlmyIUAO8eVZ6UKfLVY0el5uAjQpDIeUChyr+VANjfdQDZAki8jYOq1Vi1ZNOzsTtlSIFn/UdDvPAAOF8V3MbJfx3UIcy3kkjKzvFH7woAJExORGTl1AFNgf7/ADR6is/GCxsP5oqlqE9hkjJWlJIjUZEfYnIMAMtHrcPOVJZCVYMwGNcSZR2j6nOmNnE+apiD8HoNP8rjsm2DAl70AG7lKkWJgq6ogWSArUSTpFOLCqhvYVmAaxirstlbYsG+kDPLZJ1vZ6WPLRWyct7W2ZisoycissGXC7Ao9wAFDflP1ZOO6qJJQCGU5FaZgazs4LYKXVLv8DXQVtyC7xTIwBUDDsXEEhXJ+o2YwAyggbsHQ31XjIFAEVoo1VHBBLFlBKObX27JfQ2LBs9P+nc3jl2cOJA+V5tKzVRCUKKAAWAPNUSSQw6hxzFCpLPEmT95e+6lCgBiKUeVIr5BFFdv0z9tcXle3PyFZvbGQkBfIJRAW29sgsSd/SQNfTq86QWeAe2rzxOoOWKzFh9JUC2x8efB81VbGdMWOu5TsitSpGbbBS5JCkrkXP0ogABP1DagfA6DJy2PHLK6szymirFhbShV7vkisbNAAbGui4B1YSJkhdFoqqKyliw2VVmIZvGgcjXcSOopw/0VQdntubxVh2rPoVmSBjflh52RV9ZaSgZXFuTWiyFiHRmxdU+xJugTRUle236rPWv4nMMQc1nkyhAxcLh9Jdy1ti6A4rS2aLMcj0b+JeY8TM+YyjQNiFUFS1gKr6LMVyqu5c7oiiA8f09ONRmCl40VQpY0AjFiUqmPYqi6IOwSd9P7BKD1L1CcZsvIjZnREemUWVZjiDH/AJUJJWqsdvlgxNFy2dA0jF3UL+qOOCzWygj3Eay1E4Kb/wBunl4bzS+5MzEycdO4BmVSpR2UFu3uVruvgkUQOriCCKLJgAuVlmcuaGsvqIq8bNeSd2CT1XlDOLlI+CZ40M8jzRxRys/dYZzhIgbLHdEj7KoUGqPT/IAUwyYOzSJmQwf9O8AApurLFzr6h3eCOnoGLu7BgqjAxxq9lWICjIbVe4nW6JHk7GvVlYAyqRnGBICFJVTmrMBY+kx5KNfPyVoW6vjgMU0aGliC5ABjjvHJmIUNkdYN2qQK8+KNPy+WY7cOY5GSP2wCVIIUlhisVtRyG2AAs+Orn+I0XJvaYoxRgXClaLkHIH3CPpLbsHu0BvqmWQ8dS8jyzTjEQqdFnZpA4shjVBR9X3rx1AxzZmZYYEfGWaZpWL0wijO3C9vhpLIH5HzZC/N9Hkk48oWZJ0IOBRClFu9bayCKayR5JN7onfDWRWLrEJHk5BR2aRRZAXRAU0qhtE1kMvlhc/WgzxlWcALOocK4xFkKPABxYKPkXl810rIN6fIy8UvAqLEm4kPlCSvue4bDFgb2CPgCtDqu9Q4mcssLzRGCL3HRqRlYDCsQpDZdzdxYmyfvYs/baHkV3KJULIT4EjgZgd1AsCDX3VvNi9crkRmZlaO8z7YE2VOp0Cqx15YBc3NfV9j0as6B5MfuK8iBmeZaURwt7dqWMYXLuvJ/kkXegAB0SN5hnGBQkAErtIqCOQoMi6KoJ2FpMiSu/J63Fz82ViPeV6VQkjoAscYjOCMwIFll8EnNiBbGgoSrqIyjyE5KuTBqUk1VMgJFx3firuwOjVhiCOONFiUNQ2MnXMZZ+DkWSQSKToAgs1GwR1jQO7eyyrIaso7IUVCVKDwpY6QnInYs/gfI5hVu4yKCclCtEmQYEj/FZvpyYg0hNnVgVElwoCx0qM+nTKyWZmpmZqxpAWYgHdfbqKMTSHtKggs2L+4irQMhDHEMw7EMeh2435J6l72iv1sxJKxQ3SjQycurDFlddECk+1k6hXIuIzJIqgIJYWjRQ1udOFVX7ZDSqbvIau+gtN7Qw/XSo1/xI4slUuFIC5WctLiAKUDV2elGuJKsWCMzIEiTGMX9VFVD491+3RpsryFAUbU9QjR3Vi2cTNHRViotthxtTYaiF+b0D46e48dANlPOy0xAGZyUH66BjBW1UgOSA4U/bpT1tThEoC96wqFKg4gjVJddoINbHxsDcKgfcRQ+LPQByanKuRiWNjVhWGLXiGrrOluWHH/pySM//oB8VRV13KjEEgBNkjyv2rrOracXrpIXJUxtiFB06rlnu5QoRjiKXRa6IWzR6H0/iXEteCfox/oIGdg7UGmbutvN7PXNTx5BCZVIVI8WUuLC4klMlKR2xIpvhTR2erQSyRQ4qphZ5Yoh9LAZlrkVgSD4I2B3KLBujmmdKX1f1VRyRHauDJITkPA9tA1efpxlUD/Nrp/l+nk9pCKJO1wuChFxHgEY9oVqo+B/V4FL6Nx0PKlLaqFABkjYhh7jBy27wV7YjZY2LOul5XMCgtIobuPaEQktW6SrOhQuhX5PTRx79D9H9NMQoRuoGZC6dtEL5RWAvIgj/TRB1QeYpKtsi/qGD9uTIv8AU1GlJFKv38b6jzZJBHSvJk9a0MSJJQQcTRck0w0O3W/ION6VMY5A8j26OApQ7te0ZEj7f5fufnrLS9hkTIW/uFFVqU2chZohdKuSiyFPgfgmrlykZllzuXNLWttIquMhZxURlVSyTTv430H+IucDGv2DkyYyH7Ze0cSEIVTXc1fYG+mX40zpJsIZJFNoHZAVURkFqC0QgDNoUCK1tWql0KIkvISEpuRrSsVoUUAIFsWUUd0DfwOlf/yJEjcvlD2ndGHHUl/0V+SNHF2u/F/7no/qfpIkV2YpHxUDSMcWymk2xFDuKL/SpahQHwep+ucKJ5R7g9xlAti2B2LWgV0F2P7H5vrX0xekePxxIwjBVXJOBO2DBMlKKKW1yQ2Aaob+OjQRWWhi9tKce4aMjLh+qxON5McQKJsebs7nwKEhldGpSWQ47xIRToLmSaZhQAJC146JFES7SMKEmZJjgVcB5i2xtpD24ij56y1OyvMiikEqRMTJG6yK4EagHHekxcLph3tfnoHD9w8U4TPGrRMwydbQR9rD+m79t6IYVfd4FWXF9QnIGIIUUO/IN3Z+VogA+0KyIGNWPg1CQxe7IjL2yxs0enADOArqAAbDWrggEgq1b30zwWZR4/S4yEiiZI4uxjTJKZMpAqLSqFAJDEvvw12BufF9SkehHceu3xJjicmVwoPtBgFq1JO6FgWReLNiJLRFD0oTtzMYArLEMVChzR+1473tpzEuK+1GpWJaRGiEzlQoBICtICWHjQWzXUoFx2UwsGcRxAoXLqQtEWFykCj6CtJGvbrZuzkSqIqCq0eXc1owohjsxupIZoIxbjxot56HxubJLEV/mA8TKoZCHXFf/UG7ONZCwMqrY89KDj8VahQImo85DkpegTZJPYQbbtYXpT5A6ibjRvch92NYwJAD3SE5OMEtX3j3KoMeh9/J6EI2biH2gFljkIeQLioLSDUSlb+aBUeQL8jp+GNGwDuKlYYF5XbWTUVztWYoaBBIJFtel6r5eOKW4OOfaYhRJyGlVf6dqpLUuKDE6yUCvk0osw5zphJI4APthqU7AclGDgE9t9gPaDbMKqiOgTQF+aF90lSNxhc2WlxYFvhCjkksfIH36egGMwBOCrm6LgwFRGmAYr5VAsZ+O+7YjpeJBl7rTxqhJFeyrMfvstXa3g4mrPzfUv0r+FftIJA5AAGBcAsUXBiVMLAgMDssd0aHWdPcGbI4qJZAcgHkytwGyY0sZA2y6Ffc3qs6LT0uB6g3/ptmzWI9go39Mt5AFqal+dYGxnj0GaVhGoSLAtM9II6PZx3GwoxLe6+PZYpRu76YjkB1m4Byr6UK1YUYgiMAtYAK7q/OzCFR+iMy+AlfwjZuAuTHFaIChaFm/cB31IHhK7QksTErgMGLBQ1LZ1WSr37ofAFglgDxcZ5XRkqNFUN3hmq7qozIFBwF2bqzQu+qX03hyqjtMZGjWSRUDB1DBZKUVSgAgkhbxABNKB0//wDjZhHgj+1uMOyFT9EdG2ZNhcAL+SVFgbNRFzjGAIjMWILOaCW3dskKFoZS/wDPkmz0hzY/cEkUbjJkI0pyUuK2fpVsQbJJIA8eOi8T0iJYmMYaQ5IZe8kyYi2DHZNZBsPBoCqJ6jymIdY0HtKAzKoRiTddwA+wbx8BtkaBz9ts9Q4cC5yNHbAlyoH02pxDEVZsIMVAIsX56T5vLZpUiCK3JkxWRYrIhRioKmu0Hv8AqoeRurPRn9QWCBJZVLSSMREn1M8gYl2JIBCKVBv4Pm66l6BwyilgVfkyBi8wUvmSxW88RSqVoVY2DsgHrU87Zv6D9flL8dowsLRhTizsAisGAjH5bFWPkeOgThzyGgVo4oqKCRaD2B2mx36IY1dFRs9Ner8kNHLG8aKmMYYr2pGQcz3XplVvIXZ+2J6L7C4p+nEpYqZmIUyHNs6BKDwrAUTY0B9+qdRcp2reFCyZB55HdznIyFo6ApKLn9Pt2SpNnz48wg5SyR/pwux+sEe6xYNmqEsEIa7LGwaxqjV9EkMUhxiaTIMzWhIDkZUSwVtKMQSQQMTQN9L8ziqQbcRrmA7ljI/dsBw0YGslxBJC5CtX1L6GUWmTyFUTtIjYg0CSFCA6YoQT5rIkroDrfOHuIQiSARgCMn6RiBqwxIcPZvBRskgkbUaYMy4mNzlaqFMvt9uemVSw/XK6VhePkCungo73CH2FcsZJXNO3aHahZwAjwCHWyDodXivYDL7/ABlJtF2zRkM3aSwe6WlctIxLeQSTkb7djnrj7kSduWBdhQDIqviihVBOQZCStiwCRZA3xJFBtCvtOfcDMm0pWeUNXx2bA3f763zeQ/uDGJ5WHaPbFDFgpWgfqBc3RNgEXZBqEKTmbKMiaYyBZSVK4qpjwasGyJUGgPAJA2MiSpxOIoGacbkh41xJiZY2BTtFJYJJrusGrA7umpuSgZlfPNr/AE4nzGDEFAyMHL326GjePgV1jAKVeWD2pGrWRVnVQGpVUh6KlHKBQARWt9RC4/IlkLlIJEXEAvIo9/3NRgB2cBKV2YNXbs/NdC57txxjTf4ZXEyKqBgUDE/UzsGCSDXhwCa10Pl8KWVi4lAjjKM7Mzm3jIJNMuu1lNXWmPT0sLO8wlMjxaEqyFBGAHFge3feFGt+SN6BCjnHUFF/qmcnNzj9VU5FAGvcLCiT/YAUj6lz1Co0JUKCY2cxM9sd9o0Tk3b4ryfx1V1yuTyZAOUkYwyV2AUVfagoaK1YrwBf46u/UOB7fH7ub7spdQmMZVq8rgt/WzWgf/V+OqztmE+BERSywNLGAfccxviCccO2rNIkY+kjZoit51rj8QB5UMM7GVFEkkx7SwKyGz4DA2v75Dyes6q1F/ypFSNpT3IsagOrABloElY/68dIe1aNgfUWMufOqRI4kMhWSAISpUuSHLIKqMWgdDiL+9kCocN41xwl4w7a7YaFsXMeQvGhsAFjbF/NaF61HUgjcAhYZWb26X9WQgMaBB/w45h5JPcATfR7UR9dlU8zjAMUKyFldmT6Ywq4oLyGbIFvVlz5AIHTcSFpkzq2KL3sGW9lmrKmClwVseRXnqg/hrhwQsJDNTWIySWL7OOCAKAoDkeC1kAkqLPVjz+SysRdCN+4f6cqIzY97stmhWAJFgfVcv0eIzzRQ8jixySCWeSQphkVCLIrVS/1d4Vc2BJP2HaFxzvcEiuz+yLDuxChFIDhUACkOwNebrZI1Z/TuQiSDNImnILK15Msdm6cgaDlzrwpB8EdI+szRSC5C4hBuNaoSEasEHIjNbqt0N70RWl/Somnm/mGb6qSEWpMUR8G8g2cm93YBs+TXQ+shKCNNIABkt1ZqgBlYIH4B2A2zvqh4crMp1kiqiszxtRXEZscsb7kwUCgO8nVHp9ZiuYjBL6Ulq7AoLkYZ2pplXFUA7f2AuRnhDly3DKx9tWeRVwJz7jGuR0wQEWzsb8AgHZufMSJ0X3HiKViFkJGNO6IaDLeSRgDYum+56XfgCWIJKAyyZMZGQKD9ILBwMjWDjFa0xJ1XQ+TJnDxnapEHutkzYoSCcctZsQQSAB8n89LLOXzEiEnFklKqSM/pwFuCVVU2OwY3vHEb7iOpcDioFkbJA8rMwL9xxXSjBHXtxxC5H6j89C5Mx5Ecol9lnGZIjVWNBI0YrkVOZeQAdtaO+tRSx/y7tFkqRllXOTFqVCqisKs3Y15x2epQxJJIpdy83IXYWNZZExcEWpYNiwXS0pHg2LHSnE9Oa1P8u8GLRsWjzkLVkzRrjlhTMT7nzuugrzGeQRPEwZ39tO4MUONlWdU8UFOI7q0KBJ6dhiZyBLHHApixRuRIRmDRVSocAgZs1sLBIsX0gzM0hy24k00JkUCimmWy+T3ksgFaOZ1fQpJRKI8Sr5tKxIDFgqAnFStkNkVGVKNfvSvGMLyx0eRLIMZEXGJYu5bx8A/Q48nR+ddIyzIqkqP/wCwBJGFfWX9a+5Y0csiD4xYeSR1BaEv7TkRLRlOPuyWDV07Wlrftao3o19wjy+YQk9Yo2KO4Z3YOpVie3AhAQy0AdeL1RHhCscUTQJ7zOCYk91zjqyyqe5xkauhiW8nplebJMZQiclaYAdnaqoQuldypoCiCCLN1e+rWsZwnieYRrxlzVmXJVDEAOoyBKhWsMzf1NYF6sh3nBPcEEbMZGDMDt2JoWC1WR7ny3nQ6Um9SWEMxYjNQAljzYD0dAFqUlfAAPQPT3mJjLvQILtiEKBWYIACWDfD2N+FIGurBaqfUOBLHTRrjG4zWR2U2tZEgKaJA8gaAGtdOenSK8S3L7p9tsiGW8rNKpZMgWvxYqstfJ+FzBk+DMqqDkdO8hRLASyYydHGl8Jf3HRHhr3DGpEdLJ78SaIs+5VHE+ZAaBGh+3Suohy+DIkMgjeZXVRgDYGnRPhASSovd+G+Ses6DzRGxDEyLE6n20b3AHJf3M7U5kYsKFUCT4ojrOhOs4HIZpo4TnKtxq7SoAkgKPI4qqpR22B5J2cukYJl5DyObKAEk0psqWU4htDJpZELfAT+mwTbiEnjyyZOB7bqrXICSyqppDSsayI+oEkC/gpFVijCqLWLRogqpytt1tybo/WciRVgAaK+7L77hBH7vYRYyxAtu0q12CMj2g92RpiOq7jRjNzLMkjyPb1G7UKGo8mwvLEbvW7pR0Na/mI7ZlYFxKAQQWYZURVFssaUBj2bskVePyjxeNcZlEiwkqiUACVDFsAoXFExPjZJvZI6WUvVOfDDXHkkxoZTnI5Y+fbWzoEhbC6Wx5rrfI9Ri5LxyBQ0asMcsSCQy/FmiMcQGryfJ0azicJo7sK3JmCmVpMmEWWTUEbVgizbUSCBojqxUR+wq5eDSt3Eg9rMSWI27GQ/saH36LkWalyYDg+ILqVWL/Dkc7MhIbeQpSLzNX5rQ6NyEIViqhfcckEAAHIBiLqzePkjywHS3BMsYBdkjpsQxZ1JJNqAoBIUdwpj5X6T1r1BmJBZSGEmRdQoawUYW3grpR/TehWj0YdDPDPutfHVYo0VIbgV5GAHtydrOKWjiQy/I1okiPGHuqAZvdH6ef0nYDSAAdqWziqIJYij2kAqcWPKN4wsUnt4Eq5GjZOF4i8mY2DZJ6eaJlhCBmyw7WY0QbbEsTkCQcTRJ0T56dWKK8mDvx0YAF4xG6hSLUBAQyq4fBfliCRqmHS/LlmVY1CMsZRg/uszHHJu4tkELEb+6/mx1ecfhD3VkkMYdLcRqwVhki321sUrDE/JF+L6qSPcAXCL+XhY5SMXxSiY8FRXyc4iOjZNsx+ekDS+miMEfqqCzloRIQjDEhzkVz8J9RYDGqPx1H00U4+oY4nsjZynbRwbFwxdkNnEXRPnYV4Mcx5Jb+RksIIwwR8co2tWOIOTMygW33ButdWSQ8p4TKY0Le2i5TxBfpBDMXNE0xvEKw0PNbsWqteUzSEJK8kWGTd9YMCaDmUK3kk9y7AHkAdWPp0EY48asoKF3KWcgVIum/IY46/yknz1LmSwxd0kyFQFsJGtmgbUvdLtye0Lkdda5SGWIFU9tMcI1Zi15BqLt4N5r8/T/bqZtbeZZVZIysbr2n2gmvkDyDVljXg2Bv5Q4/qcXks/exDZm3BUWQUPjuoYrfn4HUU5AtJPbjK8dEiyjfAknFLIJq/q7SuQKpvep8soj0zWwjkLHG8QNK32OIINHtOGzZPVil1XQx8bNQ3uSzKTkHDsRTFSMU7UGgavwfxtgc6hjGEYKrt3QkKjLICWWjRCxKhXZoMCbvRH5RMVxSMkQQkCJY4i1EKp7myNAvkWoEgV9uqKDiSSRhlSfB22CWxpcdZVXyQQQaAHTDb+FqOOZPacTytFHgVYQEyUDjkTiQBZOt2SdGui+pKoKD3eY6llCRtq2DAm1CghSQtBaANHydUfqHGkV1LzAsCDhI/ZfxjixGqHzo/serDhvggkwKuPAbkMpdsrSgxxIUKTV0e3R6RqzndzJisYSQ6zdGBU0SyaZjQVUpQRQ+NdZ0D0+WSCGeWGJlkAiJ92XLz2a35HcLJBqtdZ1m606L1H1WR/bB37ao8gC+GK3EuIOKhLWQ5MPC1dGh+mqztkLYKoHuEqSBZsIE7FF1WIJGxdgjpXlKrzSvjAS8wW3kUX7eEYWgCa7WJHneh0N5nQNji8poLicXJxo9rVYpbFaAyJ3vqsWpQn22KKWRlyZ2Q96qSApU0MZJAQo3ZxA0Bai9XeUkmQoMpFepCwxjW81bxSBnQAHbURsV0/6XSXK4tj3AAFgz0FzJoDFVUql1dEgb6FxovcKyR3iwZsWrGmr3GI0XBRjt2Pafm1q3B6BLKgCjKH20pzruZgrAEDwwOF1dkmiO421GwRicrCujAsVAULYZ99qAEsb7mIs/5ehxc+SV19x4YslIBWNswLCoMBZbvyoashfPjq54EC9z40AtZswMhzIRmPwLCKQlALiBv4zbjchX06LE5nWIxJjQhwGFs2wcfpHneQa7qiePnMoQJBgoQMys5JBJjRVogkN3JYIoXut9KSoV91UCtOxcEbxQEuoaQ3iQFNWxvz82vVb6lIjLKrTRGMPF7zCNlDmy6oKJLDD2xZUE4CyKrohH5PPSZkCq0dOxcxxktIFVi6AEJkTj8HeJ3QJCvA9RDgNEjMhZlMidtMO4WO3RTdlj86HQeXy5ZSVhYSLJIRAjyKAFZQgKJ7ma3+oclAFXf1EdG43DSaJHeLIEEkRuscYYhbFBrYlrGVkCjoCuumObUfKihDvihWXvQjUhsgsu/N68EHZ2T0SD1/lEk2URWcLTKzgK2LaC2N1sn4PmukuTOq8gEq6KvHyMIPYn6tEEhSuIhA8ivp7r6a4r5BHYTAsc2ReM7I5PnEA2bfEd5A862Lga5nP54xUs6kq7YtKUNKCWJxU1S/Fg2R+/VRBHJNIZHd2X21OACtbuP0x3uDbaP3/wBPVhIqssa4FUxxlzOGXaQ1KtFRkFtj5vYaul3MUTFVjjYpYCx5L2M1qzFRYbD2yabf/e3FiHp/pSOjH23LTqgYyuEvEC6wYEAvam0OgPGRPVonqKJExKrkyrngQTiXxRsSAWpTWgdULJBHXDR8/Nlj/k+ORe0UEF7Owr5Er9gb1qwfHR/bkMk7mFQ1EuXK2qu1LR2AzZAWKJJ/fpzU6ZePCJUIAQm7Qq2YBIbIqe28kHcQT23ZoELcmdYZJ5PbaUvAphxANKpo3d0MipYbsf79HSSROQKjqR2MjSpk5d0AEsevCe5TO2voawRQ6fl4yGQ4qGC+6IxYIbMFZFO6o2GAv5HiurxYouKrIL/mo2yqvbgVtEkntYilLAm8fj7AUjNMk5LrLy55pCKFYCwCQDRVfzr4JPm+lfVeQyke26qq4OqRx1iWXIlmUV2GvJ3d11Vz82SVv1JGlJ8gG78gf8a6pFa6/wBOQo+QEUDIpbIsX9s42LIBUDEsQpNnHG9iwceXInBjKQTbSn5LKoCIAQWItgSNbvxXVf6Lwpl0yqiMVZWdQ2L35VMqDVZsigBur66aXkFTHTzvIxYxx0ELUWXZCiTZcrY2QPmzYZOg34/toh7BEwPufUwkvvUKwBaRlaz2igL0Kts6XjOLFZFMzogGEci2O6ypC9sSi7oP3FBZPgb6iuuPwfYQCJUZiWyd8RmWJY0QpvRqwPAHWIxlaRSihscppPFRj/01dgCMrJPwFuvJtbmS+3Kk5cBwpVMiAD27OtBRs62TX7GPC9RjmiMSWQrTGcOTcwTF8lIsU7hI6rw9bsDqkZ36F9Q5zIELQu7bdVUDECqGyVxUJl+4Jvyelub6yrMizxNxnHcCW2wC5Gv+q1FD71s31a83iyNGcWCOtUAAEJIxVSBZxU7r70OoxcGZWk/SQo02TOkrFjleQZXWy3aFoUKIs/PV0SKcsOFjYWzimIepFdyyESVQKqSRVVktb6NxPUJJdQFkR5WLSNiMqdQcKaj4Iyy0FOOz1vi8SMchlIxeNbI84ZEsO0goCVJXRJst4raqxKEVWwIVMEjBVS1FkABUHEH3gbNHIZEgCui4Zoo9SkgDIksPtMgZjOWZyWADKQpYsQyk5Of6qU0OkuT7kgjRJolTFSxYeXczFqBrKlN3YoFf26B6rxXk5EqvCQXGQImjIHYBYNixl/zV18D4sJjd3KyMyRssRjUMquyD2y7f4dYSHRvZGt7YNq15sKoS78uJiCBTQEZ2rLGCctBXBcC+4H4A6S9PkijYlYi0SUVk8YIzvRyZ2yF6yA1sb89DM/J9sMOI/uNkZXkJIdglISoNX2gKK/zaN9aTnSO5QG/pefGMNiRKyntBHwRo6FfYk9KDecxzkoR7v8tAubhnBLpnjewLOBBJ0Frd9NRmdmm/TWVn9zAqcCGH6WkYg6fuxBqxf26nxuW381zJJJEjUTojSMyFgUB+hHXbFl2TpbsC6I3MJZkjZkSdaXujJBVWZZcihGTkgGxZsHwu+hBCCH3JkSIZM8Sg2zDByMzZ0cbPj/VfwesjjklkYvHHCGAMje4zFUxxVQngOQv1EUK34PSo9QJBT/CjUJUQ46kOzNkwCkABCyiraxR/fp2Lhx1COQqMjklmtYytAKgxzBoZOLXya8kjopUvo/pEivlJIEIQ5NHIrFSxGN4toU26Oh9urL0bjEyKfZkdlQJlUdFSxBJUPtwMgPsQGono0oiI/wAcRyyZgp7p9uMWQzGzv6WFX9hodD9vyrQFJHWYKa7CZDki/NMVsrT2PsL6RmJem8UEzR3mJ0MyKVoU5OdbOj8Vs4X+1nDxSkBQACWKmVqIurv/AGsf7H7dC9JJeZUNK8Y9tgoJAqwzBm8uDkoxJpa8iyOl5bRgpK31Gx+6/wBRr5oXX56xblbyWOLm5aQlhNMcJZfcYLECGiOzHZYaLWGv7DXUOPxOOximSeA9gR0kpsTYxKqTV3q/Gz+emObwlMhGKm8kQsTQL0yHRFCyw/b9uq/3FWO4VCxjEO2P9SgtSq2iyqMd18E1YB25yuh5npMkXHDySNkgsRRIgBIOgO0nI21teybodUk/I5DzSIvHZ8wrCUFgyxvtlBP0h/pvR+tv69MpyeTGgmN4KLeMyFnax2Eggqg8FipJHwBYHVjwvTHnL8mNhDjH3LZvVNsiwO01XgYtvwQRqlxHzaVeN6eRECwDH6SL0RX5vZvyN9Z1X8zmshCFnd6UtbUKK2LLX8q30/j9us6Z/gt/atWQj35NFo4yEyAYLon6SCvkD46vPUkVOYIVVVi/l0bAKMQTkSQKoEnevsPsOs6zrozR/V09piEJAWiAWJogEjyT89NcPnSTsFlbNRLx9ED+qIu3gbtt76zrOuVbhyJyAFHg4X/cG/8AsOkfVbDTMpZSkL44sQPqB8A0fPz1vrOsz01WRysv8squ4DSRIQGYdpZRXnQoDx9h1VepcyRLRZHC0XIyJtv0RkSTZNas/Gus6zrcZVz8qRSoWRwGko9zbHuAAHexWuuk9Vk9qWRI0jVFYKF9tKAMr62vWdZ01RqLlMkfNlUgSGUW9C/pQ+a8WTr89V0crP6i+RJ+kfbWSVVeCLNEbHWdZ1kq7iSM0UZJNiWUg2fLUCf3/PV9/DnFTtkKguWhTJt9pUWN/sN9Z1nTRCfrfJZIpVUJSwKRaITbysrmyCdrr8fFdJcqYryeRjS2simgBox7HjXk+Os6zpirtP4WiAEZ+/G4nyfkNf7XXx1Lkcp3lYM1hWcDxoBlrrOs65X/AKb+iHrR2T/qjOvyWH/bpGFy3JkDbCROyg+Ac6uvHg11nWdbvjlx9prkjKlO1yGv28fvXV96O5Pp0oJNFOQxrWwVrx/1HX56zrOngeSh9MhViAwB7B/yzk78+QOt9Z1n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xMTEhUUExMWFRUXGBwbGRgYGBsfIRwfHx4hHhoiISAiISogICEmGxsbITEhJSk3MC4uISEzODMsNygtLisBCgoKDg0OGhAQGiwcHyQsLCwsLCwsLCwsLCwsLCwsLCwsLCwsLCwsLCwsLCwsLCwsLCwsNywsLCwsNyw3LCs3N//AABEIARMAtwMBIgACEQEDEQH/xAAbAAACAgMBAAAAAAAAAAAAAAADBAIFAAEGB//EADoQAAICAgEDAwMCBAUDBAIDAAECAxESIQQAIjEFE0EyUWEjcQYUQoEzUmKRoXKx0UOCwfAV8RY04f/EABgBAQEBAQEAAAAAAAAAAAAAAAEAAgME/8QAIhEBAQEAAwACAgMBAQAAAAAAAAERAiExEkFRYQMTcTIi/9oADAMBAAIRAxEAPwCl5vFd5nVU2XNEnzQ/2+OrLlRniQqSRZNgfJ/G/wA0Sa8DroZuIC4DAUT+DoAit3Xdj46qv4giLSVGikLe23iAa1+5BP8Ab8dc453heO2OZWH/ABJJnJsCyo2bok+P2Hi9H79Dj5TM4WJMxjkL0Rog+ft4/wCD1eTejsEjcvl7h8KPpvwDZs+D4A6ek9BjrGyABs3QHzX/AN8db+Ucf6uV7rkIuKzmiQSWy83sb7joD8/geOrmDm8A6rIfVngxB/c+TX2+/Wucpxx+pW7TshsSd03kkAHRsfjpLj+mxqABIa/1hwRZ34FfYaI/bp9E3ih6nz1c+3EQErz8v/mC/t/v1WpxyQGQGgRrZF+T+NkUSPmuul4npUMigPyEomwAFGvsNnda++xVdW7egAHtdyAuhS1/YVWuj5SNTheXar4/BBjywpjVqSLH7V5/bqfAdZfcjAoYkbB/6SPx9Q0OrucxQJ3tio0ctk3+32+46reD6tAZSy39rIokGiLHzZAF+esa7dTrQudwWxj9sIKFtY8kgGgq/AsCvx9jvlOQzE1JeQ+Fq63Y8fP367RInMje4V+rsAJ2C1KK+5/+Oicn09aJd8K+VUH97NX9vz46dwcv49jjON6UZggKnIfBbt8+PudV/t09yPSliUDMByQAAL+R8fGh5+erXi+mMrAAKjgKLIsi7NFj5oC+0b+PGoS4KFdFMrt9LHbMSpqz/lx3+wH2HTonDpTTRyYhciq77mUEk2b/AAB8a6RWJnahY/fV/k7868DrqW4IZaN2TXx9QUMR4pdjEAfc/gdMcP0mId0gcg2AE8g5Ei2II+ih+9m/jq2Q/wBeuTm9PkaMgJS5Lv48P/ffSi+mupHaQfPj4/F9egxQKFlCeAyHcgNdh/YKSSb3uhrpCX0zJC4IbwQoO6oEGtff4/OtbPkr/E5Tn8oRKFAyLqxL+AaPgH5O/wAdc+xGYJOQAs0K22/A89dl6jwGnYK7KgAJH+VQB+9EmhX3v465l+AQSASQTQJoWPgnyP7A/bfXThYxy6V43kdWSoArXzZ1/wCPnrBBsg+fOq0Ptr766ZUBXe2utX8Cv/3/AMdMen8T3du2CE1drth8b2dWbrrS1nH4aFZGUs5ULdLWDEjSnwdXojxfzoZ10foXpkEL3748ViTeIYFldiHUdwWgK8Fd9a6z8msej8pgATYDVQ/Hk/7kf8A9JJxDQLeDv9//AL/56lyeUmdyGgVtr/pq8f77Iodbk5ooSLVDY1Z1/wDNgDXXF32abgjxjaiijxYY/B2CLIvrl/V+azIQhbQ39z/8+OiJ6e/J/UnZhEGsITo140PzVA9dBx+LGAAi1X2/89WyM2XlHn0anVvXmvPkk3/3IP8Afrok9MeV4wTUSqAb8k1s/wB2PVu3IT3LSNHYHZoef3+/Uec8igyh1iGi2svxr5vx8dNrlP4vj725X1H0+JZCku8T4AP4o/3FdS5X8QYIsaClogV5NGqG9LQsnpblSmV2kYgk/P3IFfsPHVfK8bFWujoWFBo6JUCvhqHx89bkcNv00nqUrn9MNjv6SaOif2+3n/MOneD6nJ76qEldQ692JYEEgnVGh/4PiuoV7QC0yk+Sw+PA/b5+fkddZ/DPfhjHS2LJWro0fPn/AP3otxr+PhtTg90gkGMNkRZW8BZ8VVkCvn5P7Gj9Z4DksC/urV4t7gxA/Iahrx4rrqOI6gNke7N/H2yNH8arpDmckXpaOhoX4H38HzX+/WNeq8dhDgIwDFkVNKxKFvzYskkUP+NDpheHkUtddwNN/UB9OteQfn+kj5HR4/UEi0sYsg2bJNk/JvegP9hXUIpSVQAMFBBB8WF7a015Ba+Bv8V06pEDyBTLHGgFgsULPiwLBhrXlMNVo3eh0dXXaKlMFsBsyvctqbJ0AuJYt8k/NdZAYUYRxqQF7nAIxjvHDuI80gCoLs7oAZdBASmLFY48867TbVvKj3EABvGgy+d25DqZc4FgoyiLMMS6KzDRs70GDi/wDY+SSBRVMQWJJf3UaqoNd+TQok3VD9ulvTogSAJVcKULMFbE2cgMqIslUtR4BqgG6JNM6RZ2SwKkszYqWBJIJbEgBqANY1X9irVd6lB+rtbjT9jbbux8ivxWz9uuf5/AMshUSRorEYgC2JJx14FAHdNrrpOdCcJBJIoMiOLysMxP+a+46+fHx4s0U83HMa5v7ThUPuKSQDoWSCTfmwvwNUa61x6c+U1pfRl4okxWPk9i37iqU2fKgWSw8VerBNdUXpvunJoQqk3G4Lr4NuAA1UO1QCDoj89dwgZhbSIJpFck5IS1kDJK3jeLePNk3bWp6xwxIJQxzkQNggyFlmBLFmWiSoUljvZUk+RvWfio+DHFOMixjaNVGIZqqq0B3EWNVVCrBu+t9OyKIwhEYVgzaUFls6ZsQpf+hQB47r610p2nqvpzyqTdEWVXQHm6N+dnyfHWekwBo1jZSHoF1vxQPwPhqDf9unOHy4pSHTu14+dfcH9jvrn/AFf1ySHmO6nZwDLfxiNfg/n43+euMa5Wcf8A06SeFyoX2wBViwR4+37A9LzT0mzQYfHmvkf+eqD+I/XpJlVUVhH5yF2x+R+ADoj/ALiut8HjSvAA/wDm7KIsn/Ls+dHQ/PReK/t25INy/XUhIWOIknQIqv8Az/brPTefI4PvIXFEhFX4PjehWj83/t07/wDx9Ygl5Fm0ApXzplFnzoeR8ZeK6Y9U9UhgZlWIsUFPV+diibs0TQs6vXjpXfvKkV/h9yt5Kg2VX6iLG9+Bvx8+fGum+J6LHGMqG9ZULJGh3ef9tdc76h/EUsrgKGKkHsBqj4q/t8/3/HTfpXFdjlLI7Ef0IcVUAdud0CKIP2v5JsdVi4WW9RdzyxLoKrXd6sH8b14+3Qm9UYtu1VVvEMQAN2SfG/toX+dkOBNKpBYkCqOI3s7piAPF0bofnoPJIjcIGIJ2ZHS6/wBQHglfFkGvFgdEjpbhrklSZd3i742RvuLAV51nVV8N/elmcsLsGiBeQ0TsD8aqv7Wfnqy5ELvmcs4+18ijDO8bXGu7WJs/NDwNN4CMl3KqvlS2OiMcQoAqy2WQVT/T9+nGfSz+mqqAhiTnVgeKW9nwpa1ANHzofIsQIolA7VVKW8yxBAFBmNi6N0PtvoX80GUsi0VJHvSqMfqs4rkDs6FXutbHS3PRj3taxqQcWUNSrTAsppU8IMQRW9g+DGtwCKdpO4lEzUs+k7dD2zVsQCFvIizh4AAHUhe0WOQKWNlgACujie4AmlAsaqvN7hJJj+mCrAYqTQVjhZqlFACj5O878dG5k8cCFjjHWIJXE2aAIN5Ucaof6uts6R40UcYKYkNkWAp1BLOmNj3ASQFJ8eKrQ3r1YWi+68YosFVVjP6mJA8+FUMNmjsHz4r2kVyXhMTKtE5Ykk1aimApzgoLg7FaNV1RP6vG0QyTDLIUrDt2SSEAsWMcifJvdmunGbydQpzVIgIfqZgoJOTKv9Si1UMthbYECvkdVHqHpKRezNx3RLFx3j9OJNgEBi2GRsgm/wAjfNnlMstAsADkxTRKizq9DW9j5+erj0ieaSJ1Kh0sFSQdOPpsCvJNgnRPn4614zurTgcpkFsA8uAjjKYkMVJZwCN/Ri33NUDbMBLikqi5FeySRy9bIXy3kqW21jeh8k0Z+lYIHaK2dipBIAKViBkp2GBL9p+ASMvPUPW5A0i8YSWJayIrFYhs2QQCXyGx9l1d1Ev7pdffVbL4hBYGK0SMqoW9lwCPg/t1vrJuIs0pJLiMKFSGjeNDHI0SaNmqNGh8X1nVsWOklavBNfn4/wB7vz1qaORr9mJLJoykLd/gHQoVvfQOfKTKsYcGhbkeABVD7ffX4/3c5MzxoqqQrM10fKpQGv8AUWrz9z9uuME79KH09/E0iZeRssR/b7HX+39jcenyyJEEX6zexXmyxAJ8ECxsefn7I8eAhS5B3oE+WJ1+5O+nJuUAFXAMBd2PJv4rz+D+3VK6ceMhrgSh5B7jXR/T2CMwWBryT5dbJIIBom6FA/oMhnkMmTLI9AULZ/PktdAA7I351W72IWQUuQSHGgMQgItmJA2Sqt3t5IUAjInrUyO8qOmf6p+VH6dAGQDY2cRZBJ7ZN9bOS+kl/h2MkqwRnq6LGwhZhlh5127Y1egRXTY4qquOjo0FsG6Y18gA/ckD9h1tefrIuFYmzGlkkVki5Ml0ST3FN3qvPS804YMiRBgSWLMzkn6QSx1jkoP0DQo2N9Gaep4fJjiGJBUAfivAbdHInE3XntP4sE7+67xsXQ6XRF2fghbojXz9vPVfFK+WQdXY5AMgAUPiKBN3RbbH4HtDV10OFbKoLKlzblds+VE0CGJKgkD484lSKZxF5a1G3tB48/ceN8dgtivazYg3bd5NgE6JtsQvQfayOVX9QMjAXfdWJIpaUqLCnZ34HTD8dhJM/a9ZlSbomg4Bo2oIAXQqlT7V0SNAAWKkNSm3ZlS2w/qa6cdhC3dqPA0yyX5iBgzgBS3a72LyAAUWRbMiORX1MdH6FyBw+HJCXLMzMy40WNBzYI02WRGtWTagjXS6eoR9okkjEgGNBi7Hdr27DWQDRk8KoFWbd9QyBAZHBd1o5Fe8OoVvkhFNgkv9LMBZIqWtCaU7lV3ZchjV2w8qbyprsEKq6ojztH1blR8iM2XRlzAWRIzkB9eY3iAQW0BYF2bHReVCBGBaE4gsHMiWVvdF/AwB0BevsKreXA08uLJ2rIVR1ZvpyaM4BQcizAMbFgMfvfUK1xyQrq3HjS8fbGIdWalBoeSCzpsjtBOyVphfxCI0BLxrlZBxe1ORsUhAYVbMQQPuAa6tYJWE7WhRVpSco7wxsi2UstXGGL6pQb+6HqPorzZykvAsYpRIykdqk4oQe7xuh8MSTR6vtnOnMcYOkjPFcnlhjHlaKQpJHlfP28gfbq1h9UX2gicbFnIEqZD2mUZMe07UihdkqNnXR+L6uIlSH2QEYqUfNlLC9XSs4ycC11/t1tOU08okDr/MR0gYotFbIJb6jYusmA0ATXnrXo8MeiTLP7krNjSIFOSklM3BV6+sgYUW7t3ZBvpWMEFwCrFiqFGy/wAFKOyK0aJK/TpVI7h0L0SSWSRspTFCDiDlfdsoELE9zEFid/B8kdW8XGDImEmqOTPJ57s5GUAWWAWlGVD7kADobm0XihJo2wKsrsTb4MD4a8e0eRVZEit/frfSv8syCyVDILfEkUSFUmyKAy+4tiWI+azoTqIDGCzlQxX4HlmH0Lfz5JP21+ehRcZ5pj2qGetXoAeAD9hv9zf7da9D9NERK5B20wX8EEHf/tH+1dXUAyJCKD4vYAAvZJs0BR/cjrn/AI1xnXaUvp9hDlq0AAFEBXBP22zCifgCt+RHnxBSxwNpkTVk19XgAmq61JyXWmcsWLABUC1+aoA0d7J158aOvUuYvdGzybW+wf0jzf2J2v5/46nTrA539tSAfprP/pBBevFduTA+b/sAAy5h4Q1FqjQuzFc46BX4Zu4WWIGQNfcdBY/5aX5cWC1HfgCgAoOwCTeyaNKykr32VK4smRN124gLYYkhH8EA5k0PB3IxanNMg2WChciNBQOxgcUU3atYavJUiuoRQB1MZyemGRIZRmAO2hitZo5Y12gEVYssrI3vIR5kskYg2ytUwA2vcBmCKH1EmrHQVRRcpAiW2/UAstjl3qD5BDWBVGhRC7LWU+SI3Ej9rGr2bFedRnuIJsUBR35+V0W8Q5OTC1JYMWAoXZ7cdLRNjYp1ZT05DzUzpwRTKSXUXYxbMk+DTMaokAElvA6rTxVAPuYlg5eNmORJH0MGJIYkBG1dXvYHVFTkcKuDLDi4aQ0ysDe2YUSGUWxC5UfgZAb64r+KeJJHIxcyAOoYhmL40SAMjqqx18eNddiEwEdlHuVP0zkoGWSpSKuxeAGS40GazqlWglb25S6YuFBuMAFSVpwjRjtqtkfUQcemdDlNVXofAXASMgWUWV2WK9oJcizs53seRfaQSbTit+qMYv8AWCimjksStqsBQBObMwBHze+Z/iDPuCI0SiOFVja7OSDLRAY7Bsts19gOrTixTsqojE3x48Q2IRbZUYCgPhVNHeP5o9FE/CPM44kyjmdpBJT5qylEdA+S+BskKpK/1VWrHTkXDRQIgkbhorCuAvuEAXS0XYeCSfj431r0mNz3GKNHyd6VQGZgoCEFhkAcpLPiwDoG+p8Li4KFrPJ48PexLKvkKooMDjVZNvYqqsanRvj8hI6IdJMlEYPtytVLYDNkFAZhJv6bA12tdX6rxm5AWEuIkC2F7yRkxGLFmtwN92r9yqttsz8QKXdY8Les0Z2/Tuo7bLAEGhgvgBtk76FDw1jQg4rEiyMQMlyXR2CSu7BsC/IuyB1HFf6f/C0SNmW9yQODiwIC9wBHiicfsft8HID/AIiT3DEkOOUlglSHJA33PZagR48EbseOrLlTMi1MbVWP0qwzZnICR5bLWX3+FYmtEPpvHfjR5BW9+WQqxP8AQAmS1rYFgWRWTWfA6YMg3p8AhjUqooBSt3bFtWch5Y/1WLxJAA30PhcpgmUtRuc5St3SsXbOsuyPPP8AsKs+4Oj+4CKMrMc7y8goxajQysAYKAFuwmjdESvYdWUWRjKpa8e00ZD5a6NY7vRv5j/gy8hDOEtbAL0d5kqozOIIoAUDfzqrIGuubl/hueQkFktQMSxBaj4AABP0i70PPyK6zpxn5V6TyOcgkIRlJYAWxFXVAgfJGXx8n89APqKOihwFGYIyVqZt1snySb7jd0OkOQpBtvpNZ+SNA0fwPgkfj7dD5sMksyQKcYkAMoFGwTpSCPLnwP3Px1yhlt7dTFO2WRQrrGiK+1Ef9uq7lcqJQJZY8l7THqyz7EeCVbMDtfzRHUEYkNLJIfbibFaqzWgoJv8ApIt93kBd2Oqzl+oW9k/q40G/yWNhBQCk/LG2O9KO0ON6afkkFQwwpgcSxZxYKNkVtP6l8sSO77b1xnJA/RC0yMAmasMTkNgeBiwpSAQNZXfVR6YXeVERDZeq+1D6iWNjY663khY2SIpZdf7eb8n7Ww/9w+Om8lIUkgOKBKRUDNjG9AsW8C/JtjZO7K/fqpm402anFyHk7ZPcAUhiMK0xRa1QFizvyOugdWCk1QXJqseQSGq7+CVJ/bqm5TEMASSFBkQVpQv+NRByvuZxqyEI7fIZ2zz4iescQ8TAM6ucaUI21J+oMxohTGib7dgk/cVvHLOAxHtKygZhQQ9sVIKgMSLPhjsgXvfTMPp7vPIArFFIrHIAWCbalMoaiSb/AMynY10+0ZVy07pGfu0qgHIU1Bd2AdZCwbrz1aZxVicBPfW2Z2UqGpihyYIPCMKURqv/ALgDZCkFgTByD7ahGNt7gdhlitBiayAxC0SdkqcaFuDjq3b7yKFYWEBJo/UD8gkjzrVfArpFIuMhB9yCMq+RumsEivqXKywuyTu/N6LVicEcIzwwVlWjSI2JHhq9tmZrKM3cNn7EdB4zmvbRmWj3ISScW7QPH0scMd7DEUGU9McP08DMRmOs7XEKLBGyclZix0Pq0F11BkLdoxVy2xkC1rbDdDWbN5c/QoH1EdGn4getRMIrVjmj2WDd22+T4q8mYVRANUCD0jylZ2GZ92NGU5Sxy9zWwvKMKq7dK/cHR6sZjHF4hYGQqtSPKSQQQQCXIbzsIGqxrocEKBERPbUSEolh/bzouBTk4jIMK+uzehrplFitkjhv2MO63K/qZKrIW0HsSAjGz5vLV9K8v1AKsRYDORpGUgrvGt5gqHBbEgkaAbRPVry2XjyJMDErSBjTRMHyJVgFWIoW+d/t5+KA8zkc0uZWBQE4jx3H6I4r7hk2FgmhrLezqflm9dC+l+nSyr7rFigdpFDMRihIMkhNVZTQJ3dEg7BuZfUhMYzG4KqzM5Sh+o1KB/TUa5ksaBJCggd1Q50YQxxvMC4SpMAistEm2IJAj8FV8Frs+KikAKMCQF2oDItKEo4EISzKF8C7sWQSdFpkSCq6SJIuQYZ6L0wJJVUOLZAn7D9vv0Lncxg2LEMzOIwouQJnjjmS+WhsAAVsb23U5mbIihGuJxA2xADEllMgBGKDt3vyavrH9L7CP5oJISACIY0ywGvu1KjCjl/UP26oaz+ZUkiFnV0ULoa+rtsNSg4l9Yn+miN3nVTFFJFIwYpNJNG1l2WgFkB3Wi1krQP/ABXWdb6Yyu/MNCcyPaqQiAxslkKPdvInwT58VXnrcfp+MaJGpBmkAIbZOsmLHybRcSPgeLPnfC4DM2J2isSxOwSxL6OtYlR+wPTPM9SCxIEDsJNk4kfIG/sNGx565WunHir/AFJAOxLyWqPmgD5PwWrIixQu/JPWouJiLZQ67IJoY6OWzr+3jpPm+sGNcUVVq/pBH2Jok/Yj4A/fQ6531HnySxyIzLiwPYCQijdlm21AjSgi9WQLHRJabynEzD6m0nNRExMdrZx+pDs/atar4IPXec9w0ijEBgunoGqpiK/NVo+a8fPD/wAC+hAXyHvQJW/jYAFH8Gv9+u9WFhK75Cjrx48X/bQ6Od76P8cubSXJIELUNe1IQCfIrf42xB/36oOX6gTKyARl6Zo1ZW7jGWDFuyqdcxkWulU7vrpPU5zUhJ7RE9kAkG1Ni/GsRobJPxrrn+TKdMciwjR/oBdRnEzUbCgApvYoVfneuNHKBJ70oDSySOoFhI1CqB5PYFOwocd97FiupJNEhU8YxLjIxPthO6rBBx7lGQ2TXhSa7gA8mFS7porNTxirOVDNKW8lrvEZIu2si9NpCVtc2c92RaPFbCkEgJS0DvXxZvfWmZQ4o2RESOKMyIMnyijYOQbxJrOzZA0BQO+qLg8kTS5wciaOZkZ/8OxZYKoCI+FKJAvctVZJ7erriQEP7PYwMQfFVBsltmkGJDUGshSaQn5xziGanDLDgCaapMSQQAaB7VOLNsA+TZ+LRYk4N5FmYqCtWRYVrY3Y3YoHR+q8hQ6Vgk7KIcDEqGaVDS9tMA0gF5ErW6tfuB05zpHImWENEDUcY2TlUjMxtgAxksKCfIBOOQ6TmhUSIFELgBogpX3FHythZN9wolnbub5agSRqs4ZlBbMBFZBgEdWBysSV3W647sJvI7FWT+oc94WokKypmzlVLhQSBXjuqz96NdR5cWLAhaGFsQjAktjjiPcDVYUFvBDfIU5VvrHqUbRD3FlEoCgEKgepWIQYKxojZXyca+qyejOxfCvE9UblyBHAZSTi9AMpqnN1Y+xIbusCiT017Txj2oAEtCUOJAi1jI7SEEkgMax2S1kf5d8X01OOUldxaMTIz0VDeDRDCiBYByuzZGtuRzZyRyPKAqli8a7u1IiVWoEIGX5onu8dbYkU3DkcYLFx8RHOyV4V67Q5zsrgVu2vvIYGwR1aQ8LtCHNQVVM9rYFBiC+QI9yMG18WpLeK1w8mRT7zsWCDwoK5BiVrFjSv7bE0aIe9kKpByiWC51KSAyi/pxs950oEoKAkC8KJvfRW4jyuV7QLSqtNMBgRprLPSqzCO6KjMkgVut9Pfw/yYxI2dhZWZv0mjOBABC9i3hJiDugaNg9JSc03mspXaN7h9sKqk9gzZgCxgVhS6GXnpj1IzouTchyoNdohY40BRIZgFJUjx8/iuqKqv1aaPjyiVZHeRZndyz2FDqVxH/uOXnW/v1nUIfVDMyxRRsodbaVkwUj6gbA8fSPHmvv1rpz8jXS+i82RUcvyAVDG7IxjxjVjid5BQxLUPq+TRBjH620hWTeLEFVPxHsqT8ZMO7/j89Q/iSUtHHxw3ZK62QbyUUZifgEsQqpv+xXtJ/KrX+IhJOgWCg+Kx+1A0B9uscq3xZ62bQZMALBIuiaojxsCx9/nqk4PpvuZ4jIuFaq8LmAP9zv8460OukWF1ichyWJODimC+LN0VAsirB+fi6f9ChVSFVmk0CzsWNkXbH5+ND5+NdYlyNfGW6P6VxcFAIofP9h4/b8fffTMkhY0AP8A7/46HJ6n/ViB/lsiz3VeFiho18H/AHpflTCNWPlrI2SL8dikaJJZVsfn7UM5XTZIH6gGPYNLotegQv2OLf1fcV2n7jrnSsjQnTAFmYqb2FxQKbCyFe2wAi2aI+LsIuOQ7ZkSANpgGAUCmcliQMs1+ALCi66Q4JVl9xK7j2BQoBDFSoFuLY5FQ3gCtEg9dZHG9sn4c5E7Bf1UkVkYFioYCyM2A7WOQOJNFiB+A8OeoXnUFQEyQt/Tb1iBbEkIAt0KIaq0vW+QhkrAUQY2DCybBzqgF3iA2Tn76UV0IsA2lLryCrwridHYcUfIvuUeRbbF63PGb6seZIsSO5BQZMQWSRQKJKm3OD7VSD4ABOuq6URTCJvdyK2wZiziUhQQt5f5XGQAsksCK8vzMkay9yJZAIcIjOaUXjS5eVoFjWvHjoEp/URpQwRLfIuFDuy0QA1k0vuAGhZvVYnrJCiAOQZiY8bkV0Y0CDkWtsiSMnwxUCgK3fWReorMGUXJaZMUxVR9Lgl/bBGm0AxJoX9VCMksgQDIKuDAMULXSgJRQxxgsRIAo2e0/nqUMR95HAQ5s7sJvcYyKACClqyopZ0pgAatt10yC1HkRDABQsWYJLZMwRVWsmz7GAAxyIIN1lsDpPjJ7iNzHVYIQMYFcg4+7SNO1laJBWq0vxqrFygJpzG0v6ELZzylgPdYCxECBsAFmcmwBs0AOjmR5niY5rGrERrXacQqqWP0jEEL7SGrGyCpHStbkSFJHV5GDB3DlySzuVDBFrYA7XpT5CD5YdT5cRb3MJArMiBytFWKOP6mBOP6jKL+okHQAPQ+DIQpADopVyMnNZKDmXUWqtlRNtssx3vp+eyrBmZVOqIkNqVOAxY0SRi9kUAzeLHQS/J42LF45GANX3A2SRZAvHMCyr7HwxbHUYOQwVvaRFNqqNLJIxpWByKvVjO10cvOhodC4YxVAEdFxftYvF7SHMC0BCMWYAbv4Y7LMV4i0YLopa3Uukc1LVmiKsBq3RAOvGh1ejxaooZynuytbGQ5LloCzgFyUrmIwAGJAZgKArpRheB9t5F7yAcog1Gl3RJIslifBcn4YiHH5avJWDbPle6yGJAzVCpAJUmyaFmmYgmKcAs92V2CSqsMjkWIyJJkvF1JwAxvXwZFuZzuKuMbuisuQaNRI7FjR+pYU0AANEqRvfnrfVP6xxyshkIjUOgOM+fdZApS65kqqrk/ybHzXWdaxnt6F6nxPcMTMW2zKGJqiwwOvAuQgVZ0356uONx1gVclBcLthQtjqh8/86GIA6Q00lVTxtaKP6RiBZtyKOJN0PqB38750xckduZ8WKYYh8QobVgsrfcdx19PXKzXWdFP4f5RbkS/VSuVIHhqyF+AK8H/AO110MjKAVjdULeaBO8QQf8ApA3/AOD1XxoozcA9o0DoXWRJLa/orI3VkVZ2w0gA7mCoDWzSg6pixAyORHn48A11n49tS9K+ctGykAqGIFMd92/gkjH4IFZaH1HpX1LlFjoUFYKQWWkyZQSwsWxfFSoJNMTs4jovP5AzrFmU3ixSw3fjQ7h9aZv9wBZsaNdPHGcRHmhZwo9uN/F0e7A5WQgs/Jve+t4xanHNH7gDFHdSrNYkY0/eptgPkZkUaJNVYPSkMjMcpI4yvZZTyKX3UDFiFoCOO2GvmhfUuTyiHsqpVw5dCWTJFkbxmFBANg2AWvL8mHL9SckkBn9p3s5ouRIdRal8gu9KKYhaoeBqM0QAyottizRge4htQpooVVYwzkpmRlR1QrLosbS5FobX9J8Fc5W27ti5cjGwAdqR4A6KONmDCSz6JkZcNbI7c3YjFtV47gN1QH7JhRvahb3GhbAJhti5IBAGF2CdAgUx+D1RJcJIseOV5DLJOquVkABkkQsT+oFJv3A3ZsfIolT1H1Fjg5kKqE82rZnbOFssAGbAjXkFhW+leH7UMsjiOPKRM8mCkqwFyJkSCumDkAbo+LPTk6CNI4cUijLKC1mwUUYgd+RLKGsEFt/seq+qeK7nRIwynFBipJzILSMRQVRRfQLAuP6jRYdIc/lO9xpqeQnLIMqRRKBlM4OwR3Hu+kHED4636nzJCgeSPDjr7a8eDtLSyfVHdGziuK3QJsA3RPR+HBLEZJJF9+Yx5cijGCjUlRgkhQkaFrX5YDRUWEK30/1KONwixllxCQ5XQV6LO4us5CCz2raCrquiwoFJfkvC75EsJJDhZdiDGqhjTAAm8SdACiSbBuSwDCQomeUXGIK0yAqqplGQXsGgFWvPno0WUQcocWr6qhWO1YsGUMQzPgVa8jTYgmzS1UJen8LYWMxg2/ekPZVmwCyeAMT9X1VWVgdMcc7RGaQAgU8ZRGCtiuOXtlrJHccwQFF1okvE5nZZxU/1ujoRkzRUCwNUXNFsiaT42vWQRCdEHfIthwS8iis2DYpZahH25Be45bvQNODRQoUfIEkqWOUsbeQclsjYtlWywvI7Fm4s3092QY4CmcnT1liQI0W3j0vcfgAEjpT2IV/SWNWJYtW8FzIWtpkExA/cedX1PP3sPbiXC1CSs9XpXdgMbKjDYBF34oakUCFZY+OsLOYcTkSc17j4PwqqK82Lv7kmkRSTTdoEfamRcIxDAEBsu6zm90TkND6heolAFkwiMqg5JmQVGWhJ3+fbAPmsl1oC2vS4MVKpi1OylYCCuRpwMjZYK+WmNHe1UDqo41qJ1tQAXPcaJaQKASK1KQw+2gNX5HWupyQhiX7isqjCPRAvFi16y2GBsMASarwM6D0tfaYl1LEkEe4seB+VK/ViMrZnskm2B3o9NfzntnCONJVtyScCLIyXt0qqclrus+K6SkacI1/yhT6VPsne/BJk1jiNEE/AGtsxGSj7ghNkHtjbfcxB+sEHxQJrfgbHVh0zzObS0yKLrvQjyRoKHbGvA8j+k+GHSiAqApJdzk5wsgRqbjL2Wdyf8qmiCaqtqRLMEd5I+NKFvCNUmvx3rlYW6Ox8/T511tW5BQoYYlHt4lElkAVVq7x0pFjQv6xQs9S1Gf3PcKxximDgS2UJZdFcg3vFbEh7SumPaK0GeCTtaMhTKFLFc2Y4opq5WNkNIwF0FGv2NJxpBRMHGKg25E77K3o1dk5MCL2RXxXWxxhEXc8OHGixqZiAKBYjLsTt7v3J2PPSEOOhEUYL+0zqyhTh4ZFDKY0U+QiCh4sIN5HphJFcFUwGSObLSqaBZCZGClaGZJLElmUGtACUjTFWY8VUUREEfzGKhCu68KtUFvyB9rrqp5XFzW/5YhbQKpnTFDvGo1xRipvtIIAW/g3JYD2VaN67lBqkJ0GAOIottFYCSsjZP4A52U4kr7ro3YEWt1a1bDCzhkSpFM12CD0qY2dEiPHfEliI15EShrNNaDtqwFopfcdmyeg+pepyxlVHCI98ARlJ0DfSWGSgFVNsWF7Iy31YtIyuOQXjSNKv+YRmtgGL0Ve6ADkEDwD3GjlZck44aUclniiTAr7ceYMa0cgRVWATrIgtVAjzZcyKSGMIwKZqGtpFc2trQYAKEFELY7bf7mkeMyKjFiLs7yuhiMroVrEAkD/PQ7hTrNpfhcpXm/nJFMYFLAibwUig5Yj/ABHFY3V2x+1v87MFYlaZ8QSMXjCYkY+O4NShvyWdqAUCqz0jnBuA3HjXkyQxzFw8WAxIK67ttWeQOvI2CK6k3qEcSl3E8QlGBdzbOCFrI7BoKdfte7PVZ+DKsYyLL+zG7uGJdxEvtgknHNsbVqamUXdnqIiuWUCBQ6Wu4At9ugH/AMNVFLtgSe6hsdJx8tRArLHyUz2s6wxlmyIUAO8eVZ6UKfLVY0el5uAjQpDIeUChyr+VANjfdQDZAki8jYOq1Vi1ZNOzsTtlSIFn/UdDvPAAOF8V3MbJfx3UIcy3kkjKzvFH7woAJExORGTl1AFNgf7/ADR6is/GCxsP5oqlqE9hkjJWlJIjUZEfYnIMAMtHrcPOVJZCVYMwGNcSZR2j6nOmNnE+apiD8HoNP8rjsm2DAl70AG7lKkWJgq6ogWSArUSTpFOLCqhvYVmAaxirstlbYsG+kDPLZJ1vZ6WPLRWyct7W2ZisoycissGXC7Ao9wAFDflP1ZOO6qJJQCGU5FaZgazs4LYKXVLv8DXQVtyC7xTIwBUDDsXEEhXJ+o2YwAyggbsHQ31XjIFAEVoo1VHBBLFlBKObX27JfQ2LBs9P+nc3jl2cOJA+V5tKzVRCUKKAAWAPNUSSQw6hxzFCpLPEmT95e+6lCgBiKUeVIr5BFFdv0z9tcXle3PyFZvbGQkBfIJRAW29sgsSd/SQNfTq86QWeAe2rzxOoOWKzFh9JUC2x8efB81VbGdMWOu5TsitSpGbbBS5JCkrkXP0ogABP1DagfA6DJy2PHLK6szymirFhbShV7vkisbNAAbGui4B1YSJkhdFoqqKyliw2VVmIZvGgcjXcSOopw/0VQdntubxVh2rPoVmSBjflh52RV9ZaSgZXFuTWiyFiHRmxdU+xJugTRUle236rPWv4nMMQc1nkyhAxcLh9Jdy1ti6A4rS2aLMcj0b+JeY8TM+YyjQNiFUFS1gKr6LMVyqu5c7oiiA8f09ONRmCl40VQpY0AjFiUqmPYqi6IOwSd9P7BKD1L1CcZsvIjZnREemUWVZjiDH/AJUJJWqsdvlgxNFy2dA0jF3UL+qOOCzWygj3Eay1E4Kb/wBunl4bzS+5MzEycdO4BmVSpR2UFu3uVruvgkUQOriCCKLJgAuVlmcuaGsvqIq8bNeSd2CT1XlDOLlI+CZ40M8jzRxRys/dYZzhIgbLHdEj7KoUGqPT/IAUwyYOzSJmQwf9O8AApurLFzr6h3eCOnoGLu7BgqjAxxq9lWICjIbVe4nW6JHk7GvVlYAyqRnGBICFJVTmrMBY+kx5KNfPyVoW6vjgMU0aGliC5ABjjvHJmIUNkdYN2qQK8+KNPy+WY7cOY5GSP2wCVIIUlhisVtRyG2AAs+Orn+I0XJvaYoxRgXClaLkHIH3CPpLbsHu0BvqmWQ8dS8jyzTjEQqdFnZpA4shjVBR9X3rx1AxzZmZYYEfGWaZpWL0wijO3C9vhpLIH5HzZC/N9Hkk48oWZJ0IOBRClFu9bayCKayR5JN7onfDWRWLrEJHk5BR2aRRZAXRAU0qhtE1kMvlhc/WgzxlWcALOocK4xFkKPABxYKPkXl810rIN6fIy8UvAqLEm4kPlCSvue4bDFgb2CPgCtDqu9Q4mcssLzRGCL3HRqRlYDCsQpDZdzdxYmyfvYs/baHkV3KJULIT4EjgZgd1AsCDX3VvNi9crkRmZlaO8z7YE2VOp0Cqx15YBc3NfV9j0as6B5MfuK8iBmeZaURwt7dqWMYXLuvJ/kkXegAB0SN5hnGBQkAErtIqCOQoMi6KoJ2FpMiSu/J63Fz82ViPeV6VQkjoAscYjOCMwIFll8EnNiBbGgoSrqIyjyE5KuTBqUk1VMgJFx3firuwOjVhiCOONFiUNQ2MnXMZZ+DkWSQSKToAgs1GwR1jQO7eyyrIaso7IUVCVKDwpY6QnInYs/gfI5hVu4yKCclCtEmQYEj/FZvpyYg0hNnVgVElwoCx0qM+nTKyWZmpmZqxpAWYgHdfbqKMTSHtKggs2L+4irQMhDHEMw7EMeh2435J6l72iv1sxJKxQ3SjQycurDFlddECk+1k6hXIuIzJIqgIJYWjRQ1udOFVX7ZDSqbvIau+gtN7Qw/XSo1/xI4slUuFIC5WctLiAKUDV2elGuJKsWCMzIEiTGMX9VFVD491+3RpsryFAUbU9QjR3Vi2cTNHRViotthxtTYaiF+b0D46e48dANlPOy0xAGZyUH66BjBW1UgOSA4U/bpT1tThEoC96wqFKg4gjVJddoINbHxsDcKgfcRQ+LPQByanKuRiWNjVhWGLXiGrrOluWHH/pySM//oB8VRV13KjEEgBNkjyv2rrOracXrpIXJUxtiFB06rlnu5QoRjiKXRa6IWzR6H0/iXEteCfox/oIGdg7UGmbutvN7PXNTx5BCZVIVI8WUuLC4klMlKR2xIpvhTR2erQSyRQ4qphZ5Yoh9LAZlrkVgSD4I2B3KLBujmmdKX1f1VRyRHauDJITkPA9tA1efpxlUD/Nrp/l+nk9pCKJO1wuChFxHgEY9oVqo+B/V4FL6Nx0PKlLaqFABkjYhh7jBy27wV7YjZY2LOul5XMCgtIobuPaEQktW6SrOhQuhX5PTRx79D9H9NMQoRuoGZC6dtEL5RWAvIgj/TRB1QeYpKtsi/qGD9uTIv8AU1GlJFKv38b6jzZJBHSvJk9a0MSJJQQcTRck0w0O3W/ION6VMY5A8j26OApQ7te0ZEj7f5fufnrLS9hkTIW/uFFVqU2chZohdKuSiyFPgfgmrlykZllzuXNLWttIquMhZxURlVSyTTv430H+IucDGv2DkyYyH7Ze0cSEIVTXc1fYG+mX40zpJsIZJFNoHZAVURkFqC0QgDNoUCK1tWql0KIkvISEpuRrSsVoUUAIFsWUUd0DfwOlf/yJEjcvlD2ndGHHUl/0V+SNHF2u/F/7no/qfpIkV2YpHxUDSMcWymk2xFDuKL/SpahQHwep+ucKJ5R7g9xlAti2B2LWgV0F2P7H5vrX0xekePxxIwjBVXJOBO2DBMlKKKW1yQ2Aaob+OjQRWWhi9tKce4aMjLh+qxON5McQKJsebs7nwKEhldGpSWQ47xIRToLmSaZhQAJC146JFES7SMKEmZJjgVcB5i2xtpD24ij56y1OyvMiikEqRMTJG6yK4EagHHekxcLph3tfnoHD9w8U4TPGrRMwydbQR9rD+m79t6IYVfd4FWXF9QnIGIIUUO/IN3Z+VogA+0KyIGNWPg1CQxe7IjL2yxs0enADOArqAAbDWrggEgq1b30zwWZR4/S4yEiiZI4uxjTJKZMpAqLSqFAJDEvvw12BufF9SkehHceu3xJjicmVwoPtBgFq1JO6FgWReLNiJLRFD0oTtzMYArLEMVChzR+1473tpzEuK+1GpWJaRGiEzlQoBICtICWHjQWzXUoFx2UwsGcRxAoXLqQtEWFykCj6CtJGvbrZuzkSqIqCq0eXc1owohjsxupIZoIxbjxot56HxubJLEV/mA8TKoZCHXFf/UG7ONZCwMqrY89KDj8VahQImo85DkpegTZJPYQbbtYXpT5A6ibjRvch92NYwJAD3SE5OMEtX3j3KoMeh9/J6EI2biH2gFljkIeQLioLSDUSlb+aBUeQL8jp+GNGwDuKlYYF5XbWTUVztWYoaBBIJFtel6r5eOKW4OOfaYhRJyGlVf6dqpLUuKDE6yUCvk0osw5zphJI4APthqU7AclGDgE9t9gPaDbMKqiOgTQF+aF90lSNxhc2WlxYFvhCjkksfIH36egGMwBOCrm6LgwFRGmAYr5VAsZ+O+7YjpeJBl7rTxqhJFeyrMfvstXa3g4mrPzfUv0r+FftIJA5AAGBcAsUXBiVMLAgMDssd0aHWdPcGbI4qJZAcgHkytwGyY0sZA2y6Ffc3qs6LT0uB6g3/ptmzWI9go39Mt5AFqal+dYGxnj0GaVhGoSLAtM9II6PZx3GwoxLe6+PZYpRu76YjkB1m4Byr6UK1YUYgiMAtYAK7q/OzCFR+iMy+AlfwjZuAuTHFaIChaFm/cB31IHhK7QksTErgMGLBQ1LZ1WSr37ofAFglgDxcZ5XRkqNFUN3hmq7qozIFBwF2bqzQu+qX03hyqjtMZGjWSRUDB1DBZKUVSgAgkhbxABNKB0//wDjZhHgj+1uMOyFT9EdG2ZNhcAL+SVFgbNRFzjGAIjMWILOaCW3dskKFoZS/wDPkmz0hzY/cEkUbjJkI0pyUuK2fpVsQbJJIA8eOi8T0iJYmMYaQ5IZe8kyYi2DHZNZBsPBoCqJ6jymIdY0HtKAzKoRiTddwA+wbx8BtkaBz9ts9Q4cC5yNHbAlyoH02pxDEVZsIMVAIsX56T5vLZpUiCK3JkxWRYrIhRioKmu0Hv8AqoeRurPRn9QWCBJZVLSSMREn1M8gYl2JIBCKVBv4Pm66l6BwyilgVfkyBi8wUvmSxW88RSqVoVY2DsgHrU87Zv6D9flL8dowsLRhTizsAisGAjH5bFWPkeOgThzyGgVo4oqKCRaD2B2mx36IY1dFRs9Ner8kNHLG8aKmMYYr2pGQcz3XplVvIXZ+2J6L7C4p+nEpYqZmIUyHNs6BKDwrAUTY0B9+qdRcp2reFCyZB55HdznIyFo6ApKLn9Pt2SpNnz48wg5SyR/pwux+sEe6xYNmqEsEIa7LGwaxqjV9EkMUhxiaTIMzWhIDkZUSwVtKMQSQQMTQN9L8ziqQbcRrmA7ljI/dsBw0YGslxBJC5CtX1L6GUWmTyFUTtIjYg0CSFCA6YoQT5rIkroDrfOHuIQiSARgCMn6RiBqwxIcPZvBRskgkbUaYMy4mNzlaqFMvt9uemVSw/XK6VhePkCungo73CH2FcsZJXNO3aHahZwAjwCHWyDodXivYDL7/ABlJtF2zRkM3aSwe6WlctIxLeQSTkb7djnrj7kSduWBdhQDIqviihVBOQZCStiwCRZA3xJFBtCvtOfcDMm0pWeUNXx2bA3f763zeQ/uDGJ5WHaPbFDFgpWgfqBc3RNgEXZBqEKTmbKMiaYyBZSVK4qpjwasGyJUGgPAJA2MiSpxOIoGacbkh41xJiZY2BTtFJYJJrusGrA7umpuSgZlfPNr/AE4nzGDEFAyMHL326GjePgV1jAKVeWD2pGrWRVnVQGpVUh6KlHKBQARWt9RC4/IlkLlIJEXEAvIo9/3NRgB2cBKV2YNXbs/NdC57txxjTf4ZXEyKqBgUDE/UzsGCSDXhwCa10Pl8KWVi4lAjjKM7Mzm3jIJNMuu1lNXWmPT0sLO8wlMjxaEqyFBGAHFge3feFGt+SN6BCjnHUFF/qmcnNzj9VU5FAGvcLCiT/YAUj6lz1Co0JUKCY2cxM9sd9o0Tk3b4ryfx1V1yuTyZAOUkYwyV2AUVfagoaK1YrwBf46u/UOB7fH7ub7spdQmMZVq8rgt/WzWgf/V+OqztmE+BERSywNLGAfccxviCccO2rNIkY+kjZoit51rj8QB5UMM7GVFEkkx7SwKyGz4DA2v75Dyes6q1F/ypFSNpT3IsagOrABloElY/68dIe1aNgfUWMufOqRI4kMhWSAISpUuSHLIKqMWgdDiL+9kCocN41xwl4w7a7YaFsXMeQvGhsAFjbF/NaF61HUgjcAhYZWb26X9WQgMaBB/w45h5JPcATfR7UR9dlU8zjAMUKyFldmT6Ywq4oLyGbIFvVlz5AIHTcSFpkzq2KL3sGW9lmrKmClwVseRXnqg/hrhwQsJDNTWIySWL7OOCAKAoDkeC1kAkqLPVjz+SysRdCN+4f6cqIzY97stmhWAJFgfVcv0eIzzRQ8jixySCWeSQphkVCLIrVS/1d4Vc2BJP2HaFxzvcEiuz+yLDuxChFIDhUACkOwNebrZI1Z/TuQiSDNImnILK15Msdm6cgaDlzrwpB8EdI+szRSC5C4hBuNaoSEasEHIjNbqt0N70RWl/Somnm/mGb6qSEWpMUR8G8g2cm93YBs+TXQ+shKCNNIABkt1ZqgBlYIH4B2A2zvqh4crMp1kiqiszxtRXEZscsb7kwUCgO8nVHp9ZiuYjBL6Ulq7AoLkYZ2pplXFUA7f2AuRnhDly3DKx9tWeRVwJz7jGuR0wQEWzsb8AgHZufMSJ0X3HiKViFkJGNO6IaDLeSRgDYum+56XfgCWIJKAyyZMZGQKD9ILBwMjWDjFa0xJ1XQ+TJnDxnapEHutkzYoSCcctZsQQSAB8n89LLOXzEiEnFklKqSM/pwFuCVVU2OwY3vHEb7iOpcDioFkbJA8rMwL9xxXSjBHXtxxC5H6j89C5Mx5Ecol9lnGZIjVWNBI0YrkVOZeQAdtaO+tRSx/y7tFkqRllXOTFqVCqisKs3Y15x2epQxJJIpdy83IXYWNZZExcEWpYNiwXS0pHg2LHSnE9Oa1P8u8GLRsWjzkLVkzRrjlhTMT7nzuugrzGeQRPEwZ39tO4MUONlWdU8UFOI7q0KBJ6dhiZyBLHHApixRuRIRmDRVSocAgZs1sLBIsX0gzM0hy24k00JkUCimmWy+T3ksgFaOZ1fQpJRKI8Sr5tKxIDFgqAnFStkNkVGVKNfvSvGMLyx0eRLIMZEXGJYu5bx8A/Q48nR+ddIyzIqkqP/wCwBJGFfWX9a+5Y0csiD4xYeSR1BaEv7TkRLRlOPuyWDV07Wlrftao3o19wjy+YQk9Yo2KO4Z3YOpVie3AhAQy0AdeL1RHhCscUTQJ7zOCYk91zjqyyqe5xkauhiW8nplebJMZQiclaYAdnaqoQuldypoCiCCLN1e+rWsZwnieYRrxlzVmXJVDEAOoyBKhWsMzf1NYF6sh3nBPcEEbMZGDMDt2JoWC1WR7ny3nQ6Um9SWEMxYjNQAljzYD0dAFqUlfAAPQPT3mJjLvQILtiEKBWYIACWDfD2N+FIGurBaqfUOBLHTRrjG4zWR2U2tZEgKaJA8gaAGtdOenSK8S3L7p9tsiGW8rNKpZMgWvxYqstfJ+FzBk+DMqqDkdO8hRLASyYydHGl8Jf3HRHhr3DGpEdLJ78SaIs+5VHE+ZAaBGh+3Suohy+DIkMgjeZXVRgDYGnRPhASSovd+G+Ses6DzRGxDEyLE6n20b3AHJf3M7U5kYsKFUCT4ojrOhOs4HIZpo4TnKtxq7SoAkgKPI4qqpR22B5J2cukYJl5DyObKAEk0psqWU4htDJpZELfAT+mwTbiEnjyyZOB7bqrXICSyqppDSsayI+oEkC/gpFVijCqLWLRogqpytt1tybo/WciRVgAaK+7L77hBH7vYRYyxAtu0q12CMj2g92RpiOq7jRjNzLMkjyPb1G7UKGo8mwvLEbvW7pR0Na/mI7ZlYFxKAQQWYZURVFssaUBj2bskVePyjxeNcZlEiwkqiUACVDFsAoXFExPjZJvZI6WUvVOfDDXHkkxoZTnI5Y+fbWzoEhbC6Wx5rrfI9Ri5LxyBQ0asMcsSCQy/FmiMcQGryfJ0azicJo7sK3JmCmVpMmEWWTUEbVgizbUSCBojqxUR+wq5eDSt3Eg9rMSWI27GQ/saH36LkWalyYDg+ILqVWL/Dkc7MhIbeQpSLzNX5rQ6NyEIViqhfcckEAAHIBiLqzePkjywHS3BMsYBdkjpsQxZ1JJNqAoBIUdwpj5X6T1r1BmJBZSGEmRdQoawUYW3grpR/TehWj0YdDPDPutfHVYo0VIbgV5GAHtydrOKWjiQy/I1okiPGHuqAZvdH6ef0nYDSAAdqWziqIJYij2kAqcWPKN4wsUnt4Eq5GjZOF4i8mY2DZJ6eaJlhCBmyw7WY0QbbEsTkCQcTRJ0T56dWKK8mDvx0YAF4xG6hSLUBAQyq4fBfliCRqmHS/LlmVY1CMsZRg/uszHHJu4tkELEb+6/mx1ecfhD3VkkMYdLcRqwVhki321sUrDE/JF+L6qSPcAXCL+XhY5SMXxSiY8FRXyc4iOjZNsx+ekDS+miMEfqqCzloRIQjDEhzkVz8J9RYDGqPx1H00U4+oY4nsjZynbRwbFwxdkNnEXRPnYV4Mcx5Jb+RksIIwwR8co2tWOIOTMygW33ButdWSQ8p4TKY0Le2i5TxBfpBDMXNE0xvEKw0PNbsWqteUzSEJK8kWGTd9YMCaDmUK3kk9y7AHkAdWPp0EY48asoKF3KWcgVIum/IY46/yknz1LmSwxd0kyFQFsJGtmgbUvdLtye0Lkdda5SGWIFU9tMcI1Zi15BqLt4N5r8/T/bqZtbeZZVZIysbr2n2gmvkDyDVljXg2Bv5Q4/qcXks/exDZm3BUWQUPjuoYrfn4HUU5AtJPbjK8dEiyjfAknFLIJq/q7SuQKpvep8soj0zWwjkLHG8QNK32OIINHtOGzZPVil1XQx8bNQ3uSzKTkHDsRTFSMU7UGgavwfxtgc6hjGEYKrt3QkKjLICWWjRCxKhXZoMCbvRH5RMVxSMkQQkCJY4i1EKp7myNAvkWoEgV9uqKDiSSRhlSfB22CWxpcdZVXyQQQaAHTDb+FqOOZPacTytFHgVYQEyUDjkTiQBZOt2SdGui+pKoKD3eY6llCRtq2DAm1CghSQtBaANHydUfqHGkV1LzAsCDhI/ZfxjixGqHzo/serDhvggkwKuPAbkMpdsrSgxxIUKTV0e3R6RqzndzJisYSQ6zdGBU0SyaZjQVUpQRQ+NdZ0D0+WSCGeWGJlkAiJ92XLz2a35HcLJBqtdZ1m606L1H1WR/bB37ao8gC+GK3EuIOKhLWQ5MPC1dGh+mqztkLYKoHuEqSBZsIE7FF1WIJGxdgjpXlKrzSvjAS8wW3kUX7eEYWgCa7WJHneh0N5nQNji8poLicXJxo9rVYpbFaAyJ3vqsWpQn22KKWRlyZ2Q96qSApU0MZJAQo3ZxA0Bai9XeUkmQoMpFepCwxjW81bxSBnQAHbURsV0/6XSXK4tj3AAFgz0FzJoDFVUql1dEgb6FxovcKyR3iwZsWrGmr3GI0XBRjt2Pafm1q3B6BLKgCjKH20pzruZgrAEDwwOF1dkmiO421GwRicrCujAsVAULYZ99qAEsb7mIs/5ehxc+SV19x4YslIBWNswLCoMBZbvyoashfPjq54EC9z40AtZswMhzIRmPwLCKQlALiBv4zbjchX06LE5nWIxJjQhwGFs2wcfpHneQa7qiePnMoQJBgoQMys5JBJjRVogkN3JYIoXut9KSoV91UCtOxcEbxQEuoaQ3iQFNWxvz82vVb6lIjLKrTRGMPF7zCNlDmy6oKJLDD2xZUE4CyKrohH5PPSZkCq0dOxcxxktIFVi6AEJkTj8HeJ3QJCvA9RDgNEjMhZlMidtMO4WO3RTdlj86HQeXy5ZSVhYSLJIRAjyKAFZQgKJ7ma3+oclAFXf1EdG43DSaJHeLIEEkRuscYYhbFBrYlrGVkCjoCuumObUfKihDvihWXvQjUhsgsu/N68EHZ2T0SD1/lEk2URWcLTKzgK2LaC2N1sn4PmukuTOq8gEq6KvHyMIPYn6tEEhSuIhA8ivp7r6a4r5BHYTAsc2ReM7I5PnEA2bfEd5A862Lga5nP54xUs6kq7YtKUNKCWJxU1S/Fg2R+/VRBHJNIZHd2X21OACtbuP0x3uDbaP3/wBPVhIqssa4FUxxlzOGXaQ1KtFRkFtj5vYaul3MUTFVjjYpYCx5L2M1qzFRYbD2yabf/e3FiHp/pSOjH23LTqgYyuEvEC6wYEAvam0OgPGRPVonqKJExKrkyrngQTiXxRsSAWpTWgdULJBHXDR8/Nlj/k+ORe0UEF7Owr5Er9gb1qwfHR/bkMk7mFQ1EuXK2qu1LR2AzZAWKJJ/fpzU6ZePCJUIAQm7Qq2YBIbIqe28kHcQT23ZoELcmdYZJ5PbaUvAphxANKpo3d0MipYbsf79HSSROQKjqR2MjSpk5d0AEsevCe5TO2voawRQ6fl4yGQ4qGC+6IxYIbMFZFO6o2GAv5HiurxYouKrIL/mo2yqvbgVtEkntYilLAm8fj7AUjNMk5LrLy55pCKFYCwCQDRVfzr4JPm+lfVeQyke26qq4OqRx1iWXIlmUV2GvJ3d11Vz82SVv1JGlJ8gG78gf8a6pFa6/wBOQo+QEUDIpbIsX9s42LIBUDEsQpNnHG9iwceXInBjKQTbSn5LKoCIAQWItgSNbvxXVf6Lwpl0yqiMVZWdQ2L35VMqDVZsigBur66aXkFTHTzvIxYxx0ELUWXZCiTZcrY2QPmzYZOg34/toh7BEwPufUwkvvUKwBaRlaz2igL0Kts6XjOLFZFMzogGEci2O6ypC9sSi7oP3FBZPgb6iuuPwfYQCJUZiWyd8RmWJY0QpvRqwPAHWIxlaRSihscppPFRj/01dgCMrJPwFuvJtbmS+3Kk5cBwpVMiAD27OtBRs62TX7GPC9RjmiMSWQrTGcOTcwTF8lIsU7hI6rw9bsDqkZ36F9Q5zIELQu7bdVUDECqGyVxUJl+4Jvyelub6yrMizxNxnHcCW2wC5Gv+q1FD71s31a83iyNGcWCOtUAAEJIxVSBZxU7r70OoxcGZWk/SQo02TOkrFjleQZXWy3aFoUKIs/PV0SKcsOFjYWzimIepFdyyESVQKqSRVVktb6NxPUJJdQFkR5WLSNiMqdQcKaj4Iyy0FOOz1vi8SMchlIxeNbI84ZEsO0goCVJXRJst4raqxKEVWwIVMEjBVS1FkABUHEH3gbNHIZEgCui4Zoo9SkgDIksPtMgZjOWZyWADKQpYsQyk5Of6qU0OkuT7kgjRJolTFSxYeXczFqBrKlN3YoFf26B6rxXk5EqvCQXGQImjIHYBYNixl/zV18D4sJjd3KyMyRssRjUMquyD2y7f4dYSHRvZGt7YNq15sKoS78uJiCBTQEZ2rLGCctBXBcC+4H4A6S9PkijYlYi0SUVk8YIzvRyZ2yF6yA1sb89DM/J9sMOI/uNkZXkJIdglISoNX2gKK/zaN9aTnSO5QG/pefGMNiRKyntBHwRo6FfYk9KDecxzkoR7v8tAubhnBLpnjewLOBBJ0Frd9NRmdmm/TWVn9zAqcCGH6WkYg6fuxBqxf26nxuW381zJJJEjUTojSMyFgUB+hHXbFl2TpbsC6I3MJZkjZkSdaXujJBVWZZcihGTkgGxZsHwu+hBCCH3JkSIZM8Sg2zDByMzZ0cbPj/VfwesjjklkYvHHCGAMje4zFUxxVQngOQv1EUK34PSo9QJBT/CjUJUQ46kOzNkwCkABCyiraxR/fp2Lhx1COQqMjklmtYytAKgxzBoZOLXya8kjopUvo/pEivlJIEIQ5NHIrFSxGN4toU26Oh9urL0bjEyKfZkdlQJlUdFSxBJUPtwMgPsQGono0oiI/wAcRyyZgp7p9uMWQzGzv6WFX9hodD9vyrQFJHWYKa7CZDki/NMVsrT2PsL6RmJem8UEzR3mJ0MyKVoU5OdbOj8Vs4X+1nDxSkBQACWKmVqIurv/AGsf7H7dC9JJeZUNK8Y9tgoJAqwzBm8uDkoxJpa8iyOl5bRgpK31Gx+6/wBRr5oXX56xblbyWOLm5aQlhNMcJZfcYLECGiOzHZYaLWGv7DXUOPxOOximSeA9gR0kpsTYxKqTV3q/Gz+emObwlMhGKm8kQsTQL0yHRFCyw/b9uq/3FWO4VCxjEO2P9SgtSq2iyqMd18E1YB25yuh5npMkXHDySNkgsRRIgBIOgO0nI21teybodUk/I5DzSIvHZ8wrCUFgyxvtlBP0h/pvR+tv69MpyeTGgmN4KLeMyFnax2Eggqg8FipJHwBYHVjwvTHnL8mNhDjH3LZvVNsiwO01XgYtvwQRqlxHzaVeN6eRECwDH6SL0RX5vZvyN9Z1X8zmshCFnd6UtbUKK2LLX8q30/j9us6Z/gt/atWQj35NFo4yEyAYLon6SCvkD46vPUkVOYIVVVi/l0bAKMQTkSQKoEnevsPsOs6zrozR/V09piEJAWiAWJogEjyT89NcPnSTsFlbNRLx9ED+qIu3gbtt76zrOuVbhyJyAFHg4X/cG/8AsOkfVbDTMpZSkL44sQPqB8A0fPz1vrOsz01WRysv8squ4DSRIQGYdpZRXnQoDx9h1VepcyRLRZHC0XIyJtv0RkSTZNas/Gus6zrcZVz8qRSoWRwGko9zbHuAAHexWuuk9Vk9qWRI0jVFYKF9tKAMr62vWdZ01RqLlMkfNlUgSGUW9C/pQ+a8WTr89V0crP6i+RJ+kfbWSVVeCLNEbHWdZ1kq7iSM0UZJNiWUg2fLUCf3/PV9/DnFTtkKguWhTJt9pUWN/sN9Z1nTRCfrfJZIpVUJSwKRaITbysrmyCdrr8fFdJcqYryeRjS2simgBox7HjXk+Os6zpirtP4WiAEZ+/G4nyfkNf7XXx1Lkcp3lYM1hWcDxoBlrrOs65X/AKb+iHrR2T/qjOvyWH/bpGFy3JkDbCROyg+Ac6uvHg11nWdbvjlx9prkjKlO1yGv28fvXV96O5Pp0oJNFOQxrWwVrx/1HX56zrOngeSh9MhViAwB7B/yzk78+QOt9Z1n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ah.ir/sah/sah_pic/h_map_loca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6" name="Picture 8" descr="http://hamedan.ir/map/Images/tourism.jpg"/>
          <p:cNvPicPr>
            <a:picLocks noChangeAspect="1" noChangeArrowheads="1"/>
          </p:cNvPicPr>
          <p:nvPr/>
        </p:nvPicPr>
        <p:blipFill>
          <a:blip r:embed="rId2"/>
          <a:srcRect/>
          <a:stretch>
            <a:fillRect/>
          </a:stretch>
        </p:blipFill>
        <p:spPr bwMode="auto">
          <a:xfrm>
            <a:off x="285720" y="0"/>
            <a:ext cx="4719005" cy="6629769"/>
          </a:xfrm>
          <a:prstGeom prst="rect">
            <a:avLst/>
          </a:prstGeom>
          <a:noFill/>
        </p:spPr>
      </p:pic>
      <p:pic>
        <p:nvPicPr>
          <p:cNvPr id="46082" name="Picture 2" descr="C:\Users\Golrokh\Desktop\download.jpg"/>
          <p:cNvPicPr>
            <a:picLocks noChangeAspect="1" noChangeArrowheads="1"/>
          </p:cNvPicPr>
          <p:nvPr/>
        </p:nvPicPr>
        <p:blipFill>
          <a:blip r:embed="rId3"/>
          <a:srcRect/>
          <a:stretch>
            <a:fillRect/>
          </a:stretch>
        </p:blipFill>
        <p:spPr bwMode="auto">
          <a:xfrm>
            <a:off x="5286380" y="285728"/>
            <a:ext cx="3500462" cy="526025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692696"/>
            <a:ext cx="7920880" cy="5475008"/>
          </a:xfrm>
        </p:spPr>
        <p:txBody>
          <a:bodyPr>
            <a:noAutofit/>
          </a:bodyPr>
          <a:lstStyle/>
          <a:p>
            <a:pPr algn="just" rtl="1">
              <a:buNone/>
            </a:pPr>
            <a:r>
              <a:rPr lang="ar-SA" sz="2800" dirty="0" smtClean="0">
                <a:cs typeface="B Tabassom" pitchFamily="2" charset="-78"/>
              </a:rPr>
              <a:t>طرح فضای شهری از روی نقشه شهر ،عکس هوایی و از روی ماکت یا طرح برجسته شهر مشخص می شود . </a:t>
            </a:r>
            <a:endParaRPr lang="en-US" sz="2800" dirty="0" smtClean="0">
              <a:cs typeface="B Tabassom" pitchFamily="2" charset="-78"/>
            </a:endParaRPr>
          </a:p>
          <a:p>
            <a:pPr algn="just" rtl="1">
              <a:buNone/>
            </a:pPr>
            <a:r>
              <a:rPr lang="ar-SA" sz="2800" dirty="0" smtClean="0">
                <a:cs typeface="B Tabassom" pitchFamily="2" charset="-78"/>
              </a:rPr>
              <a:t>نقشه شهر معرف 1)تاریخ شهر 2)</a:t>
            </a:r>
            <a:r>
              <a:rPr lang="fa-IR" sz="2800" dirty="0" smtClean="0">
                <a:cs typeface="B Tabassom" pitchFamily="2" charset="-78"/>
              </a:rPr>
              <a:t>نمود تأثراتی است که از محیط گرفته 3)</a:t>
            </a:r>
            <a:r>
              <a:rPr lang="ar-SA" sz="2800" dirty="0" smtClean="0">
                <a:cs typeface="B Tabassom" pitchFamily="2" charset="-78"/>
              </a:rPr>
              <a:t>بازتاب اعتقادات و باورها و... </a:t>
            </a:r>
            <a:r>
              <a:rPr lang="fa-IR" sz="2800" dirty="0" smtClean="0">
                <a:cs typeface="B Tabassom" pitchFamily="2" charset="-78"/>
              </a:rPr>
              <a:t>4</a:t>
            </a:r>
            <a:r>
              <a:rPr lang="ar-SA" sz="2800" dirty="0" smtClean="0">
                <a:cs typeface="B Tabassom" pitchFamily="2" charset="-78"/>
              </a:rPr>
              <a:t>)پاسخگوی نقش شهر در آینده  </a:t>
            </a:r>
            <a:r>
              <a:rPr lang="fa-IR" sz="2800" dirty="0" smtClean="0">
                <a:cs typeface="B Tabassom" pitchFamily="2" charset="-78"/>
              </a:rPr>
              <a:t>5</a:t>
            </a:r>
            <a:r>
              <a:rPr lang="ar-SA" sz="2800" dirty="0" smtClean="0">
                <a:cs typeface="B Tabassom" pitchFamily="2" charset="-78"/>
              </a:rPr>
              <a:t>)معرف بافت شهر </a:t>
            </a:r>
            <a:r>
              <a:rPr lang="fa-IR" sz="2800" dirty="0" smtClean="0">
                <a:cs typeface="B Tabassom" pitchFamily="2" charset="-78"/>
              </a:rPr>
              <a:t>6</a:t>
            </a:r>
            <a:r>
              <a:rPr lang="ar-SA" sz="2800" dirty="0" smtClean="0">
                <a:cs typeface="B Tabassom" pitchFamily="2" charset="-78"/>
              </a:rPr>
              <a:t>)ترکیب اجتماعی طبقات شهری </a:t>
            </a:r>
            <a:r>
              <a:rPr lang="fa-IR" sz="2800" dirty="0" smtClean="0">
                <a:cs typeface="B Tabassom" pitchFamily="2" charset="-78"/>
              </a:rPr>
              <a:t>(</a:t>
            </a:r>
            <a:r>
              <a:rPr lang="ar-SA" sz="2800" dirty="0" smtClean="0">
                <a:cs typeface="B Tabassom" pitchFamily="2" charset="-78"/>
              </a:rPr>
              <a:t>مثال :شهر بنارس نمودی از اعتقادات و باورهای مردم ان است . </a:t>
            </a:r>
            <a:r>
              <a:rPr lang="fa-IR" sz="2800" dirty="0" smtClean="0">
                <a:cs typeface="B Tabassom" pitchFamily="2" charset="-78"/>
              </a:rPr>
              <a:t>)</a:t>
            </a:r>
            <a:endParaRPr lang="en-US" sz="2800" dirty="0" smtClean="0">
              <a:cs typeface="B Tabassom" pitchFamily="2" charset="-78"/>
            </a:endParaRPr>
          </a:p>
          <a:p>
            <a:pPr algn="just" rtl="1">
              <a:buNone/>
            </a:pPr>
            <a:r>
              <a:rPr lang="ar-SA" sz="2800" dirty="0" smtClean="0">
                <a:cs typeface="B Tabassom" pitchFamily="2" charset="-78"/>
              </a:rPr>
              <a:t>در کشورهای اسلامی جایگزینی مکانهای متبرک مثل مسجد در مرکز ثقل شهر به عنوان عامل تمایز شهر از روستاست.</a:t>
            </a:r>
            <a:endParaRPr lang="en-US" sz="2800" dirty="0" smtClean="0">
              <a:cs typeface="B Tabassom" pitchFamily="2" charset="-78"/>
            </a:endParaRPr>
          </a:p>
          <a:p>
            <a:pPr algn="just" rtl="1">
              <a:buNone/>
            </a:pPr>
            <a:r>
              <a:rPr lang="ar-SA" sz="2800" dirty="0" smtClean="0">
                <a:cs typeface="B Tabassom" pitchFamily="2" charset="-78"/>
              </a:rPr>
              <a:t>در شهرهای اسلامی رو به شهر سمت زیارتگاهها را از ارتفاع بناها میکاهند تا در حفظ و نمایش انها گامی برداشته باشند . </a:t>
            </a:r>
            <a:endParaRPr lang="fa-IR" sz="2800" dirty="0" smtClean="0">
              <a:cs typeface="B Tabassom" pitchFamily="2" charset="-78"/>
            </a:endParaRPr>
          </a:p>
          <a:p>
            <a:pPr algn="just" rtl="1">
              <a:buNone/>
            </a:pPr>
            <a:endParaRPr lang="en-US" sz="2800" dirty="0" smtClean="0">
              <a:cs typeface="B Tabassom" pitchFamily="2" charset="-78"/>
            </a:endParaRPr>
          </a:p>
          <a:p>
            <a:pPr algn="just" rtl="1">
              <a:buNone/>
            </a:pPr>
            <a:endParaRPr lang="en-US" sz="2800" dirty="0" smtClean="0">
              <a:cs typeface="B Tabassom" pitchFamily="2" charset="-78"/>
            </a:endParaRPr>
          </a:p>
          <a:p>
            <a:pPr algn="just" rtl="1">
              <a:buNone/>
            </a:pPr>
            <a:endParaRPr lang="en-US" sz="2800" dirty="0">
              <a:cs typeface="B Tabassom"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rtl="1"/>
            <a:r>
              <a:rPr lang="en-US" dirty="0"/>
              <a:t/>
            </a:r>
            <a:br>
              <a:rPr lang="en-US" dirty="0"/>
            </a:br>
            <a:endParaRPr lang="en-US" dirty="0">
              <a:cs typeface="B Tabassom" pitchFamily="2" charset="-78"/>
            </a:endParaRPr>
          </a:p>
        </p:txBody>
      </p:sp>
      <p:sp>
        <p:nvSpPr>
          <p:cNvPr id="3" name="Content Placeholder 2"/>
          <p:cNvSpPr>
            <a:spLocks noGrp="1"/>
          </p:cNvSpPr>
          <p:nvPr>
            <p:ph idx="1"/>
          </p:nvPr>
        </p:nvSpPr>
        <p:spPr>
          <a:xfrm>
            <a:off x="395536" y="0"/>
            <a:ext cx="7704856" cy="6858000"/>
          </a:xfrm>
        </p:spPr>
        <p:txBody>
          <a:bodyPr>
            <a:normAutofit/>
          </a:bodyPr>
          <a:lstStyle/>
          <a:p>
            <a:pPr algn="just" rtl="1">
              <a:buFont typeface="Wingdings" pitchFamily="2" charset="2"/>
              <a:buChar char="v"/>
            </a:pPr>
            <a:r>
              <a:rPr lang="ar-SA" sz="2800" b="1" dirty="0" smtClean="0">
                <a:cs typeface="B Tabassom" pitchFamily="2" charset="-78"/>
              </a:rPr>
              <a:t>نقشه شطرنجی:</a:t>
            </a:r>
            <a:endParaRPr lang="en-US" sz="2800" b="1" dirty="0" smtClean="0">
              <a:cs typeface="B Tabassom" pitchFamily="2" charset="-78"/>
            </a:endParaRPr>
          </a:p>
          <a:p>
            <a:pPr algn="just" rtl="1">
              <a:buNone/>
            </a:pPr>
            <a:r>
              <a:rPr lang="ar-SA" sz="2800" dirty="0" smtClean="0">
                <a:cs typeface="B Tabassom" pitchFamily="2" charset="-78"/>
              </a:rPr>
              <a:t>تنظیم نقشه شطرنجی خاص زمان حاضر نیست در گذشته نیز از این طرح استفاده می‏شده است.</a:t>
            </a:r>
            <a:endParaRPr lang="en-US" sz="2800" dirty="0" smtClean="0">
              <a:cs typeface="B Tabassom" pitchFamily="2" charset="-78"/>
            </a:endParaRPr>
          </a:p>
          <a:p>
            <a:pPr algn="just" rtl="1">
              <a:buNone/>
            </a:pPr>
            <a:r>
              <a:rPr lang="ar-SA" sz="2800" dirty="0" smtClean="0">
                <a:cs typeface="B Tabassom" pitchFamily="2" charset="-78"/>
              </a:rPr>
              <a:t>در ایران باستان پارتیان و سلوکیان شهرها را به صورت شطرنجی می ساختند، اغلب این شهرها </a:t>
            </a:r>
            <a:r>
              <a:rPr lang="ar-SA" sz="2800" u="sng" dirty="0" smtClean="0">
                <a:cs typeface="B Tabassom" pitchFamily="2" charset="-78"/>
              </a:rPr>
              <a:t>دارای دو راه اصلی متقاطع و راهها </a:t>
            </a:r>
            <a:r>
              <a:rPr lang="ar-SA" sz="2800" dirty="0" smtClean="0">
                <a:cs typeface="B Tabassom" pitchFamily="2" charset="-78"/>
              </a:rPr>
              <a:t>کوچه هایی به موازات آنها بوده است. در دوره ساسانیان نیز شهر جندی شاپور به شکل شطرنجی ساخته شد. </a:t>
            </a:r>
            <a:endParaRPr lang="en-US" sz="2800" dirty="0" smtClean="0">
              <a:cs typeface="B Tabassom" pitchFamily="2" charset="-78"/>
            </a:endParaRPr>
          </a:p>
          <a:p>
            <a:pPr algn="just" rtl="1">
              <a:buNone/>
            </a:pPr>
            <a:r>
              <a:rPr lang="ar-SA" sz="2800" dirty="0" smtClean="0">
                <a:cs typeface="B Tabassom" pitchFamily="2" charset="-78"/>
              </a:rPr>
              <a:t>در اروپای کهن رومیان پیشرو شهرهای شطرنجی بوده اند . پیاده و اداره کردن شهر شطرنجی اسان است. در شهرهایی با طرح و نقشه شطرنجی جابجایی وسایل نقلیه جز در نقاط تقاطع راه ها که زوایای 90 درجه را تشکیل می‏دهند به آسانی انجام می‏شود. ایجاد فلکه ها برای رفع این مشکل است.</a:t>
            </a:r>
            <a:endParaRPr lang="en-US" sz="2800" dirty="0" smtClean="0">
              <a:cs typeface="B Tabassom" pitchFamily="2" charset="-78"/>
            </a:endParaRPr>
          </a:p>
          <a:p>
            <a:pPr algn="just" rtl="1">
              <a:buNone/>
            </a:pPr>
            <a:r>
              <a:rPr lang="ar-SA" sz="2800" dirty="0" smtClean="0">
                <a:cs typeface="B Tabassom" pitchFamily="2" charset="-78"/>
              </a:rPr>
              <a:t>در این شهرها، ساختمانها متوازی السطوح ساخته شده و عده ای که در مقابل وزش باد و تابش آفتاب مستقیم قرار می‏گیرند، از این نقشه رنج می‏برند.</a:t>
            </a:r>
            <a:endParaRPr lang="en-US" sz="2800" dirty="0">
              <a:cs typeface="B Tabassom" pitchFamily="2" charset="-7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نقشه شهر باستانی جندی شاپور</a:t>
            </a:r>
            <a:endParaRPr lang="en-US" sz="2400" b="1" dirty="0">
              <a:cs typeface="B Tabassom" pitchFamily="2" charset="-78"/>
            </a:endParaRPr>
          </a:p>
        </p:txBody>
      </p:sp>
      <p:pic>
        <p:nvPicPr>
          <p:cNvPr id="8194" name="Picture 2" descr="D:\tadris\ax 3\IMG_1229.JPG"/>
          <p:cNvPicPr>
            <a:picLocks noChangeAspect="1" noChangeArrowheads="1"/>
          </p:cNvPicPr>
          <p:nvPr/>
        </p:nvPicPr>
        <p:blipFill>
          <a:blip r:embed="rId2" cstate="print"/>
          <a:srcRect/>
          <a:stretch>
            <a:fillRect/>
          </a:stretch>
        </p:blipFill>
        <p:spPr bwMode="auto">
          <a:xfrm>
            <a:off x="1043608" y="0"/>
            <a:ext cx="5832648" cy="5726067"/>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7992888" cy="6669360"/>
          </a:xfrm>
        </p:spPr>
        <p:txBody>
          <a:bodyPr>
            <a:normAutofit lnSpcReduction="10000"/>
          </a:bodyPr>
          <a:lstStyle/>
          <a:p>
            <a:pPr algn="just" rtl="1">
              <a:buNone/>
            </a:pPr>
            <a:r>
              <a:rPr lang="ar-SA" sz="2800" b="1" dirty="0" smtClean="0">
                <a:cs typeface="B Tabassom" pitchFamily="2" charset="-78"/>
              </a:rPr>
              <a:t>انواع گونه های طرح شطرنجی </a:t>
            </a:r>
            <a:r>
              <a:rPr lang="ar-SA" sz="2800" dirty="0" smtClean="0">
                <a:cs typeface="B Tabassom" pitchFamily="2" charset="-78"/>
              </a:rPr>
              <a:t>:</a:t>
            </a:r>
            <a:endParaRPr lang="en-US" sz="2800" dirty="0" smtClean="0">
              <a:cs typeface="B Tabassom" pitchFamily="2" charset="-78"/>
            </a:endParaRPr>
          </a:p>
          <a:p>
            <a:pPr algn="just" rtl="1">
              <a:buNone/>
            </a:pPr>
            <a:r>
              <a:rPr lang="ar-SA" sz="2800" u="sng" dirty="0" smtClean="0">
                <a:cs typeface="B Tabassom" pitchFamily="2" charset="-78"/>
              </a:rPr>
              <a:t>1)انطباق دو نقشه شطرنجی و شعاعی روی هم = نمونه شهر شیکاگو </a:t>
            </a:r>
            <a:endParaRPr lang="en-US" sz="2800" u="sng" dirty="0" smtClean="0">
              <a:cs typeface="B Tabassom" pitchFamily="2" charset="-78"/>
            </a:endParaRPr>
          </a:p>
          <a:p>
            <a:pPr algn="just" rtl="1">
              <a:buNone/>
            </a:pPr>
            <a:r>
              <a:rPr lang="ar-SA" sz="2800" u="sng" dirty="0" smtClean="0">
                <a:cs typeface="B Tabassom" pitchFamily="2" charset="-78"/>
              </a:rPr>
              <a:t>2)طرح کلی شعاعی است ولی نمودی از نقشه شطرنجی هم در خود دارد . = مثال کان برا </a:t>
            </a:r>
            <a:endParaRPr lang="en-US" sz="2800" u="sng" dirty="0" smtClean="0">
              <a:cs typeface="B Tabassom" pitchFamily="2" charset="-78"/>
            </a:endParaRPr>
          </a:p>
          <a:p>
            <a:pPr algn="just" rtl="1">
              <a:buNone/>
            </a:pPr>
            <a:r>
              <a:rPr lang="ar-SA" sz="2800" u="sng" dirty="0" smtClean="0">
                <a:cs typeface="B Tabassom" pitchFamily="2" charset="-78"/>
              </a:rPr>
              <a:t>3)در گذشته شهر از نقشه آشفته تبعیت می کند . هسته آن آشفته است اما توسعه جدید شهر بر مبنای شبکه شطرنجی می‏باشد.= مثال بارسلون ایتالیا</a:t>
            </a:r>
            <a:endParaRPr lang="en-US" sz="2800" u="sng" dirty="0" smtClean="0">
              <a:cs typeface="B Tabassom" pitchFamily="2" charset="-78"/>
            </a:endParaRPr>
          </a:p>
          <a:p>
            <a:pPr algn="just" rtl="1">
              <a:buNone/>
            </a:pPr>
            <a:r>
              <a:rPr lang="ar-SA" sz="2800" dirty="0" smtClean="0">
                <a:cs typeface="B Tabassom" pitchFamily="2" charset="-78"/>
              </a:rPr>
              <a:t>در زمان حال، اصولاً نقشه های شطرنجی برای ساخت شهرهای نوبنیاد به کار می‏روند،  شهرک های جدید استعمارگران در کنار شهرهای کهنه نیز همین ویژگی را دارد. شهرهای نوی تونس، کازابلانکا و داکار شطرنجی هستند.</a:t>
            </a:r>
            <a:endParaRPr lang="en-US" sz="2800" dirty="0" smtClean="0">
              <a:cs typeface="B Tabassom" pitchFamily="2" charset="-78"/>
            </a:endParaRPr>
          </a:p>
          <a:p>
            <a:pPr algn="just" rtl="1">
              <a:buNone/>
            </a:pPr>
            <a:r>
              <a:rPr lang="ar-SA" sz="2800" dirty="0" smtClean="0">
                <a:cs typeface="B Tabassom" pitchFamily="2" charset="-78"/>
              </a:rPr>
              <a:t>در ایران شهرهایی چون بخش کوی افسران اهواز ،نارمک و تهرانپارس در تهران دارای نقشه شطرنجی هستند .و هم چنین دو شهر کوچک سلماس و فریمان . که شهر سلماس در سال 1309 بر اثر زلزله تخریب شده و بر اساس نقشه شطرنجی دوباره ساخته شده است.</a:t>
            </a:r>
            <a:endParaRPr lang="fa-IR" sz="2800" dirty="0" smtClean="0">
              <a:cs typeface="B Tabassom" pitchFamily="2" charset="-78"/>
            </a:endParaRPr>
          </a:p>
          <a:p>
            <a:pPr algn="just" rtl="1">
              <a:buNone/>
            </a:pPr>
            <a:r>
              <a:rPr lang="ar-SA" sz="2800" dirty="0" smtClean="0">
                <a:cs typeface="B Tabassom" pitchFamily="2" charset="-78"/>
              </a:rPr>
              <a:t>شهر تهران به علت بی برنامگی در ساخت به صورت شهر ماکروسفال علاج ناپذیر درآمده است.</a:t>
            </a:r>
            <a:endParaRPr lang="en-US" sz="2800" dirty="0" smtClean="0">
              <a:cs typeface="B Tabassom" pitchFamily="2" charset="-78"/>
            </a:endParaRPr>
          </a:p>
          <a:p>
            <a:pPr algn="just" rtl="1">
              <a:buNone/>
            </a:pPr>
            <a:endParaRPr lang="en-US" sz="2800" dirty="0" smtClean="0">
              <a:cs typeface="B Tabassom" pitchFamily="2" charset="-78"/>
            </a:endParaRPr>
          </a:p>
          <a:p>
            <a:pPr algn="just" rtl="1">
              <a:buNone/>
            </a:pPr>
            <a:endParaRPr lang="en-US" sz="2800" dirty="0" smtClean="0">
              <a:cs typeface="B Tabassom" pitchFamily="2" charset="-78"/>
            </a:endParaRPr>
          </a:p>
          <a:p>
            <a:pPr algn="just" rtl="1">
              <a:buNone/>
            </a:pPr>
            <a:endParaRPr lang="en-US" sz="2800" dirty="0" smtClean="0">
              <a:cs typeface="B Tabassom" pitchFamily="2" charset="-78"/>
            </a:endParaRPr>
          </a:p>
          <a:p>
            <a:pPr algn="just" rtl="1">
              <a:buNone/>
            </a:pPr>
            <a:endParaRPr lang="en-US" sz="2800" dirty="0">
              <a:cs typeface="B Tabassom" pitchFamily="2"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دوگانگی شهر بارسلون</a:t>
            </a:r>
            <a:endParaRPr lang="en-US" sz="2400" b="1" dirty="0">
              <a:cs typeface="B Tabassom" pitchFamily="2" charset="-78"/>
            </a:endParaRPr>
          </a:p>
        </p:txBody>
      </p:sp>
      <p:pic>
        <p:nvPicPr>
          <p:cNvPr id="9218" name="Picture 2" descr="D:\tadris\ax 3\IMG_1230.JPG"/>
          <p:cNvPicPr>
            <a:picLocks noChangeAspect="1" noChangeArrowheads="1"/>
          </p:cNvPicPr>
          <p:nvPr/>
        </p:nvPicPr>
        <p:blipFill>
          <a:blip r:embed="rId2" cstate="print"/>
          <a:srcRect/>
          <a:stretch>
            <a:fillRect/>
          </a:stretch>
        </p:blipFill>
        <p:spPr bwMode="auto">
          <a:xfrm>
            <a:off x="611560" y="0"/>
            <a:ext cx="7092615" cy="54000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نقشه شهر تهران</a:t>
            </a:r>
            <a:endParaRPr lang="en-US" sz="2400" b="1" dirty="0">
              <a:cs typeface="B Tabassom" pitchFamily="2" charset="-78"/>
            </a:endParaRPr>
          </a:p>
        </p:txBody>
      </p:sp>
      <p:pic>
        <p:nvPicPr>
          <p:cNvPr id="10242" name="Picture 2" descr="D:\tadris\ax 3\IMG_1231.JPG"/>
          <p:cNvPicPr>
            <a:picLocks noChangeAspect="1" noChangeArrowheads="1"/>
          </p:cNvPicPr>
          <p:nvPr/>
        </p:nvPicPr>
        <p:blipFill>
          <a:blip r:embed="rId2" cstate="print"/>
          <a:srcRect/>
          <a:stretch>
            <a:fillRect/>
          </a:stretch>
        </p:blipFill>
        <p:spPr bwMode="auto">
          <a:xfrm>
            <a:off x="683568" y="188640"/>
            <a:ext cx="7002422" cy="54000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661248"/>
            <a:ext cx="5760640" cy="461665"/>
          </a:xfrm>
          <a:prstGeom prst="rect">
            <a:avLst/>
          </a:prstGeom>
          <a:noFill/>
        </p:spPr>
        <p:txBody>
          <a:bodyPr wrap="square" rtlCol="0">
            <a:spAutoFit/>
          </a:bodyPr>
          <a:lstStyle/>
          <a:p>
            <a:pPr algn="r" rtl="1"/>
            <a:r>
              <a:rPr lang="fa-IR" sz="2400" b="1" dirty="0" smtClean="0">
                <a:cs typeface="B Tabassom" pitchFamily="2" charset="-78"/>
              </a:rPr>
              <a:t>نقشه شهر تهران</a:t>
            </a:r>
            <a:endParaRPr lang="en-US" sz="2400" b="1" dirty="0">
              <a:cs typeface="B Tabassom" pitchFamily="2" charset="-78"/>
            </a:endParaRPr>
          </a:p>
        </p:txBody>
      </p:sp>
      <p:pic>
        <p:nvPicPr>
          <p:cNvPr id="12290" name="Picture 2" descr="http://images.hamshahrionline.ir/images/upload/news/pose/8709/tehran-comperhensive-plan1.jpg"/>
          <p:cNvPicPr>
            <a:picLocks noChangeAspect="1" noChangeArrowheads="1"/>
          </p:cNvPicPr>
          <p:nvPr/>
        </p:nvPicPr>
        <p:blipFill>
          <a:blip r:embed="rId2"/>
          <a:srcRect/>
          <a:stretch>
            <a:fillRect/>
          </a:stretch>
        </p:blipFill>
        <p:spPr bwMode="auto">
          <a:xfrm>
            <a:off x="428596" y="428604"/>
            <a:ext cx="6429420" cy="511496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949280"/>
            <a:ext cx="5760640" cy="461665"/>
          </a:xfrm>
          <a:prstGeom prst="rect">
            <a:avLst/>
          </a:prstGeom>
          <a:noFill/>
        </p:spPr>
        <p:txBody>
          <a:bodyPr wrap="square" rtlCol="0">
            <a:spAutoFit/>
          </a:bodyPr>
          <a:lstStyle/>
          <a:p>
            <a:pPr algn="r" rtl="1"/>
            <a:r>
              <a:rPr lang="fa-IR" sz="2400" b="1" dirty="0" smtClean="0">
                <a:cs typeface="B Tabassom" pitchFamily="2" charset="-78"/>
              </a:rPr>
              <a:t>نقشه شطرنجی شهر سلماس</a:t>
            </a:r>
            <a:endParaRPr lang="en-US" sz="2400" b="1" dirty="0">
              <a:cs typeface="B Tabassom" pitchFamily="2" charset="-78"/>
            </a:endParaRPr>
          </a:p>
        </p:txBody>
      </p:sp>
      <p:pic>
        <p:nvPicPr>
          <p:cNvPr id="11266" name="Picture 2" descr="D:\tadris\ax 3\IMG_1232.JPG"/>
          <p:cNvPicPr>
            <a:picLocks noChangeAspect="1" noChangeArrowheads="1"/>
          </p:cNvPicPr>
          <p:nvPr/>
        </p:nvPicPr>
        <p:blipFill>
          <a:blip r:embed="rId2" cstate="print"/>
          <a:srcRect/>
          <a:stretch>
            <a:fillRect/>
          </a:stretch>
        </p:blipFill>
        <p:spPr bwMode="auto">
          <a:xfrm>
            <a:off x="1547664" y="332656"/>
            <a:ext cx="5397786" cy="540000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476672"/>
            <a:ext cx="6840760" cy="5760640"/>
          </a:xfrm>
        </p:spPr>
        <p:txBody>
          <a:bodyPr>
            <a:noAutofit/>
          </a:bodyPr>
          <a:lstStyle/>
          <a:p>
            <a:pPr lvl="0" algn="just" rtl="1">
              <a:buFont typeface="Wingdings" pitchFamily="2" charset="2"/>
              <a:buChar char="v"/>
            </a:pPr>
            <a:r>
              <a:rPr lang="ar-SA" sz="2800" b="1" dirty="0" smtClean="0">
                <a:cs typeface="B Tabassom" pitchFamily="2" charset="-78"/>
              </a:rPr>
              <a:t>نقشه های کوچه شهری یا طولی:</a:t>
            </a:r>
            <a:endParaRPr lang="en-US" sz="2800" b="1" dirty="0" smtClean="0">
              <a:cs typeface="B Tabassom" pitchFamily="2" charset="-78"/>
            </a:endParaRPr>
          </a:p>
          <a:p>
            <a:pPr algn="just" rtl="1">
              <a:buNone/>
            </a:pPr>
            <a:r>
              <a:rPr lang="ar-SA" sz="2800" dirty="0" smtClean="0">
                <a:cs typeface="B Tabassom" pitchFamily="2" charset="-78"/>
              </a:rPr>
              <a:t>از اواخر قرن نوزده طرح کوچه شهری یا طولی ایجاد شد . </a:t>
            </a:r>
            <a:endParaRPr lang="en-US" sz="2800" dirty="0" smtClean="0">
              <a:cs typeface="B Tabassom" pitchFamily="2" charset="-78"/>
            </a:endParaRPr>
          </a:p>
          <a:p>
            <a:pPr algn="just" rtl="1">
              <a:buNone/>
            </a:pPr>
            <a:r>
              <a:rPr lang="ar-SA" sz="2800" dirty="0" smtClean="0">
                <a:cs typeface="B Tabassom" pitchFamily="2" charset="-78"/>
              </a:rPr>
              <a:t>طرح کوچه شهری در مکانی با توپوگرافی هموار و بدون عارضه انجام می شود .طرح کوچه شهر برای اولین بار در سال 1894 توسط" آرتوروسوریا ایماتا" در نزدیکی مادرید شهرکی با این عنوان ساخت.</a:t>
            </a:r>
            <a:endParaRPr lang="en-US" sz="2800" dirty="0" smtClean="0">
              <a:cs typeface="B Tabassom" pitchFamily="2" charset="-78"/>
            </a:endParaRPr>
          </a:p>
          <a:p>
            <a:pPr algn="just" rtl="1">
              <a:buNone/>
            </a:pPr>
            <a:r>
              <a:rPr lang="ar-SA" sz="2800" dirty="0" smtClean="0">
                <a:cs typeface="B Tabassom" pitchFamily="2" charset="-78"/>
              </a:rPr>
              <a:t>شهرسازان روسیه با ایجاد تغییراتی کوچه شهر را به نوار شهر(شهر طولی) برگرداندند. در ساحل رودخانه ولگا در نزدیکی استالین گراد این نقشه را پیاده کردند که مورفولوژی آن بدین شرح است:</a:t>
            </a:r>
            <a:endParaRPr lang="en-US" sz="2800" dirty="0" smtClean="0">
              <a:cs typeface="B Tabassom" pitchFamily="2" charset="-78"/>
            </a:endParaRPr>
          </a:p>
          <a:p>
            <a:pPr algn="just" rtl="1">
              <a:buNone/>
            </a:pPr>
            <a:endParaRPr lang="en-US" sz="2800" dirty="0">
              <a:cs typeface="B Tabassom" pitchFamily="2"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620688"/>
            <a:ext cx="7560840" cy="6237312"/>
          </a:xfrm>
        </p:spPr>
        <p:txBody>
          <a:bodyPr>
            <a:normAutofit/>
          </a:bodyPr>
          <a:lstStyle/>
          <a:p>
            <a:pPr algn="just" rtl="1">
              <a:buNone/>
            </a:pPr>
            <a:r>
              <a:rPr lang="ar-SA" sz="2800" dirty="0" smtClean="0">
                <a:cs typeface="B Tabassom" pitchFamily="2" charset="-78"/>
              </a:rPr>
              <a:t>شهرک در طول رودخانه ولگا ناظر بر پارکهای رودخانه کنار جایگزین شده و چشم اندازی زیبا بر سکونتگاه های انسانی دارد. بعد از سکونتگاه‏ها، معبری است مشرف بر فضای سبز دیگر و در واقع سکونتگاه های نواری از دو سمت با فضای سبز آشنا است. بین این فضای سبز و خط آهن که آخرین مرز شهرک را تعیین می‏کند، منطقه صنعتی قرار دارد. به نظر پیر لاوان مکان یابی نظامی بعضی از شهرک ها در سال 1943 ارتش آلمان را در این ناحیه با شکست مواجه می‏کند. </a:t>
            </a:r>
            <a:endParaRPr lang="en-US" sz="2800" dirty="0" smtClean="0">
              <a:cs typeface="B Tabassom" pitchFamily="2" charset="-78"/>
            </a:endParaRPr>
          </a:p>
          <a:p>
            <a:pPr algn="just" rtl="1">
              <a:buNone/>
            </a:pPr>
            <a:r>
              <a:rPr lang="ar-SA" sz="2800" dirty="0" smtClean="0">
                <a:cs typeface="B Tabassom" pitchFamily="2" charset="-78"/>
              </a:rPr>
              <a:t>نقشه ساخت شهرها اصولاً به همین 4 مورد ختم نمی‏شوند. به طور مثال شهر برازیلا نقشه ای فارغ از موارد ذکر شده دارد.</a:t>
            </a:r>
            <a:endParaRPr lang="en-US" sz="2800" dirty="0" smtClean="0">
              <a:cs typeface="B Tabassom" pitchFamily="2" charset="-7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طرح کوچه شهری یا طولی</a:t>
            </a:r>
            <a:endParaRPr lang="en-US" sz="2400" b="1" dirty="0">
              <a:cs typeface="B Tabassom" pitchFamily="2" charset="-78"/>
            </a:endParaRPr>
          </a:p>
        </p:txBody>
      </p:sp>
      <p:pic>
        <p:nvPicPr>
          <p:cNvPr id="12290" name="Picture 2" descr="D:\tadris\ax 3\IMG_1233.JPG"/>
          <p:cNvPicPr>
            <a:picLocks noChangeAspect="1" noChangeArrowheads="1"/>
          </p:cNvPicPr>
          <p:nvPr/>
        </p:nvPicPr>
        <p:blipFill>
          <a:blip r:embed="rId2" cstate="print"/>
          <a:srcRect/>
          <a:stretch>
            <a:fillRect/>
          </a:stretch>
        </p:blipFill>
        <p:spPr bwMode="auto">
          <a:xfrm>
            <a:off x="467544" y="476672"/>
            <a:ext cx="7459206" cy="504056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92696"/>
            <a:ext cx="8100392" cy="6165304"/>
          </a:xfrm>
        </p:spPr>
        <p:txBody>
          <a:bodyPr>
            <a:noAutofit/>
          </a:bodyPr>
          <a:lstStyle/>
          <a:p>
            <a:pPr algn="just" rtl="1">
              <a:buNone/>
            </a:pPr>
            <a:r>
              <a:rPr lang="ar-SA" sz="2800" dirty="0" smtClean="0">
                <a:cs typeface="B Tabassom" pitchFamily="2" charset="-78"/>
              </a:rPr>
              <a:t>در نقشه جامع شهر مشهد چه</a:t>
            </a:r>
            <a:r>
              <a:rPr lang="fa-IR" sz="2800" dirty="0" smtClean="0">
                <a:cs typeface="B Tabassom" pitchFamily="2" charset="-78"/>
              </a:rPr>
              <a:t>ا</a:t>
            </a:r>
            <a:r>
              <a:rPr lang="ar-SA" sz="2800" dirty="0" smtClean="0">
                <a:cs typeface="B Tabassom" pitchFamily="2" charset="-78"/>
              </a:rPr>
              <a:t>ر محور ارتباطی به هم گره خورده است و بناهای مرتفع قدیمی که مانع رو</a:t>
            </a:r>
            <a:r>
              <a:rPr lang="fa-IR" sz="2800" dirty="0" smtClean="0">
                <a:cs typeface="B Tabassom" pitchFamily="2" charset="-78"/>
              </a:rPr>
              <a:t>ی</a:t>
            </a:r>
            <a:r>
              <a:rPr lang="ar-SA" sz="2800" dirty="0" smtClean="0">
                <a:cs typeface="B Tabassom" pitchFamily="2" charset="-78"/>
              </a:rPr>
              <a:t>ت مرقد امام رضا (ع) بود در هم کوبیده شده است . </a:t>
            </a:r>
            <a:endParaRPr lang="en-US" sz="2800" dirty="0" smtClean="0">
              <a:cs typeface="B Tabassom" pitchFamily="2" charset="-78"/>
            </a:endParaRPr>
          </a:p>
          <a:p>
            <a:pPr algn="just" rtl="1">
              <a:buNone/>
            </a:pPr>
            <a:r>
              <a:rPr lang="ar-SA" sz="2800" dirty="0" smtClean="0">
                <a:cs typeface="B Tabassom" pitchFamily="2" charset="-78"/>
              </a:rPr>
              <a:t>نقشه شهری می تواند پاسخگوی نقشی باشد که در </a:t>
            </a:r>
            <a:r>
              <a:rPr lang="fa-IR" sz="2800" dirty="0" smtClean="0">
                <a:cs typeface="B Tabassom" pitchFamily="2" charset="-78"/>
              </a:rPr>
              <a:t>آ</a:t>
            </a:r>
            <a:r>
              <a:rPr lang="ar-SA" sz="2800" dirty="0" smtClean="0">
                <a:cs typeface="B Tabassom" pitchFamily="2" charset="-78"/>
              </a:rPr>
              <a:t>ینده به عهده خواهد گرفت ((شهر بازرگانی =عمل ساده کالا و شهر بندری = حمل و نقل کالا سرعت ))</a:t>
            </a:r>
            <a:endParaRPr lang="en-US" sz="2800" dirty="0" smtClean="0">
              <a:cs typeface="B Tabassom" pitchFamily="2" charset="-78"/>
            </a:endParaRPr>
          </a:p>
          <a:p>
            <a:pPr algn="just" rtl="1">
              <a:buNone/>
            </a:pPr>
            <a:r>
              <a:rPr lang="ar-SA" sz="2800" dirty="0" smtClean="0">
                <a:cs typeface="B Tabassom" pitchFamily="2" charset="-78"/>
              </a:rPr>
              <a:t>نقشه شهر معرف بافت است . بافت شهر ممکن است </a:t>
            </a:r>
            <a:r>
              <a:rPr lang="fa-IR" sz="2800" dirty="0" smtClean="0">
                <a:cs typeface="B Tabassom" pitchFamily="2" charset="-78"/>
              </a:rPr>
              <a:t>آ</a:t>
            </a:r>
            <a:r>
              <a:rPr lang="ar-SA" sz="2800" dirty="0" smtClean="0">
                <a:cs typeface="B Tabassom" pitchFamily="2" charset="-78"/>
              </a:rPr>
              <a:t>شفته و نامنظم باشد و شکل هندسی به خود نگیرد . </a:t>
            </a:r>
            <a:endParaRPr lang="en-US" sz="2800" dirty="0" smtClean="0">
              <a:cs typeface="B Tabassom" pitchFamily="2" charset="-78"/>
            </a:endParaRPr>
          </a:p>
          <a:p>
            <a:pPr algn="just" rtl="1">
              <a:buNone/>
            </a:pPr>
            <a:r>
              <a:rPr lang="ar-SA" sz="2800" dirty="0" smtClean="0">
                <a:cs typeface="B Tabassom" pitchFamily="2" charset="-78"/>
              </a:rPr>
              <a:t>بافت </a:t>
            </a:r>
            <a:r>
              <a:rPr lang="fa-IR" sz="2800" dirty="0" smtClean="0">
                <a:cs typeface="B Tabassom" pitchFamily="2" charset="-78"/>
              </a:rPr>
              <a:t>آ</a:t>
            </a:r>
            <a:r>
              <a:rPr lang="ar-SA" sz="2800" dirty="0" smtClean="0">
                <a:cs typeface="B Tabassom" pitchFamily="2" charset="-78"/>
              </a:rPr>
              <a:t>شفته و نامنظم اصولا در شهرهایی که به طور اتفاقی مکانیابی کرده اند می</a:t>
            </a:r>
            <a:r>
              <a:rPr lang="fa-IR" sz="2800" dirty="0" smtClean="0">
                <a:cs typeface="B Tabassom" pitchFamily="2" charset="-78"/>
              </a:rPr>
              <a:t>‏</a:t>
            </a:r>
            <a:r>
              <a:rPr lang="ar-SA" sz="2800" dirty="0" smtClean="0">
                <a:cs typeface="B Tabassom" pitchFamily="2" charset="-78"/>
              </a:rPr>
              <a:t>توان دید. </a:t>
            </a:r>
            <a:endParaRPr lang="en-US" sz="2800" dirty="0" smtClean="0">
              <a:cs typeface="B Tabassom" pitchFamily="2" charset="-78"/>
            </a:endParaRPr>
          </a:p>
          <a:p>
            <a:pPr algn="just" rtl="1">
              <a:buNone/>
            </a:pPr>
            <a:r>
              <a:rPr lang="ar-SA" sz="2800" dirty="0" smtClean="0">
                <a:cs typeface="B Tabassom" pitchFamily="2" charset="-78"/>
              </a:rPr>
              <a:t>اصولا شهرها بافت هندسی ((مربع و چهارگوش ))دارند و در چنین بافتی بلوک ها و قطعات نامنظم و راههای ارتباطی مستقیم و عم</a:t>
            </a:r>
            <a:r>
              <a:rPr lang="fa-IR" sz="2800" dirty="0" smtClean="0">
                <a:cs typeface="B Tabassom" pitchFamily="2" charset="-78"/>
              </a:rPr>
              <a:t>و</a:t>
            </a:r>
            <a:r>
              <a:rPr lang="ar-SA" sz="2800" dirty="0" smtClean="0">
                <a:cs typeface="B Tabassom" pitchFamily="2" charset="-78"/>
              </a:rPr>
              <a:t>د بر هم کشیده شده اند . </a:t>
            </a:r>
            <a:endParaRPr lang="en-US" sz="2800" dirty="0" smtClean="0">
              <a:cs typeface="B Tabassom" pitchFamily="2" charset="-78"/>
            </a:endParaRPr>
          </a:p>
          <a:p>
            <a:pPr algn="just" rtl="1">
              <a:buNone/>
            </a:pPr>
            <a:endParaRPr lang="en-US" sz="2800" dirty="0">
              <a:cs typeface="B Tabassom"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680" y="5949280"/>
            <a:ext cx="5760640" cy="461665"/>
          </a:xfrm>
          <a:prstGeom prst="rect">
            <a:avLst/>
          </a:prstGeom>
          <a:noFill/>
        </p:spPr>
        <p:txBody>
          <a:bodyPr wrap="square" rtlCol="0">
            <a:spAutoFit/>
          </a:bodyPr>
          <a:lstStyle/>
          <a:p>
            <a:pPr algn="r" rtl="1"/>
            <a:r>
              <a:rPr lang="fa-IR" sz="2400" b="1" dirty="0" smtClean="0">
                <a:cs typeface="B Tabassom" pitchFamily="2" charset="-78"/>
              </a:rPr>
              <a:t>شهرکهای پیرامون استالین گراد</a:t>
            </a:r>
            <a:endParaRPr lang="en-US" sz="2400" b="1" dirty="0">
              <a:cs typeface="B Tabassom" pitchFamily="2" charset="-78"/>
            </a:endParaRPr>
          </a:p>
        </p:txBody>
      </p:sp>
      <p:pic>
        <p:nvPicPr>
          <p:cNvPr id="13314" name="Picture 2" descr="D:\tadris\ax 3\IMG_1234.JPG"/>
          <p:cNvPicPr>
            <a:picLocks noChangeAspect="1" noChangeArrowheads="1"/>
          </p:cNvPicPr>
          <p:nvPr/>
        </p:nvPicPr>
        <p:blipFill>
          <a:blip r:embed="rId2" cstate="print"/>
          <a:srcRect/>
          <a:stretch>
            <a:fillRect/>
          </a:stretch>
        </p:blipFill>
        <p:spPr bwMode="auto">
          <a:xfrm>
            <a:off x="1187624" y="0"/>
            <a:ext cx="5486972" cy="540000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شهر برازیلا</a:t>
            </a:r>
            <a:endParaRPr lang="en-US" sz="2400" b="1" dirty="0">
              <a:cs typeface="B Tabassom" pitchFamily="2" charset="-78"/>
            </a:endParaRPr>
          </a:p>
        </p:txBody>
      </p:sp>
      <p:pic>
        <p:nvPicPr>
          <p:cNvPr id="14338" name="Picture 2" descr="D:\tadris\ax 3\IMG_1235.JPG"/>
          <p:cNvPicPr>
            <a:picLocks noChangeAspect="1" noChangeArrowheads="1"/>
          </p:cNvPicPr>
          <p:nvPr/>
        </p:nvPicPr>
        <p:blipFill>
          <a:blip r:embed="rId2" cstate="print"/>
          <a:srcRect/>
          <a:stretch>
            <a:fillRect/>
          </a:stretch>
        </p:blipFill>
        <p:spPr bwMode="auto">
          <a:xfrm>
            <a:off x="1259632" y="0"/>
            <a:ext cx="5185012" cy="540000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شهر برازیلا</a:t>
            </a:r>
            <a:endParaRPr lang="en-US" sz="2400" b="1" dirty="0">
              <a:cs typeface="B Tabassom" pitchFamily="2" charset="-78"/>
            </a:endParaRPr>
          </a:p>
        </p:txBody>
      </p:sp>
      <p:pic>
        <p:nvPicPr>
          <p:cNvPr id="6146" name="Picture 2" descr="http://www.pendar.net/library/uploads/gallery/5474/brasila_1000__full.jpg"/>
          <p:cNvPicPr>
            <a:picLocks noChangeAspect="1" noChangeArrowheads="1"/>
          </p:cNvPicPr>
          <p:nvPr/>
        </p:nvPicPr>
        <p:blipFill>
          <a:blip r:embed="rId2"/>
          <a:srcRect/>
          <a:stretch>
            <a:fillRect/>
          </a:stretch>
        </p:blipFill>
        <p:spPr bwMode="auto">
          <a:xfrm>
            <a:off x="0" y="-2"/>
            <a:ext cx="9144000" cy="685800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3408"/>
            <a:ext cx="7239000" cy="864096"/>
          </a:xfrm>
        </p:spPr>
        <p:txBody>
          <a:bodyPr>
            <a:noAutofit/>
          </a:bodyPr>
          <a:lstStyle/>
          <a:p>
            <a:pPr algn="just" rtl="1"/>
            <a:r>
              <a:rPr lang="fa-IR" sz="3600" dirty="0" smtClean="0">
                <a:cs typeface="B Tabassom" pitchFamily="2" charset="-78"/>
              </a:rPr>
              <a:t>2-</a:t>
            </a:r>
            <a:r>
              <a:rPr lang="ar-SA" sz="3600" dirty="0" smtClean="0">
                <a:cs typeface="B Tabassom" pitchFamily="2" charset="-78"/>
              </a:rPr>
              <a:t>رابطه نقشه شهر و مورفولوژی شهر:</a:t>
            </a:r>
            <a:endParaRPr lang="en-US" sz="3600" dirty="0" smtClean="0">
              <a:cs typeface="B Tabassom" pitchFamily="2" charset="-78"/>
            </a:endParaRPr>
          </a:p>
        </p:txBody>
      </p:sp>
      <p:sp>
        <p:nvSpPr>
          <p:cNvPr id="3" name="Content Placeholder 2"/>
          <p:cNvSpPr>
            <a:spLocks noGrp="1"/>
          </p:cNvSpPr>
          <p:nvPr>
            <p:ph idx="1"/>
          </p:nvPr>
        </p:nvSpPr>
        <p:spPr>
          <a:xfrm>
            <a:off x="0" y="692696"/>
            <a:ext cx="8172400" cy="6165304"/>
          </a:xfrm>
        </p:spPr>
        <p:txBody>
          <a:bodyPr>
            <a:normAutofit fontScale="92500" lnSpcReduction="10000"/>
          </a:bodyPr>
          <a:lstStyle/>
          <a:p>
            <a:pPr algn="just" rtl="1">
              <a:buNone/>
            </a:pPr>
            <a:r>
              <a:rPr lang="ar-SA" sz="2800" dirty="0" smtClean="0">
                <a:cs typeface="B Tabassom" pitchFamily="2" charset="-78"/>
              </a:rPr>
              <a:t>مطالعه در مورفولوژی شهری مستلزم استفاده از منابع وسیع نقشه نگاری و آماری است. برای مطالعه مورفولوژی شهر نقشه های یک بیست و پنج هزارم لازم است . در این نقشه، جزئیات بلوک های شهری و ساختمانی، خانه ها و سکونتگاه‏ها، باغچه ها و فضاهای سبز شهری و در پیرامون شهر شکل استقرار کویهای کارگری، مجموعه های بزرگ ساختمانی را می‏توان به وضوح تشخیص داد و با نحوه اشغال ناهمگون فضای شهری آشنا شد.</a:t>
            </a:r>
            <a:endParaRPr lang="en-US" sz="2800" dirty="0" smtClean="0">
              <a:cs typeface="B Tabassom" pitchFamily="2" charset="-78"/>
            </a:endParaRPr>
          </a:p>
          <a:p>
            <a:pPr algn="just" rtl="1">
              <a:buNone/>
            </a:pPr>
            <a:r>
              <a:rPr lang="ar-SA" sz="2800" dirty="0" smtClean="0">
                <a:cs typeface="B Tabassom" pitchFamily="2" charset="-78"/>
              </a:rPr>
              <a:t>بعضی از جغرافیدان ها از جمله روژه برونه برای آزمون مورفولوژی و تقسیمات درون شهری علاوه بر بهره گیری از نقشه های جغرافیایی بر ضوابط آماری هم تأکید دارد: </a:t>
            </a:r>
            <a:endParaRPr lang="en-US" sz="2800" dirty="0" smtClean="0">
              <a:cs typeface="B Tabassom" pitchFamily="2" charset="-78"/>
            </a:endParaRPr>
          </a:p>
          <a:p>
            <a:pPr algn="just" rtl="1">
              <a:buNone/>
            </a:pPr>
            <a:r>
              <a:rPr lang="ar-SA" sz="2800" dirty="0" smtClean="0">
                <a:cs typeface="B Tabassom" pitchFamily="2" charset="-78"/>
              </a:rPr>
              <a:t>محله =وسعت 5 تا 50 کیلومتر مربع </a:t>
            </a:r>
            <a:endParaRPr lang="en-US" sz="2800" dirty="0" smtClean="0">
              <a:cs typeface="B Tabassom" pitchFamily="2" charset="-78"/>
            </a:endParaRPr>
          </a:p>
          <a:p>
            <a:pPr algn="just" rtl="1">
              <a:buNone/>
            </a:pPr>
            <a:r>
              <a:rPr lang="ar-SA" sz="2800" dirty="0" smtClean="0">
                <a:cs typeface="B Tabassom" pitchFamily="2" charset="-78"/>
              </a:rPr>
              <a:t>بلوک =یک هکتار تا یک کیلومتر مربع</a:t>
            </a:r>
            <a:endParaRPr lang="en-US" sz="2800" dirty="0" smtClean="0">
              <a:cs typeface="B Tabassom" pitchFamily="2" charset="-78"/>
            </a:endParaRPr>
          </a:p>
          <a:p>
            <a:pPr algn="just" rtl="1">
              <a:buNone/>
            </a:pPr>
            <a:r>
              <a:rPr lang="ar-SA" sz="2800" dirty="0" smtClean="0">
                <a:cs typeface="B Tabassom" pitchFamily="2" charset="-78"/>
              </a:rPr>
              <a:t>قطعات ساختمانی </a:t>
            </a:r>
            <a:r>
              <a:rPr lang="en-US" sz="2800" dirty="0" smtClean="0">
                <a:cs typeface="B Tabassom" pitchFamily="2" charset="-78"/>
              </a:rPr>
              <a:t>“</a:t>
            </a:r>
            <a:r>
              <a:rPr lang="en-US" sz="2800" dirty="0" err="1" smtClean="0">
                <a:cs typeface="B Tabassom" pitchFamily="2" charset="-78"/>
              </a:rPr>
              <a:t>parcelle</a:t>
            </a:r>
            <a:r>
              <a:rPr lang="en-US" sz="2800" dirty="0" smtClean="0">
                <a:cs typeface="B Tabassom" pitchFamily="2" charset="-78"/>
              </a:rPr>
              <a:t>” </a:t>
            </a:r>
            <a:r>
              <a:rPr lang="fa-IR" sz="2800" dirty="0" smtClean="0">
                <a:cs typeface="B Tabassom" pitchFamily="2" charset="-78"/>
              </a:rPr>
              <a:t>  را از یک آر تا یک هکتار زمین می‏شناسد.</a:t>
            </a:r>
            <a:endParaRPr lang="en-US" sz="2800" dirty="0" smtClean="0">
              <a:cs typeface="B Tabassom" pitchFamily="2" charset="-78"/>
            </a:endParaRPr>
          </a:p>
          <a:p>
            <a:pPr algn="just" rtl="1">
              <a:buNone/>
            </a:pPr>
            <a:r>
              <a:rPr lang="ar-SA" sz="2800" dirty="0" smtClean="0">
                <a:cs typeface="B Tabassom" pitchFamily="2" charset="-78"/>
              </a:rPr>
              <a:t>مناسبترین نقشه ها را  برای مطالعه محلات یک پنج هزارم تا یک ده هزارم ،  بلوک های شهری نقشه هایی به مقیاس یک هزارم تا یک دو هزارم ، قطعات ساختمانی نقشه هایی به مقیاس یک پانصدم تا یک صدم را پیشنهاد می‏کند. اما مناسبترین برای شهرهای بزرگ نقشه های یک پنجاه هزارم است .</a:t>
            </a:r>
            <a:endParaRPr lang="en-US" sz="2800" dirty="0" smtClean="0">
              <a:cs typeface="B Tabassom" pitchFamily="2" charset="-78"/>
            </a:endParaRPr>
          </a:p>
          <a:p>
            <a:pPr algn="just" rtl="1">
              <a:buNone/>
            </a:pPr>
            <a:endParaRPr lang="en-US" sz="2800" dirty="0">
              <a:cs typeface="B Tabassom" pitchFamily="2" charset="-7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7239000" cy="4104456"/>
          </a:xfrm>
        </p:spPr>
        <p:txBody>
          <a:bodyPr>
            <a:normAutofit/>
          </a:bodyPr>
          <a:lstStyle/>
          <a:p>
            <a:pPr algn="just" rtl="1"/>
            <a:r>
              <a:rPr lang="ar-SA" sz="2800" dirty="0" smtClean="0">
                <a:cs typeface="B Tabassom" pitchFamily="2" charset="-78"/>
              </a:rPr>
              <a:t>عواملی که در شکل گیری م</a:t>
            </a:r>
            <a:r>
              <a:rPr lang="fa-IR" sz="2800" dirty="0" smtClean="0">
                <a:cs typeface="B Tabassom" pitchFamily="2" charset="-78"/>
              </a:rPr>
              <a:t>و</a:t>
            </a:r>
            <a:r>
              <a:rPr lang="ar-SA" sz="2800" dirty="0" smtClean="0">
                <a:cs typeface="B Tabassom" pitchFamily="2" charset="-78"/>
              </a:rPr>
              <a:t>رفولوژی شهر تاثیر می گذارند عبارتند از :</a:t>
            </a:r>
            <a:endParaRPr lang="en-US" sz="2800" dirty="0" smtClean="0">
              <a:cs typeface="B Tabassom" pitchFamily="2" charset="-78"/>
            </a:endParaRPr>
          </a:p>
          <a:p>
            <a:pPr algn="just" rtl="1">
              <a:buNone/>
            </a:pPr>
            <a:r>
              <a:rPr lang="ar-SA" sz="2800" dirty="0" smtClean="0">
                <a:cs typeface="B Tabassom" pitchFamily="2" charset="-78"/>
              </a:rPr>
              <a:t>1)مهمترین عامل تأثیرگذار نطفه یا نشستگاه شهر </a:t>
            </a:r>
            <a:endParaRPr lang="en-US" sz="2800" dirty="0" smtClean="0">
              <a:cs typeface="B Tabassom" pitchFamily="2" charset="-78"/>
            </a:endParaRPr>
          </a:p>
          <a:p>
            <a:pPr algn="just" rtl="1">
              <a:buNone/>
            </a:pPr>
            <a:r>
              <a:rPr lang="ar-SA" sz="2800" dirty="0" smtClean="0">
                <a:cs typeface="B Tabassom" pitchFamily="2" charset="-78"/>
              </a:rPr>
              <a:t>2)عامل فرهنگی و مذهبی و امیال روانی مردم شهر  </a:t>
            </a:r>
            <a:endParaRPr lang="en-US" sz="2800" dirty="0" smtClean="0">
              <a:cs typeface="B Tabassom" pitchFamily="2" charset="-78"/>
            </a:endParaRPr>
          </a:p>
          <a:p>
            <a:pPr algn="just" rtl="1">
              <a:buNone/>
            </a:pPr>
            <a:r>
              <a:rPr lang="ar-SA" sz="2800" dirty="0" smtClean="0">
                <a:cs typeface="B Tabassom" pitchFamily="2" charset="-78"/>
              </a:rPr>
              <a:t> 3)اقتصاد ناظر بر شهر </a:t>
            </a:r>
            <a:endParaRPr lang="en-US" sz="2800" dirty="0" smtClean="0">
              <a:cs typeface="B Tabassom" pitchFamily="2" charset="-78"/>
            </a:endParaRPr>
          </a:p>
          <a:p>
            <a:pPr algn="just" rtl="1">
              <a:buNone/>
            </a:pPr>
            <a:r>
              <a:rPr lang="ar-SA" sz="2800" dirty="0" smtClean="0">
                <a:cs typeface="B Tabassom" pitchFamily="2" charset="-78"/>
              </a:rPr>
              <a:t>4)عملکرد شهر </a:t>
            </a:r>
            <a:endParaRPr lang="en-US" sz="2800" dirty="0" smtClean="0">
              <a:cs typeface="B Tabassom" pitchFamily="2" charset="-78"/>
            </a:endParaRPr>
          </a:p>
          <a:p>
            <a:pPr algn="just" rtl="1">
              <a:buNone/>
            </a:pPr>
            <a:r>
              <a:rPr lang="ar-SA" sz="2800" dirty="0" smtClean="0">
                <a:cs typeface="B Tabassom" pitchFamily="2" charset="-78"/>
              </a:rPr>
              <a:t>5)نظامهای اجتماعی حاکم بر شهر . </a:t>
            </a:r>
            <a:endParaRPr lang="en-US" sz="2800" dirty="0">
              <a:cs typeface="B Tabassom" pitchFamily="2" charset="-7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7239000" cy="6195088"/>
          </a:xfrm>
        </p:spPr>
        <p:txBody>
          <a:bodyPr>
            <a:noAutofit/>
          </a:bodyPr>
          <a:lstStyle/>
          <a:p>
            <a:pPr algn="just" rtl="1">
              <a:buNone/>
            </a:pPr>
            <a:r>
              <a:rPr lang="ar-SA" sz="2800" dirty="0" smtClean="0">
                <a:cs typeface="B Tabassom" pitchFamily="2" charset="-78"/>
              </a:rPr>
              <a:t>پیر بارر جغرافیدان، در تبیین مورفولوژی شهری با استفاده از 2 نقشه یک پنجاه هزارم توپوگرافیک و ساختاری، شهر کلن را از لحاظ مورفولوژی تحلیل می‏کند:</a:t>
            </a:r>
            <a:endParaRPr lang="en-US" sz="2800" dirty="0" smtClean="0">
              <a:cs typeface="B Tabassom" pitchFamily="2" charset="-78"/>
            </a:endParaRPr>
          </a:p>
          <a:p>
            <a:pPr algn="just" rtl="1">
              <a:buNone/>
            </a:pPr>
            <a:r>
              <a:rPr lang="ar-SA" sz="2800" dirty="0" smtClean="0">
                <a:cs typeface="B Tabassom" pitchFamily="2" charset="-78"/>
              </a:rPr>
              <a:t>ابتدا به شرایط آمرانه طبیعی نشستگاه شهر می</a:t>
            </a:r>
            <a:r>
              <a:rPr lang="fa-IR" sz="2800" smtClean="0">
                <a:cs typeface="B Tabassom" pitchFamily="2" charset="-78"/>
              </a:rPr>
              <a:t> </a:t>
            </a:r>
            <a:r>
              <a:rPr lang="ar-SA" sz="2800" smtClean="0">
                <a:cs typeface="B Tabassom" pitchFamily="2" charset="-78"/>
              </a:rPr>
              <a:t>اندیشد </a:t>
            </a:r>
            <a:r>
              <a:rPr lang="ar-SA" sz="2800" dirty="0" smtClean="0">
                <a:cs typeface="B Tabassom" pitchFamily="2" charset="-78"/>
              </a:rPr>
              <a:t>که در کنار رودخانه راین قرار دارد. سپس شبکه ارتباطی شهر را بررسی می‏کند. در مرحله بعد بافت شهر را تحلیل می‏کند.</a:t>
            </a:r>
            <a:endParaRPr lang="en-US" sz="2800" dirty="0" smtClean="0">
              <a:cs typeface="B Tabassom" pitchFamily="2" charset="-78"/>
            </a:endParaRPr>
          </a:p>
          <a:p>
            <a:pPr algn="just" rtl="1">
              <a:buNone/>
            </a:pPr>
            <a:r>
              <a:rPr lang="ar-SA" sz="2800" dirty="0" smtClean="0">
                <a:cs typeface="B Tabassom" pitchFamily="2" charset="-78"/>
              </a:rPr>
              <a:t>در بررسی فضای ساخته شهر جغرافیدان به کلیه اشکال سکونتگاهی اعم از انفرادی و گروهی توجه داشته ،گونه های سکونتگاهی انسانی را با داده های توپوگرافیک ،بهای زمین فرد گرایی شهری بررسی و مشاهده می کند که در شهر کلن مساکن نافشرده به صورت سکونتگاههای انفرادی و یا باغشهر شکل گرفته اند و در بخش استقرار سکونتگاه‏ها و مجموعه های بزرگ ساختمانی است که بر ارتفاع بناها اضافه شده و بر رشد عمودی شهر با تراکم بالنسبه بیشتر انسانی انجامیده است.</a:t>
            </a:r>
            <a:endParaRPr lang="en-US" sz="2800" dirty="0">
              <a:cs typeface="B Tabassom" pitchFamily="2" charset="-7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3360" y="6143644"/>
            <a:ext cx="5760640" cy="461665"/>
          </a:xfrm>
          <a:prstGeom prst="rect">
            <a:avLst/>
          </a:prstGeom>
          <a:noFill/>
        </p:spPr>
        <p:txBody>
          <a:bodyPr wrap="square" rtlCol="0">
            <a:spAutoFit/>
          </a:bodyPr>
          <a:lstStyle/>
          <a:p>
            <a:pPr algn="r" rtl="1"/>
            <a:r>
              <a:rPr lang="fa-IR" sz="2400" b="1" dirty="0" smtClean="0">
                <a:cs typeface="B Tabassom" pitchFamily="2" charset="-78"/>
              </a:rPr>
              <a:t>نقشه ساختاری شهر کلن</a:t>
            </a:r>
            <a:endParaRPr lang="en-US" sz="2400" b="1" dirty="0">
              <a:cs typeface="B Tabassom" pitchFamily="2" charset="-78"/>
            </a:endParaRPr>
          </a:p>
        </p:txBody>
      </p:sp>
      <p:pic>
        <p:nvPicPr>
          <p:cNvPr id="15362" name="Picture 2" descr="D:\tadris\ax 3\IMG_1236.JPG"/>
          <p:cNvPicPr>
            <a:picLocks noChangeAspect="1" noChangeArrowheads="1"/>
          </p:cNvPicPr>
          <p:nvPr/>
        </p:nvPicPr>
        <p:blipFill>
          <a:blip r:embed="rId2" cstate="print"/>
          <a:srcRect/>
          <a:stretch>
            <a:fillRect/>
          </a:stretch>
        </p:blipFill>
        <p:spPr bwMode="auto">
          <a:xfrm rot="5400000">
            <a:off x="1739605" y="1046421"/>
            <a:ext cx="4206742" cy="540000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83360" y="6143644"/>
            <a:ext cx="5760640" cy="461665"/>
          </a:xfrm>
          <a:prstGeom prst="rect">
            <a:avLst/>
          </a:prstGeom>
          <a:noFill/>
        </p:spPr>
        <p:txBody>
          <a:bodyPr wrap="square" rtlCol="0">
            <a:spAutoFit/>
          </a:bodyPr>
          <a:lstStyle/>
          <a:p>
            <a:pPr algn="r" rtl="1"/>
            <a:r>
              <a:rPr lang="fa-IR" sz="2400" b="1" dirty="0" smtClean="0">
                <a:cs typeface="B Tabassom" pitchFamily="2" charset="-78"/>
              </a:rPr>
              <a:t>نقشه ساختاری شهر کلن</a:t>
            </a:r>
            <a:endParaRPr lang="en-US" sz="2400" b="1" dirty="0">
              <a:cs typeface="B Tabassom" pitchFamily="2" charset="-78"/>
            </a:endParaRPr>
          </a:p>
        </p:txBody>
      </p:sp>
      <p:pic>
        <p:nvPicPr>
          <p:cNvPr id="4" name="Picture 4" descr="http://www.leejacksonmaps.com/images/1107.jpg"/>
          <p:cNvPicPr>
            <a:picLocks noChangeAspect="1" noChangeArrowheads="1"/>
          </p:cNvPicPr>
          <p:nvPr/>
        </p:nvPicPr>
        <p:blipFill>
          <a:blip r:embed="rId2"/>
          <a:srcRect/>
          <a:stretch>
            <a:fillRect/>
          </a:stretch>
        </p:blipFill>
        <p:spPr bwMode="auto">
          <a:xfrm>
            <a:off x="928662" y="928670"/>
            <a:ext cx="7286676" cy="495494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نقشه توپوگرافی کلن</a:t>
            </a:r>
            <a:endParaRPr lang="en-US" sz="2400" b="1" dirty="0">
              <a:cs typeface="B Tabassom" pitchFamily="2" charset="-78"/>
            </a:endParaRPr>
          </a:p>
        </p:txBody>
      </p:sp>
      <p:pic>
        <p:nvPicPr>
          <p:cNvPr id="16386" name="Picture 2" descr="D:\tadris\ax 3\IMG_1237.JPG"/>
          <p:cNvPicPr>
            <a:picLocks noChangeAspect="1" noChangeArrowheads="1"/>
          </p:cNvPicPr>
          <p:nvPr/>
        </p:nvPicPr>
        <p:blipFill>
          <a:blip r:embed="rId2" cstate="print"/>
          <a:srcRect/>
          <a:stretch>
            <a:fillRect/>
          </a:stretch>
        </p:blipFill>
        <p:spPr bwMode="auto">
          <a:xfrm rot="10800000">
            <a:off x="928662" y="457891"/>
            <a:ext cx="6890214" cy="540000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664" y="5733256"/>
            <a:ext cx="5760640" cy="461665"/>
          </a:xfrm>
          <a:prstGeom prst="rect">
            <a:avLst/>
          </a:prstGeom>
          <a:noFill/>
        </p:spPr>
        <p:txBody>
          <a:bodyPr wrap="square" rtlCol="0">
            <a:spAutoFit/>
          </a:bodyPr>
          <a:lstStyle/>
          <a:p>
            <a:pPr algn="r" rtl="1"/>
            <a:r>
              <a:rPr lang="fa-IR" sz="2400" b="1" dirty="0" smtClean="0">
                <a:cs typeface="B Tabassom" pitchFamily="2" charset="-78"/>
              </a:rPr>
              <a:t>نقشه توپوگرافی کلن</a:t>
            </a:r>
            <a:endParaRPr lang="en-US" sz="2400" b="1" dirty="0">
              <a:cs typeface="B Tabassom" pitchFamily="2" charset="-78"/>
            </a:endParaRPr>
          </a:p>
        </p:txBody>
      </p:sp>
      <p:pic>
        <p:nvPicPr>
          <p:cNvPr id="1026" name="Picture 2" descr="http://www.hicleones.com/archive/10073-PLAN-ORTE-KOELN.jpg"/>
          <p:cNvPicPr>
            <a:picLocks noChangeAspect="1" noChangeArrowheads="1"/>
          </p:cNvPicPr>
          <p:nvPr/>
        </p:nvPicPr>
        <p:blipFill>
          <a:blip r:embed="rId2"/>
          <a:srcRect/>
          <a:stretch>
            <a:fillRect/>
          </a:stretch>
        </p:blipFill>
        <p:spPr bwMode="auto">
          <a:xfrm>
            <a:off x="0" y="142852"/>
            <a:ext cx="8979413" cy="609439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76672"/>
            <a:ext cx="7416824" cy="5688632"/>
          </a:xfrm>
        </p:spPr>
        <p:txBody>
          <a:bodyPr>
            <a:noAutofit/>
          </a:bodyPr>
          <a:lstStyle/>
          <a:p>
            <a:pPr algn="just" rtl="1">
              <a:buNone/>
            </a:pPr>
            <a:r>
              <a:rPr lang="ar-SA" sz="2800" dirty="0" smtClean="0">
                <a:cs typeface="B Tabassom" pitchFamily="2" charset="-78"/>
              </a:rPr>
              <a:t>گونه دیگر بافت هندسی دایره شکل است . که تحقق </a:t>
            </a:r>
            <a:r>
              <a:rPr lang="fa-IR" sz="2800" dirty="0" smtClean="0">
                <a:cs typeface="B Tabassom" pitchFamily="2" charset="-78"/>
              </a:rPr>
              <a:t>آ</a:t>
            </a:r>
            <a:r>
              <a:rPr lang="ar-SA" sz="2800" dirty="0" smtClean="0">
                <a:cs typeface="B Tabassom" pitchFamily="2" charset="-78"/>
              </a:rPr>
              <a:t>ن مانند چهارگوش ساده نیست . </a:t>
            </a:r>
            <a:endParaRPr lang="en-US" sz="2800" dirty="0" smtClean="0">
              <a:cs typeface="B Tabassom" pitchFamily="2" charset="-78"/>
            </a:endParaRPr>
          </a:p>
          <a:p>
            <a:pPr algn="just" rtl="1">
              <a:buNone/>
            </a:pPr>
            <a:r>
              <a:rPr lang="ar-SA" sz="2800" u="sng" dirty="0" smtClean="0">
                <a:cs typeface="B Tabassom" pitchFamily="2" charset="-78"/>
              </a:rPr>
              <a:t>شهر با هر بافتی که باشد بلوکها</a:t>
            </a:r>
            <a:r>
              <a:rPr lang="fa-IR" sz="2800" u="sng" dirty="0" smtClean="0">
                <a:cs typeface="B Tabassom" pitchFamily="2" charset="-78"/>
              </a:rPr>
              <a:t>ی</a:t>
            </a:r>
            <a:r>
              <a:rPr lang="ar-SA" sz="2800" u="sng" dirty="0" smtClean="0">
                <a:cs typeface="B Tabassom" pitchFamily="2" charset="-78"/>
              </a:rPr>
              <a:t> داخل </a:t>
            </a:r>
            <a:r>
              <a:rPr lang="fa-IR" sz="2800" u="sng" dirty="0" smtClean="0">
                <a:cs typeface="B Tabassom" pitchFamily="2" charset="-78"/>
              </a:rPr>
              <a:t>آ</a:t>
            </a:r>
            <a:r>
              <a:rPr lang="ar-SA" sz="2800" u="sng" dirty="0" smtClean="0">
                <a:cs typeface="B Tabassom" pitchFamily="2" charset="-78"/>
              </a:rPr>
              <a:t>ن نشانگر تراکم ساختمانی است که به وسیله راههایی از هم جدا می شوند . بعضی از راهها یا مستقیم یا پلکانی است . </a:t>
            </a:r>
            <a:endParaRPr lang="en-US" sz="2800" u="sng" dirty="0" smtClean="0">
              <a:cs typeface="B Tabassom" pitchFamily="2" charset="-78"/>
            </a:endParaRPr>
          </a:p>
          <a:p>
            <a:pPr algn="just" rtl="1">
              <a:buNone/>
            </a:pPr>
            <a:r>
              <a:rPr lang="ar-SA" sz="2800" dirty="0" smtClean="0">
                <a:cs typeface="B Tabassom" pitchFamily="2" charset="-78"/>
              </a:rPr>
              <a:t>در افریقا و خاورمیانه نوعی از شهرهای پلکانی و جود دارند . </a:t>
            </a:r>
            <a:endParaRPr lang="en-US" sz="2800" dirty="0" smtClean="0">
              <a:cs typeface="B Tabassom" pitchFamily="2" charset="-78"/>
            </a:endParaRPr>
          </a:p>
          <a:p>
            <a:pPr algn="just" rtl="1">
              <a:buNone/>
            </a:pPr>
            <a:r>
              <a:rPr lang="ar-SA" sz="2800" dirty="0" smtClean="0">
                <a:cs typeface="B Tabassom" pitchFamily="2" charset="-78"/>
              </a:rPr>
              <a:t>بازار سرپوشیده طاقدار تهران ،مشهد ،تبریز و غیره و بازار از مسیر ترکیه نوعی از معابر عمومی است که انحصارا برای پیاده ها امکان عبور می دهد . </a:t>
            </a:r>
            <a:endParaRPr lang="en-US" sz="2800" dirty="0" smtClean="0">
              <a:cs typeface="B Tabassom" pitchFamily="2" charset="-78"/>
            </a:endParaRPr>
          </a:p>
          <a:p>
            <a:pPr algn="just" rtl="1">
              <a:buNone/>
            </a:pPr>
            <a:r>
              <a:rPr lang="ar-SA" sz="2800" dirty="0" smtClean="0">
                <a:cs typeface="B Tabassom" pitchFamily="2" charset="-78"/>
              </a:rPr>
              <a:t>معابر روباز و چه بسا عریض عامل مهم تقسیم بلوکهای شهری است . </a:t>
            </a:r>
            <a:endParaRPr lang="en-US" sz="2800" dirty="0" smtClean="0">
              <a:cs typeface="B Tabassom" pitchFamily="2" charset="-78"/>
            </a:endParaRPr>
          </a:p>
          <a:p>
            <a:pPr algn="just" rtl="1">
              <a:buNone/>
            </a:pPr>
            <a:r>
              <a:rPr lang="ar-SA" sz="2800" dirty="0" smtClean="0">
                <a:cs typeface="B Tabassom" pitchFamily="2" charset="-78"/>
              </a:rPr>
              <a:t>عامل اساسی دیگر که در بافت شهر تاثیر می گذارد ترکیب اجتماعی م</a:t>
            </a:r>
            <a:r>
              <a:rPr lang="fa-IR" sz="2800" dirty="0" smtClean="0">
                <a:cs typeface="B Tabassom" pitchFamily="2" charset="-78"/>
              </a:rPr>
              <a:t>حلات</a:t>
            </a:r>
            <a:r>
              <a:rPr lang="ar-SA" sz="2800" dirty="0" smtClean="0">
                <a:cs typeface="B Tabassom" pitchFamily="2" charset="-78"/>
              </a:rPr>
              <a:t> سکونتگاهی است . </a:t>
            </a:r>
            <a:endParaRPr lang="en-US" sz="2800" dirty="0" smtClean="0">
              <a:cs typeface="B Tabassom" pitchFamily="2" charset="-78"/>
            </a:endParaRPr>
          </a:p>
          <a:p>
            <a:pPr algn="just" rtl="1">
              <a:buNone/>
            </a:pPr>
            <a:endParaRPr lang="en-US" sz="2800" dirty="0">
              <a:cs typeface="B Tabassom" pitchFamily="2" charset="-78"/>
            </a:endParaRPr>
          </a:p>
          <a:p>
            <a:pPr algn="just" rtl="1">
              <a:buNone/>
            </a:pPr>
            <a:endParaRPr lang="en-US" sz="2800" dirty="0">
              <a:cs typeface="B Tabassom"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7106" name="AutoShape 2" descr="http://www.peick.ir/0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07" name="Picture 3" descr="C:\Users\Golrokh\Desktop\004.jpg"/>
          <p:cNvPicPr>
            <a:picLocks noChangeAspect="1" noChangeArrowheads="1"/>
          </p:cNvPicPr>
          <p:nvPr/>
        </p:nvPicPr>
        <p:blipFill>
          <a:blip r:embed="rId2"/>
          <a:srcRect/>
          <a:stretch>
            <a:fillRect/>
          </a:stretch>
        </p:blipFill>
        <p:spPr bwMode="auto">
          <a:xfrm>
            <a:off x="785786" y="0"/>
            <a:ext cx="6223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7239000" cy="1143000"/>
          </a:xfrm>
        </p:spPr>
        <p:txBody>
          <a:bodyPr>
            <a:noAutofit/>
          </a:bodyPr>
          <a:lstStyle/>
          <a:p>
            <a:pPr lvl="0" algn="r" rtl="1"/>
            <a:r>
              <a:rPr lang="fa-IR" sz="3600" smtClean="0">
                <a:cs typeface="B Tabassom" pitchFamily="2" charset="-78"/>
              </a:rPr>
              <a:t>1-</a:t>
            </a:r>
            <a:r>
              <a:rPr lang="ar-SA" sz="3600" smtClean="0">
                <a:cs typeface="B Tabassom" pitchFamily="2" charset="-78"/>
              </a:rPr>
              <a:t>الگوهایی </a:t>
            </a:r>
            <a:r>
              <a:rPr lang="ar-SA" sz="3600" dirty="0" smtClean="0">
                <a:cs typeface="B Tabassom" pitchFamily="2" charset="-78"/>
              </a:rPr>
              <a:t>از نقشه شهری:</a:t>
            </a:r>
            <a:endParaRPr lang="en-US" sz="3600" dirty="0">
              <a:cs typeface="B Tabassom" pitchFamily="2" charset="-78"/>
            </a:endParaRPr>
          </a:p>
        </p:txBody>
      </p:sp>
      <p:sp>
        <p:nvSpPr>
          <p:cNvPr id="3" name="Content Placeholder 2"/>
          <p:cNvSpPr>
            <a:spLocks noGrp="1"/>
          </p:cNvSpPr>
          <p:nvPr>
            <p:ph idx="1"/>
          </p:nvPr>
        </p:nvSpPr>
        <p:spPr>
          <a:xfrm>
            <a:off x="457200" y="1124744"/>
            <a:ext cx="7239000" cy="4464496"/>
          </a:xfrm>
        </p:spPr>
        <p:txBody>
          <a:bodyPr>
            <a:noAutofit/>
          </a:bodyPr>
          <a:lstStyle/>
          <a:p>
            <a:pPr lvl="0" algn="just" rtl="1">
              <a:buFont typeface="Wingdings" pitchFamily="2" charset="2"/>
              <a:buChar char="v"/>
            </a:pPr>
            <a:r>
              <a:rPr lang="ar-SA" sz="2800" b="1" dirty="0" smtClean="0">
                <a:cs typeface="B Tabassom" pitchFamily="2" charset="-78"/>
              </a:rPr>
              <a:t>نقشه </a:t>
            </a:r>
            <a:r>
              <a:rPr lang="fa-IR" sz="2800" b="1" dirty="0" smtClean="0">
                <a:cs typeface="B Tabassom" pitchFamily="2" charset="-78"/>
              </a:rPr>
              <a:t>آ</a:t>
            </a:r>
            <a:r>
              <a:rPr lang="ar-SA" sz="2800" b="1" dirty="0" smtClean="0">
                <a:cs typeface="B Tabassom" pitchFamily="2" charset="-78"/>
              </a:rPr>
              <a:t>شفته </a:t>
            </a:r>
            <a:endParaRPr lang="en-US" sz="2800" b="1" dirty="0" smtClean="0">
              <a:cs typeface="B Tabassom" pitchFamily="2" charset="-78"/>
            </a:endParaRPr>
          </a:p>
          <a:p>
            <a:pPr algn="just" rtl="1">
              <a:buNone/>
            </a:pPr>
            <a:r>
              <a:rPr lang="ar-SA" sz="2800" dirty="0" smtClean="0">
                <a:cs typeface="B Tabassom" pitchFamily="2" charset="-78"/>
              </a:rPr>
              <a:t>نقشه ایست </a:t>
            </a:r>
            <a:r>
              <a:rPr lang="ar-SA" sz="2800" u="sng" dirty="0" smtClean="0">
                <a:cs typeface="B Tabassom" pitchFamily="2" charset="-78"/>
              </a:rPr>
              <a:t>که در تنظیم </a:t>
            </a:r>
            <a:r>
              <a:rPr lang="fa-IR" sz="2800" u="sng" dirty="0" smtClean="0">
                <a:cs typeface="B Tabassom" pitchFamily="2" charset="-78"/>
              </a:rPr>
              <a:t>آ</a:t>
            </a:r>
            <a:r>
              <a:rPr lang="ar-SA" sz="2800" u="sng" dirty="0" smtClean="0">
                <a:cs typeface="B Tabassom" pitchFamily="2" charset="-78"/>
              </a:rPr>
              <a:t>ن اندیشه انسانها به کار گرفته نشده است </a:t>
            </a:r>
            <a:r>
              <a:rPr lang="ar-SA" sz="2800" dirty="0" smtClean="0">
                <a:cs typeface="B Tabassom" pitchFamily="2" charset="-78"/>
              </a:rPr>
              <a:t>. بلکه تکوین شهر اتفاقی انجام گرفته و راه ها ، خیابان ها و کوچه های تنگ آن با پیچ و خم هایی با هم جوش خورده اند. (شهرهای قرون وسطی)</a:t>
            </a:r>
            <a:endParaRPr lang="en-US" sz="2800" dirty="0" smtClean="0">
              <a:cs typeface="B Tabassom" pitchFamily="2" charset="-78"/>
            </a:endParaRPr>
          </a:p>
          <a:p>
            <a:pPr algn="just" rtl="1">
              <a:buNone/>
            </a:pPr>
            <a:r>
              <a:rPr lang="ar-SA" sz="2800" dirty="0" smtClean="0">
                <a:cs typeface="B Tabassom" pitchFamily="2" charset="-78"/>
              </a:rPr>
              <a:t>شهرهای آشفته در اثر حوادثی چون سیل ،آتش سوزس ،زلزله و جنگ این شهرها مورد بازسازی قرار گرفتند . </a:t>
            </a:r>
            <a:endParaRPr lang="en-US" sz="2800" dirty="0" smtClean="0">
              <a:cs typeface="B Tabassom" pitchFamily="2" charset="-78"/>
            </a:endParaRPr>
          </a:p>
          <a:p>
            <a:pPr algn="just" rtl="1">
              <a:buNone/>
            </a:pPr>
            <a:r>
              <a:rPr lang="ar-SA" sz="2800" dirty="0" smtClean="0">
                <a:cs typeface="B Tabassom" pitchFamily="2" charset="-78"/>
              </a:rPr>
              <a:t>قانون نوسازی شهرهای ایران فرصتی را برای اصلاح شهرهای آشفته پیش آورده است . </a:t>
            </a:r>
            <a:endParaRPr lang="en-US" sz="2800" dirty="0" smtClean="0">
              <a:cs typeface="B Tabassom" pitchFamily="2" charset="-78"/>
            </a:endParaRPr>
          </a:p>
          <a:p>
            <a:pPr algn="just" rtl="1">
              <a:buNone/>
            </a:pPr>
            <a:endParaRPr lang="en-US" sz="2800" dirty="0">
              <a:cs typeface="B Tabassom" pitchFamily="2"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adris\ax 3\IMG_1222.JPG"/>
          <p:cNvPicPr>
            <a:picLocks noChangeAspect="1" noChangeArrowheads="1"/>
          </p:cNvPicPr>
          <p:nvPr/>
        </p:nvPicPr>
        <p:blipFill>
          <a:blip r:embed="rId2" cstate="print"/>
          <a:srcRect b="18500"/>
          <a:stretch>
            <a:fillRect/>
          </a:stretch>
        </p:blipFill>
        <p:spPr bwMode="auto">
          <a:xfrm>
            <a:off x="1835696" y="0"/>
            <a:ext cx="4968552" cy="5589240"/>
          </a:xfrm>
          <a:prstGeom prst="rect">
            <a:avLst/>
          </a:prstGeom>
          <a:noFill/>
          <a:ln w="28575">
            <a:solidFill>
              <a:schemeClr val="tx1"/>
            </a:solidFill>
          </a:ln>
        </p:spPr>
      </p:pic>
      <p:sp>
        <p:nvSpPr>
          <p:cNvPr id="6" name="TextBox 5"/>
          <p:cNvSpPr txBox="1"/>
          <p:nvPr/>
        </p:nvSpPr>
        <p:spPr>
          <a:xfrm>
            <a:off x="1835696" y="5877272"/>
            <a:ext cx="4248472" cy="523220"/>
          </a:xfrm>
          <a:prstGeom prst="rect">
            <a:avLst/>
          </a:prstGeom>
          <a:noFill/>
        </p:spPr>
        <p:txBody>
          <a:bodyPr wrap="square" rtlCol="0">
            <a:spAutoFit/>
          </a:bodyPr>
          <a:lstStyle/>
          <a:p>
            <a:pPr algn="r" rtl="1"/>
            <a:r>
              <a:rPr lang="fa-IR" sz="2800" b="1" dirty="0" smtClean="0">
                <a:cs typeface="B Tabassom" pitchFamily="2" charset="-78"/>
              </a:rPr>
              <a:t>الگویی شهرهای آشفته در ایران</a:t>
            </a:r>
            <a:endParaRPr lang="en-US" sz="2800" b="1" dirty="0">
              <a:cs typeface="B Tabassom"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260648"/>
            <a:ext cx="7239000" cy="5733256"/>
          </a:xfrm>
        </p:spPr>
        <p:txBody>
          <a:bodyPr>
            <a:noAutofit/>
          </a:bodyPr>
          <a:lstStyle/>
          <a:p>
            <a:pPr lvl="0" algn="just" rtl="1">
              <a:buFont typeface="Wingdings" pitchFamily="2" charset="2"/>
              <a:buChar char="v"/>
            </a:pPr>
            <a:r>
              <a:rPr lang="ar-SA" sz="2800" b="1" dirty="0" smtClean="0">
                <a:cs typeface="B Tabassom" pitchFamily="2" charset="-78"/>
              </a:rPr>
              <a:t>نقشه شعاعی:</a:t>
            </a:r>
            <a:endParaRPr lang="fa-IR" sz="2800" b="1" dirty="0" smtClean="0">
              <a:cs typeface="B Tabassom" pitchFamily="2" charset="-78"/>
            </a:endParaRPr>
          </a:p>
          <a:p>
            <a:pPr algn="just" rtl="1">
              <a:buNone/>
            </a:pPr>
            <a:r>
              <a:rPr lang="ar-SA" sz="2800" dirty="0" smtClean="0">
                <a:cs typeface="B Tabassom" pitchFamily="2" charset="-78"/>
              </a:rPr>
              <a:t>تهیه و تنظیم نقشه های دایره ای و یا شعاعی برای شهرها سابقه تاریخی دارد، در </a:t>
            </a:r>
            <a:r>
              <a:rPr lang="ar-SA" sz="2800" u="sng" dirty="0" smtClean="0">
                <a:cs typeface="B Tabassom" pitchFamily="2" charset="-78"/>
              </a:rPr>
              <a:t>ایران دوره پارتیان و ساسانیان، طرح دایره ای شکلی برای شهرها معمول بود</a:t>
            </a:r>
            <a:r>
              <a:rPr lang="ar-SA" sz="2800" dirty="0" smtClean="0">
                <a:cs typeface="B Tabassom" pitchFamily="2" charset="-78"/>
              </a:rPr>
              <a:t>، که مراکز مهم حکومتی و کاخها را در مرکز خود داشت، و سپس فضاهای مسکونی به طور حلقه وار بر گرد مرکز قرار می‏گرفتند.</a:t>
            </a:r>
            <a:endParaRPr lang="en-US" sz="2800" dirty="0" smtClean="0">
              <a:cs typeface="B Tabassom" pitchFamily="2" charset="-78"/>
            </a:endParaRPr>
          </a:p>
          <a:p>
            <a:pPr algn="just" rtl="1">
              <a:buNone/>
            </a:pPr>
            <a:r>
              <a:rPr lang="ar-SA" sz="2800" dirty="0" smtClean="0">
                <a:cs typeface="B Tabassom" pitchFamily="2" charset="-78"/>
              </a:rPr>
              <a:t>شهرهای دایره ای بیشتر جنبه دفاعی داشته و دلیل </a:t>
            </a:r>
            <a:r>
              <a:rPr lang="fa-IR" sz="2800" dirty="0" smtClean="0">
                <a:cs typeface="B Tabassom" pitchFamily="2" charset="-78"/>
              </a:rPr>
              <a:t>آ</a:t>
            </a:r>
            <a:r>
              <a:rPr lang="ar-SA" sz="2800" dirty="0" smtClean="0">
                <a:cs typeface="B Tabassom" pitchFamily="2" charset="-78"/>
              </a:rPr>
              <a:t>ن عدم وجود امنیت بوده است . شهرها دایره ای در کشور ایتالیا به اوج خود می رسد . </a:t>
            </a:r>
            <a:endParaRPr lang="en-US" sz="2800" dirty="0" smtClean="0">
              <a:cs typeface="B Tabassom" pitchFamily="2" charset="-78"/>
            </a:endParaRPr>
          </a:p>
          <a:p>
            <a:pPr algn="just" rtl="1">
              <a:buNone/>
            </a:pPr>
            <a:r>
              <a:rPr lang="ar-SA" sz="2800" dirty="0" smtClean="0">
                <a:cs typeface="B Tabassom" pitchFamily="2" charset="-78"/>
              </a:rPr>
              <a:t>شهرهای دایره ای علاوه بر جنبه دفاعی آرمانگرایانه هم بوده است . نقشه ها مبن</a:t>
            </a:r>
            <a:r>
              <a:rPr lang="fa-IR" sz="2800" dirty="0" smtClean="0">
                <a:cs typeface="B Tabassom" pitchFamily="2" charset="-78"/>
              </a:rPr>
              <a:t>ی</a:t>
            </a:r>
            <a:r>
              <a:rPr lang="ar-SA" sz="2800" dirty="0" smtClean="0">
                <a:cs typeface="B Tabassom" pitchFamily="2" charset="-78"/>
              </a:rPr>
              <a:t> بر فلسفه و هدف خاصی بوده است.(شناخت اصالت شهری در قالب نقشه های منظم هندسی امکان دارد.)</a:t>
            </a:r>
            <a:endParaRPr lang="en-US" sz="2800" dirty="0" smtClean="0">
              <a:cs typeface="B Tabassom"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adris\ax 3\IMG_1223.JPG"/>
          <p:cNvPicPr>
            <a:picLocks noChangeAspect="1" noChangeArrowheads="1"/>
          </p:cNvPicPr>
          <p:nvPr/>
        </p:nvPicPr>
        <p:blipFill>
          <a:blip r:embed="rId2" cstate="print"/>
          <a:srcRect/>
          <a:stretch>
            <a:fillRect/>
          </a:stretch>
        </p:blipFill>
        <p:spPr bwMode="auto">
          <a:xfrm>
            <a:off x="1691680" y="0"/>
            <a:ext cx="5328592" cy="5530525"/>
          </a:xfrm>
          <a:prstGeom prst="rect">
            <a:avLst/>
          </a:prstGeom>
          <a:noFill/>
          <a:ln w="28575">
            <a:solidFill>
              <a:schemeClr val="tx1"/>
            </a:solidFill>
          </a:ln>
        </p:spPr>
      </p:pic>
      <p:sp>
        <p:nvSpPr>
          <p:cNvPr id="5" name="TextBox 4"/>
          <p:cNvSpPr txBox="1"/>
          <p:nvPr/>
        </p:nvSpPr>
        <p:spPr>
          <a:xfrm>
            <a:off x="1835696" y="5877272"/>
            <a:ext cx="4248472" cy="523220"/>
          </a:xfrm>
          <a:prstGeom prst="rect">
            <a:avLst/>
          </a:prstGeom>
          <a:noFill/>
        </p:spPr>
        <p:txBody>
          <a:bodyPr wrap="square" rtlCol="0">
            <a:spAutoFit/>
          </a:bodyPr>
          <a:lstStyle/>
          <a:p>
            <a:r>
              <a:rPr lang="fa-IR" sz="2800" b="1" dirty="0" smtClean="0">
                <a:cs typeface="B Tabassom" pitchFamily="2" charset="-78"/>
              </a:rPr>
              <a:t>الگویی از نقشه های شعاعی و اندیشیده</a:t>
            </a:r>
            <a:endParaRPr lang="en-US" sz="2800" b="1" dirty="0">
              <a:cs typeface="B Tabassom" pitchFamily="2" charset="-7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500042"/>
            <a:ext cx="8172400" cy="6072230"/>
          </a:xfrm>
        </p:spPr>
        <p:txBody>
          <a:bodyPr>
            <a:normAutofit/>
          </a:bodyPr>
          <a:lstStyle/>
          <a:p>
            <a:pPr algn="just" rtl="1">
              <a:buNone/>
            </a:pPr>
            <a:r>
              <a:rPr lang="ar-SA" sz="2800" dirty="0" smtClean="0">
                <a:cs typeface="B Tabassom" pitchFamily="2" charset="-78"/>
              </a:rPr>
              <a:t>جامعه شناسان تمایلی به نقشه های شعاعی ندارند، شومبارد ولوو جامعه شناس برجسته فرانسوی: ساخت و توسعه شهری بر مبنای نقشه شعاعی از دیدگاه اجتماعی نتایج ناگواری دارد.(مشکلاتی از قبیل، تراکم، ازدحام، جدایی گزینی طبقات اجتماعی)  </a:t>
            </a:r>
            <a:endParaRPr lang="fa-IR" sz="2800" dirty="0" smtClean="0">
              <a:cs typeface="B Tabassom" pitchFamily="2" charset="-78"/>
            </a:endParaRPr>
          </a:p>
          <a:p>
            <a:pPr algn="just" rtl="1">
              <a:buNone/>
            </a:pPr>
            <a:r>
              <a:rPr lang="ar-SA" sz="2800" dirty="0" smtClean="0">
                <a:cs typeface="B Tabassom" pitchFamily="2" charset="-78"/>
              </a:rPr>
              <a:t>در نقشه شعاعی شهرهای امروزی نیز محورهای ارتباطی شهر در هسته ها به هم پیوند می خورند .</a:t>
            </a:r>
            <a:r>
              <a:rPr lang="fa-IR" sz="2800" dirty="0" smtClean="0">
                <a:cs typeface="B Tabassom" pitchFamily="2" charset="-78"/>
              </a:rPr>
              <a:t>(</a:t>
            </a:r>
            <a:r>
              <a:rPr lang="ar-SA" sz="2800" dirty="0" smtClean="0">
                <a:cs typeface="B Tabassom" pitchFamily="2" charset="-78"/>
              </a:rPr>
              <a:t>مادرشهرهای اروپا مثل مسکو ،پاریس ،و امستردام نقشه شعاعی دارند</a:t>
            </a:r>
            <a:r>
              <a:rPr lang="fa-IR" sz="2800" dirty="0" smtClean="0">
                <a:cs typeface="B Tabassom" pitchFamily="2" charset="-78"/>
              </a:rPr>
              <a:t>)</a:t>
            </a:r>
            <a:r>
              <a:rPr lang="ar-SA" sz="2800" dirty="0" smtClean="0">
                <a:cs typeface="B Tabassom" pitchFamily="2" charset="-78"/>
              </a:rPr>
              <a:t>. </a:t>
            </a:r>
            <a:endParaRPr lang="en-US" sz="2800" dirty="0" smtClean="0">
              <a:cs typeface="B Tabassom" pitchFamily="2" charset="-78"/>
            </a:endParaRPr>
          </a:p>
          <a:p>
            <a:pPr algn="just" rtl="1">
              <a:buNone/>
            </a:pPr>
            <a:r>
              <a:rPr lang="ar-SA" sz="2800" dirty="0" smtClean="0">
                <a:cs typeface="B Tabassom" pitchFamily="2" charset="-78"/>
              </a:rPr>
              <a:t>شهر مسکو با قشرهای کمربندی متداخل و راههای شعاعی همگرا در مرکز شهر رشد هماهنگ دارد . شهر پاریس با موقع چهارراهی نقشه شعاعی خود را گسترده است . (پاریس دارای نقش بازار شهری است )</a:t>
            </a:r>
            <a:r>
              <a:rPr lang="fa-IR" sz="2800" dirty="0" smtClean="0">
                <a:cs typeface="B Tabassom" pitchFamily="2" charset="-78"/>
              </a:rPr>
              <a:t>.</a:t>
            </a:r>
            <a:r>
              <a:rPr lang="ar-SA" sz="2800" dirty="0" smtClean="0">
                <a:cs typeface="B Tabassom" pitchFamily="2" charset="-78"/>
              </a:rPr>
              <a:t>در پاریس بلوارهای متداخل شهر که همچون قشرهای تنه درختی پشت هم روییده اند مبین تاریخ توسعه شهر است . </a:t>
            </a:r>
            <a:endParaRPr lang="en-US" sz="2800" dirty="0" smtClean="0">
              <a:cs typeface="B Tabassom" pitchFamily="2" charset="-78"/>
            </a:endParaRPr>
          </a:p>
          <a:p>
            <a:pPr algn="just" rtl="1">
              <a:buNone/>
            </a:pPr>
            <a:r>
              <a:rPr lang="ar-SA" sz="2800" dirty="0" smtClean="0">
                <a:cs typeface="B Tabassom" pitchFamily="2" charset="-78"/>
              </a:rPr>
              <a:t>شهرهای شعاعی تک مکانی به سبب انبوهی و تراکم فعالیتها زودتر حالت انباشتگی و خفقان پیدا می کنند . </a:t>
            </a:r>
            <a:endParaRPr lang="en-US" sz="2800" dirty="0" smtClean="0">
              <a:cs typeface="B Tabassom" pitchFamily="2" charset="-7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748</TotalTime>
  <Words>1949</Words>
  <Application>Microsoft Office PowerPoint</Application>
  <PresentationFormat>On-screen Show (4:3)</PresentationFormat>
  <Paragraphs>95</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 کتاب جغرافیا و شهرشناسی</vt:lpstr>
      <vt:lpstr>Slide 2</vt:lpstr>
      <vt:lpstr>Slide 3</vt:lpstr>
      <vt:lpstr>Slide 4</vt:lpstr>
      <vt:lpstr>1-الگوهایی از نقشه شهری:</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 </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2-رابطه نقشه شهر و مورفولوژی شهر:</vt:lpstr>
      <vt:lpstr>Slide 34</vt:lpstr>
      <vt:lpstr>Slide 35</vt:lpstr>
      <vt:lpstr>Slide 36</vt:lpstr>
      <vt:lpstr>Slide 37</vt:lpstr>
      <vt:lpstr>Slide 38</vt:lpstr>
      <vt:lpstr>Slide 39</vt:lpstr>
      <vt:lpstr>Slide 40</vt:lpstr>
    </vt:vector>
  </TitlesOfParts>
  <Company>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جلسه ششم درس در آمدی بر شهر شناسی کتاب جغرافیا و شهرشناسی</dc:title>
  <dc:creator>parastoo</dc:creator>
  <cp:lastModifiedBy>Golrokh</cp:lastModifiedBy>
  <cp:revision>58</cp:revision>
  <dcterms:created xsi:type="dcterms:W3CDTF">2011-12-03T17:24:36Z</dcterms:created>
  <dcterms:modified xsi:type="dcterms:W3CDTF">2013-12-25T11:19:55Z</dcterms:modified>
</cp:coreProperties>
</file>