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95" r:id="rId5"/>
    <p:sldId id="259" r:id="rId6"/>
    <p:sldId id="260" r:id="rId7"/>
    <p:sldId id="297" r:id="rId8"/>
    <p:sldId id="261" r:id="rId9"/>
    <p:sldId id="264" r:id="rId10"/>
    <p:sldId id="299" r:id="rId11"/>
    <p:sldId id="265" r:id="rId12"/>
    <p:sldId id="266" r:id="rId13"/>
    <p:sldId id="267" r:id="rId14"/>
    <p:sldId id="268" r:id="rId15"/>
    <p:sldId id="269" r:id="rId16"/>
    <p:sldId id="305" r:id="rId17"/>
    <p:sldId id="307" r:id="rId18"/>
    <p:sldId id="319" r:id="rId19"/>
    <p:sldId id="309" r:id="rId20"/>
    <p:sldId id="317" r:id="rId21"/>
    <p:sldId id="315" r:id="rId22"/>
    <p:sldId id="272" r:id="rId23"/>
    <p:sldId id="273" r:id="rId24"/>
    <p:sldId id="32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0D6D2A-EB4E-4190-8AD1-D89C80EB9AA0}" type="doc">
      <dgm:prSet loTypeId="urn:microsoft.com/office/officeart/2005/8/layout/radial1" loCatId="cycle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CC94B924-65CA-49C5-8227-981D8BE09265}">
      <dgm:prSet phldrT="[Text]"/>
      <dgm:spPr/>
      <dgm:t>
        <a:bodyPr/>
        <a:lstStyle/>
        <a:p>
          <a:r>
            <a:rPr lang="fa-IR" dirty="0" smtClean="0"/>
            <a:t>تجزیه و تحلیل شغل</a:t>
          </a:r>
          <a:endParaRPr lang="en-US" dirty="0"/>
        </a:p>
      </dgm:t>
    </dgm:pt>
    <dgm:pt modelId="{61EBE2F4-D400-4103-83A4-99A6C058C74E}" type="parTrans" cxnId="{C91C5E24-60BD-4BC0-94EE-DDA11A30E848}">
      <dgm:prSet/>
      <dgm:spPr/>
      <dgm:t>
        <a:bodyPr/>
        <a:lstStyle/>
        <a:p>
          <a:endParaRPr lang="en-US"/>
        </a:p>
      </dgm:t>
    </dgm:pt>
    <dgm:pt modelId="{4629476F-0D83-4113-B583-660B54663A7D}" type="sibTrans" cxnId="{C91C5E24-60BD-4BC0-94EE-DDA11A30E848}">
      <dgm:prSet/>
      <dgm:spPr/>
      <dgm:t>
        <a:bodyPr/>
        <a:lstStyle/>
        <a:p>
          <a:endParaRPr lang="en-US"/>
        </a:p>
      </dgm:t>
    </dgm:pt>
    <dgm:pt modelId="{6AEF67C1-454D-4123-AA16-FDCF324FE134}">
      <dgm:prSet phldrT="[Text]"/>
      <dgm:spPr/>
      <dgm:t>
        <a:bodyPr/>
        <a:lstStyle/>
        <a:p>
          <a:r>
            <a:rPr lang="fa-IR" dirty="0" smtClean="0"/>
            <a:t>نوع اطلاعات مورد نیاز</a:t>
          </a:r>
          <a:endParaRPr lang="en-US" dirty="0"/>
        </a:p>
      </dgm:t>
    </dgm:pt>
    <dgm:pt modelId="{AEA38997-DEE3-4524-831E-FCDBAB073076}" type="parTrans" cxnId="{BECD2A67-652A-4132-B8F6-94EFA68D8769}">
      <dgm:prSet/>
      <dgm:spPr/>
      <dgm:t>
        <a:bodyPr/>
        <a:lstStyle/>
        <a:p>
          <a:endParaRPr lang="en-US"/>
        </a:p>
      </dgm:t>
    </dgm:pt>
    <dgm:pt modelId="{BE454CBE-9EBC-48B9-B331-FA95FBB45A4A}" type="sibTrans" cxnId="{BECD2A67-652A-4132-B8F6-94EFA68D8769}">
      <dgm:prSet/>
      <dgm:spPr/>
      <dgm:t>
        <a:bodyPr/>
        <a:lstStyle/>
        <a:p>
          <a:endParaRPr lang="en-US"/>
        </a:p>
      </dgm:t>
    </dgm:pt>
    <dgm:pt modelId="{5FC0C4CE-F7AD-473A-84B4-94F88C870569}">
      <dgm:prSet phldrT="[Text]"/>
      <dgm:spPr/>
      <dgm:t>
        <a:bodyPr/>
        <a:lstStyle/>
        <a:p>
          <a:pPr algn="r" rtl="1"/>
          <a:r>
            <a:rPr lang="fa-IR" dirty="0" smtClean="0"/>
            <a:t>بهبود بخشیدن به سیستم ارزیابی عملکرد و نوشتن شرح شغل</a:t>
          </a:r>
          <a:endParaRPr lang="en-US" dirty="0"/>
        </a:p>
      </dgm:t>
    </dgm:pt>
    <dgm:pt modelId="{22E985DA-1DB9-453D-B59F-0BC7932DA6A8}" type="parTrans" cxnId="{E37C025E-AE6D-43ED-8C1A-035DCBC2D0A9}">
      <dgm:prSet/>
      <dgm:spPr/>
      <dgm:t>
        <a:bodyPr/>
        <a:lstStyle/>
        <a:p>
          <a:endParaRPr lang="en-US"/>
        </a:p>
      </dgm:t>
    </dgm:pt>
    <dgm:pt modelId="{922DB626-B0C7-4144-890C-EDD0B69D450B}" type="sibTrans" cxnId="{E37C025E-AE6D-43ED-8C1A-035DCBC2D0A9}">
      <dgm:prSet/>
      <dgm:spPr/>
      <dgm:t>
        <a:bodyPr/>
        <a:lstStyle/>
        <a:p>
          <a:endParaRPr lang="en-US"/>
        </a:p>
      </dgm:t>
    </dgm:pt>
    <dgm:pt modelId="{A9ABFCEC-49DE-4654-9F55-9EA227167549}">
      <dgm:prSet phldrT="[Text]"/>
      <dgm:spPr/>
      <dgm:t>
        <a:bodyPr/>
        <a:lstStyle/>
        <a:p>
          <a:pPr algn="ctr" rtl="1"/>
          <a:r>
            <a:rPr lang="fa-IR" dirty="0" smtClean="0"/>
            <a:t>قابلیت اجرایی: زمان ، پول، کوشش</a:t>
          </a:r>
          <a:endParaRPr lang="en-US" dirty="0"/>
        </a:p>
      </dgm:t>
    </dgm:pt>
    <dgm:pt modelId="{95E778A7-A91A-4F07-9E59-28931A4654E9}" type="parTrans" cxnId="{0B9722C3-B066-497C-A75A-FDEC7F09340D}">
      <dgm:prSet/>
      <dgm:spPr/>
      <dgm:t>
        <a:bodyPr/>
        <a:lstStyle/>
        <a:p>
          <a:endParaRPr lang="en-US"/>
        </a:p>
      </dgm:t>
    </dgm:pt>
    <dgm:pt modelId="{16D504C7-E104-44F4-8015-645D7F89C69C}" type="sibTrans" cxnId="{0B9722C3-B066-497C-A75A-FDEC7F09340D}">
      <dgm:prSet/>
      <dgm:spPr/>
      <dgm:t>
        <a:bodyPr/>
        <a:lstStyle/>
        <a:p>
          <a:endParaRPr lang="en-US"/>
        </a:p>
      </dgm:t>
    </dgm:pt>
    <dgm:pt modelId="{D0CD06BC-969A-4E91-B1C9-252C1761BAC0}">
      <dgm:prSet phldrT="[Text]"/>
      <dgm:spPr/>
      <dgm:t>
        <a:bodyPr/>
        <a:lstStyle/>
        <a:p>
          <a:r>
            <a:rPr lang="fa-IR" dirty="0" smtClean="0"/>
            <a:t>منبع</a:t>
          </a:r>
          <a:endParaRPr lang="en-US" dirty="0"/>
        </a:p>
      </dgm:t>
    </dgm:pt>
    <dgm:pt modelId="{C3178F37-CF10-41F9-811C-B17C892343C3}" type="parTrans" cxnId="{6D283BD8-7036-42AD-968F-ACE39F80A2EF}">
      <dgm:prSet/>
      <dgm:spPr/>
      <dgm:t>
        <a:bodyPr/>
        <a:lstStyle/>
        <a:p>
          <a:endParaRPr lang="en-US"/>
        </a:p>
      </dgm:t>
    </dgm:pt>
    <dgm:pt modelId="{B4F2D5E9-B8EF-4E17-9362-4089A4AE92C7}" type="sibTrans" cxnId="{6D283BD8-7036-42AD-968F-ACE39F80A2EF}">
      <dgm:prSet/>
      <dgm:spPr/>
      <dgm:t>
        <a:bodyPr/>
        <a:lstStyle/>
        <a:p>
          <a:endParaRPr lang="en-US"/>
        </a:p>
      </dgm:t>
    </dgm:pt>
    <dgm:pt modelId="{31435CB5-B411-4887-8B39-508BBDEC6301}">
      <dgm:prSet/>
      <dgm:spPr/>
      <dgm:t>
        <a:bodyPr/>
        <a:lstStyle/>
        <a:p>
          <a:pPr algn="l"/>
          <a:endParaRPr lang="en-US"/>
        </a:p>
      </dgm:t>
    </dgm:pt>
    <dgm:pt modelId="{7C7F73ED-7485-4778-A0B1-3314916DEF43}" type="parTrans" cxnId="{78D1FA88-3E3F-48D8-A5C5-6BE4833E9E38}">
      <dgm:prSet/>
      <dgm:spPr/>
      <dgm:t>
        <a:bodyPr/>
        <a:lstStyle/>
        <a:p>
          <a:endParaRPr lang="en-US"/>
        </a:p>
      </dgm:t>
    </dgm:pt>
    <dgm:pt modelId="{EF4D2B92-389F-42C8-B131-052ADB4FCA95}" type="sibTrans" cxnId="{78D1FA88-3E3F-48D8-A5C5-6BE4833E9E38}">
      <dgm:prSet/>
      <dgm:spPr/>
      <dgm:t>
        <a:bodyPr/>
        <a:lstStyle/>
        <a:p>
          <a:endParaRPr lang="en-US"/>
        </a:p>
      </dgm:t>
    </dgm:pt>
    <dgm:pt modelId="{76C36277-75B8-4328-AA11-31EDE271E596}">
      <dgm:prSet/>
      <dgm:spPr/>
      <dgm:t>
        <a:bodyPr/>
        <a:lstStyle/>
        <a:p>
          <a:r>
            <a:rPr lang="fa-IR" dirty="0" smtClean="0"/>
            <a:t>روش</a:t>
          </a:r>
          <a:endParaRPr lang="en-US" dirty="0"/>
        </a:p>
      </dgm:t>
    </dgm:pt>
    <dgm:pt modelId="{FE53C4E7-8F98-473C-9570-7DF867A3873D}" type="parTrans" cxnId="{92EF013B-3D82-44D6-AFAA-7883E3D3E6A8}">
      <dgm:prSet/>
      <dgm:spPr/>
      <dgm:t>
        <a:bodyPr/>
        <a:lstStyle/>
        <a:p>
          <a:endParaRPr lang="en-US"/>
        </a:p>
      </dgm:t>
    </dgm:pt>
    <dgm:pt modelId="{715C916B-AAD0-40CA-9D51-F51E0AF0162A}" type="sibTrans" cxnId="{92EF013B-3D82-44D6-AFAA-7883E3D3E6A8}">
      <dgm:prSet/>
      <dgm:spPr/>
      <dgm:t>
        <a:bodyPr/>
        <a:lstStyle/>
        <a:p>
          <a:endParaRPr lang="en-US"/>
        </a:p>
      </dgm:t>
    </dgm:pt>
    <dgm:pt modelId="{F3231ABC-E299-46B7-817F-EC0034AB31AF}" type="pres">
      <dgm:prSet presAssocID="{CB0D6D2A-EB4E-4190-8AD1-D89C80EB9AA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25BF912-515C-42E2-AFF0-85024215F3D2}" type="pres">
      <dgm:prSet presAssocID="{CC94B924-65CA-49C5-8227-981D8BE09265}" presName="centerShape" presStyleLbl="node0" presStyleIdx="0" presStyleCnt="1" custLinFactNeighborX="-310" custLinFactNeighborY="-310"/>
      <dgm:spPr/>
      <dgm:t>
        <a:bodyPr/>
        <a:lstStyle/>
        <a:p>
          <a:endParaRPr lang="en-US"/>
        </a:p>
      </dgm:t>
    </dgm:pt>
    <dgm:pt modelId="{18127B8D-3737-4416-8418-7B029E85CD4D}" type="pres">
      <dgm:prSet presAssocID="{AEA38997-DEE3-4524-831E-FCDBAB073076}" presName="Name9" presStyleLbl="parChTrans1D2" presStyleIdx="0" presStyleCnt="5"/>
      <dgm:spPr/>
      <dgm:t>
        <a:bodyPr/>
        <a:lstStyle/>
        <a:p>
          <a:endParaRPr lang="en-US"/>
        </a:p>
      </dgm:t>
    </dgm:pt>
    <dgm:pt modelId="{A5974319-0CD3-4303-B5EC-8FE64212FFE7}" type="pres">
      <dgm:prSet presAssocID="{AEA38997-DEE3-4524-831E-FCDBAB073076}" presName="connTx" presStyleLbl="parChTrans1D2" presStyleIdx="0" presStyleCnt="5"/>
      <dgm:spPr/>
      <dgm:t>
        <a:bodyPr/>
        <a:lstStyle/>
        <a:p>
          <a:endParaRPr lang="en-US"/>
        </a:p>
      </dgm:t>
    </dgm:pt>
    <dgm:pt modelId="{526F4889-9267-4CFB-96CD-3E67E216400A}" type="pres">
      <dgm:prSet presAssocID="{6AEF67C1-454D-4123-AA16-FDCF324FE134}" presName="node" presStyleLbl="node1" presStyleIdx="0" presStyleCnt="5" custScaleY="5158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94F0E37E-6030-472C-96E9-CD0E69BC910E}" type="pres">
      <dgm:prSet presAssocID="{22E985DA-1DB9-453D-B59F-0BC7932DA6A8}" presName="Name9" presStyleLbl="parChTrans1D2" presStyleIdx="1" presStyleCnt="5"/>
      <dgm:spPr/>
      <dgm:t>
        <a:bodyPr/>
        <a:lstStyle/>
        <a:p>
          <a:endParaRPr lang="en-US"/>
        </a:p>
      </dgm:t>
    </dgm:pt>
    <dgm:pt modelId="{8EFB5643-B076-4F2F-B4A0-2A9944355D60}" type="pres">
      <dgm:prSet presAssocID="{22E985DA-1DB9-453D-B59F-0BC7932DA6A8}" presName="connTx" presStyleLbl="parChTrans1D2" presStyleIdx="1" presStyleCnt="5"/>
      <dgm:spPr/>
      <dgm:t>
        <a:bodyPr/>
        <a:lstStyle/>
        <a:p>
          <a:endParaRPr lang="en-US"/>
        </a:p>
      </dgm:t>
    </dgm:pt>
    <dgm:pt modelId="{23BA786D-B0A2-43A4-A9C9-A72787FACBB2}" type="pres">
      <dgm:prSet presAssocID="{5FC0C4CE-F7AD-473A-84B4-94F88C870569}" presName="node" presStyleLbl="node1" presStyleIdx="1" presStyleCnt="5" custScaleX="134767" custScaleY="70255" custRadScaleRad="120516" custRadScaleInc="4573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116BF55B-8B9C-47BF-8BD8-017F2291FC8F}" type="pres">
      <dgm:prSet presAssocID="{95E778A7-A91A-4F07-9E59-28931A4654E9}" presName="Name9" presStyleLbl="parChTrans1D2" presStyleIdx="2" presStyleCnt="5"/>
      <dgm:spPr/>
      <dgm:t>
        <a:bodyPr/>
        <a:lstStyle/>
        <a:p>
          <a:endParaRPr lang="en-US"/>
        </a:p>
      </dgm:t>
    </dgm:pt>
    <dgm:pt modelId="{00731072-8550-4797-8318-2FBD5D7AE65F}" type="pres">
      <dgm:prSet presAssocID="{95E778A7-A91A-4F07-9E59-28931A4654E9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EC4FE62-7194-42EE-B07C-CD36A35C7841}" type="pres">
      <dgm:prSet presAssocID="{A9ABFCEC-49DE-4654-9F55-9EA227167549}" presName="node" presStyleLbl="node1" presStyleIdx="2" presStyleCnt="5" custScaleY="63230" custRadScaleRad="82074" custRadScaleInc="10340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19ECEDA5-9093-48B3-97CB-BCDBF944B295}" type="pres">
      <dgm:prSet presAssocID="{C3178F37-CF10-41F9-811C-B17C892343C3}" presName="Name9" presStyleLbl="parChTrans1D2" presStyleIdx="3" presStyleCnt="5"/>
      <dgm:spPr/>
      <dgm:t>
        <a:bodyPr/>
        <a:lstStyle/>
        <a:p>
          <a:endParaRPr lang="en-US"/>
        </a:p>
      </dgm:t>
    </dgm:pt>
    <dgm:pt modelId="{5C4E24C0-0CBF-4C2C-88D1-58BD64F0682F}" type="pres">
      <dgm:prSet presAssocID="{C3178F37-CF10-41F9-811C-B17C892343C3}" presName="connTx" presStyleLbl="parChTrans1D2" presStyleIdx="3" presStyleCnt="5"/>
      <dgm:spPr/>
      <dgm:t>
        <a:bodyPr/>
        <a:lstStyle/>
        <a:p>
          <a:endParaRPr lang="en-US"/>
        </a:p>
      </dgm:t>
    </dgm:pt>
    <dgm:pt modelId="{6484E740-007B-4FE8-9BBB-A6081EF98001}" type="pres">
      <dgm:prSet presAssocID="{D0CD06BC-969A-4E91-B1C9-252C1761BAC0}" presName="node" presStyleLbl="node1" presStyleIdx="3" presStyleCnt="5" custScaleY="42210" custRadScaleRad="110051" custRadScaleInc="12207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6FE5FB9-CCAD-461D-AB3D-082B6E789DE8}" type="pres">
      <dgm:prSet presAssocID="{FE53C4E7-8F98-473C-9570-7DF867A3873D}" presName="Name9" presStyleLbl="parChTrans1D2" presStyleIdx="4" presStyleCnt="5"/>
      <dgm:spPr/>
      <dgm:t>
        <a:bodyPr/>
        <a:lstStyle/>
        <a:p>
          <a:endParaRPr lang="en-US"/>
        </a:p>
      </dgm:t>
    </dgm:pt>
    <dgm:pt modelId="{8CEC0996-F9CD-45C2-9C5B-17A432CDB15B}" type="pres">
      <dgm:prSet presAssocID="{FE53C4E7-8F98-473C-9570-7DF867A3873D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7832A58-8907-4B46-99D9-25A407A2D680}" type="pres">
      <dgm:prSet presAssocID="{76C36277-75B8-4328-AA11-31EDE271E596}" presName="node" presStyleLbl="node1" presStyleIdx="4" presStyleCnt="5" custScaleY="48101" custRadScaleRad="111974" custRadScaleInc="-635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FB1F475E-AB0D-4386-B34E-D400D7831C0C}" type="presOf" srcId="{FE53C4E7-8F98-473C-9570-7DF867A3873D}" destId="{E6FE5FB9-CCAD-461D-AB3D-082B6E789DE8}" srcOrd="0" destOrd="0" presId="urn:microsoft.com/office/officeart/2005/8/layout/radial1"/>
    <dgm:cxn modelId="{9E28BCEE-FBBA-47FA-B32C-6E6D6A456573}" type="presOf" srcId="{CC94B924-65CA-49C5-8227-981D8BE09265}" destId="{A25BF912-515C-42E2-AFF0-85024215F3D2}" srcOrd="0" destOrd="0" presId="urn:microsoft.com/office/officeart/2005/8/layout/radial1"/>
    <dgm:cxn modelId="{BECD2A67-652A-4132-B8F6-94EFA68D8769}" srcId="{CC94B924-65CA-49C5-8227-981D8BE09265}" destId="{6AEF67C1-454D-4123-AA16-FDCF324FE134}" srcOrd="0" destOrd="0" parTransId="{AEA38997-DEE3-4524-831E-FCDBAB073076}" sibTransId="{BE454CBE-9EBC-48B9-B331-FA95FBB45A4A}"/>
    <dgm:cxn modelId="{34C5DCF8-CC30-4086-9879-BDD889411F67}" type="presOf" srcId="{CB0D6D2A-EB4E-4190-8AD1-D89C80EB9AA0}" destId="{F3231ABC-E299-46B7-817F-EC0034AB31AF}" srcOrd="0" destOrd="0" presId="urn:microsoft.com/office/officeart/2005/8/layout/radial1"/>
    <dgm:cxn modelId="{228A2491-2037-4FE9-91C1-5D86749D2BEE}" type="presOf" srcId="{D0CD06BC-969A-4E91-B1C9-252C1761BAC0}" destId="{6484E740-007B-4FE8-9BBB-A6081EF98001}" srcOrd="0" destOrd="0" presId="urn:microsoft.com/office/officeart/2005/8/layout/radial1"/>
    <dgm:cxn modelId="{80A035CB-073A-43CD-AE09-A2873C464A8A}" type="presOf" srcId="{95E778A7-A91A-4F07-9E59-28931A4654E9}" destId="{00731072-8550-4797-8318-2FBD5D7AE65F}" srcOrd="1" destOrd="0" presId="urn:microsoft.com/office/officeart/2005/8/layout/radial1"/>
    <dgm:cxn modelId="{134E0422-55AB-4CC8-8AC2-FA38240A7094}" type="presOf" srcId="{AEA38997-DEE3-4524-831E-FCDBAB073076}" destId="{18127B8D-3737-4416-8418-7B029E85CD4D}" srcOrd="0" destOrd="0" presId="urn:microsoft.com/office/officeart/2005/8/layout/radial1"/>
    <dgm:cxn modelId="{27B5D0BF-A496-4C0E-A884-221F9F9C4D5E}" type="presOf" srcId="{5FC0C4CE-F7AD-473A-84B4-94F88C870569}" destId="{23BA786D-B0A2-43A4-A9C9-A72787FACBB2}" srcOrd="0" destOrd="0" presId="urn:microsoft.com/office/officeart/2005/8/layout/radial1"/>
    <dgm:cxn modelId="{E37C025E-AE6D-43ED-8C1A-035DCBC2D0A9}" srcId="{CC94B924-65CA-49C5-8227-981D8BE09265}" destId="{5FC0C4CE-F7AD-473A-84B4-94F88C870569}" srcOrd="1" destOrd="0" parTransId="{22E985DA-1DB9-453D-B59F-0BC7932DA6A8}" sibTransId="{922DB626-B0C7-4144-890C-EDD0B69D450B}"/>
    <dgm:cxn modelId="{92EF013B-3D82-44D6-AFAA-7883E3D3E6A8}" srcId="{CC94B924-65CA-49C5-8227-981D8BE09265}" destId="{76C36277-75B8-4328-AA11-31EDE271E596}" srcOrd="4" destOrd="0" parTransId="{FE53C4E7-8F98-473C-9570-7DF867A3873D}" sibTransId="{715C916B-AAD0-40CA-9D51-F51E0AF0162A}"/>
    <dgm:cxn modelId="{B9781CD6-6B1E-4E64-9421-AE7F91223853}" type="presOf" srcId="{22E985DA-1DB9-453D-B59F-0BC7932DA6A8}" destId="{94F0E37E-6030-472C-96E9-CD0E69BC910E}" srcOrd="0" destOrd="0" presId="urn:microsoft.com/office/officeart/2005/8/layout/radial1"/>
    <dgm:cxn modelId="{AC0AD599-065D-4F50-84D2-BEAB5A3B7651}" type="presOf" srcId="{AEA38997-DEE3-4524-831E-FCDBAB073076}" destId="{A5974319-0CD3-4303-B5EC-8FE64212FFE7}" srcOrd="1" destOrd="0" presId="urn:microsoft.com/office/officeart/2005/8/layout/radial1"/>
    <dgm:cxn modelId="{264D50E1-FB3A-4C37-B368-626FB6DECD0D}" type="presOf" srcId="{C3178F37-CF10-41F9-811C-B17C892343C3}" destId="{19ECEDA5-9093-48B3-97CB-BCDBF944B295}" srcOrd="0" destOrd="0" presId="urn:microsoft.com/office/officeart/2005/8/layout/radial1"/>
    <dgm:cxn modelId="{78D1FA88-3E3F-48D8-A5C5-6BE4833E9E38}" srcId="{5FC0C4CE-F7AD-473A-84B4-94F88C870569}" destId="{31435CB5-B411-4887-8B39-508BBDEC6301}" srcOrd="0" destOrd="0" parTransId="{7C7F73ED-7485-4778-A0B1-3314916DEF43}" sibTransId="{EF4D2B92-389F-42C8-B131-052ADB4FCA95}"/>
    <dgm:cxn modelId="{09F4E2B3-063F-47CB-A4D2-F4E1A3A72391}" type="presOf" srcId="{31435CB5-B411-4887-8B39-508BBDEC6301}" destId="{23BA786D-B0A2-43A4-A9C9-A72787FACBB2}" srcOrd="0" destOrd="1" presId="urn:microsoft.com/office/officeart/2005/8/layout/radial1"/>
    <dgm:cxn modelId="{C91C5E24-60BD-4BC0-94EE-DDA11A30E848}" srcId="{CB0D6D2A-EB4E-4190-8AD1-D89C80EB9AA0}" destId="{CC94B924-65CA-49C5-8227-981D8BE09265}" srcOrd="0" destOrd="0" parTransId="{61EBE2F4-D400-4103-83A4-99A6C058C74E}" sibTransId="{4629476F-0D83-4113-B583-660B54663A7D}"/>
    <dgm:cxn modelId="{02A419D6-9DD4-48EF-A9DC-A2BB8B71CCF0}" type="presOf" srcId="{22E985DA-1DB9-453D-B59F-0BC7932DA6A8}" destId="{8EFB5643-B076-4F2F-B4A0-2A9944355D60}" srcOrd="1" destOrd="0" presId="urn:microsoft.com/office/officeart/2005/8/layout/radial1"/>
    <dgm:cxn modelId="{6D283BD8-7036-42AD-968F-ACE39F80A2EF}" srcId="{CC94B924-65CA-49C5-8227-981D8BE09265}" destId="{D0CD06BC-969A-4E91-B1C9-252C1761BAC0}" srcOrd="3" destOrd="0" parTransId="{C3178F37-CF10-41F9-811C-B17C892343C3}" sibTransId="{B4F2D5E9-B8EF-4E17-9362-4089A4AE92C7}"/>
    <dgm:cxn modelId="{7A479476-8D0F-4632-9A27-2492E23F911C}" type="presOf" srcId="{95E778A7-A91A-4F07-9E59-28931A4654E9}" destId="{116BF55B-8B9C-47BF-8BD8-017F2291FC8F}" srcOrd="0" destOrd="0" presId="urn:microsoft.com/office/officeart/2005/8/layout/radial1"/>
    <dgm:cxn modelId="{D9072B97-7FC4-4C19-9950-107AEA2E478E}" type="presOf" srcId="{FE53C4E7-8F98-473C-9570-7DF867A3873D}" destId="{8CEC0996-F9CD-45C2-9C5B-17A432CDB15B}" srcOrd="1" destOrd="0" presId="urn:microsoft.com/office/officeart/2005/8/layout/radial1"/>
    <dgm:cxn modelId="{2BF05971-3D96-4692-B60D-8AB8476527E0}" type="presOf" srcId="{76C36277-75B8-4328-AA11-31EDE271E596}" destId="{97832A58-8907-4B46-99D9-25A407A2D680}" srcOrd="0" destOrd="0" presId="urn:microsoft.com/office/officeart/2005/8/layout/radial1"/>
    <dgm:cxn modelId="{0E5451BE-DA52-48D0-898C-B6573E953A94}" type="presOf" srcId="{6AEF67C1-454D-4123-AA16-FDCF324FE134}" destId="{526F4889-9267-4CFB-96CD-3E67E216400A}" srcOrd="0" destOrd="0" presId="urn:microsoft.com/office/officeart/2005/8/layout/radial1"/>
    <dgm:cxn modelId="{562A7A9C-9796-4AC6-9521-5EEED4707CC4}" type="presOf" srcId="{C3178F37-CF10-41F9-811C-B17C892343C3}" destId="{5C4E24C0-0CBF-4C2C-88D1-58BD64F0682F}" srcOrd="1" destOrd="0" presId="urn:microsoft.com/office/officeart/2005/8/layout/radial1"/>
    <dgm:cxn modelId="{09631EFA-DAE8-4407-85C1-C5659205E87B}" type="presOf" srcId="{A9ABFCEC-49DE-4654-9F55-9EA227167549}" destId="{CEC4FE62-7194-42EE-B07C-CD36A35C7841}" srcOrd="0" destOrd="0" presId="urn:microsoft.com/office/officeart/2005/8/layout/radial1"/>
    <dgm:cxn modelId="{0B9722C3-B066-497C-A75A-FDEC7F09340D}" srcId="{CC94B924-65CA-49C5-8227-981D8BE09265}" destId="{A9ABFCEC-49DE-4654-9F55-9EA227167549}" srcOrd="2" destOrd="0" parTransId="{95E778A7-A91A-4F07-9E59-28931A4654E9}" sibTransId="{16D504C7-E104-44F4-8015-645D7F89C69C}"/>
    <dgm:cxn modelId="{EDFE248B-0596-4799-B5A8-8D363C8A35DE}" type="presParOf" srcId="{F3231ABC-E299-46B7-817F-EC0034AB31AF}" destId="{A25BF912-515C-42E2-AFF0-85024215F3D2}" srcOrd="0" destOrd="0" presId="urn:microsoft.com/office/officeart/2005/8/layout/radial1"/>
    <dgm:cxn modelId="{F59291C4-38D7-4478-8A26-52333689CB54}" type="presParOf" srcId="{F3231ABC-E299-46B7-817F-EC0034AB31AF}" destId="{18127B8D-3737-4416-8418-7B029E85CD4D}" srcOrd="1" destOrd="0" presId="urn:microsoft.com/office/officeart/2005/8/layout/radial1"/>
    <dgm:cxn modelId="{09467FEC-73BF-41C7-BC97-34AABF7847C0}" type="presParOf" srcId="{18127B8D-3737-4416-8418-7B029E85CD4D}" destId="{A5974319-0CD3-4303-B5EC-8FE64212FFE7}" srcOrd="0" destOrd="0" presId="urn:microsoft.com/office/officeart/2005/8/layout/radial1"/>
    <dgm:cxn modelId="{3480CC4B-B083-4352-B191-72BF5840A3D8}" type="presParOf" srcId="{F3231ABC-E299-46B7-817F-EC0034AB31AF}" destId="{526F4889-9267-4CFB-96CD-3E67E216400A}" srcOrd="2" destOrd="0" presId="urn:microsoft.com/office/officeart/2005/8/layout/radial1"/>
    <dgm:cxn modelId="{BEED926E-AEBB-4BD2-A5F6-8AB50F8F86C9}" type="presParOf" srcId="{F3231ABC-E299-46B7-817F-EC0034AB31AF}" destId="{94F0E37E-6030-472C-96E9-CD0E69BC910E}" srcOrd="3" destOrd="0" presId="urn:microsoft.com/office/officeart/2005/8/layout/radial1"/>
    <dgm:cxn modelId="{3F6DCF67-5738-433F-87EC-036F62CB81F7}" type="presParOf" srcId="{94F0E37E-6030-472C-96E9-CD0E69BC910E}" destId="{8EFB5643-B076-4F2F-B4A0-2A9944355D60}" srcOrd="0" destOrd="0" presId="urn:microsoft.com/office/officeart/2005/8/layout/radial1"/>
    <dgm:cxn modelId="{0150A106-515B-4DB9-AD0B-EA41DDCE9867}" type="presParOf" srcId="{F3231ABC-E299-46B7-817F-EC0034AB31AF}" destId="{23BA786D-B0A2-43A4-A9C9-A72787FACBB2}" srcOrd="4" destOrd="0" presId="urn:microsoft.com/office/officeart/2005/8/layout/radial1"/>
    <dgm:cxn modelId="{DE9A8A69-CA2D-4996-A524-3DD3A53EE01E}" type="presParOf" srcId="{F3231ABC-E299-46B7-817F-EC0034AB31AF}" destId="{116BF55B-8B9C-47BF-8BD8-017F2291FC8F}" srcOrd="5" destOrd="0" presId="urn:microsoft.com/office/officeart/2005/8/layout/radial1"/>
    <dgm:cxn modelId="{D219BC20-1471-4F0E-AF07-2FD487CD46D9}" type="presParOf" srcId="{116BF55B-8B9C-47BF-8BD8-017F2291FC8F}" destId="{00731072-8550-4797-8318-2FBD5D7AE65F}" srcOrd="0" destOrd="0" presId="urn:microsoft.com/office/officeart/2005/8/layout/radial1"/>
    <dgm:cxn modelId="{980294A0-EB33-42D2-B5CF-9CCC68EB326D}" type="presParOf" srcId="{F3231ABC-E299-46B7-817F-EC0034AB31AF}" destId="{CEC4FE62-7194-42EE-B07C-CD36A35C7841}" srcOrd="6" destOrd="0" presId="urn:microsoft.com/office/officeart/2005/8/layout/radial1"/>
    <dgm:cxn modelId="{4801F6E9-311D-4AD6-B98C-06CE0CD92447}" type="presParOf" srcId="{F3231ABC-E299-46B7-817F-EC0034AB31AF}" destId="{19ECEDA5-9093-48B3-97CB-BCDBF944B295}" srcOrd="7" destOrd="0" presId="urn:microsoft.com/office/officeart/2005/8/layout/radial1"/>
    <dgm:cxn modelId="{A5EAA566-702D-45CE-979A-88947E5A0AB1}" type="presParOf" srcId="{19ECEDA5-9093-48B3-97CB-BCDBF944B295}" destId="{5C4E24C0-0CBF-4C2C-88D1-58BD64F0682F}" srcOrd="0" destOrd="0" presId="urn:microsoft.com/office/officeart/2005/8/layout/radial1"/>
    <dgm:cxn modelId="{66BAE6D6-F1E3-4D6E-AD71-3D3B3161EB78}" type="presParOf" srcId="{F3231ABC-E299-46B7-817F-EC0034AB31AF}" destId="{6484E740-007B-4FE8-9BBB-A6081EF98001}" srcOrd="8" destOrd="0" presId="urn:microsoft.com/office/officeart/2005/8/layout/radial1"/>
    <dgm:cxn modelId="{81175EA0-8164-4079-8DE2-0153ADDADE74}" type="presParOf" srcId="{F3231ABC-E299-46B7-817F-EC0034AB31AF}" destId="{E6FE5FB9-CCAD-461D-AB3D-082B6E789DE8}" srcOrd="9" destOrd="0" presId="urn:microsoft.com/office/officeart/2005/8/layout/radial1"/>
    <dgm:cxn modelId="{A79F15C8-7126-41B2-9404-55A1DD7AC78E}" type="presParOf" srcId="{E6FE5FB9-CCAD-461D-AB3D-082B6E789DE8}" destId="{8CEC0996-F9CD-45C2-9C5B-17A432CDB15B}" srcOrd="0" destOrd="0" presId="urn:microsoft.com/office/officeart/2005/8/layout/radial1"/>
    <dgm:cxn modelId="{A95913D0-8CDA-4F4C-8F39-962FEEB6794F}" type="presParOf" srcId="{F3231ABC-E299-46B7-817F-EC0034AB31AF}" destId="{97832A58-8907-4B46-99D9-25A407A2D680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C9E0-9F8F-42B2-971E-3EFB50253D07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B7082-28D6-4596-BC54-A7BE5D02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C9E0-9F8F-42B2-971E-3EFB50253D07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B7082-28D6-4596-BC54-A7BE5D02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C9E0-9F8F-42B2-971E-3EFB50253D07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B7082-28D6-4596-BC54-A7BE5D02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C9E0-9F8F-42B2-971E-3EFB50253D07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B7082-28D6-4596-BC54-A7BE5D02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C9E0-9F8F-42B2-971E-3EFB50253D07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B7082-28D6-4596-BC54-A7BE5D02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C9E0-9F8F-42B2-971E-3EFB50253D07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B7082-28D6-4596-BC54-A7BE5D02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C9E0-9F8F-42B2-971E-3EFB50253D07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B7082-28D6-4596-BC54-A7BE5D02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C9E0-9F8F-42B2-971E-3EFB50253D07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B7082-28D6-4596-BC54-A7BE5D02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C9E0-9F8F-42B2-971E-3EFB50253D07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B7082-28D6-4596-BC54-A7BE5D02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C9E0-9F8F-42B2-971E-3EFB50253D07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B7082-28D6-4596-BC54-A7BE5D02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C9E0-9F8F-42B2-971E-3EFB50253D07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B7082-28D6-4596-BC54-A7BE5D02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6C9E0-9F8F-42B2-971E-3EFB50253D07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B7082-28D6-4596-BC54-A7BE5D02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>
                <a:cs typeface="B Koodak" pitchFamily="2" charset="-78"/>
              </a:rPr>
              <a:t>فصل هشتم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/>
            <a:r>
              <a:rPr lang="fa-IR" dirty="0">
                <a:solidFill>
                  <a:schemeClr val="tx1"/>
                </a:solidFill>
                <a:cs typeface="B Titr" pitchFamily="2" charset="-78"/>
              </a:rPr>
              <a:t>هدف گذاری و ارزیابی عملکرد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فرایند مدیریت بر مبنای هدف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819400" y="1600200"/>
            <a:ext cx="3048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ابجاد هدف های سازمانی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66800" y="2514600"/>
            <a:ext cx="7162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همکاری در تعیین هدف 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838200" y="37338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ابلاغ هدف های سازمانی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438400" y="3733800"/>
            <a:ext cx="990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ملاقات رودر رو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038600" y="37338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 smtClean="0"/>
              <a:t>توافق بر سر اهداف واگذاری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5738447" y="3733800"/>
            <a:ext cx="89095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مشاوره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239000" y="3733800"/>
            <a:ext cx="838200" cy="8862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400" dirty="0" smtClean="0"/>
              <a:t>توافق بر سر وقت ومنابع مورد نیاز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990600" y="5105400"/>
            <a:ext cx="7239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بررسی نوبه ای پیشرفت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390900" y="6096000"/>
            <a:ext cx="23241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ارزیابی نتایج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8342" y="1837872"/>
            <a:ext cx="76200" cy="4610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424542" y="6291942"/>
            <a:ext cx="2966358" cy="1995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 rot="16200000" flipV="1">
            <a:off x="6403275" y="4091546"/>
            <a:ext cx="4568540" cy="1011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 rot="10800000">
            <a:off x="5738586" y="6284688"/>
            <a:ext cx="2966358" cy="1995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Arrow 10"/>
          <p:cNvSpPr/>
          <p:nvPr/>
        </p:nvSpPr>
        <p:spPr>
          <a:xfrm>
            <a:off x="5867400" y="1809750"/>
            <a:ext cx="2769592" cy="1714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424542" y="1808844"/>
            <a:ext cx="2394858" cy="1333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4343400" y="2133600"/>
            <a:ext cx="152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1143000" y="3048000"/>
            <a:ext cx="1524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>
            <a:off x="2819400" y="3048000"/>
            <a:ext cx="1524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>
            <a:off x="4343400" y="3048000"/>
            <a:ext cx="1524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>
            <a:off x="6096000" y="3048000"/>
            <a:ext cx="1524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7543800" y="3048000"/>
            <a:ext cx="1524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>
            <a:off x="1143000" y="4648200"/>
            <a:ext cx="1524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>
            <a:off x="2819400" y="4648200"/>
            <a:ext cx="1524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Down Arrow 35"/>
          <p:cNvSpPr/>
          <p:nvPr/>
        </p:nvSpPr>
        <p:spPr>
          <a:xfrm>
            <a:off x="4343400" y="4648200"/>
            <a:ext cx="1524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6096000" y="4648200"/>
            <a:ext cx="1524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Down Arrow 37"/>
          <p:cNvSpPr/>
          <p:nvPr/>
        </p:nvSpPr>
        <p:spPr>
          <a:xfrm>
            <a:off x="7543800" y="4634345"/>
            <a:ext cx="1524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Down Arrow 38"/>
          <p:cNvSpPr/>
          <p:nvPr/>
        </p:nvSpPr>
        <p:spPr>
          <a:xfrm>
            <a:off x="4343400" y="5715000"/>
            <a:ext cx="152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6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cs typeface="B Nazanin" pitchFamily="2" charset="-78"/>
              </a:rPr>
              <a:t>ارزیابی و کاربردهای مدیریت بر مبنای هدف:</a:t>
            </a:r>
            <a:r>
              <a:rPr lang="en-US" dirty="0" smtClean="0">
                <a:cs typeface="B Nazanin" pitchFamily="2" charset="-78"/>
              </a:rPr>
              <a:t/>
            </a:r>
            <a:br>
              <a:rPr lang="en-US" dirty="0" smtClean="0">
                <a:cs typeface="B Nazanin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نقاط قوت: ایجاد کننده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1- اهداف روشن برای کارکنان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2- انگیزش در کارکنان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3- مبنای پاداش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4- گسترش ارتباطات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5- ارزیابی های ساده تر و واقعی تر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 </a:t>
            </a:r>
            <a:endParaRPr lang="en-US" dirty="0" smtClean="0">
              <a:cs typeface="B Nazanin" pitchFamily="2" charset="-78"/>
            </a:endParaRPr>
          </a:p>
          <a:p>
            <a:pPr algn="r">
              <a:buNone/>
            </a:pPr>
            <a:endParaRPr lang="en-US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92500" lnSpcReduction="10000"/>
          </a:bodyPr>
          <a:lstStyle/>
          <a:p>
            <a:pPr algn="r" rtl="1">
              <a:buNone/>
            </a:pPr>
            <a:r>
              <a:rPr lang="fa-IR" sz="3800" dirty="0" smtClean="0">
                <a:cs typeface="B Nazanin" pitchFamily="2" charset="-78"/>
              </a:rPr>
              <a:t>محدودیت ها: </a:t>
            </a:r>
            <a:endParaRPr lang="en-US" sz="3800" dirty="0" smtClean="0">
              <a:cs typeface="B Nazanin" pitchFamily="2" charset="-78"/>
            </a:endParaRPr>
          </a:p>
          <a:p>
            <a:pPr marL="457200" indent="-457200" algn="justLow" rtl="1">
              <a:buNone/>
            </a:pPr>
            <a:r>
              <a:rPr lang="fa-IR" dirty="0" smtClean="0">
                <a:cs typeface="B Nazanin" pitchFamily="2" charset="-78"/>
              </a:rPr>
              <a:t>1- در صورت عدم مشارکت واقعی مدیران باعث بدگمان و دلسرد شدن کارکنان اجرا کننده می­شود.</a:t>
            </a:r>
            <a:endParaRPr lang="en-US" dirty="0" smtClean="0">
              <a:cs typeface="B Nazanin" pitchFamily="2" charset="-78"/>
            </a:endParaRPr>
          </a:p>
          <a:p>
            <a:pPr marL="457200" indent="-457200" algn="justLow" rtl="1">
              <a:buNone/>
            </a:pPr>
            <a:r>
              <a:rPr lang="fa-IR" dirty="0" smtClean="0">
                <a:cs typeface="B Nazanin" pitchFamily="2" charset="-78"/>
              </a:rPr>
              <a:t>2- به منظور ایجاد هدف قابل دسترس، گرایش بیش از حد به </a:t>
            </a:r>
            <a:br>
              <a:rPr lang="fa-IR" dirty="0" smtClean="0">
                <a:cs typeface="B Nazanin" pitchFamily="2" charset="-78"/>
              </a:rPr>
            </a:br>
            <a:r>
              <a:rPr lang="fa-IR" dirty="0" smtClean="0">
                <a:cs typeface="B Nazanin" pitchFamily="2" charset="-78"/>
              </a:rPr>
              <a:t>اهداف کمی به وجود می آید.</a:t>
            </a:r>
            <a:endParaRPr lang="en-US" dirty="0" smtClean="0">
              <a:cs typeface="B Nazanin" pitchFamily="2" charset="-78"/>
            </a:endParaRPr>
          </a:p>
          <a:p>
            <a:pPr marL="457200" indent="-457200" algn="justLow" rtl="1">
              <a:buNone/>
            </a:pPr>
            <a:r>
              <a:rPr lang="fa-IR" dirty="0" smtClean="0">
                <a:cs typeface="B Nazanin" pitchFamily="2" charset="-78"/>
              </a:rPr>
              <a:t>3- مکاتبات و بایگانی ها افزایش می شود.</a:t>
            </a:r>
            <a:endParaRPr lang="en-US" dirty="0" smtClean="0">
              <a:cs typeface="B Nazanin" pitchFamily="2" charset="-78"/>
            </a:endParaRPr>
          </a:p>
          <a:p>
            <a:pPr marL="457200" indent="-457200" algn="justLow" rtl="1">
              <a:buNone/>
            </a:pPr>
            <a:r>
              <a:rPr lang="fa-IR" dirty="0" smtClean="0">
                <a:cs typeface="B Nazanin" pitchFamily="2" charset="-78"/>
              </a:rPr>
              <a:t>4- برخی از مدیران اجازه مشارکت زیردستانشان در هدف گذاری را </a:t>
            </a:r>
            <a:br>
              <a:rPr lang="fa-IR" dirty="0" smtClean="0">
                <a:cs typeface="B Nazanin" pitchFamily="2" charset="-78"/>
              </a:rPr>
            </a:br>
            <a:r>
              <a:rPr lang="fa-IR" dirty="0" smtClean="0">
                <a:cs typeface="B Nazanin" pitchFamily="2" charset="-78"/>
              </a:rPr>
              <a:t>نمی دهند.</a:t>
            </a:r>
            <a:endParaRPr lang="en-US" dirty="0" smtClean="0">
              <a:cs typeface="B Nazanin" pitchFamily="2" charset="-78"/>
            </a:endParaRPr>
          </a:p>
          <a:p>
            <a:pPr algn="justLow" rtl="1">
              <a:buNone/>
            </a:pPr>
            <a:r>
              <a:rPr lang="fa-IR" dirty="0" smtClean="0">
                <a:cs typeface="B Nazanin" pitchFamily="2" charset="-78"/>
              </a:rPr>
              <a:t> </a:t>
            </a:r>
            <a:endParaRPr lang="en-US" dirty="0" smtClean="0">
              <a:cs typeface="B Nazanin" pitchFamily="2" charset="-78"/>
            </a:endParaRPr>
          </a:p>
          <a:p>
            <a:pPr marL="95250" indent="0" algn="justLow" rtl="1">
              <a:buNone/>
            </a:pPr>
            <a:r>
              <a:rPr lang="fa-IR" dirty="0" smtClean="0">
                <a:cs typeface="B Nazanin" pitchFamily="2" charset="-78"/>
              </a:rPr>
              <a:t>اگر مدیریت بر مبنای هدف درست اعمال شود، می تواند مبنای موثری در سیستم پرداخت پاداش باشد.</a:t>
            </a:r>
            <a:endParaRPr lang="en-US" dirty="0" smtClean="0">
              <a:cs typeface="B Nazanin" pitchFamily="2" charset="-78"/>
            </a:endParaRPr>
          </a:p>
          <a:p>
            <a:pPr algn="r">
              <a:buNone/>
            </a:pPr>
            <a:endParaRPr lang="en-US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>
                <a:cs typeface="B Nazanin" pitchFamily="2" charset="-78"/>
              </a:rPr>
              <a:t>سیستم های ارزیابی عملکرد</a:t>
            </a:r>
            <a:r>
              <a:rPr lang="en-US" dirty="0" smtClean="0">
                <a:cs typeface="B Nazanin" pitchFamily="2" charset="-78"/>
              </a:rPr>
              <a:t/>
            </a:r>
            <a:br>
              <a:rPr lang="en-US" dirty="0" smtClean="0">
                <a:cs typeface="B Nazanin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2164"/>
          </a:xfrm>
        </p:spPr>
        <p:txBody>
          <a:bodyPr>
            <a:normAutofit lnSpcReduction="10000"/>
          </a:bodyPr>
          <a:lstStyle/>
          <a:p>
            <a:pPr algn="justLow" rtl="1">
              <a:buNone/>
            </a:pPr>
            <a:r>
              <a:rPr lang="fa-IR" dirty="0" smtClean="0">
                <a:cs typeface="B Nazanin" pitchFamily="2" charset="-78"/>
              </a:rPr>
              <a:t>ارزیابی عملکرد فرایندی است که توسط آن یک مدیر:</a:t>
            </a:r>
            <a:endParaRPr lang="en-US" dirty="0" smtClean="0">
              <a:cs typeface="B Nazanin" pitchFamily="2" charset="-78"/>
            </a:endParaRPr>
          </a:p>
          <a:p>
            <a:pPr marL="457200" indent="-457200" algn="justLow" rtl="1">
              <a:buNone/>
            </a:pPr>
            <a:r>
              <a:rPr lang="fa-IR" dirty="0" smtClean="0">
                <a:cs typeface="B Nazanin" pitchFamily="2" charset="-78"/>
              </a:rPr>
              <a:t>1- رفتارهای کاری کارکنان را با معیارهای از قبل تعیین شده اندازه گیری </a:t>
            </a:r>
            <a:br>
              <a:rPr lang="fa-IR" dirty="0" smtClean="0">
                <a:cs typeface="B Nazanin" pitchFamily="2" charset="-78"/>
              </a:rPr>
            </a:br>
            <a:r>
              <a:rPr lang="fa-IR" dirty="0" smtClean="0">
                <a:cs typeface="B Nazanin" pitchFamily="2" charset="-78"/>
              </a:rPr>
              <a:t>می کند.</a:t>
            </a:r>
            <a:endParaRPr lang="en-US" dirty="0" smtClean="0">
              <a:cs typeface="B Nazanin" pitchFamily="2" charset="-78"/>
            </a:endParaRPr>
          </a:p>
          <a:p>
            <a:pPr marL="457200" indent="-457200" algn="justLow" rtl="1">
              <a:buNone/>
            </a:pPr>
            <a:r>
              <a:rPr lang="fa-IR" dirty="0" smtClean="0">
                <a:cs typeface="B Nazanin" pitchFamily="2" charset="-78"/>
              </a:rPr>
              <a:t>2- نتایج را ثبت می­کند.</a:t>
            </a:r>
            <a:endParaRPr lang="en-US" dirty="0" smtClean="0">
              <a:cs typeface="B Nazanin" pitchFamily="2" charset="-78"/>
            </a:endParaRPr>
          </a:p>
          <a:p>
            <a:pPr marL="457200" indent="-457200" algn="justLow" rtl="1">
              <a:buNone/>
            </a:pPr>
            <a:r>
              <a:rPr lang="fa-IR" dirty="0" smtClean="0">
                <a:cs typeface="B Nazanin" pitchFamily="2" charset="-78"/>
              </a:rPr>
              <a:t>3- نتایج را به کارکنان ابلاغ می کند.</a:t>
            </a:r>
          </a:p>
          <a:p>
            <a:pPr marL="457200" indent="-457200" algn="justLow" rtl="1">
              <a:buNone/>
            </a:pPr>
            <a:endParaRPr lang="en-US" sz="1400" dirty="0" smtClean="0">
              <a:cs typeface="B Nazanin" pitchFamily="2" charset="-78"/>
            </a:endParaRPr>
          </a:p>
          <a:p>
            <a:pPr algn="justLow" rtl="1">
              <a:buNone/>
            </a:pPr>
            <a:r>
              <a:rPr lang="fa-IR" dirty="0" smtClean="0">
                <a:cs typeface="B Nazanin" pitchFamily="2" charset="-78"/>
              </a:rPr>
              <a:t>در سیستم ارزیابی عملکرد مدیر و زیردست مشارکت دارند.</a:t>
            </a:r>
            <a:endParaRPr lang="en-US" dirty="0" smtClean="0">
              <a:cs typeface="B Nazanin" pitchFamily="2" charset="-78"/>
            </a:endParaRPr>
          </a:p>
          <a:p>
            <a:pPr algn="justLow" rtl="1">
              <a:buNone/>
            </a:pPr>
            <a:r>
              <a:rPr lang="fa-IR" dirty="0" smtClean="0">
                <a:cs typeface="B Nazanin" pitchFamily="2" charset="-78"/>
              </a:rPr>
              <a:t>سیستم ارزیابی عملکرد شامل:</a:t>
            </a:r>
          </a:p>
          <a:p>
            <a:pPr algn="justLow" rtl="1">
              <a:buNone/>
            </a:pPr>
            <a:r>
              <a:rPr lang="fa-IR" dirty="0" smtClean="0">
                <a:cs typeface="B Nazanin" pitchFamily="2" charset="-78"/>
              </a:rPr>
              <a:t>1- خط مشی­های سازمانی2- مقررات 3- منابع پشتیبانی کننده فعالیت است.</a:t>
            </a:r>
          </a:p>
          <a:p>
            <a:pPr algn="justLow" rtl="1">
              <a:buNone/>
            </a:pPr>
            <a:endParaRPr lang="en-US" sz="1400" dirty="0" smtClean="0">
              <a:cs typeface="B Nazanin" pitchFamily="2" charset="-78"/>
            </a:endParaRPr>
          </a:p>
          <a:p>
            <a:pPr algn="justLow" rtl="1">
              <a:buNone/>
            </a:pPr>
            <a:endParaRPr lang="en-US" dirty="0" smtClean="0">
              <a:cs typeface="B Nazanin" pitchFamily="2" charset="-78"/>
            </a:endParaRPr>
          </a:p>
          <a:p>
            <a:pPr algn="justLow" rtl="1">
              <a:buNone/>
            </a:pPr>
            <a:endParaRPr lang="en-US" dirty="0" smtClean="0">
              <a:cs typeface="B Nazanin" pitchFamily="2" charset="-78"/>
            </a:endParaRPr>
          </a:p>
          <a:p>
            <a:pPr algn="justLow">
              <a:buNone/>
            </a:pPr>
            <a:endParaRPr lang="en-US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cs typeface="B Nazanin" pitchFamily="2" charset="-78"/>
              </a:rPr>
              <a:t>سیستم منابع انسانی:</a:t>
            </a:r>
            <a:endParaRPr lang="en-US" dirty="0" smtClean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 1- جذب نیرو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2- آموزش و بهسازی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3- انگیزش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4- پرداخت</a:t>
            </a:r>
          </a:p>
          <a:p>
            <a:pPr algn="r" rtl="1">
              <a:buNone/>
            </a:pPr>
            <a:endParaRPr lang="en-US" dirty="0" smtClean="0">
              <a:cs typeface="B Nazanin" pitchFamily="2" charset="-78"/>
            </a:endParaRPr>
          </a:p>
          <a:p>
            <a:pPr marL="0" indent="0" algn="justLow" rtl="1">
              <a:buNone/>
            </a:pPr>
            <a:r>
              <a:rPr lang="fa-IR" dirty="0" smtClean="0">
                <a:cs typeface="B Nazanin" pitchFamily="2" charset="-78"/>
              </a:rPr>
              <a:t>در هر 4 بخش با استفاده از بازخوردهای سایر بخش ها امکان فراهم آوردن اطلاعات برای ارزیابی عملکرد وجود دارد و این ارزیابی عملکرد یکی از ابزارهای قدرتمند و مهم برای مدیریت منابع انسانی است.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 </a:t>
            </a:r>
            <a:endParaRPr lang="en-US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cs typeface="B Nazanin" pitchFamily="2" charset="-78"/>
              </a:rPr>
              <a:t>منظور از ارزیابی عملکرد</a:t>
            </a:r>
            <a:endParaRPr lang="en-US" dirty="0" smtClean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19050" algn="r" rtl="1">
              <a:buNone/>
            </a:pPr>
            <a:r>
              <a:rPr lang="fa-IR" dirty="0" smtClean="0">
                <a:cs typeface="B Nazanin" pitchFamily="2" charset="-78"/>
              </a:rPr>
              <a:t>اصلی ترین منظور از ارزیابی عملکرد، فراهم آوردن اطلاعات درباره رفتارهای کاری است.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سایر مقاصد به دو طبقه زیر تقسیم می شوند: 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1- داوری در مورد عملکردهای قبلی: به فعالیت­های گذشته تأکید شده و به منظور کنترل رفتار کارکنان استفاده می شود. (برای پاداش یا تنبیه )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2- بهبود و بهسازی عملکردهای آتی:  بر عملکرد آینده و استفاده از اطلاعات حاصله از ارزشیابی­ها برای پیشرفت تاکید دارد.</a:t>
            </a:r>
            <a:endParaRPr lang="en-US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quipmentprotection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0272" y="1761595"/>
            <a:ext cx="3146420" cy="49797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5367" y="579149"/>
            <a:ext cx="2535655" cy="2201779"/>
          </a:xfrm>
        </p:spPr>
        <p:txBody>
          <a:bodyPr anchor="ctr"/>
          <a:lstStyle/>
          <a:p>
            <a:pPr algn="ctr"/>
            <a:r>
              <a:rPr lang="fa-IR" dirty="0" smtClean="0"/>
              <a:t>سوالات مطرح </a:t>
            </a:r>
            <a:br>
              <a:rPr lang="fa-IR" dirty="0" smtClean="0"/>
            </a:br>
            <a:r>
              <a:rPr lang="fa-IR" dirty="0" smtClean="0"/>
              <a:t>در </a:t>
            </a:r>
            <a:br>
              <a:rPr lang="fa-IR" dirty="0" smtClean="0"/>
            </a:br>
            <a:r>
              <a:rPr lang="fa-IR" dirty="0" smtClean="0"/>
              <a:t>ارزیابی عملکرد</a:t>
            </a:r>
            <a:br>
              <a:rPr lang="fa-I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7579" y="673768"/>
            <a:ext cx="4594860" cy="5486400"/>
          </a:xfrm>
        </p:spPr>
        <p:txBody>
          <a:bodyPr anchor="ctr"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fa-IR" sz="2400" dirty="0" smtClean="0"/>
              <a:t>سوال اول : چه کسی ارزیابی می کند؟ </a:t>
            </a:r>
            <a:r>
              <a:rPr lang="fa-IR" sz="2400" b="1" dirty="0" smtClean="0"/>
              <a:t>(آغاز)</a:t>
            </a:r>
          </a:p>
          <a:p>
            <a:pPr algn="r" rtl="1">
              <a:lnSpc>
                <a:spcPct val="200000"/>
              </a:lnSpc>
            </a:pPr>
            <a:r>
              <a:rPr lang="fa-IR" sz="2400" dirty="0" smtClean="0"/>
              <a:t>سوال دوم : کارکنان در چه فواصل زمانی باید ارزیابی شوند؟ </a:t>
            </a:r>
            <a:endParaRPr lang="en-US" sz="2400" dirty="0" smtClean="0"/>
          </a:p>
          <a:p>
            <a:pPr algn="r" rtl="1">
              <a:lnSpc>
                <a:spcPct val="100000"/>
              </a:lnSpc>
              <a:buNone/>
            </a:pPr>
            <a:r>
              <a:rPr lang="fa-IR" sz="2400" b="1" dirty="0" smtClean="0"/>
              <a:t>( برنامه زمانی)</a:t>
            </a:r>
          </a:p>
          <a:p>
            <a:pPr algn="r" rtl="1">
              <a:lnSpc>
                <a:spcPct val="200000"/>
              </a:lnSpc>
            </a:pPr>
            <a:r>
              <a:rPr lang="fa-IR" sz="2400" dirty="0" smtClean="0"/>
              <a:t>سوال سوم : از اطلاعات ارزیابی چه استفاده ای به عمل می آید؟ </a:t>
            </a:r>
            <a:r>
              <a:rPr lang="fa-IR" sz="2400" b="1" dirty="0" smtClean="0"/>
              <a:t>(نتایج)</a:t>
            </a:r>
          </a:p>
          <a:p>
            <a:pPr algn="r" rtl="1">
              <a:lnSpc>
                <a:spcPct val="200000"/>
              </a:lnSpc>
            </a:pPr>
            <a:endParaRPr lang="en-US" sz="2400" dirty="0" smtClean="0"/>
          </a:p>
          <a:p>
            <a:pPr algn="r" rtl="1">
              <a:lnSpc>
                <a:spcPct val="2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3510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391" y="764704"/>
            <a:ext cx="2606040" cy="1600200"/>
          </a:xfrm>
        </p:spPr>
        <p:txBody>
          <a:bodyPr anchor="ctr"/>
          <a:lstStyle/>
          <a:p>
            <a:pPr algn="ctr" rtl="1"/>
            <a:r>
              <a:rPr lang="fa-IR" dirty="0" smtClean="0"/>
              <a:t>چه کسی ارزیابی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fa-IR" dirty="0" smtClean="0"/>
              <a:t>می کند؟</a:t>
            </a:r>
            <a:endParaRPr lang="en-US" dirty="0"/>
          </a:p>
        </p:txBody>
      </p:sp>
      <p:pic>
        <p:nvPicPr>
          <p:cNvPr id="5" name="Content Placeholder 4" descr="clipart_of_32162_smjpg_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28172" y="2420888"/>
            <a:ext cx="1532260" cy="3324225"/>
          </a:xfr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3140243" y="553453"/>
            <a:ext cx="2399268" cy="5522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74320" indent="-228600" algn="r" rtl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fa-IR" sz="2000" dirty="0" smtClean="0"/>
              <a:t>سرپرست ( ارزشیاب اصلی کارکنان</a:t>
            </a:r>
          </a:p>
          <a:p>
            <a:pPr marL="274320" marR="0" lvl="0" indent="-22860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مدیران</a:t>
            </a:r>
            <a:r>
              <a:rPr kumimoji="0" lang="fa-I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واحدهای دیگر</a:t>
            </a:r>
          </a:p>
          <a:p>
            <a:pPr marL="274320" marR="0" lvl="0" indent="-22860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fa-IR" sz="2000" baseline="0" dirty="0" smtClean="0"/>
              <a:t>سرپرستان</a:t>
            </a:r>
            <a:r>
              <a:rPr lang="fa-IR" sz="2000" dirty="0" smtClean="0"/>
              <a:t> خط مقدم </a:t>
            </a:r>
          </a:p>
          <a:p>
            <a:pPr marL="274320" marR="0" lvl="0" indent="-22860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سرپرستان</a:t>
            </a:r>
            <a:r>
              <a:rPr kumimoji="0" lang="fa-I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رده دوم </a:t>
            </a:r>
          </a:p>
          <a:p>
            <a:pPr marL="274320" marR="0" lvl="0" indent="-22860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fa-IR" sz="2000" baseline="0" dirty="0" smtClean="0"/>
              <a:t>کارکنان</a:t>
            </a:r>
            <a:r>
              <a:rPr lang="fa-IR" sz="2000" dirty="0" smtClean="0"/>
              <a:t> ستاد</a:t>
            </a:r>
          </a:p>
          <a:p>
            <a:pPr marL="274320" marR="0" lvl="0" indent="-22860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هم</a:t>
            </a:r>
            <a:r>
              <a:rPr kumimoji="0" lang="fa-I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ردیفان</a:t>
            </a:r>
          </a:p>
          <a:p>
            <a:pPr marL="274320" marR="0" lvl="0" indent="-22860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fa-IR" sz="2000" baseline="0" dirty="0" smtClean="0"/>
              <a:t>زیردستان</a:t>
            </a:r>
          </a:p>
          <a:p>
            <a:pPr marL="274320" marR="0" lvl="0" indent="-22860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مشتریان </a:t>
            </a:r>
          </a:p>
          <a:p>
            <a:pPr marL="274320" marR="0" lvl="0" indent="-22860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fa-IR" sz="2000" baseline="0" dirty="0" smtClean="0"/>
              <a:t>ارباب</a:t>
            </a:r>
            <a:r>
              <a:rPr lang="fa-IR" sz="2000" dirty="0" smtClean="0"/>
              <a:t> رجوع</a:t>
            </a:r>
          </a:p>
          <a:p>
            <a:pPr marL="274320" marR="0" lvl="0" indent="-22860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همکاران</a:t>
            </a:r>
            <a:r>
              <a:rPr kumimoji="0" lang="fa-I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 مستقیم یا غیرمستقیم)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74508" y="441157"/>
            <a:ext cx="2399268" cy="55224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274320" indent="-228600">
              <a:lnSpc>
                <a:spcPct val="200000"/>
              </a:lnSpc>
              <a:spcBef>
                <a:spcPts val="1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Immediate Supervisor</a:t>
            </a:r>
          </a:p>
          <a:p>
            <a:pPr marL="274320" indent="-228600">
              <a:lnSpc>
                <a:spcPct val="200000"/>
              </a:lnSpc>
              <a:spcBef>
                <a:spcPts val="1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Higher Management</a:t>
            </a:r>
          </a:p>
          <a:p>
            <a:pPr marL="274320" indent="-228600">
              <a:lnSpc>
                <a:spcPct val="200000"/>
              </a:lnSpc>
              <a:spcBef>
                <a:spcPts val="1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Self-Appraisals</a:t>
            </a:r>
          </a:p>
          <a:p>
            <a:pPr marL="274320" indent="-228600">
              <a:lnSpc>
                <a:spcPct val="200000"/>
              </a:lnSpc>
              <a:spcBef>
                <a:spcPts val="1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Peers (Co-Workers)</a:t>
            </a:r>
          </a:p>
          <a:p>
            <a:pPr marL="274320" indent="-228600">
              <a:lnSpc>
                <a:spcPct val="200000"/>
              </a:lnSpc>
              <a:spcBef>
                <a:spcPts val="1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Evaluation Teams</a:t>
            </a:r>
          </a:p>
          <a:p>
            <a:pPr marL="274320" indent="-228600">
              <a:lnSpc>
                <a:spcPct val="200000"/>
              </a:lnSpc>
              <a:spcBef>
                <a:spcPts val="1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Customers</a:t>
            </a:r>
          </a:p>
          <a:p>
            <a:pPr marL="274320" indent="-228600">
              <a:lnSpc>
                <a:spcPct val="200000"/>
              </a:lnSpc>
              <a:spcBef>
                <a:spcPts val="1800"/>
              </a:spcBef>
              <a:buClr>
                <a:schemeClr val="accent1"/>
              </a:buClr>
              <a:buFont typeface="Arial" pitchFamily="34" charset="0"/>
              <a:buChar char="•"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53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8059" y="1700808"/>
            <a:ext cx="2606040" cy="2707106"/>
          </a:xfrm>
        </p:spPr>
        <p:txBody>
          <a:bodyPr anchor="ctr">
            <a:normAutofit/>
          </a:bodyPr>
          <a:lstStyle/>
          <a:p>
            <a:pPr algn="ctr" rtl="1"/>
            <a:r>
              <a:rPr lang="fa-IR" dirty="0" smtClean="0"/>
              <a:t>مشکلات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fa-IR" dirty="0" smtClean="0"/>
              <a:t>و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fa-IR" dirty="0" smtClean="0"/>
              <a:t> راه حل های ارزیابی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89497" y="461429"/>
            <a:ext cx="5405187" cy="60639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60070" indent="-514350" algn="r" rtl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</a:t>
            </a:r>
            <a:r>
              <a:rPr kumimoji="0" lang="fa-IR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مشکل : 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زمانی که سرپرست فاقد</a:t>
            </a:r>
            <a:r>
              <a:rPr kumimoji="0" lang="fa-I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آگاهی کامل درباره عملکرد کارکنان باشد(مثال:فروشنده ای که به تنهایی با ارباب رجوع تماس می گیرد)</a:t>
            </a:r>
          </a:p>
          <a:p>
            <a:pPr marL="274320" marR="0" lvl="0" indent="-22860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fa-IR" sz="2400" b="1" u="sng" dirty="0" smtClean="0"/>
              <a:t>راه حل :</a:t>
            </a:r>
            <a:r>
              <a:rPr lang="fa-IR" sz="2400" dirty="0" smtClean="0"/>
              <a:t>افزایش اطلاعات</a:t>
            </a:r>
          </a:p>
          <a:p>
            <a:pPr marL="502920" marR="0" lvl="0" indent="-45720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fa-IR" sz="2400" b="1" u="sng" baseline="0" dirty="0" smtClean="0"/>
              <a:t>مشکل :</a:t>
            </a:r>
            <a:r>
              <a:rPr lang="fa-IR" sz="2400" baseline="0" dirty="0" smtClean="0"/>
              <a:t>سرپرست</a:t>
            </a:r>
            <a:r>
              <a:rPr lang="fa-IR" sz="2400" dirty="0" smtClean="0"/>
              <a:t> آگاهی محدودی از دانش فنی شغل کارکنان دارد</a:t>
            </a:r>
          </a:p>
          <a:p>
            <a:pPr marL="274320" marR="0" lvl="0" indent="-22860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kumimoji="0" lang="fa-IR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راه حل</a:t>
            </a:r>
            <a:r>
              <a:rPr kumimoji="0" lang="fa-IR" sz="24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: </a:t>
            </a:r>
          </a:p>
          <a:p>
            <a:pPr marL="274320" indent="-228600" algn="r" rtl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kumimoji="0" lang="fa-I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سیستم چند ارزیاب</a:t>
            </a:r>
          </a:p>
          <a:p>
            <a:pPr marL="274320" indent="-228600" algn="r" rtl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fa-IR" sz="2400" dirty="0" smtClean="0"/>
              <a:t>استفاده از فرد به عنوان ارزیاب</a:t>
            </a:r>
          </a:p>
          <a:p>
            <a:pPr marL="274320" indent="-228600" algn="r" rtl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kumimoji="0" lang="fa-I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ملزم کردن کارمند و سرپرست به همکاری با یکدیگر برای انجام ارزیابی</a:t>
            </a:r>
          </a:p>
          <a:p>
            <a:pPr marL="274320" indent="-228600" algn="r" rtl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fa-IR" sz="2400" dirty="0" smtClean="0"/>
              <a:t>آموزش : آشنایی با سطوح مختلف عملکرد و شیوه های ثبت مشاهدات</a:t>
            </a:r>
            <a:endParaRPr kumimoji="0" lang="fa-IR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274320" marR="0" lvl="0" indent="-22860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769569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ارزیابی سرپرست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940758" y="1628800"/>
            <a:ext cx="7951722" cy="4464496"/>
          </a:xfrm>
        </p:spPr>
        <p:txBody>
          <a:bodyPr/>
          <a:lstStyle/>
          <a:p>
            <a:pPr algn="just" rtl="1"/>
            <a:r>
              <a:rPr lang="fa-IR" sz="2400" dirty="0" smtClean="0"/>
              <a:t>ارزیابی معمولا توسط مدیر کارمند انجام می شود و توسط مدیر رده بالاتر مرور وبررسی می شود.</a:t>
            </a:r>
          </a:p>
          <a:p>
            <a:pPr algn="just" rtl="1"/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6372200" y="3244334"/>
            <a:ext cx="22685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4000" dirty="0" smtClean="0"/>
              <a:t>خود ارزیابی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2938988" y="4499828"/>
            <a:ext cx="57374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dirty="0"/>
              <a:t>ارزیابی توسط خود کارمند ،بیشتر مواقع با پر کردن </a:t>
            </a:r>
            <a:r>
              <a:rPr lang="fa-IR" sz="2400" u="sng" dirty="0"/>
              <a:t>فرم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252526" y="4499828"/>
            <a:ext cx="28793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2400" u="sng" dirty="0"/>
              <a:t>های ارزیابی </a:t>
            </a:r>
            <a:r>
              <a:rPr lang="fa-IR" sz="2400" dirty="0"/>
              <a:t>انجام می شود</a:t>
            </a:r>
          </a:p>
        </p:txBody>
      </p:sp>
    </p:spTree>
    <p:extLst>
      <p:ext uri="{BB962C8B-B14F-4D97-AF65-F5344CB8AC3E}">
        <p14:creationId xmlns:p14="http://schemas.microsoft.com/office/powerpoint/2010/main" val="3660056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b="1" dirty="0"/>
              <a:t>هدف گذاری در سازمان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هدف: به زبان ساده یعنی دستیابی به مقصود مطلوب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مثال: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ورزشکاران- موفقیت در مسابقه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سیاست مداران- پیروزی در انتخابات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مدیران ارشد- رشد سازمان هایشان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هدف گذاری یکی از ابعاد مهم رفتار انسانی است.</a:t>
            </a:r>
            <a:endParaRPr lang="en-US" dirty="0" smtClean="0">
              <a:cs typeface="B Nazanin" pitchFamily="2" charset="-78"/>
            </a:endParaRPr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3200" dirty="0" smtClean="0">
                <a:cs typeface="B Nazanin" pitchFamily="2" charset="-78"/>
              </a:rPr>
              <a:t>کارکنان در چه فواصل زمانی باید ارزیابی شوند؟</a:t>
            </a:r>
            <a:r>
              <a:rPr lang="en-US" sz="3200" dirty="0" smtClean="0">
                <a:cs typeface="B Nazanin" pitchFamily="2" charset="-78"/>
              </a:rPr>
              <a:t/>
            </a:r>
            <a:br>
              <a:rPr lang="en-US" sz="3200" dirty="0" smtClean="0">
                <a:cs typeface="B Nazanin" pitchFamily="2" charset="-78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ارزیابی عملکرد براساس یک نظم معمولاً سالانه و یا 6 ماهه انجام می شود. زیرا:</a:t>
            </a: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1- نگهداری سوابق </a:t>
            </a: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2- قابلیت پیش بینی را برای سازمان راحت می کند.</a:t>
            </a:r>
          </a:p>
          <a:p>
            <a:pPr algn="r" rtl="1">
              <a:buNone/>
            </a:pP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در سه مورد زیر ارزیابی عملکرد معمولاً می تواند تغییر کند: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1- زمان چرخش وظیفه یا شغل، دفعات بیشتر ارزیابی عملکرد را ایجاب کند.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2- ممکن است سازمان برای نگهداری سوابق مربوط به یک پروژه یا واحد به عملکرد کارکنان نیاز داشته باشد.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3- ممکن است گروه خاصی از کارکنان به دفعات بیشتر به اطلاعات عملکرد شغلی خود نیاز داشته باشند.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 </a:t>
            </a:r>
            <a:endParaRPr lang="en-US" dirty="0" smtClean="0">
              <a:cs typeface="B Nazanin" pitchFamily="2" charset="-78"/>
            </a:endParaRPr>
          </a:p>
          <a:p>
            <a:pPr algn="r">
              <a:buNone/>
            </a:pPr>
            <a:endParaRPr lang="en-US" dirty="0">
              <a:cs typeface="B Nazanin" pitchFamily="2" charset="-78"/>
            </a:endParaRPr>
          </a:p>
        </p:txBody>
      </p:sp>
      <p:pic>
        <p:nvPicPr>
          <p:cNvPr id="4" name="Picture 3" descr="Top-Five-Mistakes-in-CustodyParenting-Evaluations-300x2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44624"/>
            <a:ext cx="1728192" cy="19432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8160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2045367"/>
            <a:ext cx="2606040" cy="1600200"/>
          </a:xfrm>
        </p:spPr>
        <p:txBody>
          <a:bodyPr anchor="ctr"/>
          <a:lstStyle/>
          <a:p>
            <a:pPr algn="ctr" rtl="1"/>
            <a:r>
              <a:rPr lang="fa-IR" dirty="0" smtClean="0"/>
              <a:t>موارد استفاده از اطلاعات ارزیابی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92727" y="685800"/>
            <a:ext cx="4594860" cy="548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74320" marR="0" lvl="0" indent="-22860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fa-IR" sz="2400" baseline="0" dirty="0" smtClean="0"/>
              <a:t>مبنایی</a:t>
            </a:r>
            <a:r>
              <a:rPr lang="fa-IR" sz="2400" dirty="0" smtClean="0"/>
              <a:t> برای بازخورد</a:t>
            </a:r>
          </a:p>
          <a:p>
            <a:pPr marL="274320" marR="0" lvl="0" indent="-22860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fa-IR" sz="2400" baseline="0" dirty="0" smtClean="0"/>
              <a:t>تحصیل</a:t>
            </a:r>
            <a:r>
              <a:rPr lang="fa-IR" sz="2400" dirty="0" smtClean="0"/>
              <a:t> پاداش</a:t>
            </a:r>
          </a:p>
          <a:p>
            <a:pPr marL="274320" marR="0" lvl="0" indent="-22860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fa-IR" sz="2400" baseline="0" dirty="0" smtClean="0"/>
              <a:t>آموزش</a:t>
            </a:r>
            <a:r>
              <a:rPr lang="fa-IR" sz="2400" dirty="0" smtClean="0"/>
              <a:t> و بهبود و بازسازی</a:t>
            </a:r>
          </a:p>
          <a:p>
            <a:pPr marL="274320" marR="0" lvl="0" indent="-22860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fa-IR" sz="2400" baseline="0" dirty="0" smtClean="0"/>
              <a:t>طرح</a:t>
            </a:r>
            <a:r>
              <a:rPr lang="fa-IR" sz="2400" dirty="0" smtClean="0"/>
              <a:t> ریزی نیروی انسانی</a:t>
            </a:r>
          </a:p>
          <a:p>
            <a:pPr marL="274320" marR="0" lvl="0" indent="-22860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fa-IR" sz="2400" baseline="0" dirty="0" smtClean="0"/>
              <a:t>پیش</a:t>
            </a:r>
            <a:r>
              <a:rPr lang="fa-IR" sz="2400" dirty="0" smtClean="0"/>
              <a:t> بینی نیازهای پرسنلی</a:t>
            </a:r>
          </a:p>
          <a:p>
            <a:pPr marL="274320" marR="0" lvl="0" indent="-22860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fa-IR" sz="2400" dirty="0" smtClean="0"/>
              <a:t>سنجش آمادگی فرد برای ارتقا</a:t>
            </a:r>
          </a:p>
          <a:p>
            <a:pPr marL="274320" marR="0" lvl="0" indent="-22860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fa-IR" sz="2400" dirty="0" smtClean="0"/>
              <a:t>نیازسنجی آموزشی</a:t>
            </a:r>
          </a:p>
          <a:p>
            <a:pPr marL="274320" marR="0" lvl="0" indent="-22860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fa-IR" sz="2400" dirty="0" smtClean="0"/>
              <a:t>تعیین میزان کفایت فرد در تصدی یک شغل</a:t>
            </a:r>
          </a:p>
          <a:p>
            <a:pPr marL="274320" marR="0" lvl="0" indent="-228600" algn="r" defTabSz="914400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endParaRPr lang="fa-IR" sz="2400" dirty="0" smtClean="0"/>
          </a:p>
        </p:txBody>
      </p:sp>
    </p:spTree>
    <p:extLst>
      <p:ext uri="{BB962C8B-B14F-4D97-AF65-F5344CB8AC3E}">
        <p14:creationId xmlns:p14="http://schemas.microsoft.com/office/powerpoint/2010/main" val="3373907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85000" lnSpcReduction="10000"/>
          </a:bodyPr>
          <a:lstStyle/>
          <a:p>
            <a:pPr algn="r" rtl="1">
              <a:buNone/>
            </a:pP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 1- بازخورد   :</a:t>
            </a: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     تعیین کننده جایگاه کارمند از نظر مدیران قسمت است</a:t>
            </a:r>
          </a:p>
          <a:p>
            <a:pPr algn="r" rtl="1">
              <a:buNone/>
            </a:pPr>
            <a:r>
              <a:rPr lang="fa-IR" dirty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   اطلاعات ارزیابی عملکرد نشان می دهد که آیا فرد از آمادگی لازم برای ارتقا برخوردار است و یا نیاز به آموزش بیشتر برای کسب تجربه در زمینه دیگری از عملیات شرکت دارد.</a:t>
            </a:r>
          </a:p>
          <a:p>
            <a:pPr marL="0" indent="0" algn="r" rtl="1">
              <a:buNone/>
            </a:pP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نورمن مایلر: سه رویکرد در ارزیابی عملکرد وجود دارد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1- اعلام نتایج ارزیابی به کارمند و گوشزد کردن آثار آن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2- اعلام نتایج ارزیابی به کارمند و شنیدن نظرات او بدون تغییر در نتیجه ارزیابی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3- مدیر و کارمند درمورد ارزیابی به بحث و گفتگو نشسته و نقطه نظرات خود را اصلاح کرده و راههایی برای بهبود عملکرد تنظیم می نمایند.</a:t>
            </a:r>
            <a:endParaRPr lang="en-US" dirty="0" smtClean="0">
              <a:cs typeface="B Nazanin" pitchFamily="2" charset="-78"/>
            </a:endParaRPr>
          </a:p>
          <a:p>
            <a:pPr algn="r">
              <a:buNone/>
            </a:pPr>
            <a:endParaRPr lang="en-US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86544"/>
          </a:xfrm>
        </p:spPr>
        <p:txBody>
          <a:bodyPr>
            <a:normAutofit fontScale="77500" lnSpcReduction="20000"/>
          </a:bodyPr>
          <a:lstStyle/>
          <a:p>
            <a:pPr algn="justLow" rtl="1">
              <a:buNone/>
            </a:pPr>
            <a:r>
              <a:rPr lang="fa-IR" b="1" dirty="0" smtClean="0">
                <a:cs typeface="B Nazanin" pitchFamily="2" charset="-78"/>
              </a:rPr>
              <a:t>مبانی ارزیابی عملکرد:</a:t>
            </a:r>
          </a:p>
          <a:p>
            <a:pPr algn="justLow" rtl="1">
              <a:buNone/>
            </a:pPr>
            <a:endParaRPr lang="en-US" dirty="0" smtClean="0">
              <a:cs typeface="B Nazanin" pitchFamily="2" charset="-78"/>
            </a:endParaRPr>
          </a:p>
          <a:p>
            <a:pPr algn="justLow" rtl="1">
              <a:buNone/>
            </a:pPr>
            <a:r>
              <a:rPr lang="fa-IR" dirty="0" smtClean="0">
                <a:cs typeface="B Nazanin" pitchFamily="2" charset="-78"/>
              </a:rPr>
              <a:t>1- تعهد به اهداف- از طرف کل سازمان به خصوص مدیریت عالی</a:t>
            </a:r>
            <a:endParaRPr lang="en-US" dirty="0" smtClean="0">
              <a:cs typeface="B Nazanin" pitchFamily="2" charset="-78"/>
            </a:endParaRPr>
          </a:p>
          <a:p>
            <a:pPr algn="justLow" rtl="1">
              <a:buNone/>
            </a:pPr>
            <a:r>
              <a:rPr lang="fa-IR" dirty="0" smtClean="0">
                <a:cs typeface="B Nazanin" pitchFamily="2" charset="-78"/>
              </a:rPr>
              <a:t>2- تجزیه و تحلیل شغل(کارشکافی) :</a:t>
            </a:r>
          </a:p>
          <a:p>
            <a:pPr algn="justLow" rtl="1">
              <a:buNone/>
            </a:pPr>
            <a:r>
              <a:rPr lang="fa-IR" dirty="0" smtClean="0">
                <a:cs typeface="B Nazanin" pitchFamily="2" charset="-78"/>
              </a:rPr>
              <a:t> فرآیند جمع آوری منظم اطلاعات درباره مشاغل برای سیستم ارزیابی عملکرد به منظور نوشتن شرح شغل و ایجاد سیستم عادلانه پرداخت. این اطلاعات را می توان از :</a:t>
            </a:r>
          </a:p>
          <a:p>
            <a:pPr algn="justLow" rtl="1">
              <a:buNone/>
            </a:pPr>
            <a:r>
              <a:rPr lang="fa-IR" dirty="0" smtClean="0">
                <a:cs typeface="B Nazanin" pitchFamily="2" charset="-78"/>
              </a:rPr>
              <a:t>الف:متصدی شغل</a:t>
            </a:r>
          </a:p>
          <a:p>
            <a:pPr algn="justLow" rtl="1">
              <a:buNone/>
            </a:pPr>
            <a:r>
              <a:rPr lang="fa-IR" dirty="0" smtClean="0">
                <a:cs typeface="B Nazanin" pitchFamily="2" charset="-78"/>
              </a:rPr>
              <a:t>ب: متخصص در بخش منابع انسانی</a:t>
            </a:r>
          </a:p>
          <a:p>
            <a:pPr algn="justLow" rtl="1">
              <a:buNone/>
            </a:pPr>
            <a:r>
              <a:rPr lang="fa-IR" dirty="0" smtClean="0">
                <a:cs typeface="B Nazanin" pitchFamily="2" charset="-78"/>
              </a:rPr>
              <a:t>ج- مشاور خارجی تهیه کرد. </a:t>
            </a:r>
          </a:p>
          <a:p>
            <a:pPr algn="justLow" rtl="1">
              <a:buNone/>
            </a:pPr>
            <a:r>
              <a:rPr lang="fa-IR" dirty="0" smtClean="0">
                <a:cs typeface="B Nazanin" pitchFamily="2" charset="-78"/>
              </a:rPr>
              <a:t>شیوه تجزیه و تحلیل باید براساس کاربردهای اطلاعات حاصله انتخاب گردد(وقت گیر و پرهزینه/ ساده و ارزان)</a:t>
            </a:r>
            <a:endParaRPr lang="en-US" dirty="0" smtClean="0">
              <a:cs typeface="B Nazanin" pitchFamily="2" charset="-78"/>
            </a:endParaRPr>
          </a:p>
          <a:p>
            <a:pPr algn="justLow" rtl="1">
              <a:buNone/>
            </a:pPr>
            <a:r>
              <a:rPr lang="fa-IR" dirty="0" smtClean="0">
                <a:cs typeface="B Nazanin" pitchFamily="2" charset="-78"/>
              </a:rPr>
              <a:t>شیوه های تجزیه و تجلیل شغل: </a:t>
            </a:r>
          </a:p>
          <a:p>
            <a:pPr algn="justLow" rtl="1">
              <a:buNone/>
            </a:pPr>
            <a:r>
              <a:rPr lang="fa-IR" dirty="0" smtClean="0">
                <a:cs typeface="B Nazanin" pitchFamily="2" charset="-78"/>
              </a:rPr>
              <a:t>1- تکنیک های رویدادهای مهم2- تجزیه و تحلیل وظیفه ای شغل 3- راهنمای شغل  </a:t>
            </a:r>
          </a:p>
          <a:p>
            <a:pPr algn="justLow" rtl="1">
              <a:buNone/>
            </a:pPr>
            <a:endParaRPr lang="en-US" dirty="0" smtClean="0">
              <a:cs typeface="B Nazanin" pitchFamily="2" charset="-78"/>
            </a:endParaRPr>
          </a:p>
          <a:p>
            <a:pPr algn="justLow" rtl="1">
              <a:buNone/>
            </a:pPr>
            <a:r>
              <a:rPr lang="fa-IR" dirty="0" smtClean="0">
                <a:cs typeface="B Nazanin" pitchFamily="2" charset="-78"/>
              </a:rPr>
              <a:t>3- اندازه گیری و سنجش کار</a:t>
            </a:r>
          </a:p>
          <a:p>
            <a:pPr algn="justLow" rtl="1">
              <a:buNone/>
            </a:pPr>
            <a:endParaRPr lang="en-US" dirty="0" smtClean="0">
              <a:cs typeface="B Nazanin" pitchFamily="2" charset="-78"/>
            </a:endParaRPr>
          </a:p>
          <a:p>
            <a:pPr algn="justLow" rtl="1">
              <a:buNone/>
            </a:pPr>
            <a:endParaRPr lang="en-US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u="sng" dirty="0" smtClean="0"/>
              <a:t>فرآیندتجزیه و تحلیل شغل</a:t>
            </a:r>
            <a:endParaRPr lang="en-US" sz="2800" u="sng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513347" y="647477"/>
          <a:ext cx="6096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816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نقش هدف گذاری</a:t>
            </a:r>
            <a:endParaRPr lang="en-US" dirty="0" smtClean="0">
              <a:cs typeface="B Nazanin" pitchFamily="2" charset="-78"/>
            </a:endParaRPr>
          </a:p>
          <a:p>
            <a:pPr indent="17463" algn="just" rtl="1">
              <a:buNone/>
            </a:pPr>
            <a:r>
              <a:rPr lang="fa-IR" dirty="0" smtClean="0">
                <a:cs typeface="B Nazanin" pitchFamily="2" charset="-78"/>
              </a:rPr>
              <a:t>براساس تئوری یادگیری اجتماعی، اشخاص برحسب اینکه </a:t>
            </a:r>
            <a:br>
              <a:rPr lang="fa-IR" dirty="0" smtClean="0">
                <a:cs typeface="B Nazanin" pitchFamily="2" charset="-78"/>
              </a:rPr>
            </a:br>
            <a:r>
              <a:rPr lang="fa-IR" dirty="0" smtClean="0">
                <a:cs typeface="B Nazanin" pitchFamily="2" charset="-78"/>
              </a:rPr>
              <a:t>چه اندازه در انجام کار خود موفق شده­اند، احساس افتخار یا شرمندگی می کنند و میزان سرافرازی یا سرافکندگی فرد تحت تأثیر توانایی یا عدم توانایی او در دستیابی به سطح مورد نظر از عملکرد می باشد.</a:t>
            </a:r>
          </a:p>
          <a:p>
            <a:pPr indent="17463" algn="just" rtl="1">
              <a:buNone/>
            </a:pPr>
            <a:endParaRPr lang="en-US" sz="1500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کفایت نفس: خود را به طور ذهنی چه حد قادر و توانمند در تحقق اهداف می­پنداریم.(حتی اگر متحمل شکست شود)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endParaRPr lang="en-US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38400" y="457200"/>
            <a:ext cx="32766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هدف توسط فرد تعیین و پذیرفته می شود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38400" y="2438400"/>
            <a:ext cx="32766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عملکرد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38400" y="3546231"/>
            <a:ext cx="32766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مقایسه با هدف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38400" y="4671646"/>
            <a:ext cx="32766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ارزیابی شناختی تفاوتها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2590800" y="2057400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2590800" y="1178169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3557954" y="2045677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3557954" y="1166446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4419600" y="2045677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own Arrow 23"/>
          <p:cNvSpPr/>
          <p:nvPr/>
        </p:nvSpPr>
        <p:spPr>
          <a:xfrm>
            <a:off x="4419600" y="1166446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wn Arrow 24"/>
          <p:cNvSpPr/>
          <p:nvPr/>
        </p:nvSpPr>
        <p:spPr>
          <a:xfrm>
            <a:off x="5316415" y="2039816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5316415" y="1160585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438400" y="1600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/>
              <a:t>توجه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288323" y="1635369"/>
            <a:ext cx="785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/>
              <a:t>کوشش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149969" y="1623646"/>
            <a:ext cx="785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/>
              <a:t>پ</a:t>
            </a:r>
            <a:r>
              <a:rPr lang="fa-IR" dirty="0" smtClean="0"/>
              <a:t>افشاری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976446" y="1611923"/>
            <a:ext cx="902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/>
              <a:t>استراتژی</a:t>
            </a:r>
            <a:endParaRPr lang="en-US" dirty="0"/>
          </a:p>
        </p:txBody>
      </p:sp>
      <p:sp>
        <p:nvSpPr>
          <p:cNvPr id="31" name="Down Arrow 30"/>
          <p:cNvSpPr/>
          <p:nvPr/>
        </p:nvSpPr>
        <p:spPr>
          <a:xfrm>
            <a:off x="3962399" y="3147646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3962400" y="4243754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>
            <a:off x="3124200" y="5363308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>
            <a:off x="4876800" y="5363308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2332892" y="5802868"/>
            <a:ext cx="1705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/>
              <a:t>رضایت از عملکرد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886200" y="5802923"/>
            <a:ext cx="2127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/>
              <a:t>کفایت نفس برای هدف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810000" y="4278868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/>
              <a:t>هدف تحقق پیدا نکرد</a:t>
            </a:r>
            <a:endParaRPr lang="en-US" dirty="0"/>
          </a:p>
        </p:txBody>
      </p:sp>
      <p:sp>
        <p:nvSpPr>
          <p:cNvPr id="39" name="Right Arrow 38"/>
          <p:cNvSpPr/>
          <p:nvPr/>
        </p:nvSpPr>
        <p:spPr>
          <a:xfrm>
            <a:off x="1957754" y="2669931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Left Arrow 39"/>
          <p:cNvSpPr/>
          <p:nvPr/>
        </p:nvSpPr>
        <p:spPr>
          <a:xfrm>
            <a:off x="5715000" y="2705100"/>
            <a:ext cx="445477" cy="1905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6172200" y="2602468"/>
            <a:ext cx="785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/>
              <a:t>توانائی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85800" y="26024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/>
              <a:t>محدودیت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158835" y="6172200"/>
            <a:ext cx="152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939145" y="6179125"/>
            <a:ext cx="152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533400" y="6369625"/>
            <a:ext cx="4551217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 rot="16200000">
            <a:off x="-2341418" y="3484419"/>
            <a:ext cx="5940140" cy="1905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>
            <a:off x="533400" y="519545"/>
            <a:ext cx="1867699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5715000" y="3810000"/>
            <a:ext cx="2036617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 rot="16200000">
            <a:off x="5981699" y="2209799"/>
            <a:ext cx="3390900" cy="1905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ight Arrow 56"/>
          <p:cNvSpPr/>
          <p:nvPr/>
        </p:nvSpPr>
        <p:spPr>
          <a:xfrm rot="10800000">
            <a:off x="5714999" y="512621"/>
            <a:ext cx="2043541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5410200" y="3470565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/>
              <a:t>هدف تحقق پیدا کرد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88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cs typeface="B Nazanin" pitchFamily="2" charset="-78"/>
              </a:rPr>
              <a:t>هدف گذاری، انگیزش و کنترل</a:t>
            </a:r>
            <a:r>
              <a:rPr lang="en-US" dirty="0" smtClean="0">
                <a:cs typeface="B Nazanin" pitchFamily="2" charset="-78"/>
              </a:rPr>
              <a:t/>
            </a:r>
            <a:br>
              <a:rPr lang="en-US" dirty="0" smtClean="0">
                <a:cs typeface="B Nazanin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43602"/>
          </a:xfrm>
        </p:spPr>
        <p:txBody>
          <a:bodyPr>
            <a:normAutofit fontScale="92500" lnSpcReduction="10000"/>
          </a:bodyPr>
          <a:lstStyle/>
          <a:p>
            <a:pPr algn="r" rtl="1">
              <a:buNone/>
            </a:pPr>
            <a:r>
              <a:rPr lang="fa-IR" sz="2600" b="1" dirty="0" smtClean="0">
                <a:cs typeface="B Nazanin" pitchFamily="2" charset="-78"/>
              </a:rPr>
              <a:t>هدفها</a:t>
            </a:r>
            <a:r>
              <a:rPr lang="fa-IR" sz="2600" dirty="0" smtClean="0">
                <a:cs typeface="B Nazanin" pitchFamily="2" charset="-78"/>
              </a:rPr>
              <a:t>: </a:t>
            </a:r>
          </a:p>
          <a:p>
            <a:pPr algn="r" rtl="1">
              <a:buNone/>
            </a:pPr>
            <a:r>
              <a:rPr lang="fa-IR" sz="2600" dirty="0" smtClean="0">
                <a:cs typeface="B Nazanin" pitchFamily="2" charset="-78"/>
              </a:rPr>
              <a:t>1- چهارچوب مناسب جهت مدیریت انگیزش(به عنوان هدف و نشانه) </a:t>
            </a:r>
            <a:endParaRPr lang="en-US" sz="2600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sz="2600" dirty="0" smtClean="0">
                <a:cs typeface="B Nazanin" pitchFamily="2" charset="-78"/>
              </a:rPr>
              <a:t>2- ابزار کنترل موثر</a:t>
            </a:r>
            <a:endParaRPr lang="en-US" sz="2600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sz="1600" dirty="0" smtClean="0">
                <a:cs typeface="B Nazanin" pitchFamily="2" charset="-78"/>
              </a:rPr>
              <a:t> </a:t>
            </a:r>
            <a:endParaRPr lang="en-US" sz="1600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b="1" dirty="0" smtClean="0">
                <a:cs typeface="B Nazanin" pitchFamily="2" charset="-78"/>
              </a:rPr>
              <a:t>تئوری هدف</a:t>
            </a:r>
            <a:endParaRPr lang="en-US" b="1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مدل اولیه: </a:t>
            </a:r>
            <a:r>
              <a:rPr lang="fa-IR" sz="2600" dirty="0" smtClean="0">
                <a:cs typeface="B Nazanin" pitchFamily="2" charset="-78"/>
              </a:rPr>
              <a:t>رفتار نتیجه هدف و مقصد های خود آگاه است. بنابراین مدیر باید </a:t>
            </a:r>
            <a:br>
              <a:rPr lang="fa-IR" sz="2600" dirty="0" smtClean="0">
                <a:cs typeface="B Nazanin" pitchFamily="2" charset="-78"/>
              </a:rPr>
            </a:br>
            <a:r>
              <a:rPr lang="fa-IR" sz="2600" dirty="0" smtClean="0">
                <a:cs typeface="B Nazanin" pitchFamily="2" charset="-78"/>
              </a:rPr>
              <a:t>با تعیین هدف برای کارکنان سازمان بر رفتار آنها اثر بگذارد.</a:t>
            </a:r>
          </a:p>
          <a:p>
            <a:pPr indent="19050" algn="r" rtl="1">
              <a:buNone/>
            </a:pPr>
            <a:endParaRPr lang="fa-IR" sz="2600" dirty="0" smtClean="0">
              <a:cs typeface="B Nazanin" pitchFamily="2" charset="-78"/>
            </a:endParaRPr>
          </a:p>
          <a:p>
            <a:pPr indent="19050" algn="r" rtl="1">
              <a:buNone/>
            </a:pPr>
            <a:endParaRPr lang="fa-IR" sz="2600" dirty="0" smtClean="0">
              <a:cs typeface="B Nazanin" pitchFamily="2" charset="-78"/>
            </a:endParaRPr>
          </a:p>
          <a:p>
            <a:pPr indent="19050" algn="r" rtl="1">
              <a:buNone/>
            </a:pPr>
            <a:endParaRPr lang="en-US" sz="2600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sz="2600" dirty="0" smtClean="0">
                <a:cs typeface="B Nazanin" pitchFamily="2" charset="-78"/>
              </a:rPr>
              <a:t>طبق نظریه اولیه لاک: </a:t>
            </a:r>
            <a:endParaRPr lang="en-US" sz="2600" dirty="0" smtClean="0">
              <a:cs typeface="B Nazanin" pitchFamily="2" charset="-78"/>
            </a:endParaRPr>
          </a:p>
          <a:p>
            <a:pPr marL="723900" indent="-361950" algn="r" rtl="1">
              <a:buNone/>
            </a:pPr>
            <a:r>
              <a:rPr lang="fa-IR" sz="2600" dirty="0" smtClean="0">
                <a:cs typeface="B Nazanin" pitchFamily="2" charset="-78"/>
              </a:rPr>
              <a:t>1- سختی هدف: میزان نیاز هدف به کوشش و کار مستمر</a:t>
            </a:r>
          </a:p>
          <a:p>
            <a:pPr marL="723900" indent="-361950" algn="r" rtl="1">
              <a:buNone/>
            </a:pPr>
            <a:r>
              <a:rPr lang="fa-IR" sz="2600" dirty="0" smtClean="0">
                <a:cs typeface="B Nazanin" pitchFamily="2" charset="-78"/>
              </a:rPr>
              <a:t>2- وضوح هدف: بیان هدف در قالب عبارات کمٌی، شکل دهنده عملکرد می باشند.</a:t>
            </a:r>
            <a:endParaRPr lang="en-US" sz="2600" dirty="0" smtClean="0">
              <a:cs typeface="B Nazanin" pitchFamily="2" charset="-78"/>
            </a:endParaRPr>
          </a:p>
          <a:p>
            <a:pPr algn="r" rtl="1">
              <a:buNone/>
            </a:pPr>
            <a:endParaRPr lang="en-US" dirty="0">
              <a:cs typeface="B Nazanin" pitchFamily="2" charset="-78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000100" y="3929066"/>
            <a:ext cx="4143404" cy="1285884"/>
            <a:chOff x="928662" y="2143116"/>
            <a:chExt cx="4143404" cy="1285884"/>
          </a:xfrm>
        </p:grpSpPr>
        <p:sp>
          <p:nvSpPr>
            <p:cNvPr id="4" name="Rectangle 3"/>
            <p:cNvSpPr/>
            <p:nvPr/>
          </p:nvSpPr>
          <p:spPr>
            <a:xfrm>
              <a:off x="928662" y="2500306"/>
              <a:ext cx="1357322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dirty="0" smtClean="0">
                  <a:cs typeface="B Koodak" pitchFamily="2" charset="-78"/>
                </a:rPr>
                <a:t>عملکرد</a:t>
              </a:r>
              <a:endParaRPr lang="en-US" dirty="0">
                <a:cs typeface="B Koodak" pitchFamily="2" charset="-78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357554" y="2143116"/>
              <a:ext cx="1714512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dirty="0" smtClean="0">
                  <a:cs typeface="B Koodak" pitchFamily="2" charset="-78"/>
                </a:rPr>
                <a:t>مشکل بودن هدف</a:t>
              </a:r>
              <a:endParaRPr lang="en-US" dirty="0">
                <a:cs typeface="B Koodak" pitchFamily="2" charset="-78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357554" y="2928934"/>
              <a:ext cx="1714512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dirty="0" smtClean="0">
                  <a:cs typeface="B Koodak" pitchFamily="2" charset="-78"/>
                </a:rPr>
                <a:t>روشن بودن هدف</a:t>
              </a:r>
              <a:endParaRPr lang="en-US" dirty="0">
                <a:cs typeface="B Koodak" pitchFamily="2" charset="-78"/>
              </a:endParaRPr>
            </a:p>
          </p:txBody>
        </p:sp>
        <p:cxnSp>
          <p:nvCxnSpPr>
            <p:cNvPr id="8" name="Straight Arrow Connector 7"/>
            <p:cNvCxnSpPr>
              <a:stCxn id="5" idx="1"/>
              <a:endCxn id="4" idx="3"/>
            </p:cNvCxnSpPr>
            <p:nvPr/>
          </p:nvCxnSpPr>
          <p:spPr>
            <a:xfrm rot="10800000" flipV="1">
              <a:off x="2285984" y="2393149"/>
              <a:ext cx="1071570" cy="357190"/>
            </a:xfrm>
            <a:prstGeom prst="straightConnector1">
              <a:avLst/>
            </a:prstGeom>
            <a:ln w="25400">
              <a:solidFill>
                <a:schemeClr val="tx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6" idx="1"/>
            </p:cNvCxnSpPr>
            <p:nvPr/>
          </p:nvCxnSpPr>
          <p:spPr>
            <a:xfrm rot="10800000">
              <a:off x="2285984" y="2857497"/>
              <a:ext cx="1071570" cy="321471"/>
            </a:xfrm>
            <a:prstGeom prst="straightConnector1">
              <a:avLst/>
            </a:prstGeom>
            <a:ln w="25400">
              <a:solidFill>
                <a:schemeClr val="tx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cs typeface="B Nazanin" pitchFamily="2" charset="-78"/>
              </a:rPr>
              <a:t>مدل تکامل یافته</a:t>
            </a:r>
            <a:endParaRPr lang="en-US" dirty="0" smtClean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مدل تکامل یافته</a:t>
            </a:r>
            <a:endParaRPr lang="en-US" dirty="0" smtClean="0">
              <a:cs typeface="B Nazanin" pitchFamily="2" charset="-78"/>
            </a:endParaRPr>
          </a:p>
          <a:p>
            <a:pPr indent="19050" algn="r" rtl="1">
              <a:buNone/>
            </a:pPr>
            <a:r>
              <a:rPr lang="fa-IR" dirty="0" smtClean="0">
                <a:cs typeface="B Nazanin" pitchFamily="2" charset="-78"/>
              </a:rPr>
              <a:t>کوششی توسط لاک برای نشان دادن پیچیدگی های تعیین هدف در سازمانها می باشد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کوشش با هدف تابعی از 4 ویژگی هدف زیر تشکیل شده است: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1- سختی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2- وضوح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3- پذیرش: درجه پذیرش یک هدف به عنوان هدف شخصی فرد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4- تعهد: میزان علاقه فرد در دستیابی به هدف</a:t>
            </a:r>
            <a:endParaRPr lang="en-US" dirty="0" smtClean="0">
              <a:cs typeface="B Nazanin" pitchFamily="2" charset="-78"/>
            </a:endParaRPr>
          </a:p>
          <a:p>
            <a:pPr algn="r">
              <a:buNone/>
            </a:pPr>
            <a:endParaRPr lang="en-US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124200" y="1752600"/>
            <a:ext cx="12192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حمایت سازمانی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00400" y="5433950"/>
            <a:ext cx="12192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توانایی ها و صفات فردی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47593" y="3492062"/>
            <a:ext cx="12192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کوشش </a:t>
            </a:r>
            <a:r>
              <a:rPr lang="fa-IR" dirty="0">
                <a:solidFill>
                  <a:schemeClr val="tx1"/>
                </a:solidFill>
              </a:rPr>
              <a:t> </a:t>
            </a:r>
            <a:r>
              <a:rPr lang="fa-IR" dirty="0" smtClean="0">
                <a:solidFill>
                  <a:schemeClr val="tx1"/>
                </a:solidFill>
              </a:rPr>
              <a:t>با هدف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71600" y="5334000"/>
            <a:ext cx="12192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پاداش های خارجی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3484179"/>
            <a:ext cx="12192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رضایت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74124" y="3484179"/>
            <a:ext cx="12192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عملکرد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95400" y="1752600"/>
            <a:ext cx="12192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پاداش های درونی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939455" y="4343400"/>
            <a:ext cx="12192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مشخص بودن هدف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939455" y="2743200"/>
            <a:ext cx="12192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مشکل بودن هدف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00296" y="1752600"/>
            <a:ext cx="12192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 smtClean="0">
                <a:solidFill>
                  <a:schemeClr val="tx1"/>
                </a:solidFill>
              </a:rPr>
              <a:t>پذیرش هدف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105400" y="5410200"/>
            <a:ext cx="12192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تعهد به هدف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Down Arrow 19"/>
          <p:cNvSpPr/>
          <p:nvPr/>
        </p:nvSpPr>
        <p:spPr>
          <a:xfrm>
            <a:off x="5562600" y="2383221"/>
            <a:ext cx="76200" cy="10457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 flipH="1">
            <a:off x="3657600" y="2383221"/>
            <a:ext cx="115880" cy="10457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Up Arrow 28"/>
          <p:cNvSpPr/>
          <p:nvPr/>
        </p:nvSpPr>
        <p:spPr>
          <a:xfrm flipH="1">
            <a:off x="3657601" y="4114800"/>
            <a:ext cx="103659" cy="131379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Up Arrow 29"/>
          <p:cNvSpPr/>
          <p:nvPr/>
        </p:nvSpPr>
        <p:spPr>
          <a:xfrm>
            <a:off x="5562600" y="4114800"/>
            <a:ext cx="94593" cy="12927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Left Arrow 31"/>
          <p:cNvSpPr/>
          <p:nvPr/>
        </p:nvSpPr>
        <p:spPr>
          <a:xfrm>
            <a:off x="4419600" y="3796862"/>
            <a:ext cx="475593" cy="8933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>
            <a:stCxn id="13" idx="1"/>
          </p:cNvCxnSpPr>
          <p:nvPr/>
        </p:nvCxnSpPr>
        <p:spPr>
          <a:xfrm flipH="1">
            <a:off x="6266793" y="3048000"/>
            <a:ext cx="672662" cy="7409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 flipV="1">
            <a:off x="2362200" y="2383221"/>
            <a:ext cx="811924" cy="14057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9" idx="1"/>
          </p:cNvCxnSpPr>
          <p:nvPr/>
        </p:nvCxnSpPr>
        <p:spPr>
          <a:xfrm flipH="1">
            <a:off x="2362200" y="3788979"/>
            <a:ext cx="811924" cy="15450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 flipV="1">
            <a:off x="685800" y="4114800"/>
            <a:ext cx="8382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685800" y="2362200"/>
            <a:ext cx="6858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6266793" y="3886200"/>
            <a:ext cx="672662" cy="885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591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fa-IR" dirty="0" smtClean="0">
                <a:cs typeface="B Nazanin" pitchFamily="2" charset="-78"/>
              </a:rPr>
              <a:t>عواملی که باعث افزایش تعهد و پذیرش می شود:</a:t>
            </a:r>
            <a:endParaRPr lang="en-US" dirty="0" smtClean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1- مشارکت در فرایند هدف گذاری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2- ایجاد هدف های تلاش برانگیز و واقع گرا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3- پذیرش اینکه تحقق هدف باعث می شود فرد پاداش های </a:t>
            </a:r>
            <a:br>
              <a:rPr lang="fa-IR" dirty="0" smtClean="0">
                <a:cs typeface="B Nazanin" pitchFamily="2" charset="-78"/>
              </a:rPr>
            </a:br>
            <a:r>
              <a:rPr lang="fa-IR" dirty="0" smtClean="0">
                <a:cs typeface="B Nazanin" pitchFamily="2" charset="-78"/>
              </a:rPr>
              <a:t>با ارزشی دریافت کند</a:t>
            </a:r>
            <a:endParaRPr lang="en-US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439850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cs typeface="B Nazanin" pitchFamily="2" charset="-78"/>
              </a:rPr>
              <a:t>فرایند مدیریت بر مبنای هدف</a:t>
            </a:r>
            <a:br>
              <a:rPr lang="fa-IR" dirty="0" smtClean="0">
                <a:cs typeface="B Nazanin" pitchFamily="2" charset="-78"/>
              </a:rPr>
            </a:br>
            <a:r>
              <a:rPr lang="en-US" sz="2700" u="sng" dirty="0" err="1" smtClean="0">
                <a:cs typeface="B Nazanin" pitchFamily="2" charset="-78"/>
              </a:rPr>
              <a:t>M</a:t>
            </a:r>
            <a:r>
              <a:rPr lang="en-US" sz="2700" dirty="0" err="1" smtClean="0">
                <a:cs typeface="B Nazanin" pitchFamily="2" charset="-78"/>
              </a:rPr>
              <a:t>anagenent</a:t>
            </a:r>
            <a:r>
              <a:rPr lang="en-US" sz="2700" dirty="0" smtClean="0">
                <a:cs typeface="B Nazanin" pitchFamily="2" charset="-78"/>
              </a:rPr>
              <a:t> </a:t>
            </a:r>
            <a:r>
              <a:rPr lang="en-US" sz="2700" u="sng" dirty="0" smtClean="0">
                <a:cs typeface="B Nazanin" pitchFamily="2" charset="-78"/>
              </a:rPr>
              <a:t>B</a:t>
            </a:r>
            <a:r>
              <a:rPr lang="en-US" sz="2700" dirty="0" smtClean="0">
                <a:cs typeface="B Nazanin" pitchFamily="2" charset="-78"/>
              </a:rPr>
              <a:t>y </a:t>
            </a:r>
            <a:r>
              <a:rPr lang="en-US" sz="2700" u="sng" dirty="0" smtClean="0">
                <a:cs typeface="B Nazanin" pitchFamily="2" charset="-78"/>
              </a:rPr>
              <a:t>O</a:t>
            </a:r>
            <a:r>
              <a:rPr lang="en-US" sz="2700" dirty="0" smtClean="0">
                <a:cs typeface="B Nazanin" pitchFamily="2" charset="-78"/>
              </a:rPr>
              <a:t>bjectives</a:t>
            </a:r>
            <a:br>
              <a:rPr lang="en-US" sz="2700" dirty="0" smtClean="0">
                <a:cs typeface="B Nazanin" pitchFamily="2" charset="-78"/>
              </a:rPr>
            </a:b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85000" lnSpcReduction="20000"/>
          </a:bodyPr>
          <a:lstStyle/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شکل4-8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1- شروع مدیریت بر مبنای هدف: از رأس سازمان شروع شده و مدیران عالی باید اولین قدم را بردارند.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2- استقرار اهداف سازمانی: مدیران عالی باید اهداف اولیه را ترسیم نمایند.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3- هدف گذاری با تشریک مساعی: ابتدا اهداف سازمان به همه ابلاغ می­شود و سپس مدیران به عنوان مشاور با زیردستان خود درباره اهداف گفتگو می­کنند و مدیران باید اطمینان حاصل نمایند که کارکنان منابع لازم را جهت تحقق هدف دراختیار دارند.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4- بازنگری نوبه­ای: مدیر تا زمان تحقق هدف، به طور مستقیم با زیردستانش ملاقات می­کند.</a:t>
            </a:r>
            <a:endParaRPr lang="en-US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5- ارزیابی: در این جلسه چگونگی تحقق اهداف و علت آن توسط مدیران با هر یک از زیردستان مورد بحث طرفین قرار می­گیرد و از این جلسات جهت بازنگری عملکرد سالانه و اعمال تغییرات استفاده می­شود.</a:t>
            </a:r>
            <a:endParaRPr lang="en-US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</TotalTime>
  <Words>1213</Words>
  <Application>Microsoft Office PowerPoint</Application>
  <PresentationFormat>On-screen Show (4:3)</PresentationFormat>
  <Paragraphs>206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B Koodak</vt:lpstr>
      <vt:lpstr>B Nazanin</vt:lpstr>
      <vt:lpstr>B Titr</vt:lpstr>
      <vt:lpstr>Calibri</vt:lpstr>
      <vt:lpstr>Times New Roman</vt:lpstr>
      <vt:lpstr>Office Theme</vt:lpstr>
      <vt:lpstr>فصل هشتم</vt:lpstr>
      <vt:lpstr>هدف گذاری در سازمان</vt:lpstr>
      <vt:lpstr>PowerPoint Presentation</vt:lpstr>
      <vt:lpstr>PowerPoint Presentation</vt:lpstr>
      <vt:lpstr>هدف گذاری، انگیزش و کنترل </vt:lpstr>
      <vt:lpstr>مدل تکامل یافته</vt:lpstr>
      <vt:lpstr>PowerPoint Presentation</vt:lpstr>
      <vt:lpstr>عواملی که باعث افزایش تعهد و پذیرش می شود:</vt:lpstr>
      <vt:lpstr>فرایند مدیریت بر مبنای هدف Managenent By Objectives </vt:lpstr>
      <vt:lpstr>فرایند مدیریت بر مبنای هدف </vt:lpstr>
      <vt:lpstr>ارزیابی و کاربردهای مدیریت بر مبنای هدف: </vt:lpstr>
      <vt:lpstr>PowerPoint Presentation</vt:lpstr>
      <vt:lpstr>سیستم های ارزیابی عملکرد </vt:lpstr>
      <vt:lpstr>سیستم منابع انسانی:</vt:lpstr>
      <vt:lpstr>منظور از ارزیابی عملکرد</vt:lpstr>
      <vt:lpstr>سوالات مطرح  در  ارزیابی عملکرد </vt:lpstr>
      <vt:lpstr>چه کسی ارزیابی  می کند؟</vt:lpstr>
      <vt:lpstr>مشکلات  و  راه حل های ارزیابی</vt:lpstr>
      <vt:lpstr>ارزیابی سرپرست</vt:lpstr>
      <vt:lpstr>کارکنان در چه فواصل زمانی باید ارزیابی شوند؟ </vt:lpstr>
      <vt:lpstr>موارد استفاده از اطلاعات ارزیابی</vt:lpstr>
      <vt:lpstr>PowerPoint Presentation</vt:lpstr>
      <vt:lpstr>PowerPoint Presentation</vt:lpstr>
      <vt:lpstr>فرآیندتجزیه و تحلیل شغل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فصل هشتم</dc:title>
  <dc:creator>dell</dc:creator>
  <cp:lastModifiedBy>Malaki</cp:lastModifiedBy>
  <cp:revision>45</cp:revision>
  <dcterms:created xsi:type="dcterms:W3CDTF">2013-10-28T04:25:33Z</dcterms:created>
  <dcterms:modified xsi:type="dcterms:W3CDTF">2014-04-06T20:03:56Z</dcterms:modified>
</cp:coreProperties>
</file>