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C7E4470-4CEB-4052-9C1F-77E156F6ACF5}" type="datetimeFigureOut">
              <a:rPr lang="fa-IR" smtClean="0"/>
              <a:pPr/>
              <a:t>06/09/1438</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2FAACE4-98BA-410D-986D-FAE83F5F6F9D}"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C7E4470-4CEB-4052-9C1F-77E156F6ACF5}" type="datetimeFigureOut">
              <a:rPr lang="fa-IR" smtClean="0"/>
              <a:pPr/>
              <a:t>06/09/1438</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62FAACE4-98BA-410D-986D-FAE83F5F6F9D}"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C7E4470-4CEB-4052-9C1F-77E156F6ACF5}" type="datetimeFigureOut">
              <a:rPr lang="fa-IR" smtClean="0"/>
              <a:pPr/>
              <a:t>06/09/1438</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62FAACE4-98BA-410D-986D-FAE83F5F6F9D}"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C7E4470-4CEB-4052-9C1F-77E156F6ACF5}" type="datetimeFigureOut">
              <a:rPr lang="fa-IR" smtClean="0"/>
              <a:pPr/>
              <a:t>06/09/1438</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62FAACE4-98BA-410D-986D-FAE83F5F6F9D}" type="slidenum">
              <a:rPr lang="fa-IR" smtClean="0"/>
              <a:pPr/>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C7E4470-4CEB-4052-9C1F-77E156F6ACF5}" type="datetimeFigureOut">
              <a:rPr lang="fa-IR" smtClean="0"/>
              <a:pPr/>
              <a:t>06/09/1438</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62FAACE4-98BA-410D-986D-FAE83F5F6F9D}" type="slidenum">
              <a:rPr lang="fa-IR" smtClean="0"/>
              <a:pPr/>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C7E4470-4CEB-4052-9C1F-77E156F6ACF5}" type="datetimeFigureOut">
              <a:rPr lang="fa-IR" smtClean="0"/>
              <a:pPr/>
              <a:t>06/09/1438</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62FAACE4-98BA-410D-986D-FAE83F5F6F9D}" type="slidenum">
              <a:rPr lang="fa-IR" smtClean="0"/>
              <a:pPr/>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C7E4470-4CEB-4052-9C1F-77E156F6ACF5}" type="datetimeFigureOut">
              <a:rPr lang="fa-IR" smtClean="0"/>
              <a:pPr/>
              <a:t>06/09/1438</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62FAACE4-98BA-410D-986D-FAE83F5F6F9D}"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C7E4470-4CEB-4052-9C1F-77E156F6ACF5}" type="datetimeFigureOut">
              <a:rPr lang="fa-IR" smtClean="0"/>
              <a:pPr/>
              <a:t>06/09/1438</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62FAACE4-98BA-410D-986D-FAE83F5F6F9D}" type="slidenum">
              <a:rPr lang="fa-IR" smtClean="0"/>
              <a:pPr/>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C7E4470-4CEB-4052-9C1F-77E156F6ACF5}" type="datetimeFigureOut">
              <a:rPr lang="fa-IR" smtClean="0"/>
              <a:pPr/>
              <a:t>06/09/1438</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62FAACE4-98BA-410D-986D-FAE83F5F6F9D}"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C7E4470-4CEB-4052-9C1F-77E156F6ACF5}" type="datetimeFigureOut">
              <a:rPr lang="fa-IR" smtClean="0"/>
              <a:pPr/>
              <a:t>06/09/1438</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62FAACE4-98BA-410D-986D-FAE83F5F6F9D}"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C7E4470-4CEB-4052-9C1F-77E156F6ACF5}" type="datetimeFigureOut">
              <a:rPr lang="fa-IR" smtClean="0"/>
              <a:pPr/>
              <a:t>06/09/1438</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2FAACE4-98BA-410D-986D-FAE83F5F6F9D}" type="slidenum">
              <a:rPr lang="fa-IR" smtClean="0"/>
              <a:pPr/>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C7E4470-4CEB-4052-9C1F-77E156F6ACF5}" type="datetimeFigureOut">
              <a:rPr lang="fa-IR" smtClean="0"/>
              <a:pPr/>
              <a:t>06/09/1438</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2FAACE4-98BA-410D-986D-FAE83F5F6F9D}"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accpress.com/news/1389/06/%D8%A8%D8%A7%D8%A8-%DA%86%D9%87%D8%A7%D8%B1%D9%85-%D8%AF%D8%B1-%D9%85%D9%82%D8%B1%D8%B1%D8%A7%D8%AA-%D9%85%D8%AE%D8%AA%D9%84%D9%81%D9%87-%D9%81%D8%B5%D9%84-%D8%A7%D9%88%D9%84-%D9%85%D8%B9%D8%A7%D9%8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a-IR" smtClean="0">
                <a:cs typeface="B Titr" pitchFamily="2" charset="-78"/>
              </a:rPr>
              <a:t>مالیات بردرآمد حقوق</a:t>
            </a:r>
            <a:endParaRPr lang="fa-IR">
              <a:cs typeface="B Titr" pitchFamily="2" charset="-78"/>
            </a:endParaRPr>
          </a:p>
        </p:txBody>
      </p:sp>
      <p:sp>
        <p:nvSpPr>
          <p:cNvPr id="3" name="Subtitle 2"/>
          <p:cNvSpPr>
            <a:spLocks noGrp="1"/>
          </p:cNvSpPr>
          <p:nvPr>
            <p:ph type="subTitle" idx="1"/>
          </p:nvPr>
        </p:nvSpPr>
        <p:spPr/>
        <p:txBody>
          <a:bodyPr/>
          <a:lstStyle/>
          <a:p>
            <a:pPr algn="ctr"/>
            <a:r>
              <a:rPr lang="fa-IR" smtClean="0">
                <a:solidFill>
                  <a:schemeClr val="accent3">
                    <a:lumMod val="50000"/>
                  </a:schemeClr>
                </a:solidFill>
                <a:cs typeface="B Titr" pitchFamily="2" charset="-78"/>
              </a:rPr>
              <a:t>مواد82الی92قانون مالیاتهای مستقیم</a:t>
            </a:r>
            <a:endParaRPr lang="fa-IR">
              <a:solidFill>
                <a:schemeClr val="accent3">
                  <a:lumMod val="50000"/>
                </a:schemeClr>
              </a:solidFill>
              <a:cs typeface="B Titr"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lnSpc>
                <a:spcPct val="150000"/>
              </a:lnSpc>
              <a:buNone/>
            </a:pPr>
            <a:r>
              <a:rPr lang="fa-IR" smtClean="0">
                <a:cs typeface="B Mitra" pitchFamily="2" charset="-78"/>
              </a:rPr>
              <a:t>مادة90ـ در مواردي که پرداخت‌کنندگان حقوق ، ماليات متعلق ‌را در موعد مقرر نپردازند يا کمتر از ميزان واقعي پرداخت نمايند، ادارة امور مالياتي محل اشتغال حقوق بگير، يا در مورد  مشمولان ‌تبصرة مادة (82) اين قانون‌، ادارة امور مالياتي  محل پرداخت کنندة ‌حقوق مکلف است ماليات متعلق را به انضمام جرايم موضوع اين ‌قانون محاسبه و از پرداخت‌کنندگان حقوق که در حکم مؤدي ‌مي‌باشند به موجب برگ تشخيص با رعايت مهلت مقرر در مادة ‌(157) اين قانون مطالبه کند. حکم اين ماده نسبت به مشمولان مادة ‌(88) اين قانون نيز جاري خواهد بود. </a:t>
            </a:r>
            <a:endParaRPr lang="fa-IR">
              <a:cs typeface="B Mitra" pitchFamily="2" charset="-78"/>
            </a:endParaRPr>
          </a:p>
        </p:txBody>
      </p:sp>
      <p:sp>
        <p:nvSpPr>
          <p:cNvPr id="2" name="Title 1"/>
          <p:cNvSpPr>
            <a:spLocks noGrp="1"/>
          </p:cNvSpPr>
          <p:nvPr>
            <p:ph type="title"/>
          </p:nvPr>
        </p:nvSpPr>
        <p:spPr/>
        <p:txBody>
          <a:bodyPr/>
          <a:lstStyle/>
          <a:p>
            <a:pPr algn="ctr"/>
            <a:r>
              <a:rPr lang="fa-IR" sz="4400" smtClean="0">
                <a:cs typeface="B Titr" pitchFamily="2" charset="-78"/>
              </a:rPr>
              <a:t>مالیات بردرآمد حقوق</a:t>
            </a:r>
            <a:endParaRPr lang="fa-I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lnSpc>
                <a:spcPct val="150000"/>
              </a:lnSpc>
              <a:buNone/>
            </a:pPr>
            <a:r>
              <a:rPr lang="fa-IR" smtClean="0">
                <a:cs typeface="B Mitra" pitchFamily="2" charset="-78"/>
              </a:rPr>
              <a:t>1 ـ رؤسا و اعضاي مأموريت‌هاي سياسي خارجي در ايران و رؤسا و اعضاي هيأت‌هاي نمايندگي فوق العادة دول خارجي نسبت ‌به درآمد حقوق دريافتي از دولت متبوع خود به شرط معاملة  متقابل ‌و  همچنين رؤسا و اعضاي هيأت‌هاي نمايندگي سازمان ملل متحد و مؤسسات تخصصي آن در ايران نسبت به درآمد حقوق دريافتي ازسازمان و مؤسسات مزبور در صورتي که تابع دولت جمهوري ‌اسلامي ايران نباشند.</a:t>
            </a:r>
          </a:p>
          <a:p>
            <a:pPr algn="just">
              <a:lnSpc>
                <a:spcPct val="150000"/>
              </a:lnSpc>
              <a:buNone/>
            </a:pPr>
            <a:endParaRPr lang="fa-IR">
              <a:cs typeface="B Mitra" pitchFamily="2" charset="-78"/>
            </a:endParaRPr>
          </a:p>
        </p:txBody>
      </p:sp>
      <p:sp>
        <p:nvSpPr>
          <p:cNvPr id="2" name="Title 1"/>
          <p:cNvSpPr>
            <a:spLocks noGrp="1"/>
          </p:cNvSpPr>
          <p:nvPr>
            <p:ph type="title"/>
          </p:nvPr>
        </p:nvSpPr>
        <p:spPr/>
        <p:txBody>
          <a:bodyPr>
            <a:normAutofit/>
          </a:bodyPr>
          <a:lstStyle/>
          <a:p>
            <a:pPr algn="just"/>
            <a:r>
              <a:rPr lang="fa-IR" sz="2800" smtClean="0"/>
              <a:t>مادة91 ـ درآمدهاي حقوق به شرح زير از پرداخت ماليات‌معاف است‌</a:t>
            </a:r>
            <a:endParaRPr lang="fa-IR" sz="2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lnSpc>
                <a:spcPct val="150000"/>
              </a:lnSpc>
              <a:buNone/>
            </a:pPr>
            <a:r>
              <a:rPr lang="fa-IR" smtClean="0">
                <a:cs typeface="B Mitra" pitchFamily="2" charset="-78"/>
              </a:rPr>
              <a:t>2 ـ رؤسا و اعضاي مأموريت‌هاي کنسولي خارجي در ايران و همچنين کارمندان مؤسسات فرهنگي دول خارجي نسبت به درآمد حقوق دريافتي از دول متبوع خود به شرط معاملة متقابل‌.</a:t>
            </a:r>
          </a:p>
          <a:p>
            <a:pPr algn="just">
              <a:lnSpc>
                <a:spcPct val="150000"/>
              </a:lnSpc>
              <a:buNone/>
            </a:pPr>
            <a:r>
              <a:rPr lang="fa-IR" smtClean="0">
                <a:cs typeface="B Mitra" pitchFamily="2" charset="-78"/>
              </a:rPr>
              <a:t>3 ـ کارشناسان خارجي که با موافقت دولت جمهوري اسلامي‌ايران از محل کمک‌هاي بلاعوض فني و اقتصادي و علمي و فرهنگي دول خارجي و يا مؤسسات بين‌المللي به ايران اعزام ‌مي‌شوند نسبت به حقوق دريافتي آنان از دول متبوع يا مؤسسات ‌بين‌المللي مذکور.</a:t>
            </a:r>
          </a:p>
          <a:p>
            <a:pPr algn="just">
              <a:lnSpc>
                <a:spcPct val="150000"/>
              </a:lnSpc>
              <a:buNone/>
            </a:pPr>
            <a:endParaRPr lang="fa-IR">
              <a:cs typeface="B Mitra" pitchFamily="2" charset="-78"/>
            </a:endParaRPr>
          </a:p>
        </p:txBody>
      </p:sp>
      <p:sp>
        <p:nvSpPr>
          <p:cNvPr id="2" name="Title 1"/>
          <p:cNvSpPr>
            <a:spLocks noGrp="1"/>
          </p:cNvSpPr>
          <p:nvPr>
            <p:ph type="title"/>
          </p:nvPr>
        </p:nvSpPr>
        <p:spPr/>
        <p:txBody>
          <a:bodyPr>
            <a:normAutofit/>
          </a:bodyPr>
          <a:lstStyle/>
          <a:p>
            <a:pPr algn="just"/>
            <a:r>
              <a:rPr lang="fa-IR" sz="2400" smtClean="0">
                <a:cs typeface="B Titr" pitchFamily="2" charset="-78"/>
              </a:rPr>
              <a:t>مادة91 ـ درآمدهاي حقوق به شرح زير از پرداخت ماليات‌معاف است‌</a:t>
            </a:r>
            <a:endParaRPr lang="fa-IR" sz="2400">
              <a:cs typeface="B Titr"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fa-IR" smtClean="0">
                <a:cs typeface="B Mitra" pitchFamily="2" charset="-78"/>
              </a:rPr>
              <a:t>4 ـ کارمندان محلي سفارتخانه‌ها و کنسولگريها ونمايندگي‌هاي ‌دولت جمهوري اسلامي ايران در خارج نسبت به درآمد حقوق دريافتي از دولت جمهوري اسلامي ايران در صورتي که داراي‌ تابعيت دولت جمهوري اسلامي ايران نباشند به شرط معاملة ‌متقابل‌.</a:t>
            </a:r>
          </a:p>
          <a:p>
            <a:pPr algn="just">
              <a:buNone/>
            </a:pPr>
            <a:r>
              <a:rPr lang="fa-IR" smtClean="0">
                <a:cs typeface="B Mitra" pitchFamily="2" charset="-78"/>
              </a:rPr>
              <a:t>5 ـ حقوق بازنشستگي و وظيفه و مستمري و پايان خدمت و خسارت اخراج  و بازخريد خدمت و وظيفه يا مستمري پرداختي به‌وراث و حق سنوات و حقوق ايام مرخصي استفاده نشده که در موقع بازنشستگي يا از کارافتادگي به حقوق بگير پرداخت مي‌شود.</a:t>
            </a:r>
          </a:p>
          <a:p>
            <a:pPr algn="just">
              <a:buNone/>
            </a:pPr>
            <a:endParaRPr lang="fa-IR">
              <a:cs typeface="B Mitra" pitchFamily="2" charset="-78"/>
            </a:endParaRPr>
          </a:p>
        </p:txBody>
      </p:sp>
      <p:sp>
        <p:nvSpPr>
          <p:cNvPr id="2" name="Title 1"/>
          <p:cNvSpPr>
            <a:spLocks noGrp="1"/>
          </p:cNvSpPr>
          <p:nvPr>
            <p:ph type="title"/>
          </p:nvPr>
        </p:nvSpPr>
        <p:spPr/>
        <p:txBody>
          <a:bodyPr>
            <a:normAutofit/>
          </a:bodyPr>
          <a:lstStyle/>
          <a:p>
            <a:pPr algn="just"/>
            <a:r>
              <a:rPr lang="fa-IR" sz="2400" smtClean="0">
                <a:cs typeface="B Titr" pitchFamily="2" charset="-78"/>
              </a:rPr>
              <a:t>مادة91 ـ درآمدهاي حقوق به شرح زير از پرداخت ماليات‌معاف است‌</a:t>
            </a:r>
            <a:endParaRPr lang="fa-IR" sz="2400">
              <a:cs typeface="B Titr"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lnSpc>
                <a:spcPct val="150000"/>
              </a:lnSpc>
              <a:buNone/>
            </a:pPr>
            <a:r>
              <a:rPr lang="fa-IR" smtClean="0">
                <a:cs typeface="B Mitra" pitchFamily="2" charset="-78"/>
              </a:rPr>
              <a:t>6 ـ هزينة سفر و فوق العادة مسافرت مربوط به شغل‌.</a:t>
            </a:r>
          </a:p>
          <a:p>
            <a:pPr algn="just">
              <a:lnSpc>
                <a:spcPct val="150000"/>
              </a:lnSpc>
              <a:buNone/>
            </a:pPr>
            <a:r>
              <a:rPr lang="fa-IR" smtClean="0">
                <a:cs typeface="B Mitra" pitchFamily="2" charset="-78"/>
              </a:rPr>
              <a:t>8 ـ مسکن واگذاري در محل کارگاه يا کارخانه جهت استفادة‌کارگران و خانه‌هاي ارزان قيمت سازماني در خارج از محل کارگاه يا کارخانه که مورد استفادة کارگران قرار مي‌گيرد.</a:t>
            </a:r>
          </a:p>
          <a:p>
            <a:pPr algn="just">
              <a:lnSpc>
                <a:spcPct val="150000"/>
              </a:lnSpc>
              <a:buNone/>
            </a:pPr>
            <a:r>
              <a:rPr lang="fa-IR" smtClean="0">
                <a:cs typeface="B Mitra" pitchFamily="2" charset="-78"/>
              </a:rPr>
              <a:t>9 ـ وجوه حاصل از بيمه بابت جبران خسارت بدني و  معالجه و امثال آن‌.</a:t>
            </a:r>
          </a:p>
          <a:p>
            <a:pPr algn="just">
              <a:lnSpc>
                <a:spcPct val="150000"/>
              </a:lnSpc>
              <a:buNone/>
            </a:pPr>
            <a:r>
              <a:rPr lang="fa-IR" smtClean="0">
                <a:cs typeface="B Mitra" pitchFamily="2" charset="-78"/>
              </a:rPr>
              <a:t>10 ـ عيدي سالانه يا پاداش آخر سال جمعاً معادل يک دوازدهم ‌ميزان معافيت مالياتي موضوع مادة (84) اين قانون‌</a:t>
            </a:r>
          </a:p>
          <a:p>
            <a:pPr algn="just">
              <a:lnSpc>
                <a:spcPct val="150000"/>
              </a:lnSpc>
              <a:buNone/>
            </a:pPr>
            <a:endParaRPr lang="fa-IR">
              <a:cs typeface="B Mitra" pitchFamily="2" charset="-78"/>
            </a:endParaRPr>
          </a:p>
        </p:txBody>
      </p:sp>
      <p:sp>
        <p:nvSpPr>
          <p:cNvPr id="2" name="Title 1"/>
          <p:cNvSpPr>
            <a:spLocks noGrp="1"/>
          </p:cNvSpPr>
          <p:nvPr>
            <p:ph type="title"/>
          </p:nvPr>
        </p:nvSpPr>
        <p:spPr/>
        <p:txBody>
          <a:bodyPr>
            <a:normAutofit/>
          </a:bodyPr>
          <a:lstStyle/>
          <a:p>
            <a:pPr algn="just"/>
            <a:r>
              <a:rPr lang="fa-IR" sz="2400" smtClean="0">
                <a:cs typeface="B Titr" pitchFamily="2" charset="-78"/>
              </a:rPr>
              <a:t>مادة91 ـ درآمدهاي حقوق به شرح زير از پرداخت ماليات‌معاف است‌</a:t>
            </a:r>
            <a:endParaRPr lang="fa-IR" sz="2400">
              <a:cs typeface="B Titr"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just">
              <a:buNone/>
            </a:pPr>
            <a:r>
              <a:rPr lang="fa-IR" sz="2400" smtClean="0">
                <a:cs typeface="B Mitra" pitchFamily="2" charset="-78"/>
              </a:rPr>
              <a:t>11 ـ خانه‌هاي سازماني که با اجازة قانوني يا به موجب‌آيين نامه‌هاي خاص در اختيار  مأموران کشوري گذارده مي‌شود.</a:t>
            </a:r>
          </a:p>
          <a:p>
            <a:pPr algn="just">
              <a:buNone/>
            </a:pPr>
            <a:endParaRPr lang="fa-IR" sz="2400" smtClean="0">
              <a:cs typeface="B Mitra" pitchFamily="2" charset="-78"/>
            </a:endParaRPr>
          </a:p>
          <a:p>
            <a:pPr algn="just">
              <a:buNone/>
            </a:pPr>
            <a:r>
              <a:rPr lang="fa-IR" sz="2400" smtClean="0">
                <a:cs typeface="B Mitra" pitchFamily="2" charset="-78"/>
              </a:rPr>
              <a:t>12 ـ وجوهي که کارفرما بابت هزينه معالجة کارکنان خود يا افراد تحت تکفل آنها مستقيماً يا به وسيلة حقوق بگير به پزشک يا بيمارستان به استناد اسناد و مدارک مثبته پرداخت کند.</a:t>
            </a:r>
          </a:p>
          <a:p>
            <a:pPr algn="just">
              <a:buNone/>
            </a:pPr>
            <a:r>
              <a:rPr lang="fa-IR" sz="2400" smtClean="0">
                <a:cs typeface="B Mitra" pitchFamily="2" charset="-78"/>
              </a:rPr>
              <a:t>13 ـ مزاياي غيرنقدي پرداختي به کارکنان حداکثر معادل دو دوازدهم معافيت موضوع مادة (84) اين قانون‌.</a:t>
            </a:r>
          </a:p>
          <a:p>
            <a:pPr algn="just">
              <a:buNone/>
            </a:pPr>
            <a:endParaRPr lang="fa-IR" sz="2400" smtClean="0">
              <a:cs typeface="B Mitra" pitchFamily="2" charset="-78"/>
            </a:endParaRPr>
          </a:p>
          <a:p>
            <a:pPr algn="just">
              <a:buNone/>
            </a:pPr>
            <a:r>
              <a:rPr lang="fa-IR" sz="2400" smtClean="0">
                <a:cs typeface="B Mitra" pitchFamily="2" charset="-78"/>
              </a:rPr>
              <a:t>14 ـ درآمد حقوق پرسنل نيروهاي مسلح جمهوري اسلامي ‌ايران اعم از نظامي و انتظامي‌، مشمولان قانون استخدامي وزارت ‌اطلاعات و جانبازان انقلاب اسلامي و جنگ تحميلي و آزادگان‌.  </a:t>
            </a:r>
          </a:p>
          <a:p>
            <a:pPr algn="just">
              <a:buNone/>
            </a:pPr>
            <a:r>
              <a:rPr lang="fa-IR" sz="2400" smtClean="0">
                <a:cs typeface="B Mitra" pitchFamily="2" charset="-78"/>
              </a:rPr>
              <a:t> </a:t>
            </a:r>
          </a:p>
          <a:p>
            <a:pPr algn="just">
              <a:buNone/>
            </a:pPr>
            <a:r>
              <a:rPr lang="fa-IR" sz="2400" smtClean="0">
                <a:cs typeface="B Mitra" pitchFamily="2" charset="-78"/>
              </a:rPr>
              <a:t/>
            </a:r>
            <a:br>
              <a:rPr lang="fa-IR" sz="2400" smtClean="0">
                <a:cs typeface="B Mitra" pitchFamily="2" charset="-78"/>
              </a:rPr>
            </a:br>
            <a:endParaRPr lang="fa-IR" sz="2400">
              <a:cs typeface="B Mitra" pitchFamily="2" charset="-78"/>
            </a:endParaRPr>
          </a:p>
        </p:txBody>
      </p:sp>
      <p:sp>
        <p:nvSpPr>
          <p:cNvPr id="2" name="Title 1"/>
          <p:cNvSpPr>
            <a:spLocks noGrp="1"/>
          </p:cNvSpPr>
          <p:nvPr>
            <p:ph type="title"/>
          </p:nvPr>
        </p:nvSpPr>
        <p:spPr/>
        <p:txBody>
          <a:bodyPr>
            <a:normAutofit/>
          </a:bodyPr>
          <a:lstStyle/>
          <a:p>
            <a:pPr algn="just"/>
            <a:r>
              <a:rPr lang="fa-IR" sz="2400" smtClean="0">
                <a:cs typeface="B Titr" pitchFamily="2" charset="-78"/>
              </a:rPr>
              <a:t>مادة91 ـ درآمدهاي حقوق به شرح زير از پرداخت ماليات‌معاف است‌</a:t>
            </a:r>
            <a:endParaRPr lang="fa-IR" sz="2400">
              <a:cs typeface="B Titr"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lnSpc>
                <a:spcPct val="200000"/>
              </a:lnSpc>
              <a:buNone/>
            </a:pPr>
            <a:r>
              <a:rPr lang="fa-IR" smtClean="0">
                <a:cs typeface="B Mitra" pitchFamily="2" charset="-78"/>
              </a:rPr>
              <a:t>مادة 92 ـ پنجاه درصد (50%) ماليات حقوق کارکنان شاغل در مناطق کمتر توسعه يافته طبق فهرست سازمان مديريت و برنامه‌ريزي کشور بخشوده مي‌شود.</a:t>
            </a:r>
          </a:p>
          <a:p>
            <a:pPr algn="just">
              <a:lnSpc>
                <a:spcPct val="200000"/>
              </a:lnSpc>
              <a:buNone/>
            </a:pPr>
            <a:r>
              <a:rPr lang="fa-IR" smtClean="0">
                <a:cs typeface="B Mitra" pitchFamily="2" charset="-78"/>
              </a:rPr>
              <a:t>تبصره ـ بدهي ماليات بر درآمد حقوق کادر نظامي و انتظامي ‌تا تاريخ اجراي اين قانون بخشوده مي‌شود.  </a:t>
            </a:r>
          </a:p>
          <a:p>
            <a:pPr algn="just">
              <a:lnSpc>
                <a:spcPct val="200000"/>
              </a:lnSpc>
              <a:buNone/>
            </a:pPr>
            <a:endParaRPr lang="fa-IR">
              <a:cs typeface="B Mitra" pitchFamily="2" charset="-78"/>
            </a:endParaRPr>
          </a:p>
        </p:txBody>
      </p:sp>
      <p:sp>
        <p:nvSpPr>
          <p:cNvPr id="3" name="Title 2"/>
          <p:cNvSpPr>
            <a:spLocks noGrp="1"/>
          </p:cNvSpPr>
          <p:nvPr>
            <p:ph type="title"/>
          </p:nvPr>
        </p:nvSpPr>
        <p:spPr/>
        <p:txBody>
          <a:bodyPr>
            <a:normAutofit/>
          </a:bodyPr>
          <a:lstStyle/>
          <a:p>
            <a:pPr algn="just"/>
            <a:r>
              <a:rPr lang="fa-IR" sz="2400" smtClean="0">
                <a:cs typeface="B Titr" pitchFamily="2" charset="-78"/>
              </a:rPr>
              <a:t>مادة91 ـ درآمدهاي حقوق به شرح زير از پرداخت ماليات‌معاف است‌</a:t>
            </a:r>
            <a:endParaRPr lang="fa-IR" sz="2400">
              <a:cs typeface="B Titr"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gn="just">
              <a:buNone/>
            </a:pPr>
            <a:r>
              <a:rPr lang="fa-IR" sz="2400" smtClean="0"/>
              <a:t>نظر به اينکه در خصوص معافيت وجوه پرداختي تحت عناوين مهد کودک ، يارانه غذا ، اياب و ذهاب و بن کالا و ... سئوالات متعددي مطرح گرديده است . لذا پيرو بخشنامه شماره 4529/210 مورخ 27/2/1390 معاون محترم فني و حقوقي وقت سازمان متبوع راجع به ابلاغ رأي هيأت عمومي ديوان عدالت اداري به شماره دادنامه 601 مورخ 9/12/1389 ياد آور مي گردد .</a:t>
            </a:r>
          </a:p>
          <a:p>
            <a:pPr algn="just">
              <a:buNone/>
            </a:pPr>
            <a:r>
              <a:rPr lang="fa-IR" sz="2400" smtClean="0"/>
              <a:t>بـطـور کـلي وجـوهـي کـه تحت عناوين ياد شده و به استناد ماده 40 قـانـون الـحاق مـوادي به قانـون تنظـيم بخشـي از مقررات مالي دولت مـصوب 27/11/1380 و اصـلاحـيـه 15/8/84 آن  کـارکنان دولت پرداخت مي شود از شمول پرداخت ماليات بر درآمد حقوق معاف است و اين معافيت قابل تسري به کارکنان ساير بخش هاي غير دولتي و نيز وجوهي که از منابع و فصول قانوني ديگر به کارکنان دولت پرداخت مي گردد نخواهد بود .</a:t>
            </a:r>
          </a:p>
          <a:p>
            <a:pPr algn="just">
              <a:buNone/>
            </a:pPr>
            <a:r>
              <a:rPr lang="fa-IR" sz="2400" smtClean="0"/>
              <a:t/>
            </a:r>
            <a:br>
              <a:rPr lang="fa-IR" sz="2400" smtClean="0"/>
            </a:br>
            <a:endParaRPr lang="fa-IR" sz="2400"/>
          </a:p>
        </p:txBody>
      </p:sp>
      <p:sp>
        <p:nvSpPr>
          <p:cNvPr id="3" name="Title 2"/>
          <p:cNvSpPr>
            <a:spLocks noGrp="1"/>
          </p:cNvSpPr>
          <p:nvPr>
            <p:ph type="title"/>
          </p:nvPr>
        </p:nvSpPr>
        <p:spPr/>
        <p:txBody>
          <a:bodyPr>
            <a:normAutofit/>
          </a:bodyPr>
          <a:lstStyle/>
          <a:p>
            <a:pPr algn="just"/>
            <a:r>
              <a:rPr lang="fa-IR" sz="2400" smtClean="0">
                <a:cs typeface="B Titr" pitchFamily="2" charset="-78"/>
              </a:rPr>
              <a:t>معافيت وجوه پرداختي بابت مهد کودک،يارانه غذا،و اياب و ذهاب،بن کالا</a:t>
            </a:r>
            <a:endParaRPr lang="fa-IR" sz="2400">
              <a:cs typeface="B Titr"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a:buNone/>
            </a:pPr>
            <a:r>
              <a:rPr lang="fa-IR" sz="2800" dirty="0" smtClean="0">
                <a:cs typeface="B Mitra" pitchFamily="2" charset="-78"/>
              </a:rPr>
              <a:t>بديهي است طبق ماده 20 قانون ديوان عدالت اداري اثر ابطال مصوبات از زمان صدور رأي هيأت عمومي است مگر در مورد مصوبات خلاف شرع يا در مواردي که به منظور جلوگيري از تضضيع حقوق اشخاص ، هيأت مذکور اثر آن را از زمان تصويب مصوبه اعلام نمايد . بنابراين با توجه به تاريخ صدور رأي هيأت عمومي ديوان عدالت اداري(9/12/89) مالياتهاي دريافتي بابت وجوه ياد شده از تاريخ اخير الذکر به بعد قابل استرداد خواهد بود و لا غير .</a:t>
            </a:r>
          </a:p>
          <a:p>
            <a:pPr algn="just">
              <a:buNone/>
            </a:pPr>
            <a:r>
              <a:rPr lang="fa-IR" sz="2800" b="1" dirty="0" smtClean="0">
                <a:cs typeface="B Mitra" pitchFamily="2" charset="-78"/>
              </a:rPr>
              <a:t> </a:t>
            </a:r>
            <a:endParaRPr lang="fa-IR" sz="2800" dirty="0" smtClean="0">
              <a:cs typeface="B Mitra" pitchFamily="2" charset="-78"/>
            </a:endParaRPr>
          </a:p>
          <a:p>
            <a:pPr algn="just">
              <a:buNone/>
            </a:pPr>
            <a:r>
              <a:rPr lang="fa-IR" sz="2800" dirty="0" smtClean="0"/>
              <a:t> </a:t>
            </a:r>
          </a:p>
          <a:p>
            <a:pPr algn="l">
              <a:buNone/>
            </a:pPr>
            <a:r>
              <a:rPr lang="fa-IR" sz="2800" b="1" dirty="0" smtClean="0">
                <a:cs typeface="B Nazanin" panose="00000400000000000000" pitchFamily="2" charset="-78"/>
              </a:rPr>
              <a:t>علي عسکري</a:t>
            </a:r>
            <a:endParaRPr lang="fa-IR" sz="2800" dirty="0" smtClean="0">
              <a:cs typeface="B Nazanin" panose="00000400000000000000" pitchFamily="2" charset="-78"/>
            </a:endParaRPr>
          </a:p>
          <a:p>
            <a:pPr algn="l">
              <a:buNone/>
            </a:pPr>
            <a:r>
              <a:rPr lang="fa-IR" sz="2800" b="1" dirty="0" smtClean="0">
                <a:cs typeface="B Nazanin" panose="00000400000000000000" pitchFamily="2" charset="-78"/>
              </a:rPr>
              <a:t>رئيس کل سازمان امور مالياتي کشور</a:t>
            </a:r>
            <a:endParaRPr lang="fa-IR" sz="2800" dirty="0" smtClean="0">
              <a:cs typeface="B Nazanin" panose="00000400000000000000" pitchFamily="2" charset="-78"/>
            </a:endParaRPr>
          </a:p>
          <a:p>
            <a:endParaRPr lang="fa-IR" dirty="0">
              <a:cs typeface="B Nazanin" panose="00000400000000000000" pitchFamily="2" charset="-78"/>
            </a:endParaRPr>
          </a:p>
        </p:txBody>
      </p:sp>
      <p:sp>
        <p:nvSpPr>
          <p:cNvPr id="3" name="Title 2"/>
          <p:cNvSpPr>
            <a:spLocks noGrp="1"/>
          </p:cNvSpPr>
          <p:nvPr>
            <p:ph type="title"/>
          </p:nvPr>
        </p:nvSpPr>
        <p:spPr/>
        <p:txBody>
          <a:bodyPr>
            <a:normAutofit/>
          </a:bodyPr>
          <a:lstStyle/>
          <a:p>
            <a:pPr algn="ctr"/>
            <a:r>
              <a:rPr lang="fa-IR" sz="4000" dirty="0">
                <a:solidFill>
                  <a:srgbClr val="FF0000"/>
                </a:solidFill>
                <a:cs typeface="B Nazanin" panose="00000400000000000000" pitchFamily="2" charset="-78"/>
              </a:rPr>
              <a:t>مالیات </a:t>
            </a:r>
            <a:r>
              <a:rPr lang="fa-IR" sz="4000" dirty="0" smtClean="0">
                <a:solidFill>
                  <a:srgbClr val="FF0000"/>
                </a:solidFill>
                <a:cs typeface="B Nazanin" panose="00000400000000000000" pitchFamily="2" charset="-78"/>
              </a:rPr>
              <a:t>بردرآمد حقوق</a:t>
            </a:r>
            <a:r>
              <a:rPr lang="fa-IR" dirty="0">
                <a:cs typeface="B Nazanin" panose="00000400000000000000" pitchFamily="2" charset="-78"/>
              </a:rPr>
              <a:t/>
            </a:r>
            <a:br>
              <a:rPr lang="fa-IR" dirty="0">
                <a:cs typeface="B Nazanin" panose="00000400000000000000" pitchFamily="2" charset="-78"/>
              </a:rPr>
            </a:br>
            <a:r>
              <a:rPr lang="en-US" sz="1300" dirty="0">
                <a:solidFill>
                  <a:srgbClr val="92D050"/>
                </a:solidFill>
                <a:cs typeface="B Nazanin" panose="00000400000000000000" pitchFamily="2" charset="-78"/>
              </a:rPr>
              <a:t>Ostadhashemi.blog.ir</a:t>
            </a:r>
            <a:endParaRPr lang="fa-IR" sz="1300" dirty="0">
              <a:solidFill>
                <a:srgbClr val="92D050"/>
              </a:solidFill>
              <a:cs typeface="B Nazanin" panose="00000400000000000000"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fa-IR" sz="2800" dirty="0" smtClean="0"/>
              <a:t>مفاد ائین نامه هزینه سفر وفوق العاده مسافرت مدیران وبازرسان وکارکنان به خارج از ایران موضوع بند ب جزء 2 ماده 148ق.م.م </a:t>
            </a:r>
            <a:r>
              <a:rPr lang="en-US" sz="2800" dirty="0" smtClean="0"/>
              <a:t/>
            </a:r>
            <a:br>
              <a:rPr lang="en-US" sz="2800" dirty="0" smtClean="0"/>
            </a:br>
            <a:endParaRPr lang="en-US" sz="2800" dirty="0"/>
          </a:p>
        </p:txBody>
      </p:sp>
      <p:sp>
        <p:nvSpPr>
          <p:cNvPr id="5" name="Content Placeholder 4"/>
          <p:cNvSpPr>
            <a:spLocks noGrp="1"/>
          </p:cNvSpPr>
          <p:nvPr>
            <p:ph idx="1"/>
          </p:nvPr>
        </p:nvSpPr>
        <p:spPr/>
        <p:txBody>
          <a:bodyPr>
            <a:normAutofit fontScale="92500" lnSpcReduction="10000"/>
          </a:bodyPr>
          <a:lstStyle/>
          <a:p>
            <a:pPr algn="just">
              <a:lnSpc>
                <a:spcPct val="150000"/>
              </a:lnSpc>
              <a:buNone/>
            </a:pPr>
            <a:r>
              <a:rPr lang="fa-IR" dirty="0" smtClean="0">
                <a:cs typeface="B Mitra" pitchFamily="2" charset="-78"/>
              </a:rPr>
              <a:t>1-هزینه مسافرت مدیران وبازرسان وکارکنان اشخاص حقوقی به خارج از ایران که به منظور حوائج مربوط به موسسه باشد تا حدود ذیل قابل پذیرش خواهد بود.</a:t>
            </a:r>
          </a:p>
          <a:p>
            <a:pPr algn="just">
              <a:lnSpc>
                <a:spcPct val="150000"/>
              </a:lnSpc>
              <a:buNone/>
            </a:pPr>
            <a:r>
              <a:rPr lang="fa-IR" dirty="0" smtClean="0">
                <a:cs typeface="B Mitra" pitchFamily="2" charset="-78"/>
              </a:rPr>
              <a:t>الف:هزینه اقامت مدیران وبازرسان و کارکنان شرکتهای تولیدی جمعا در هر سال حداکثر چهار ماه به قرار روزی دو میلیون ریال</a:t>
            </a:r>
          </a:p>
          <a:p>
            <a:pPr algn="just">
              <a:lnSpc>
                <a:spcPct val="150000"/>
              </a:lnSpc>
              <a:buNone/>
            </a:pPr>
            <a:r>
              <a:rPr lang="fa-IR" dirty="0" smtClean="0">
                <a:cs typeface="B Mitra" pitchFamily="2" charset="-78"/>
              </a:rPr>
              <a:t>ب: الف:هزینه اقامت مدیران وبازرسان و کارکنان سایرشرکتها واشخاص حقوقی جمعا در هر سال حداکثر دو ماه به قرار روزی دو میلیون ریال</a:t>
            </a:r>
          </a:p>
          <a:p>
            <a:pPr algn="just">
              <a:lnSpc>
                <a:spcPct val="150000"/>
              </a:lnSpc>
              <a:buNone/>
            </a:pPr>
            <a:r>
              <a:rPr lang="fa-IR" dirty="0" smtClean="0">
                <a:cs typeface="B Mitra" pitchFamily="2" charset="-78"/>
              </a:rPr>
              <a:t>ج: هزینه مسافرت اشخاص حقیقی به خارج ایران به منظور رفع حوائج شغلی در هر سال حداکثر یک ماه به قرار روزی دو میلیون ریال</a:t>
            </a:r>
            <a:endParaRPr lang="en-US" dirty="0">
              <a:cs typeface="B Mitra"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gn="just">
              <a:lnSpc>
                <a:spcPct val="170000"/>
              </a:lnSpc>
              <a:buNone/>
            </a:pPr>
            <a:r>
              <a:rPr lang="fa-IR">
                <a:cs typeface="B Mitra" pitchFamily="2" charset="-78"/>
              </a:rPr>
              <a:t>مادة 82 ـ درآمدي که شخص حقيقي در خدمت شخص ديگر(اعم از حقيقي يا حقوقي‌) در قبال تسليم نيروي کار خود بابت ‌اشتغال در ايران برحسب مدت يا کار انجام يافته به‌ طور نقد يا غيرنقد تحصيل مي‌کند مشمول ماليات بر درآمد حقوق است‌.</a:t>
            </a:r>
          </a:p>
          <a:p>
            <a:pPr algn="just">
              <a:lnSpc>
                <a:spcPct val="170000"/>
              </a:lnSpc>
              <a:buNone/>
            </a:pPr>
            <a:r>
              <a:rPr lang="fa-IR">
                <a:cs typeface="B Mitra" pitchFamily="2" charset="-78"/>
              </a:rPr>
              <a:t>تبصره ـ درآمد حقوقي که در مدت مأموريت خارج از کشور(از طرف دولت جمهوري اسلامي ايران يا اشخاص مقيم ايران‌) ازمنابع ايراني عايد شخص مي‌شود مشمول ماليات بر درآمد حقوق مي‌باشد. </a:t>
            </a:r>
          </a:p>
          <a:p>
            <a:pPr algn="just">
              <a:lnSpc>
                <a:spcPct val="170000"/>
              </a:lnSpc>
              <a:buNone/>
            </a:pPr>
            <a:r>
              <a:rPr lang="fa-IR" smtClean="0">
                <a:cs typeface="B Mitra" pitchFamily="2" charset="-78"/>
              </a:rPr>
              <a:t/>
            </a:r>
            <a:br>
              <a:rPr lang="fa-IR" smtClean="0">
                <a:cs typeface="B Mitra" pitchFamily="2" charset="-78"/>
              </a:rPr>
            </a:br>
            <a:endParaRPr lang="fa-IR">
              <a:cs typeface="B Mitra" pitchFamily="2" charset="-78"/>
            </a:endParaRPr>
          </a:p>
        </p:txBody>
      </p:sp>
      <p:sp>
        <p:nvSpPr>
          <p:cNvPr id="2" name="Title 1"/>
          <p:cNvSpPr>
            <a:spLocks noGrp="1"/>
          </p:cNvSpPr>
          <p:nvPr>
            <p:ph type="title"/>
          </p:nvPr>
        </p:nvSpPr>
        <p:spPr/>
        <p:txBody>
          <a:bodyPr/>
          <a:lstStyle/>
          <a:p>
            <a:pPr algn="ctr"/>
            <a:r>
              <a:rPr lang="fa-IR" smtClean="0">
                <a:cs typeface="B Titr" pitchFamily="2" charset="-78"/>
              </a:rPr>
              <a:t>مالیات بردرآمد حقوق</a:t>
            </a:r>
            <a:endParaRPr lang="fa-I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lnSpc>
                <a:spcPct val="150000"/>
              </a:lnSpc>
              <a:buNone/>
            </a:pPr>
            <a:r>
              <a:rPr lang="fa-IR" dirty="0" smtClean="0">
                <a:cs typeface="B Mitra" pitchFamily="2" charset="-78"/>
              </a:rPr>
              <a:t>تبصره 1 – نسبت به شرکتهای تولیدی علاوه بر چهار ماه مذکور در جزء الف بند یک ماده 2 این آئین نامه جمعا در هر سال حداکثر دو ماده دیگر به قرار روزی دو میلیون ریال نیز بابت آموزش به عنوان هزینه اقامت پذیرفته خواهد شد.</a:t>
            </a:r>
          </a:p>
          <a:p>
            <a:pPr algn="just">
              <a:lnSpc>
                <a:spcPct val="150000"/>
              </a:lnSpc>
              <a:buNone/>
            </a:pPr>
            <a:r>
              <a:rPr lang="fa-IR" dirty="0" smtClean="0">
                <a:cs typeface="B Mitra" pitchFamily="2" charset="-78"/>
              </a:rPr>
              <a:t>تبصره 2- هزینه های مذکور در ماده 2و1فوق شامل هزینه پذیرایی در خارج از ایران نیز می باشد وعلاوه بر این مبالغ دیگری به عنوان هزینه پذیرایی پذیرفته نخواهد شد.</a:t>
            </a:r>
            <a:endParaRPr lang="en-US" dirty="0">
              <a:cs typeface="B Mitra" pitchFamily="2" charset="-78"/>
            </a:endParaRPr>
          </a:p>
        </p:txBody>
      </p:sp>
      <p:sp>
        <p:nvSpPr>
          <p:cNvPr id="3" name="Title 2"/>
          <p:cNvSpPr>
            <a:spLocks noGrp="1"/>
          </p:cNvSpPr>
          <p:nvPr>
            <p:ph type="title"/>
          </p:nvPr>
        </p:nvSpPr>
        <p:spPr>
          <a:xfrm>
            <a:off x="500034" y="214290"/>
            <a:ext cx="8229600" cy="1143000"/>
          </a:xfrm>
        </p:spPr>
        <p:txBody>
          <a:bodyPr>
            <a:normAutofit/>
          </a:bodyPr>
          <a:lstStyle/>
          <a:p>
            <a:pPr algn="ctr"/>
            <a:r>
              <a:rPr lang="fa-IR" sz="2000" dirty="0" smtClean="0"/>
              <a:t>مفاد ائین نامه هزینه سفر وفوق العاده مسافرت مدیران وبازرسان وکارکنان به خارج از ایران موضوع بند ب جزء 2 ماده 148ق.م.م</a:t>
            </a:r>
            <a:endParaRPr lang="en-US"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just">
              <a:lnSpc>
                <a:spcPct val="150000"/>
              </a:lnSpc>
              <a:buNone/>
            </a:pPr>
            <a:r>
              <a:rPr lang="fa-IR" dirty="0" smtClean="0">
                <a:cs typeface="B Mitra" pitchFamily="2" charset="-78"/>
              </a:rPr>
              <a:t>تبصره 3- هزینه ایاب وذهاب با وسیله نقلیه هوایی،زمینی ودریایی وهزینه های مربوط به خروج از مرز وعوارض ها اضافه بر هزینه اقامت در خارج که به شرح فوق تعیین شده است نیز قابل پذیرش است.</a:t>
            </a:r>
          </a:p>
          <a:p>
            <a:pPr algn="just">
              <a:lnSpc>
                <a:spcPct val="150000"/>
              </a:lnSpc>
              <a:buNone/>
            </a:pPr>
            <a:r>
              <a:rPr lang="fa-IR" dirty="0" smtClean="0">
                <a:cs typeface="B Mitra" pitchFamily="2" charset="-78"/>
              </a:rPr>
              <a:t>تبصره4- وجوهی که بابت تامین ارز علاوه بر نرخ رسمی طبق مقررات بانک مرکزی جمهوری اسلامی ایران پرداخت شود اضافه بر هزینه اقامت در خارج که به شرح فوق تعیین شده است نیز قابل پذیرش است.</a:t>
            </a:r>
          </a:p>
          <a:p>
            <a:pPr algn="just">
              <a:lnSpc>
                <a:spcPct val="150000"/>
              </a:lnSpc>
              <a:buNone/>
            </a:pPr>
            <a:r>
              <a:rPr lang="fa-IR" dirty="0" smtClean="0">
                <a:cs typeface="B Mitra" pitchFamily="2" charset="-78"/>
              </a:rPr>
              <a:t>ماده4- خارج از مبالغ ،هزینه دیگری به عنوان فوق العاده مسافرت در خارج از کشور در تشخیص درآمد مشمول مالیات قابل قبول نخواهد بود.</a:t>
            </a:r>
            <a:endParaRPr lang="en-US" dirty="0">
              <a:cs typeface="B Mitra" pitchFamily="2" charset="-78"/>
            </a:endParaRPr>
          </a:p>
        </p:txBody>
      </p:sp>
      <p:sp>
        <p:nvSpPr>
          <p:cNvPr id="3" name="Title 2"/>
          <p:cNvSpPr>
            <a:spLocks noGrp="1"/>
          </p:cNvSpPr>
          <p:nvPr>
            <p:ph type="title"/>
          </p:nvPr>
        </p:nvSpPr>
        <p:spPr/>
        <p:txBody>
          <a:bodyPr>
            <a:normAutofit/>
          </a:bodyPr>
          <a:lstStyle/>
          <a:p>
            <a:pPr algn="ctr"/>
            <a:r>
              <a:rPr lang="fa-IR" sz="2400" dirty="0" smtClean="0"/>
              <a:t>مفاد ائین نامه هزینه سفر وفوق العاده مسافرت مدیران وبازرسان وکارکنان به خارج از ایران موضوع بند ب جزء 2 ماده 148ق.م.م</a:t>
            </a: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buNone/>
            </a:pPr>
            <a:r>
              <a:rPr lang="fa-IR" dirty="0" smtClean="0"/>
              <a:t>مبلغ دومیلیون ریال به موجب تصویب نامه شماره 3289/ت/38929 ک مورخ 19/1/87وزیران عضو کمیسیون اقتصاد موضوع اصل 138 قانون اساسی تعیین گردیده است.ورقم یاد شده معمولا هر چند سال یک بار توسط کمیسیون یاد شده تغییر می کند.</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fontAlgn="base"/>
            <a:r>
              <a:rPr lang="fa-IR" dirty="0" smtClean="0"/>
              <a:t>پیرو بخشنامه شماره ۴۰۰۶/۱۰۰۸۱-۴/۳۰مورخ ۱/۲/۱۳۸۱،چون در خصوص اجرای حکم</a:t>
            </a:r>
            <a:r>
              <a:rPr lang="fa-IR" u="sng" dirty="0" smtClean="0">
                <a:hlinkClick r:id="rId2"/>
              </a:rPr>
              <a:t> ماده ۱۳۷قانون مالیات های مستقیم</a:t>
            </a:r>
            <a:r>
              <a:rPr lang="fa-IR" dirty="0" smtClean="0"/>
              <a:t> مصوب اسفندماه ۱۳۶۶و اصلاحیه های بعدی آن،خصوصاًحق بیمه پرداختی حقوق بگیران بابت بیمه عمر و بیمه های درمانی که معمولاًبصورت مستمر و اقساط ماهیانه انجام می شود،از طرف ادارات امور مالیاتی،کارفرمایان و مؤدیان مالیاتی سؤالاتی مطرح شده است،لذا موارد زیر را یادآور می گردد:</a:t>
            </a:r>
          </a:p>
          <a:p>
            <a:pPr fontAlgn="base"/>
            <a:r>
              <a:rPr lang="fa-IR" dirty="0" smtClean="0"/>
              <a:t>۱- کسر حق بیمه های درمانی حقوق بگیر و افراد تحت تکفل و حق بیمه پرداختی بابت بیمه عمر شخص حقوق بگیری (به استثنای بیمه های عمر و پس انداز که قابل کسر نمی باشد)از درآمد حقوق بیمه شدگان سازمان تأمین اجتماعی و سازمان خدمات درمانی و سایر مؤسسات بیمه گر،که پرداخت حقوق آنان معمولاًبه صورت ماهیانه صورت می پذیرد،توسط کارفرمایان ذیربط فاقد اشکال قانونی است و آنها می توانند با ضمیمه نمودن اسناد مربوط به فهرست حقوق پرداختی در احتساب درآمد مشمول مالیات حقوق،کسور یاد شده را منظور نمایند. تذکر۱: حق بیمه پرداختی بابت بیمه عمر افراد تحت تکفل،مشمول این مقررات نخواهد بود.</a:t>
            </a:r>
            <a:endParaRPr lang="fa-IR" dirty="0"/>
          </a:p>
        </p:txBody>
      </p:sp>
      <p:sp>
        <p:nvSpPr>
          <p:cNvPr id="3" name="Title 2"/>
          <p:cNvSpPr>
            <a:spLocks noGrp="1"/>
          </p:cNvSpPr>
          <p:nvPr>
            <p:ph type="title"/>
          </p:nvPr>
        </p:nvSpPr>
        <p:spPr/>
        <p:txBody>
          <a:bodyPr>
            <a:normAutofit/>
          </a:bodyPr>
          <a:lstStyle/>
          <a:p>
            <a:pPr algn="ctr"/>
            <a:r>
              <a:rPr lang="fa-IR" sz="4000" dirty="0">
                <a:solidFill>
                  <a:srgbClr val="FF0000"/>
                </a:solidFill>
                <a:cs typeface="B Nazanin" panose="00000400000000000000" pitchFamily="2" charset="-78"/>
              </a:rPr>
              <a:t>مالیات بردرآمد حقوق</a:t>
            </a:r>
            <a:r>
              <a:rPr lang="fa-IR" dirty="0">
                <a:cs typeface="B Nazanin" panose="00000400000000000000" pitchFamily="2" charset="-78"/>
              </a:rPr>
              <a:t/>
            </a:r>
            <a:br>
              <a:rPr lang="fa-IR" dirty="0">
                <a:cs typeface="B Nazanin" panose="00000400000000000000" pitchFamily="2" charset="-78"/>
              </a:rPr>
            </a:br>
            <a:r>
              <a:rPr lang="en-US" sz="1300" dirty="0">
                <a:solidFill>
                  <a:srgbClr val="92D050"/>
                </a:solidFill>
                <a:cs typeface="B Nazanin" panose="00000400000000000000" pitchFamily="2" charset="-78"/>
              </a:rPr>
              <a:t>Ostadhashemi.blog.ir</a:t>
            </a:r>
            <a:endParaRPr lang="fa-IR" sz="1300" dirty="0">
              <a:solidFill>
                <a:srgbClr val="92D050"/>
              </a:solidFill>
              <a:cs typeface="B Nazanin" panose="00000400000000000000" pitchFamily="2"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fontAlgn="base"/>
            <a:r>
              <a:rPr lang="fa-IR" dirty="0" smtClean="0"/>
              <a:t>۲- کارفرمایان بیمه شدگان سازمان تأمین اجتماعی می توانند صرفاًبا کسر دو هفتم از سهم حق بیمه پرداختی حقوق بگیران بیمه شده و کارفرمایان بیمه شدگان سازمان خدمات درمانی و سایر مؤسسات بیمه گر ایرانی نیز می توانند با کسر کل سهم حق بیمه پرداختی حقوق بگیران بیمه شده خود،از درآمد حقوق آنان و با قید میزان آن در فهرست های حقوق،تسلیمی به اداره امور مالیاتی ذیربط مالیات متعلق را محاسبه نمایند.</a:t>
            </a:r>
          </a:p>
          <a:p>
            <a:pPr fontAlgn="base"/>
            <a:r>
              <a:rPr lang="fa-IR" dirty="0" smtClean="0"/>
              <a:t>۳- چنانچه پرداخت کنندگان حقوق برای حقوق بگیران خود با مؤسسات بیمه ایرانی اقدام به انعقاد قرارداد بیمه عمر و بیمه های درمانی تکمیلی نموده و ماهیانه سهم حق بیمه مربوط به حقوق بگیر را از حقوق وی کسر و به مؤسسات بیمه پرداخت نمایند،در این صورت نیز مجاز هستند ضمن درج میزان حق بیمه پرداختی سهم حقوق بگیر در فهرست های حقوقی تسلیمی به اداره امور مالیاتی مربوط و ضمیمه نمودن گواهی مؤسسه بیمه به آن،نسبت به کسر حق بیمه پرداختی از درآمد حقوق آنان اقدام نمایند.</a:t>
            </a:r>
          </a:p>
          <a:p>
            <a:endParaRPr lang="fa-IR" dirty="0"/>
          </a:p>
        </p:txBody>
      </p:sp>
      <p:sp>
        <p:nvSpPr>
          <p:cNvPr id="3" name="Title 2"/>
          <p:cNvSpPr>
            <a:spLocks noGrp="1"/>
          </p:cNvSpPr>
          <p:nvPr>
            <p:ph type="title"/>
          </p:nvPr>
        </p:nvSpPr>
        <p:spPr/>
        <p:txBody>
          <a:bodyPr>
            <a:normAutofit/>
          </a:bodyPr>
          <a:lstStyle/>
          <a:p>
            <a:pPr algn="ctr"/>
            <a:r>
              <a:rPr lang="fa-IR" sz="4400" dirty="0">
                <a:solidFill>
                  <a:schemeClr val="accent2"/>
                </a:solidFill>
                <a:cs typeface="B Nazanin" panose="00000400000000000000" pitchFamily="2" charset="-78"/>
              </a:rPr>
              <a:t>مالیات بردرآمد حقوق</a:t>
            </a:r>
            <a:r>
              <a:rPr lang="fa-IR" dirty="0">
                <a:cs typeface="B Nazanin" panose="00000400000000000000" pitchFamily="2" charset="-78"/>
              </a:rPr>
              <a:t/>
            </a:r>
            <a:br>
              <a:rPr lang="fa-IR" dirty="0">
                <a:cs typeface="B Nazanin" panose="00000400000000000000" pitchFamily="2" charset="-78"/>
              </a:rPr>
            </a:br>
            <a:r>
              <a:rPr lang="en-US" sz="1300" dirty="0">
                <a:solidFill>
                  <a:srgbClr val="92D050"/>
                </a:solidFill>
                <a:cs typeface="B Nazanin" panose="00000400000000000000" pitchFamily="2" charset="-78"/>
              </a:rPr>
              <a:t>Ostadhashemi.blog.ir</a:t>
            </a:r>
            <a:endParaRPr lang="fa-IR" sz="1300" dirty="0">
              <a:solidFill>
                <a:srgbClr val="92D050"/>
              </a:solidFill>
              <a:cs typeface="B Nazanin" panose="00000400000000000000" pitchFamily="2" charset="-7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fontAlgn="base"/>
            <a:endParaRPr lang="fa-IR" dirty="0" smtClean="0"/>
          </a:p>
          <a:p>
            <a:pPr fontAlgn="base"/>
            <a:r>
              <a:rPr lang="fa-IR" dirty="0" smtClean="0"/>
              <a:t>۴- مرجع اقدام در خصوص کسر هزینه های درمانی و مراقبت و توانبخشی معلولان و بیماران خاص و صعب العلاج،پرداختی توسط حقوق بگیران بابت معالجه خود و افراد تحت تکفل آنان،اداره امور مالیاتی محل دریافت مالیات بر درآمد حقوق آنان خواهد بود و حقوق بگیران می توانند پس از پایان سال انجام هزینه با ارائه نسخ اصلی گواهی و اسناد و مدارک تأیید شده مربوط به هزینه های مذکور در یک سال مالیاتی از اداره امور مالیاتی ذیربط درخواست استفاده از تسهیلات مقرر در ماده ۱۳۷رابنمایند.</a:t>
            </a:r>
          </a:p>
          <a:p>
            <a:pPr fontAlgn="base"/>
            <a:r>
              <a:rPr lang="fa-IR" dirty="0" smtClean="0"/>
              <a:t>۵- کسر هزینه های مقرر در ماده ۱۳۷ در خصوص مؤدیان فصل مالیات بر درآمد مشاغل و سایر منایع مالیاتی که مالیات آنان به صورت سالانه محاسبه می شود به عهده اداره امور مالیاتی محل تسلیم اظهارنامه منبع مالیاتی مربوط خواهد بود،که دراین صورت متقاضیان می توانند اسناد و مدارک مربوط به هزینه های مورد بحث را پس از پایان سال انجام هزینه تحویل اداره امور مالیاتی موصوف نمایند.</a:t>
            </a:r>
          </a:p>
          <a:p>
            <a:endParaRPr lang="fa-IR" dirty="0"/>
          </a:p>
        </p:txBody>
      </p:sp>
      <p:sp>
        <p:nvSpPr>
          <p:cNvPr id="3" name="Title 2"/>
          <p:cNvSpPr>
            <a:spLocks noGrp="1"/>
          </p:cNvSpPr>
          <p:nvPr>
            <p:ph type="title"/>
          </p:nvPr>
        </p:nvSpPr>
        <p:spPr/>
        <p:txBody>
          <a:bodyPr>
            <a:normAutofit/>
          </a:bodyPr>
          <a:lstStyle/>
          <a:p>
            <a:pPr algn="ctr"/>
            <a:r>
              <a:rPr lang="fa-IR" sz="4400" dirty="0">
                <a:solidFill>
                  <a:schemeClr val="accent2"/>
                </a:solidFill>
                <a:cs typeface="B Nazanin" panose="00000400000000000000" pitchFamily="2" charset="-78"/>
              </a:rPr>
              <a:t>مالیات بردرآمد حقوق</a:t>
            </a:r>
            <a:r>
              <a:rPr lang="fa-IR" dirty="0">
                <a:cs typeface="B Nazanin" panose="00000400000000000000" pitchFamily="2" charset="-78"/>
              </a:rPr>
              <a:t/>
            </a:r>
            <a:br>
              <a:rPr lang="fa-IR" dirty="0">
                <a:cs typeface="B Nazanin" panose="00000400000000000000" pitchFamily="2" charset="-78"/>
              </a:rPr>
            </a:br>
            <a:r>
              <a:rPr lang="en-US" sz="1300" dirty="0">
                <a:solidFill>
                  <a:srgbClr val="92D050"/>
                </a:solidFill>
                <a:cs typeface="B Nazanin" panose="00000400000000000000" pitchFamily="2" charset="-78"/>
              </a:rPr>
              <a:t>Ostadhashemi.blog.ir</a:t>
            </a:r>
            <a:endParaRPr lang="fa-IR" sz="1300" dirty="0">
              <a:solidFill>
                <a:srgbClr val="92D050"/>
              </a:solidFill>
              <a:cs typeface="B Nazanin" panose="00000400000000000000" pitchFamily="2"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fontAlgn="base"/>
            <a:endParaRPr lang="fa-IR" dirty="0" smtClean="0"/>
          </a:p>
          <a:p>
            <a:pPr fontAlgn="base"/>
            <a:r>
              <a:rPr lang="fa-IR" dirty="0" smtClean="0"/>
              <a:t>تذکر۲: لازم به یاد آوری است نسخ برابر اصل شده یا المثنی یا کپی مورد قبول واقع نخواهدشد و در خواست استرداد مؤدی بعد از قطعیت مالیات نیز منع قانونی ندارد،که در این صورت اضافه پرداختی مؤدی بابت مالیات با رعایت مواد ۲۴۲و ۲۴۳ قانون مالیات های مستقیم قابل استرداد خواهد بود.</a:t>
            </a:r>
          </a:p>
          <a:p>
            <a:pPr fontAlgn="base"/>
            <a:r>
              <a:rPr lang="fa-IR" dirty="0" smtClean="0"/>
              <a:t>غلامرضاحیدری کردزنگنه</a:t>
            </a:r>
          </a:p>
          <a:p>
            <a:pPr fontAlgn="base"/>
            <a:r>
              <a:rPr lang="fa-IR" dirty="0" smtClean="0"/>
              <a:t>رییس کل سازمان امور مالیاتی کشو</a:t>
            </a:r>
          </a:p>
          <a:p>
            <a:endParaRPr lang="fa-IR" dirty="0"/>
          </a:p>
        </p:txBody>
      </p:sp>
      <p:sp>
        <p:nvSpPr>
          <p:cNvPr id="3" name="Title 2"/>
          <p:cNvSpPr>
            <a:spLocks noGrp="1"/>
          </p:cNvSpPr>
          <p:nvPr>
            <p:ph type="title"/>
          </p:nvPr>
        </p:nvSpPr>
        <p:spPr/>
        <p:txBody>
          <a:bodyPr>
            <a:normAutofit/>
          </a:bodyPr>
          <a:lstStyle/>
          <a:p>
            <a:pPr algn="ctr"/>
            <a:r>
              <a:rPr lang="fa-IR" sz="4000" dirty="0">
                <a:solidFill>
                  <a:srgbClr val="FF0000"/>
                </a:solidFill>
                <a:cs typeface="B Nazanin" panose="00000400000000000000" pitchFamily="2" charset="-78"/>
              </a:rPr>
              <a:t>مالیات </a:t>
            </a:r>
            <a:r>
              <a:rPr lang="fa-IR" sz="4000" dirty="0" smtClean="0">
                <a:solidFill>
                  <a:srgbClr val="FF0000"/>
                </a:solidFill>
                <a:cs typeface="B Nazanin" panose="00000400000000000000" pitchFamily="2" charset="-78"/>
              </a:rPr>
              <a:t>بردرآمد حقوق</a:t>
            </a:r>
            <a:r>
              <a:rPr lang="fa-IR" sz="4000" dirty="0">
                <a:cs typeface="B Nazanin" panose="00000400000000000000" pitchFamily="2" charset="-78"/>
              </a:rPr>
              <a:t/>
            </a:r>
            <a:br>
              <a:rPr lang="fa-IR" sz="4000" dirty="0">
                <a:cs typeface="B Nazanin" panose="00000400000000000000" pitchFamily="2" charset="-78"/>
              </a:rPr>
            </a:br>
            <a:r>
              <a:rPr lang="en-US" sz="1500" dirty="0">
                <a:solidFill>
                  <a:srgbClr val="92D050"/>
                </a:solidFill>
                <a:cs typeface="B Nazanin" panose="00000400000000000000" pitchFamily="2" charset="-78"/>
              </a:rPr>
              <a:t>Ostadhashemi.blog.ir</a:t>
            </a:r>
            <a:endParaRPr lang="fa-IR" sz="1500" dirty="0">
              <a:solidFill>
                <a:srgbClr val="92D050"/>
              </a:solidFill>
              <a:cs typeface="B Nazanin" panose="00000400000000000000" pitchFamily="2" charset="-7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1026"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
        <p:nvSpPr>
          <p:cNvPr id="5" name="Rectangle 4"/>
          <p:cNvSpPr/>
          <p:nvPr/>
        </p:nvSpPr>
        <p:spPr>
          <a:xfrm>
            <a:off x="214282" y="571480"/>
            <a:ext cx="8072494" cy="142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2050"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
        <p:nvSpPr>
          <p:cNvPr id="5" name="Rectangle 4"/>
          <p:cNvSpPr/>
          <p:nvPr/>
        </p:nvSpPr>
        <p:spPr>
          <a:xfrm>
            <a:off x="0" y="500042"/>
            <a:ext cx="8429652"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3074"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
        <p:nvSpPr>
          <p:cNvPr id="5" name="Rectangle 4"/>
          <p:cNvSpPr/>
          <p:nvPr/>
        </p:nvSpPr>
        <p:spPr>
          <a:xfrm>
            <a:off x="285720" y="500042"/>
            <a:ext cx="792961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fa-IR" smtClean="0">
                <a:cs typeface="B Mitra" pitchFamily="2" charset="-78"/>
              </a:rPr>
              <a:t>مادة83 ـ درآمد مشمول ماليات حقوق عبارت است از حقوق (مقرري يا مزد، يا حقوق اصلي‌) و مزاياي مربوط به شغل اعم از مستمر و يا غير مستمر قبل از وضع کسور و پس از کسر  معافيت‌ هاي ‌مقرر در اين قانون‌.</a:t>
            </a:r>
          </a:p>
          <a:p>
            <a:pPr>
              <a:buNone/>
            </a:pPr>
            <a:r>
              <a:rPr lang="fa-IR" smtClean="0">
                <a:cs typeface="B Mitra" pitchFamily="2" charset="-78"/>
              </a:rPr>
              <a:t>تبصره ـ درآمد غيرنقدي مشمول ماليات حقوق به شرح زيرتقويم و محاسبه مي‌شود:</a:t>
            </a:r>
          </a:p>
          <a:p>
            <a:pPr>
              <a:buNone/>
            </a:pPr>
            <a:r>
              <a:rPr lang="fa-IR" smtClean="0">
                <a:cs typeface="B Mitra" pitchFamily="2" charset="-78"/>
              </a:rPr>
              <a:t>الف ـ مسکن با اثاثيه معادل 25 درصد و بدون اثاثيه 20 درصد حقوق و مزاياي نقدي (به استثناي مزاياي نقدي معاف ‌موضوع مادة 91 اين قانون‌) در ماه پس از وضع وجوهي که از اين ‌بابت از حقوق کارمند کسر مي‌شود.</a:t>
            </a:r>
          </a:p>
          <a:p>
            <a:pPr>
              <a:buNone/>
            </a:pPr>
            <a:r>
              <a:rPr lang="fa-IR" smtClean="0">
                <a:cs typeface="B Mitra" pitchFamily="2" charset="-78"/>
              </a:rPr>
              <a:t>ب ـ اتومبيل اختصاصي با راننده  معادل 10 درصد و بدون ‌راننده معادل 5 درصد حقوق و مزاياي مستمر نقدي (به استثناي ‌مزاياي نقدي معاف موضوع مادة 91 اين قانون‌) در ماه پس از کسر وجوهي که از اين بابت از حقوق کارمند کسر مي‌شود.</a:t>
            </a:r>
          </a:p>
          <a:p>
            <a:pPr>
              <a:buNone/>
            </a:pPr>
            <a:r>
              <a:rPr lang="fa-IR" smtClean="0">
                <a:cs typeface="B Mitra" pitchFamily="2" charset="-78"/>
              </a:rPr>
              <a:t>ج ـ ساير مزاياي غيرنقدي معادل قيمت تمام ‌شده براي ‌پرداخت ‌کنندة حقوق. </a:t>
            </a:r>
          </a:p>
          <a:p>
            <a:pPr>
              <a:buNone/>
            </a:pPr>
            <a:endParaRPr lang="fa-IR">
              <a:cs typeface="B Mitra" pitchFamily="2" charset="-78"/>
            </a:endParaRPr>
          </a:p>
        </p:txBody>
      </p:sp>
      <p:sp>
        <p:nvSpPr>
          <p:cNvPr id="2" name="Title 1"/>
          <p:cNvSpPr>
            <a:spLocks noGrp="1"/>
          </p:cNvSpPr>
          <p:nvPr>
            <p:ph type="title"/>
          </p:nvPr>
        </p:nvSpPr>
        <p:spPr/>
        <p:txBody>
          <a:bodyPr/>
          <a:lstStyle/>
          <a:p>
            <a:pPr algn="ctr"/>
            <a:r>
              <a:rPr lang="fa-IR" smtClean="0">
                <a:cs typeface="B Titr" pitchFamily="2" charset="-78"/>
              </a:rPr>
              <a:t>مالیات بردرآمد حقوق</a:t>
            </a:r>
            <a:endParaRPr lang="fa-I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4098"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5122"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6146"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7170"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8194"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9218"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a:p>
        </p:txBody>
      </p:sp>
      <p:sp>
        <p:nvSpPr>
          <p:cNvPr id="3" name="Title 2"/>
          <p:cNvSpPr>
            <a:spLocks noGrp="1"/>
          </p:cNvSpPr>
          <p:nvPr>
            <p:ph type="title"/>
          </p:nvPr>
        </p:nvSpPr>
        <p:spPr/>
        <p:txBody>
          <a:bodyPr/>
          <a:lstStyle/>
          <a:p>
            <a:endParaRPr lang="fa-IR"/>
          </a:p>
        </p:txBody>
      </p:sp>
      <p:pic>
        <p:nvPicPr>
          <p:cNvPr id="10242"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fa-IR" dirty="0"/>
          </a:p>
        </p:txBody>
      </p:sp>
      <p:sp>
        <p:nvSpPr>
          <p:cNvPr id="3" name="Title 2"/>
          <p:cNvSpPr>
            <a:spLocks noGrp="1"/>
          </p:cNvSpPr>
          <p:nvPr>
            <p:ph type="title"/>
          </p:nvPr>
        </p:nvSpPr>
        <p:spPr/>
        <p:txBody>
          <a:bodyPr>
            <a:normAutofit/>
          </a:bodyPr>
          <a:lstStyle/>
          <a:p>
            <a:pPr algn="ctr"/>
            <a:r>
              <a:rPr lang="fa-IR" sz="4400" dirty="0">
                <a:solidFill>
                  <a:schemeClr val="accent2"/>
                </a:solidFill>
                <a:cs typeface="B Nazanin" panose="00000400000000000000" pitchFamily="2" charset="-78"/>
              </a:rPr>
              <a:t>مالیات بردرآمد حقوق</a:t>
            </a:r>
            <a:r>
              <a:rPr lang="fa-IR" dirty="0">
                <a:solidFill>
                  <a:srgbClr val="92D050"/>
                </a:solidFill>
                <a:cs typeface="B Nazanin" panose="00000400000000000000" pitchFamily="2" charset="-78"/>
              </a:rPr>
              <a:t/>
            </a:r>
            <a:br>
              <a:rPr lang="fa-IR" dirty="0">
                <a:solidFill>
                  <a:srgbClr val="92D050"/>
                </a:solidFill>
                <a:cs typeface="B Nazanin" panose="00000400000000000000" pitchFamily="2" charset="-78"/>
              </a:rPr>
            </a:br>
            <a:r>
              <a:rPr lang="en-US" sz="1300" dirty="0">
                <a:solidFill>
                  <a:srgbClr val="92D050"/>
                </a:solidFill>
                <a:cs typeface="B Nazanin" panose="00000400000000000000" pitchFamily="2" charset="-78"/>
              </a:rPr>
              <a:t>Ostadhashemi.blog.ir</a:t>
            </a:r>
            <a:endParaRPr lang="fa-IR" sz="1300" dirty="0">
              <a:solidFill>
                <a:srgbClr val="92D050"/>
              </a:solidFill>
              <a:cs typeface="B Nazanin" panose="00000400000000000000"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lnSpc>
                <a:spcPct val="150000"/>
              </a:lnSpc>
              <a:buNone/>
            </a:pPr>
            <a:r>
              <a:rPr lang="fa-IR" sz="3200" smtClean="0">
                <a:cs typeface="B Mitra" pitchFamily="2" charset="-78"/>
              </a:rPr>
              <a:t>مادة 84 ـ تا ميزان يکصد و پنجاه برابر حداقل حقوق مبناي‌جدول حقوق  موضوع  مادة (1) قانون نظام هماهنگ پرداخت‌کارکنان دولت ـ مصوب 1370 ـ درآمد سالانة  مشمول ماليات ‌حقوق کلية حقوق بگيران‌ از جمله کارگران مشمول  قانون کار ، از يک يا چند منبع‌، از پرداخت ماليات معاف مي‌شود.  </a:t>
            </a:r>
          </a:p>
          <a:p>
            <a:pPr algn="just">
              <a:lnSpc>
                <a:spcPct val="150000"/>
              </a:lnSpc>
              <a:buNone/>
            </a:pPr>
            <a:endParaRPr lang="fa-IR" sz="3200">
              <a:cs typeface="B Mitra" pitchFamily="2" charset="-78"/>
            </a:endParaRPr>
          </a:p>
        </p:txBody>
      </p:sp>
      <p:sp>
        <p:nvSpPr>
          <p:cNvPr id="2" name="Title 1"/>
          <p:cNvSpPr>
            <a:spLocks noGrp="1"/>
          </p:cNvSpPr>
          <p:nvPr>
            <p:ph type="title"/>
          </p:nvPr>
        </p:nvSpPr>
        <p:spPr/>
        <p:txBody>
          <a:bodyPr/>
          <a:lstStyle/>
          <a:p>
            <a:pPr algn="ctr"/>
            <a:r>
              <a:rPr lang="fa-IR" smtClean="0">
                <a:cs typeface="B Titr" pitchFamily="2" charset="-78"/>
              </a:rPr>
              <a:t>مالیات بردرآمد حقوق</a:t>
            </a:r>
            <a:endParaRPr lang="fa-I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buNone/>
            </a:pPr>
            <a:r>
              <a:rPr lang="fa-IR" smtClean="0">
                <a:cs typeface="B Mitra" pitchFamily="2" charset="-78"/>
              </a:rPr>
              <a:t>مادة 85 ـ نرخ ماليات بر درآمد حقوق در مورد کارکنان وزارتخانه ها و موسسات،و ساير دستـگاههاي دولتي موضوع مواد(1) و (2)و قسمت اخير ماده(5) قانون مديريت خدمات کشوري و نيز ساير دستگاههاي اجرائي موضوع ماده (5) قانون مديريت خدمات کشوري و ماده (5) قانون محاسبات عمومي در صورت اجراي فصل دهم قانون مديريت خدمات کشوري و اصلاحات و الحاقات بعدي آن، قضات، اعضاي هيأت علمي دانشگاهها و موسسات آموزش عالي و تـحـقيـقاتي پس از کـسر مـعافيت‌هـاي مـقرر در اين قانون به نرخ  مقطوع ده درصد(10%) و در مورد ساير حقوق بگيران نيز پس از کسر معافيت‌هاي ‌مقرر در اين قانون تا مـبلغ چهل و دو ميليون (42000000) ريال بـراي سـال 88 بـه‌نـرخ ده درصد (10%) و نسبت به  مازاد آن به نرخ‌هاي  مقرر در مادة ‌(131) اين قانون خواهد بود.</a:t>
            </a:r>
          </a:p>
          <a:p>
            <a:pPr algn="just">
              <a:buNone/>
            </a:pPr>
            <a:r>
              <a:rPr lang="fa-IR" smtClean="0">
                <a:cs typeface="B Mitra" pitchFamily="2" charset="-78"/>
              </a:rPr>
              <a:t> </a:t>
            </a:r>
          </a:p>
          <a:p>
            <a:pPr algn="just">
              <a:buNone/>
            </a:pPr>
            <a:endParaRPr lang="fa-IR">
              <a:cs typeface="B Mitra" pitchFamily="2" charset="-78"/>
            </a:endParaRPr>
          </a:p>
        </p:txBody>
      </p:sp>
      <p:sp>
        <p:nvSpPr>
          <p:cNvPr id="2" name="Title 1"/>
          <p:cNvSpPr>
            <a:spLocks noGrp="1"/>
          </p:cNvSpPr>
          <p:nvPr>
            <p:ph type="title"/>
          </p:nvPr>
        </p:nvSpPr>
        <p:spPr/>
        <p:txBody>
          <a:bodyPr/>
          <a:lstStyle/>
          <a:p>
            <a:pPr algn="ctr"/>
            <a:r>
              <a:rPr lang="fa-IR" smtClean="0">
                <a:cs typeface="B Titr" pitchFamily="2" charset="-78"/>
              </a:rPr>
              <a:t>مالیات بردرآمد حقوق</a:t>
            </a:r>
            <a:endParaRPr lang="fa-I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00108"/>
            <a:ext cx="8229600" cy="4525963"/>
          </a:xfrm>
        </p:spPr>
        <p:txBody>
          <a:bodyPr>
            <a:noAutofit/>
          </a:bodyPr>
          <a:lstStyle/>
          <a:p>
            <a:pPr algn="just">
              <a:buNone/>
            </a:pPr>
            <a:r>
              <a:rPr lang="fa-IR" sz="3200" smtClean="0">
                <a:cs typeface="B Mitra" pitchFamily="2" charset="-78"/>
              </a:rPr>
              <a:t>مادة 86 ـ پرداخت‌کنندگان حقوق هنگام هر پرداخت يا تخصيص آن مکلف اند ماليات متعلق را طبق مقررات مادة (85) اين ‌قانون محاسبه و کسر و ظرف سي روز ضمن تسليم  فهرستي ‌متضمن نام و نشاني دريافت‌کنندگان حقوق و ميزان آن به ادارة امور مالياتي محل پرداخت و در ماه‌هاي بعد فقط تغييرات را صورت‌ دهند.</a:t>
            </a:r>
          </a:p>
          <a:p>
            <a:pPr algn="just">
              <a:buNone/>
            </a:pPr>
            <a:r>
              <a:rPr lang="fa-IR" sz="3200" smtClean="0">
                <a:cs typeface="B Mitra" pitchFamily="2" charset="-78"/>
              </a:rPr>
              <a:t>تبصره ـ پرداخت هايي که از طرف غير از پرداخت کنندگان ‌مقرري مزد و حقوق اصلي به عمل مي‌آيد پرداخت کنندگان اين‌قبيل وجوه مکلف اند هنگام هر پرداخت ماليات متعلق را بدون ‌رعايت معافيت موضوع مادة (84) اين قانون به نرخ‌هاي مقرر در مادة (85) اين قانون محاسبه و کسر و ظرف 30 روز با صورتي ‌حاوي نام و نشاني دريافت کنندگان و ميزان آن به اداره امور مالياتي‌ محل پرداخت کنند. </a:t>
            </a:r>
          </a:p>
          <a:p>
            <a:pPr algn="just">
              <a:buNone/>
            </a:pPr>
            <a:r>
              <a:rPr lang="fa-IR" sz="3200" smtClean="0">
                <a:cs typeface="B Mitra" pitchFamily="2" charset="-78"/>
              </a:rPr>
              <a:t/>
            </a:r>
            <a:br>
              <a:rPr lang="fa-IR" sz="3200" smtClean="0">
                <a:cs typeface="B Mitra" pitchFamily="2" charset="-78"/>
              </a:rPr>
            </a:br>
            <a:endParaRPr lang="fa-IR" sz="3200">
              <a:cs typeface="B Mitra" pitchFamily="2" charset="-78"/>
            </a:endParaRPr>
          </a:p>
        </p:txBody>
      </p:sp>
      <p:sp>
        <p:nvSpPr>
          <p:cNvPr id="2" name="Title 1"/>
          <p:cNvSpPr>
            <a:spLocks noGrp="1"/>
          </p:cNvSpPr>
          <p:nvPr>
            <p:ph type="title"/>
          </p:nvPr>
        </p:nvSpPr>
        <p:spPr>
          <a:xfrm>
            <a:off x="571472" y="285728"/>
            <a:ext cx="8229600" cy="654032"/>
          </a:xfrm>
        </p:spPr>
        <p:txBody>
          <a:bodyPr>
            <a:normAutofit/>
          </a:bodyPr>
          <a:lstStyle/>
          <a:p>
            <a:pPr algn="ctr"/>
            <a:r>
              <a:rPr lang="fa-IR" sz="2400" smtClean="0">
                <a:cs typeface="B Titr" pitchFamily="2" charset="-78"/>
              </a:rPr>
              <a:t>مالیات بردرآمد حقوق</a:t>
            </a:r>
            <a:endParaRPr lang="fa-IR"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buNone/>
            </a:pPr>
            <a:r>
              <a:rPr lang="fa-IR" smtClean="0">
                <a:cs typeface="B Mitra" pitchFamily="2" charset="-78"/>
              </a:rPr>
              <a:t>مادة 87 ـ اضافه پرداختي بابت ماليات بر درآمد حقوق طبق ‌مقررات اين قانون مسترد خواهد شد مشروط بر اين که بعد از انقضاي تير ماه سال بعد تا آخر آن سال با درخواست کتبي‌حقوق بگير از ادارة امور مالياتي محل سکونت مورد مطالبه قرارگيرد.</a:t>
            </a:r>
          </a:p>
          <a:p>
            <a:pPr algn="just">
              <a:buNone/>
            </a:pPr>
            <a:r>
              <a:rPr lang="fa-IR" smtClean="0">
                <a:cs typeface="B Mitra" pitchFamily="2" charset="-78"/>
              </a:rPr>
              <a:t>ادارة امور مالياتي مذکور  موظف است  ظرف سه ماه از تاريخ تسليم‌درخواست رسيدگي‌هاي لازم را معمول و در صورت احراز  اضافه ‌پرداختي و نداشتن بدهي قطعي ديگر در آن ادارة امور مالياتي نسبت به استرداد اضافه پرداختي از محل وصولي‌هاي جاري اقدام کند. در صورتي که ‌درخواست‌کننده بدهي قطعي مالياتي داشته باشد اضافه پرداختي به ‌حساب بدهي مزبور منظور و مازاد مسترد خواهد شد. </a:t>
            </a:r>
          </a:p>
          <a:p>
            <a:pPr algn="just">
              <a:buNone/>
            </a:pPr>
            <a:endParaRPr lang="fa-IR">
              <a:cs typeface="B Mitra" pitchFamily="2" charset="-78"/>
            </a:endParaRPr>
          </a:p>
        </p:txBody>
      </p:sp>
      <p:sp>
        <p:nvSpPr>
          <p:cNvPr id="2" name="Title 1"/>
          <p:cNvSpPr>
            <a:spLocks noGrp="1"/>
          </p:cNvSpPr>
          <p:nvPr>
            <p:ph type="title"/>
          </p:nvPr>
        </p:nvSpPr>
        <p:spPr/>
        <p:txBody>
          <a:bodyPr/>
          <a:lstStyle/>
          <a:p>
            <a:pPr algn="ctr"/>
            <a:r>
              <a:rPr lang="fa-IR" sz="4400" smtClean="0">
                <a:cs typeface="B Titr" pitchFamily="2" charset="-78"/>
              </a:rPr>
              <a:t>مالیات بردرآمد حقوق</a:t>
            </a:r>
            <a:endParaRPr lang="fa-I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lnSpc>
                <a:spcPct val="150000"/>
              </a:lnSpc>
              <a:buNone/>
            </a:pPr>
            <a:r>
              <a:rPr lang="fa-IR" sz="3200" smtClean="0">
                <a:cs typeface="B Mitra" pitchFamily="2" charset="-78"/>
              </a:rPr>
              <a:t>مادة88 ـ در مواردي که از اشخاص مقيم خارج که در  ايران ‌شعبه يا نمايندگي ندارند حقوق دريافت شود دريافت‌کنندگان حقوق مکلف اند ظرف سي روز از تاريخ دريافت حقوق ماليات متعلق را طبق مقررات اين فصل به ادارة امور مالياتي محل سکونت خود پرداخت و تا  آخر تيرماه سال بعد اظهارنامة  مالياتي مربوط به‌حقوق دريافتي خود را به ادارة امور مالياتي مزبور تسليم نمايند. </a:t>
            </a:r>
          </a:p>
          <a:p>
            <a:pPr algn="just">
              <a:lnSpc>
                <a:spcPct val="150000"/>
              </a:lnSpc>
              <a:buNone/>
            </a:pPr>
            <a:endParaRPr lang="fa-IR" sz="3200">
              <a:cs typeface="B Mitra" pitchFamily="2" charset="-78"/>
            </a:endParaRPr>
          </a:p>
        </p:txBody>
      </p:sp>
      <p:sp>
        <p:nvSpPr>
          <p:cNvPr id="2" name="Title 1"/>
          <p:cNvSpPr>
            <a:spLocks noGrp="1"/>
          </p:cNvSpPr>
          <p:nvPr>
            <p:ph type="title"/>
          </p:nvPr>
        </p:nvSpPr>
        <p:spPr/>
        <p:txBody>
          <a:bodyPr/>
          <a:lstStyle/>
          <a:p>
            <a:pPr algn="ctr"/>
            <a:r>
              <a:rPr lang="fa-IR" sz="4000" smtClean="0">
                <a:cs typeface="B Titr" pitchFamily="2" charset="-78"/>
              </a:rPr>
              <a:t>مالیات بردرآمد حقوق</a:t>
            </a:r>
            <a:endParaRPr lang="fa-I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lnSpc>
                <a:spcPct val="200000"/>
              </a:lnSpc>
              <a:buNone/>
            </a:pPr>
            <a:r>
              <a:rPr lang="fa-IR" smtClean="0">
                <a:cs typeface="B Mitra" pitchFamily="2" charset="-78"/>
              </a:rPr>
              <a:t>مادة89 ـ صدور پروانة خروج از کشور يا تمديد پروانة  اقامت ‌و يا اشتغال براي اتباع خارجه، به استثناي کساني که طبق مقررات ‌اين قانون از پرداخت ماليات معاف مي‌باشند، موکول به ارائة ‌مفاصا حساب مالياتي يا تعهد کتبي کارفرماي اشخاص حقوقي ‌ايراني طرف قرارداد با کارفرماي اتباع خارجي يا اشخاص حقوقي ‌ثالث ايراني است‌. </a:t>
            </a:r>
          </a:p>
          <a:p>
            <a:pPr algn="just">
              <a:lnSpc>
                <a:spcPct val="200000"/>
              </a:lnSpc>
              <a:buNone/>
            </a:pPr>
            <a:r>
              <a:rPr lang="fa-IR" smtClean="0">
                <a:cs typeface="B Mitra" pitchFamily="2" charset="-78"/>
              </a:rPr>
              <a:t> </a:t>
            </a:r>
          </a:p>
          <a:p>
            <a:pPr algn="just">
              <a:lnSpc>
                <a:spcPct val="200000"/>
              </a:lnSpc>
              <a:buNone/>
            </a:pPr>
            <a:endParaRPr lang="fa-IR">
              <a:cs typeface="B Mitra" pitchFamily="2" charset="-78"/>
            </a:endParaRPr>
          </a:p>
        </p:txBody>
      </p:sp>
      <p:sp>
        <p:nvSpPr>
          <p:cNvPr id="2" name="Title 1"/>
          <p:cNvSpPr>
            <a:spLocks noGrp="1"/>
          </p:cNvSpPr>
          <p:nvPr>
            <p:ph type="title"/>
          </p:nvPr>
        </p:nvSpPr>
        <p:spPr/>
        <p:txBody>
          <a:bodyPr/>
          <a:lstStyle/>
          <a:p>
            <a:pPr algn="ctr"/>
            <a:r>
              <a:rPr lang="fa-IR" sz="4000" smtClean="0">
                <a:cs typeface="B Titr" pitchFamily="2" charset="-78"/>
              </a:rPr>
              <a:t>مالیات بردرآمد حقوق</a:t>
            </a:r>
            <a:endParaRPr lang="fa-I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237</TotalTime>
  <Words>1381</Words>
  <Application>Microsoft Office PowerPoint</Application>
  <PresentationFormat>On-screen Show (4:3)</PresentationFormat>
  <Paragraphs>95</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Concourse</vt:lpstr>
      <vt:lpstr>مالیات بردرآمد حقوق</vt:lpstr>
      <vt:lpstr>مالیات بردرآمد حقوق</vt:lpstr>
      <vt:lpstr>مالیات بردرآمد حقوق</vt:lpstr>
      <vt:lpstr>مالیات بردرآمد حقوق</vt:lpstr>
      <vt:lpstr>مالیات بردرآمد حقوق</vt:lpstr>
      <vt:lpstr>مالیات بردرآمد حقوق</vt:lpstr>
      <vt:lpstr>مالیات بردرآمد حقوق</vt:lpstr>
      <vt:lpstr>مالیات بردرآمد حقوق</vt:lpstr>
      <vt:lpstr>مالیات بردرآمد حقوق</vt:lpstr>
      <vt:lpstr>مالیات بردرآمد حقوق</vt:lpstr>
      <vt:lpstr>مادة91 ـ درآمدهاي حقوق به شرح زير از پرداخت ماليات‌معاف است‌</vt:lpstr>
      <vt:lpstr>مادة91 ـ درآمدهاي حقوق به شرح زير از پرداخت ماليات‌معاف است‌</vt:lpstr>
      <vt:lpstr>مادة91 ـ درآمدهاي حقوق به شرح زير از پرداخت ماليات‌معاف است‌</vt:lpstr>
      <vt:lpstr>مادة91 ـ درآمدهاي حقوق به شرح زير از پرداخت ماليات‌معاف است‌</vt:lpstr>
      <vt:lpstr>مادة91 ـ درآمدهاي حقوق به شرح زير از پرداخت ماليات‌معاف است‌</vt:lpstr>
      <vt:lpstr>مادة91 ـ درآمدهاي حقوق به شرح زير از پرداخت ماليات‌معاف است‌</vt:lpstr>
      <vt:lpstr>معافيت وجوه پرداختي بابت مهد کودک،يارانه غذا،و اياب و ذهاب،بن کالا</vt:lpstr>
      <vt:lpstr>مالیات بردرآمد حقوق Ostadhashemi.blog.ir</vt:lpstr>
      <vt:lpstr>مفاد ائین نامه هزینه سفر وفوق العاده مسافرت مدیران وبازرسان وکارکنان به خارج از ایران موضوع بند ب جزء 2 ماده 148ق.م.م  </vt:lpstr>
      <vt:lpstr>مفاد ائین نامه هزینه سفر وفوق العاده مسافرت مدیران وبازرسان وکارکنان به خارج از ایران موضوع بند ب جزء 2 ماده 148ق.م.م</vt:lpstr>
      <vt:lpstr>مفاد ائین نامه هزینه سفر وفوق العاده مسافرت مدیران وبازرسان وکارکنان به خارج از ایران موضوع بند ب جزء 2 ماده 148ق.م.م</vt:lpstr>
      <vt:lpstr>PowerPoint Presentation</vt:lpstr>
      <vt:lpstr>مالیات بردرآمد حقوق Ostadhashemi.blog.ir</vt:lpstr>
      <vt:lpstr>مالیات بردرآمد حقوق Ostadhashemi.blog.ir</vt:lpstr>
      <vt:lpstr>مالیات بردرآمد حقوق Ostadhashemi.blog.ir</vt:lpstr>
      <vt:lpstr>مالیات بردرآمد حقوق Ostadhashemi.blog.ir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مالیات بردرآمد حقوق Ostadhashemi.blog.ir</vt:lpstr>
    </vt:vector>
  </TitlesOfParts>
  <Company>Office07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مالیات بردرآمد حقوق</dc:title>
  <dc:creator>DELL</dc:creator>
  <cp:lastModifiedBy>amir Hashemi</cp:lastModifiedBy>
  <cp:revision>49</cp:revision>
  <dcterms:created xsi:type="dcterms:W3CDTF">2015-05-27T14:52:31Z</dcterms:created>
  <dcterms:modified xsi:type="dcterms:W3CDTF">2017-03-07T09:03:40Z</dcterms:modified>
</cp:coreProperties>
</file>