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0BF8DEB-2602-47CD-829E-E151CFD8B1B0}" type="datetimeFigureOut">
              <a:rPr lang="fa-IR" smtClean="0"/>
              <a:t>1424/04/19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A9229F2-5880-4CA0-8717-A291EBA5B259}" type="slidenum">
              <a:rPr lang="fa-IR" smtClean="0"/>
              <a:t>‹#›</a:t>
            </a:fld>
            <a:endParaRPr lang="fa-I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BF8DEB-2602-47CD-829E-E151CFD8B1B0}" type="datetimeFigureOut">
              <a:rPr lang="fa-IR" smtClean="0"/>
              <a:t>1424/04/19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A9229F2-5880-4CA0-8717-A291EBA5B259}"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BF8DEB-2602-47CD-829E-E151CFD8B1B0}" type="datetimeFigureOut">
              <a:rPr lang="fa-IR" smtClean="0"/>
              <a:t>1424/04/19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A9229F2-5880-4CA0-8717-A291EBA5B259}"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0BF8DEB-2602-47CD-829E-E151CFD8B1B0}" type="datetimeFigureOut">
              <a:rPr lang="fa-IR" smtClean="0"/>
              <a:t>1424/04/19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A9229F2-5880-4CA0-8717-A291EBA5B259}" type="slidenum">
              <a:rPr lang="fa-IR" smtClean="0"/>
              <a:t>‹#›</a:t>
            </a:fld>
            <a:endParaRPr lang="fa-IR"/>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BF8DEB-2602-47CD-829E-E151CFD8B1B0}" type="datetimeFigureOut">
              <a:rPr lang="fa-IR" smtClean="0"/>
              <a:t>1424/04/19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A9229F2-5880-4CA0-8717-A291EBA5B259}"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0BF8DEB-2602-47CD-829E-E151CFD8B1B0}" type="datetimeFigureOut">
              <a:rPr lang="fa-IR" smtClean="0"/>
              <a:t>1424/04/19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A9229F2-5880-4CA0-8717-A291EBA5B259}" type="slidenum">
              <a:rPr lang="fa-IR" smtClean="0"/>
              <a:t>‹#›</a:t>
            </a:fld>
            <a:endParaRPr lang="fa-IR"/>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0BF8DEB-2602-47CD-829E-E151CFD8B1B0}" type="datetimeFigureOut">
              <a:rPr lang="fa-IR" smtClean="0"/>
              <a:t>1424/04/19</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1A9229F2-5880-4CA0-8717-A291EBA5B259}" type="slidenum">
              <a:rPr lang="fa-IR" smtClean="0"/>
              <a:t>‹#›</a:t>
            </a:fld>
            <a:endParaRPr lang="fa-IR"/>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BF8DEB-2602-47CD-829E-E151CFD8B1B0}" type="datetimeFigureOut">
              <a:rPr lang="fa-IR" smtClean="0"/>
              <a:t>1424/04/19</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1A9229F2-5880-4CA0-8717-A291EBA5B259}"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BF8DEB-2602-47CD-829E-E151CFD8B1B0}" type="datetimeFigureOut">
              <a:rPr lang="fa-IR" smtClean="0"/>
              <a:t>1424/04/19</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1A9229F2-5880-4CA0-8717-A291EBA5B259}"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BF8DEB-2602-47CD-829E-E151CFD8B1B0}" type="datetimeFigureOut">
              <a:rPr lang="fa-IR" smtClean="0"/>
              <a:t>1424/04/19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A9229F2-5880-4CA0-8717-A291EBA5B259}"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BF8DEB-2602-47CD-829E-E151CFD8B1B0}" type="datetimeFigureOut">
              <a:rPr lang="fa-IR" smtClean="0"/>
              <a:t>1424/04/19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A9229F2-5880-4CA0-8717-A291EBA5B259}" type="slidenum">
              <a:rPr lang="fa-IR" smtClean="0"/>
              <a:t>‹#›</a:t>
            </a:fld>
            <a:endParaRPr lang="fa-I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0BF8DEB-2602-47CD-829E-E151CFD8B1B0}" type="datetimeFigureOut">
              <a:rPr lang="fa-IR" smtClean="0"/>
              <a:t>1424/04/19</a:t>
            </a:fld>
            <a:endParaRPr lang="fa-I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fa-I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1A9229F2-5880-4CA0-8717-A291EBA5B259}"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63688" y="1559793"/>
            <a:ext cx="4933950" cy="338137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727269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764613"/>
            <a:ext cx="9139358" cy="4320571"/>
          </a:xfrm>
        </p:spPr>
        <p:txBody>
          <a:bodyPr>
            <a:noAutofit/>
          </a:bodyPr>
          <a:lstStyle/>
          <a:p>
            <a:pPr marL="45720" indent="0" algn="just">
              <a:buNone/>
            </a:pPr>
            <a:r>
              <a:rPr lang="en-US" sz="3200" dirty="0">
                <a:solidFill>
                  <a:schemeClr val="accent6">
                    <a:lumMod val="75000"/>
                  </a:schemeClr>
                </a:solidFill>
                <a:latin typeface="Times New Roman" pitchFamily="18" charset="0"/>
                <a:cs typeface="B Nazanin" pitchFamily="2" charset="-78"/>
              </a:rPr>
              <a:t>ISO 31000 : 2009</a:t>
            </a:r>
            <a:r>
              <a:rPr lang="fa-IR" sz="3200" dirty="0">
                <a:solidFill>
                  <a:schemeClr val="accent6">
                    <a:lumMod val="75000"/>
                  </a:schemeClr>
                </a:solidFill>
                <a:latin typeface="Times New Roman" pitchFamily="18" charset="0"/>
                <a:cs typeface="B Nazanin" pitchFamily="2" charset="-78"/>
              </a:rPr>
              <a:t> : </a:t>
            </a:r>
            <a:endParaRPr lang="fa-IR" sz="3200" dirty="0" smtClean="0">
              <a:solidFill>
                <a:schemeClr val="accent6">
                  <a:lumMod val="75000"/>
                </a:schemeClr>
              </a:solidFill>
              <a:latin typeface="Times New Roman" pitchFamily="18" charset="0"/>
              <a:cs typeface="B Nazanin" pitchFamily="2" charset="-78"/>
            </a:endParaRPr>
          </a:p>
          <a:p>
            <a:pPr marL="45720" indent="0" algn="just">
              <a:buNone/>
            </a:pPr>
            <a:r>
              <a:rPr lang="fa-IR" sz="3200" dirty="0" smtClean="0">
                <a:solidFill>
                  <a:schemeClr val="tx1"/>
                </a:solidFill>
                <a:latin typeface="Times New Roman" pitchFamily="18" charset="0"/>
                <a:cs typeface="B Nazanin" pitchFamily="2" charset="-78"/>
              </a:rPr>
              <a:t>سازمان </a:t>
            </a:r>
            <a:r>
              <a:rPr lang="fa-IR" sz="3200" dirty="0">
                <a:solidFill>
                  <a:schemeClr val="tx1"/>
                </a:solidFill>
                <a:latin typeface="Times New Roman" pitchFamily="18" charset="0"/>
                <a:cs typeface="B Nazanin" pitchFamily="2" charset="-78"/>
              </a:rPr>
              <a:t>بین المللی استاندارد که با علامت اختصاری ایزو شناخته </a:t>
            </a:r>
            <a:r>
              <a:rPr lang="fa-IR" sz="3200" dirty="0" smtClean="0">
                <a:solidFill>
                  <a:schemeClr val="tx1"/>
                </a:solidFill>
                <a:latin typeface="Times New Roman" pitchFamily="18" charset="0"/>
                <a:cs typeface="B Nazanin" pitchFamily="2" charset="-78"/>
              </a:rPr>
              <a:t>می‌شود </a:t>
            </a:r>
            <a:r>
              <a:rPr lang="fa-IR" sz="3200" dirty="0">
                <a:solidFill>
                  <a:schemeClr val="tx1"/>
                </a:solidFill>
                <a:latin typeface="Times New Roman" pitchFamily="18" charset="0"/>
                <a:cs typeface="B Nazanin" pitchFamily="2" charset="-78"/>
              </a:rPr>
              <a:t>یک مرجع استاندارد گذاری بین المللی است که پلی ارتباطی میان بخش های دولتی و خصوصی ایجاد می کند. ایزو استانداردهای صنعتی و بازرگانی جهانی را منتشر می کند و سازمان خود را یک مؤسسه غیر دولتی می داند که متشکل از شبکه ای از مؤسسات استاندارد ملی مربوط به حدود 163 کشور عضو است.</a:t>
            </a:r>
            <a:endParaRPr lang="en-US" sz="3200" dirty="0">
              <a:solidFill>
                <a:schemeClr val="tx1"/>
              </a:solidFill>
              <a:latin typeface="Times New Roman" pitchFamily="18" charset="0"/>
              <a:cs typeface="B Nazanin" pitchFamily="2" charset="-78"/>
            </a:endParaRPr>
          </a:p>
        </p:txBody>
      </p:sp>
    </p:spTree>
    <p:extLst>
      <p:ext uri="{BB962C8B-B14F-4D97-AF65-F5344CB8AC3E}">
        <p14:creationId xmlns:p14="http://schemas.microsoft.com/office/powerpoint/2010/main" val="40115908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50" y="116632"/>
            <a:ext cx="9139358" cy="6480720"/>
          </a:xfrm>
        </p:spPr>
        <p:txBody>
          <a:bodyPr>
            <a:noAutofit/>
          </a:bodyPr>
          <a:lstStyle/>
          <a:p>
            <a:pPr marL="45720" indent="0" algn="just">
              <a:buNone/>
            </a:pPr>
            <a:r>
              <a:rPr lang="fa-IR" sz="2800" dirty="0" smtClean="0">
                <a:solidFill>
                  <a:schemeClr val="accent6">
                    <a:lumMod val="75000"/>
                  </a:schemeClr>
                </a:solidFill>
                <a:latin typeface="Times New Roman" pitchFamily="18" charset="0"/>
                <a:cs typeface="B Nazanin" pitchFamily="2" charset="-78"/>
              </a:rPr>
              <a:t>( </a:t>
            </a:r>
            <a:r>
              <a:rPr lang="en-US" sz="2800" dirty="0">
                <a:solidFill>
                  <a:schemeClr val="accent6">
                    <a:lumMod val="75000"/>
                  </a:schemeClr>
                </a:solidFill>
                <a:latin typeface="Times New Roman" pitchFamily="18" charset="0"/>
                <a:cs typeface="B Nazanin" pitchFamily="2" charset="-78"/>
              </a:rPr>
              <a:t>OCEG RED BOOK</a:t>
            </a:r>
            <a:r>
              <a:rPr lang="fa-IR" sz="2800" dirty="0">
                <a:solidFill>
                  <a:schemeClr val="accent6">
                    <a:lumMod val="75000"/>
                  </a:schemeClr>
                </a:solidFill>
                <a:latin typeface="Times New Roman" pitchFamily="18" charset="0"/>
                <a:cs typeface="B Nazanin" pitchFamily="2" charset="-78"/>
              </a:rPr>
              <a:t> ): </a:t>
            </a:r>
            <a:endParaRPr lang="fa-IR" sz="2800" dirty="0" smtClean="0">
              <a:solidFill>
                <a:schemeClr val="accent6">
                  <a:lumMod val="75000"/>
                </a:schemeClr>
              </a:solidFill>
              <a:latin typeface="Times New Roman" pitchFamily="18" charset="0"/>
              <a:cs typeface="B Nazanin" pitchFamily="2" charset="-78"/>
            </a:endParaRPr>
          </a:p>
          <a:p>
            <a:pPr marL="45720" indent="0" algn="just">
              <a:buNone/>
            </a:pPr>
            <a:r>
              <a:rPr lang="fa-IR" sz="2800" dirty="0" smtClean="0">
                <a:solidFill>
                  <a:schemeClr val="tx1"/>
                </a:solidFill>
                <a:latin typeface="Times New Roman" pitchFamily="18" charset="0"/>
                <a:cs typeface="B Nazanin" pitchFamily="2" charset="-78"/>
              </a:rPr>
              <a:t>گروه </a:t>
            </a:r>
            <a:r>
              <a:rPr lang="fa-IR" sz="2800" dirty="0">
                <a:solidFill>
                  <a:schemeClr val="tx1"/>
                </a:solidFill>
                <a:latin typeface="Times New Roman" pitchFamily="18" charset="0"/>
                <a:cs typeface="B Nazanin" pitchFamily="2" charset="-78"/>
              </a:rPr>
              <a:t>های آزاد طرفدار اخلاقیات و قانونمندی که با علامت اختصاری </a:t>
            </a:r>
            <a:r>
              <a:rPr lang="en-US" sz="2800" dirty="0">
                <a:solidFill>
                  <a:schemeClr val="tx1"/>
                </a:solidFill>
                <a:latin typeface="Times New Roman" pitchFamily="18" charset="0"/>
                <a:cs typeface="B Nazanin" pitchFamily="2" charset="-78"/>
              </a:rPr>
              <a:t>OCEG</a:t>
            </a:r>
            <a:r>
              <a:rPr lang="fa-IR" sz="2800" dirty="0">
                <a:solidFill>
                  <a:schemeClr val="tx1"/>
                </a:solidFill>
                <a:latin typeface="Times New Roman" pitchFamily="18" charset="0"/>
                <a:cs typeface="B Nazanin" pitchFamily="2" charset="-78"/>
              </a:rPr>
              <a:t> شناخته می شوند، خود را به عنوان یک تفکر و دیدگاه غیر انتفاعی معرفی می نمایند این استاندارد بر کاربرد مدل </a:t>
            </a:r>
            <a:r>
              <a:rPr lang="en-US" sz="2800" dirty="0">
                <a:solidFill>
                  <a:schemeClr val="tx1"/>
                </a:solidFill>
                <a:latin typeface="Times New Roman" pitchFamily="18" charset="0"/>
                <a:cs typeface="B Nazanin" pitchFamily="2" charset="-78"/>
              </a:rPr>
              <a:t>CRC</a:t>
            </a:r>
            <a:r>
              <a:rPr lang="fa-IR" sz="2800" dirty="0">
                <a:solidFill>
                  <a:schemeClr val="tx1"/>
                </a:solidFill>
                <a:latin typeface="Times New Roman" pitchFamily="18" charset="0"/>
                <a:cs typeface="B Nazanin" pitchFamily="2" charset="-78"/>
              </a:rPr>
              <a:t> تأکید می کند و معتقد است از این طریق سازمان در مسیری قرار می گیرد و حرکت می کند که می تواند به اهدافش دست یابد.</a:t>
            </a:r>
            <a:endParaRPr lang="en-US" sz="2800" dirty="0">
              <a:solidFill>
                <a:schemeClr val="tx1"/>
              </a:solidFill>
              <a:latin typeface="Times New Roman" pitchFamily="18" charset="0"/>
              <a:cs typeface="B Nazanin" pitchFamily="2" charset="-78"/>
            </a:endParaRPr>
          </a:p>
          <a:p>
            <a:pPr marL="45720" indent="0" algn="just">
              <a:buNone/>
            </a:pPr>
            <a:r>
              <a:rPr lang="fa-IR" sz="2000" b="1" dirty="0">
                <a:solidFill>
                  <a:schemeClr val="tx1"/>
                </a:solidFill>
                <a:latin typeface="Times New Roman" pitchFamily="18" charset="0"/>
                <a:cs typeface="B Nazanin" pitchFamily="2" charset="-78"/>
              </a:rPr>
              <a:t>این مدل بر پایه پیامدهای کلی مشخصی استوار گردیده است که عبارتند از:</a:t>
            </a:r>
            <a:endParaRPr lang="en-US" sz="2000" b="1" dirty="0">
              <a:solidFill>
                <a:schemeClr val="tx1"/>
              </a:solidFill>
              <a:latin typeface="Times New Roman" pitchFamily="18" charset="0"/>
              <a:cs typeface="B Nazanin" pitchFamily="2" charset="-78"/>
            </a:endParaRPr>
          </a:p>
          <a:p>
            <a:pPr marL="45720" indent="0" algn="just">
              <a:buNone/>
            </a:pPr>
            <a:r>
              <a:rPr lang="fa-IR" sz="2000" b="1" dirty="0">
                <a:solidFill>
                  <a:schemeClr val="tx1"/>
                </a:solidFill>
                <a:latin typeface="Times New Roman" pitchFamily="18" charset="0"/>
                <a:cs typeface="B Nazanin" pitchFamily="2" charset="-78"/>
              </a:rPr>
              <a:t>1- دستیابی به اهداف </a:t>
            </a:r>
            <a:r>
              <a:rPr lang="fa-IR" sz="2000" b="1" dirty="0" smtClean="0">
                <a:solidFill>
                  <a:schemeClr val="tx1"/>
                </a:solidFill>
                <a:latin typeface="Times New Roman" pitchFamily="18" charset="0"/>
                <a:cs typeface="B Nazanin" pitchFamily="2" charset="-78"/>
              </a:rPr>
              <a:t>سازمانی</a:t>
            </a:r>
            <a:endParaRPr lang="en-US" sz="2000" b="1" dirty="0" smtClean="0">
              <a:solidFill>
                <a:schemeClr val="tx1"/>
              </a:solidFill>
              <a:latin typeface="Times New Roman" pitchFamily="18" charset="0"/>
              <a:cs typeface="B Nazanin" pitchFamily="2" charset="-78"/>
            </a:endParaRPr>
          </a:p>
          <a:p>
            <a:pPr marL="45720" indent="0" algn="just">
              <a:buNone/>
            </a:pPr>
            <a:r>
              <a:rPr lang="fa-IR" sz="2000" b="1" dirty="0" smtClean="0">
                <a:solidFill>
                  <a:schemeClr val="tx1"/>
                </a:solidFill>
                <a:latin typeface="Times New Roman" pitchFamily="18" charset="0"/>
                <a:cs typeface="B Nazanin" pitchFamily="2" charset="-78"/>
              </a:rPr>
              <a:t>2- تقویت فرهنگ سازمانی</a:t>
            </a:r>
            <a:endParaRPr lang="en-US" sz="2000" b="1" dirty="0" smtClean="0">
              <a:solidFill>
                <a:schemeClr val="tx1"/>
              </a:solidFill>
              <a:latin typeface="Times New Roman" pitchFamily="18" charset="0"/>
              <a:cs typeface="B Nazanin" pitchFamily="2" charset="-78"/>
            </a:endParaRPr>
          </a:p>
          <a:p>
            <a:pPr marL="45720" indent="0" algn="just">
              <a:buNone/>
            </a:pPr>
            <a:r>
              <a:rPr lang="fa-IR" sz="2000" b="1" dirty="0" smtClean="0">
                <a:solidFill>
                  <a:schemeClr val="tx1"/>
                </a:solidFill>
                <a:latin typeface="Times New Roman" pitchFamily="18" charset="0"/>
                <a:cs typeface="B Nazanin" pitchFamily="2" charset="-78"/>
              </a:rPr>
              <a:t>3- </a:t>
            </a:r>
            <a:r>
              <a:rPr lang="fa-IR" sz="2000" b="1" dirty="0">
                <a:solidFill>
                  <a:schemeClr val="tx1"/>
                </a:solidFill>
                <a:latin typeface="Times New Roman" pitchFamily="18" charset="0"/>
                <a:cs typeface="B Nazanin" pitchFamily="2" charset="-78"/>
              </a:rPr>
              <a:t>افزایش اعتماد سهام </a:t>
            </a:r>
            <a:r>
              <a:rPr lang="fa-IR" sz="2000" b="1" dirty="0" smtClean="0">
                <a:solidFill>
                  <a:schemeClr val="tx1"/>
                </a:solidFill>
                <a:latin typeface="Times New Roman" pitchFamily="18" charset="0"/>
                <a:cs typeface="B Nazanin" pitchFamily="2" charset="-78"/>
              </a:rPr>
              <a:t>داران</a:t>
            </a:r>
            <a:endParaRPr lang="en-US" sz="2000" b="1" dirty="0" smtClean="0">
              <a:solidFill>
                <a:schemeClr val="tx1"/>
              </a:solidFill>
              <a:latin typeface="Times New Roman" pitchFamily="18" charset="0"/>
              <a:cs typeface="B Nazanin" pitchFamily="2" charset="-78"/>
            </a:endParaRPr>
          </a:p>
          <a:p>
            <a:pPr marL="45720" indent="0" algn="just">
              <a:buNone/>
            </a:pPr>
            <a:r>
              <a:rPr lang="fa-IR" sz="2000" b="1" dirty="0" smtClean="0">
                <a:solidFill>
                  <a:schemeClr val="tx1"/>
                </a:solidFill>
                <a:latin typeface="Times New Roman" pitchFamily="18" charset="0"/>
                <a:cs typeface="B Nazanin" pitchFamily="2" charset="-78"/>
              </a:rPr>
              <a:t>4- ایجاد حفاظت از سازمان</a:t>
            </a:r>
            <a:endParaRPr lang="en-US" sz="2000" b="1" dirty="0" smtClean="0">
              <a:solidFill>
                <a:schemeClr val="tx1"/>
              </a:solidFill>
              <a:latin typeface="Times New Roman" pitchFamily="18" charset="0"/>
              <a:cs typeface="B Nazanin" pitchFamily="2" charset="-78"/>
            </a:endParaRPr>
          </a:p>
          <a:p>
            <a:pPr marL="45720" indent="0" algn="just">
              <a:buNone/>
            </a:pPr>
            <a:r>
              <a:rPr lang="fa-IR" sz="2000" b="1" dirty="0" smtClean="0">
                <a:solidFill>
                  <a:schemeClr val="tx1"/>
                </a:solidFill>
                <a:latin typeface="Times New Roman" pitchFamily="18" charset="0"/>
                <a:cs typeface="B Nazanin" pitchFamily="2" charset="-78"/>
              </a:rPr>
              <a:t>5- شناسایی و جلوگیری و کاهش مصیبت های سازمان</a:t>
            </a:r>
            <a:endParaRPr lang="en-US" sz="2000" b="1" dirty="0" smtClean="0">
              <a:solidFill>
                <a:schemeClr val="tx1"/>
              </a:solidFill>
              <a:latin typeface="Times New Roman" pitchFamily="18" charset="0"/>
              <a:cs typeface="B Nazanin" pitchFamily="2" charset="-78"/>
            </a:endParaRPr>
          </a:p>
          <a:p>
            <a:pPr marL="45720" indent="0" algn="just">
              <a:buNone/>
            </a:pPr>
            <a:r>
              <a:rPr lang="fa-IR" sz="2000" b="1" dirty="0" smtClean="0">
                <a:solidFill>
                  <a:schemeClr val="tx1"/>
                </a:solidFill>
                <a:latin typeface="Times New Roman" pitchFamily="18" charset="0"/>
                <a:cs typeface="B Nazanin" pitchFamily="2" charset="-78"/>
              </a:rPr>
              <a:t>6- </a:t>
            </a:r>
            <a:r>
              <a:rPr lang="fa-IR" sz="2000" b="1" dirty="0">
                <a:solidFill>
                  <a:schemeClr val="tx1"/>
                </a:solidFill>
                <a:latin typeface="Times New Roman" pitchFamily="18" charset="0"/>
                <a:cs typeface="B Nazanin" pitchFamily="2" charset="-78"/>
              </a:rPr>
              <a:t>ایجاد انگیزش و ترویج ارتباطات مطلوب</a:t>
            </a:r>
            <a:endParaRPr lang="en-US" sz="2000" b="1" dirty="0">
              <a:solidFill>
                <a:schemeClr val="tx1"/>
              </a:solidFill>
              <a:latin typeface="Times New Roman" pitchFamily="18" charset="0"/>
              <a:cs typeface="B Nazanin" pitchFamily="2" charset="-78"/>
            </a:endParaRPr>
          </a:p>
          <a:p>
            <a:pPr marL="45720" indent="0" algn="just">
              <a:buNone/>
            </a:pPr>
            <a:r>
              <a:rPr lang="fa-IR" sz="2000" b="1" dirty="0">
                <a:solidFill>
                  <a:schemeClr val="tx1"/>
                </a:solidFill>
                <a:latin typeface="Times New Roman" pitchFamily="18" charset="0"/>
                <a:cs typeface="B Nazanin" pitchFamily="2" charset="-78"/>
              </a:rPr>
              <a:t>7- بهبود کارایی و مسئولیت </a:t>
            </a:r>
            <a:r>
              <a:rPr lang="fa-IR" sz="2000" b="1" dirty="0" smtClean="0">
                <a:solidFill>
                  <a:schemeClr val="tx1"/>
                </a:solidFill>
                <a:latin typeface="Times New Roman" pitchFamily="18" charset="0"/>
                <a:cs typeface="B Nazanin" pitchFamily="2" charset="-78"/>
              </a:rPr>
              <a:t>پذیری</a:t>
            </a:r>
            <a:endParaRPr lang="en-US" sz="2000" b="1" dirty="0" smtClean="0">
              <a:solidFill>
                <a:schemeClr val="tx1"/>
              </a:solidFill>
              <a:latin typeface="Times New Roman" pitchFamily="18" charset="0"/>
              <a:cs typeface="B Nazanin" pitchFamily="2" charset="-78"/>
            </a:endParaRPr>
          </a:p>
          <a:p>
            <a:pPr marL="45720" indent="0" algn="just">
              <a:buNone/>
            </a:pPr>
            <a:r>
              <a:rPr lang="fa-IR" sz="2000" b="1" dirty="0" smtClean="0">
                <a:solidFill>
                  <a:schemeClr val="tx1"/>
                </a:solidFill>
                <a:latin typeface="Times New Roman" pitchFamily="18" charset="0"/>
                <a:cs typeface="B Nazanin" pitchFamily="2" charset="-78"/>
              </a:rPr>
              <a:t>8- بهینه سازی ارزش اجتماعی و اقتصادی</a:t>
            </a:r>
            <a:endParaRPr lang="en-US" sz="2000" b="1" dirty="0">
              <a:solidFill>
                <a:schemeClr val="tx1"/>
              </a:solidFill>
              <a:latin typeface="Times New Roman" pitchFamily="18" charset="0"/>
              <a:cs typeface="B Nazanin" pitchFamily="2" charset="-78"/>
            </a:endParaRPr>
          </a:p>
        </p:txBody>
      </p:sp>
    </p:spTree>
    <p:extLst>
      <p:ext uri="{BB962C8B-B14F-4D97-AF65-F5344CB8AC3E}">
        <p14:creationId xmlns:p14="http://schemas.microsoft.com/office/powerpoint/2010/main" val="23975577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50" y="116632"/>
            <a:ext cx="9139358" cy="6480720"/>
          </a:xfrm>
        </p:spPr>
        <p:txBody>
          <a:bodyPr>
            <a:noAutofit/>
          </a:bodyPr>
          <a:lstStyle/>
          <a:p>
            <a:pPr marL="45720" indent="0" algn="just">
              <a:buNone/>
            </a:pPr>
            <a:r>
              <a:rPr lang="fa-IR" sz="2400" dirty="0">
                <a:solidFill>
                  <a:schemeClr val="accent6">
                    <a:lumMod val="75000"/>
                  </a:schemeClr>
                </a:solidFill>
                <a:latin typeface="Times New Roman" pitchFamily="18" charset="0"/>
                <a:cs typeface="B Nazanin" pitchFamily="2" charset="-78"/>
              </a:rPr>
              <a:t>( </a:t>
            </a:r>
            <a:r>
              <a:rPr lang="en-US" sz="2400" dirty="0">
                <a:solidFill>
                  <a:schemeClr val="accent6">
                    <a:lumMod val="75000"/>
                  </a:schemeClr>
                </a:solidFill>
                <a:latin typeface="Times New Roman" pitchFamily="18" charset="0"/>
                <a:cs typeface="B Nazanin" pitchFamily="2" charset="-78"/>
              </a:rPr>
              <a:t>BS 31100 : 2008</a:t>
            </a:r>
            <a:r>
              <a:rPr lang="fa-IR" sz="2400" dirty="0">
                <a:solidFill>
                  <a:schemeClr val="accent6">
                    <a:lumMod val="75000"/>
                  </a:schemeClr>
                </a:solidFill>
                <a:latin typeface="Times New Roman" pitchFamily="18" charset="0"/>
                <a:cs typeface="B Nazanin" pitchFamily="2" charset="-78"/>
              </a:rPr>
              <a:t> ) </a:t>
            </a:r>
            <a:r>
              <a:rPr lang="fa-IR" sz="2400" dirty="0" smtClean="0">
                <a:solidFill>
                  <a:schemeClr val="accent6">
                    <a:lumMod val="75000"/>
                  </a:schemeClr>
                </a:solidFill>
                <a:latin typeface="Times New Roman" pitchFamily="18" charset="0"/>
                <a:cs typeface="B Nazanin" pitchFamily="2" charset="-78"/>
              </a:rPr>
              <a:t>:</a:t>
            </a:r>
          </a:p>
          <a:p>
            <a:pPr marL="45720" indent="0" algn="just">
              <a:buNone/>
            </a:pPr>
            <a:r>
              <a:rPr lang="fa-IR" sz="2400" dirty="0" smtClean="0">
                <a:solidFill>
                  <a:schemeClr val="tx1"/>
                </a:solidFill>
                <a:latin typeface="Times New Roman" pitchFamily="18" charset="0"/>
                <a:cs typeface="B Nazanin" pitchFamily="2" charset="-78"/>
              </a:rPr>
              <a:t>گروه </a:t>
            </a:r>
            <a:r>
              <a:rPr lang="en-US" sz="2400" dirty="0">
                <a:solidFill>
                  <a:schemeClr val="tx1"/>
                </a:solidFill>
                <a:latin typeface="Times New Roman" pitchFamily="18" charset="0"/>
                <a:cs typeface="B Nazanin" pitchFamily="2" charset="-78"/>
              </a:rPr>
              <a:t>BSI</a:t>
            </a:r>
            <a:r>
              <a:rPr lang="fa-IR" sz="2400" dirty="0">
                <a:solidFill>
                  <a:schemeClr val="tx1"/>
                </a:solidFill>
                <a:latin typeface="Times New Roman" pitchFamily="18" charset="0"/>
                <a:cs typeface="B Nazanin" pitchFamily="2" charset="-78"/>
              </a:rPr>
              <a:t> به عنوان مؤسسه استاندارد انگلستان شناخته می شود. این استاندارد یک استاندارد مدیریت ریسک عمومی است که پایه ای برای درک توسعه، اجرا و نگهداری مدیریت ریسک مؤثر و متناسب در درون سازمان برای افزایش احتمال موفقیت سازمان در دستیابی به اهداف سازمان می باشد.</a:t>
            </a:r>
            <a:endParaRPr lang="en-US" sz="2400" dirty="0">
              <a:solidFill>
                <a:schemeClr val="tx1"/>
              </a:solidFill>
              <a:latin typeface="Times New Roman" pitchFamily="18" charset="0"/>
              <a:cs typeface="B Nazanin" pitchFamily="2" charset="-78"/>
            </a:endParaRPr>
          </a:p>
          <a:p>
            <a:pPr marL="45720" indent="0" algn="just">
              <a:buNone/>
            </a:pPr>
            <a:r>
              <a:rPr lang="fa-IR" sz="2400" dirty="0">
                <a:solidFill>
                  <a:schemeClr val="tx1"/>
                </a:solidFill>
                <a:latin typeface="Times New Roman" pitchFamily="18" charset="0"/>
                <a:cs typeface="B Nazanin" pitchFamily="2" charset="-78"/>
              </a:rPr>
              <a:t>این استاندارد برای هر شخص اعم از حقیقی یا حقوقی که دارای هر یک از مسئولیت های زیر باشد قابل استفاده است:</a:t>
            </a:r>
            <a:endParaRPr lang="en-US" sz="2400" dirty="0">
              <a:solidFill>
                <a:schemeClr val="tx1"/>
              </a:solidFill>
              <a:latin typeface="Times New Roman" pitchFamily="18" charset="0"/>
              <a:cs typeface="B Nazanin" pitchFamily="2" charset="-78"/>
            </a:endParaRPr>
          </a:p>
          <a:p>
            <a:pPr marL="45720" indent="0" algn="just">
              <a:buNone/>
            </a:pPr>
            <a:r>
              <a:rPr lang="fa-IR" sz="2400" dirty="0">
                <a:solidFill>
                  <a:schemeClr val="tx1"/>
                </a:solidFill>
                <a:latin typeface="Times New Roman" pitchFamily="18" charset="0"/>
                <a:cs typeface="B Nazanin" pitchFamily="2" charset="-78"/>
              </a:rPr>
              <a:t>1- تضمین دستیابی سازمان به اهداف تعیین شده.</a:t>
            </a:r>
            <a:endParaRPr lang="en-US" sz="2400" dirty="0">
              <a:solidFill>
                <a:schemeClr val="tx1"/>
              </a:solidFill>
              <a:latin typeface="Times New Roman" pitchFamily="18" charset="0"/>
              <a:cs typeface="B Nazanin" pitchFamily="2" charset="-78"/>
            </a:endParaRPr>
          </a:p>
          <a:p>
            <a:pPr marL="45720" indent="0" algn="just">
              <a:buNone/>
            </a:pPr>
            <a:r>
              <a:rPr lang="fa-IR" sz="2400" dirty="0">
                <a:solidFill>
                  <a:schemeClr val="tx1"/>
                </a:solidFill>
                <a:latin typeface="Times New Roman" pitchFamily="18" charset="0"/>
                <a:cs typeface="B Nazanin" pitchFamily="2" charset="-78"/>
              </a:rPr>
              <a:t>2- تضمین اینکه ریسک مربوط به فعالیت ها و حوزه های تعیین شده به نحو مؤثری اداره </a:t>
            </a:r>
            <a:r>
              <a:rPr lang="fa-IR" sz="2400" dirty="0" smtClean="0">
                <a:solidFill>
                  <a:schemeClr val="tx1"/>
                </a:solidFill>
                <a:latin typeface="Times New Roman" pitchFamily="18" charset="0"/>
                <a:cs typeface="B Nazanin" pitchFamily="2" charset="-78"/>
              </a:rPr>
              <a:t>می‌شوند</a:t>
            </a:r>
            <a:r>
              <a:rPr lang="fa-IR" sz="2400" dirty="0">
                <a:solidFill>
                  <a:schemeClr val="tx1"/>
                </a:solidFill>
                <a:latin typeface="Times New Roman" pitchFamily="18" charset="0"/>
                <a:cs typeface="B Nazanin" pitchFamily="2" charset="-78"/>
              </a:rPr>
              <a:t>.</a:t>
            </a:r>
            <a:endParaRPr lang="en-US" sz="2400" dirty="0">
              <a:solidFill>
                <a:schemeClr val="tx1"/>
              </a:solidFill>
              <a:latin typeface="Times New Roman" pitchFamily="18" charset="0"/>
              <a:cs typeface="B Nazanin" pitchFamily="2" charset="-78"/>
            </a:endParaRPr>
          </a:p>
          <a:p>
            <a:pPr marL="45720" indent="0" algn="just">
              <a:buNone/>
            </a:pPr>
            <a:r>
              <a:rPr lang="fa-IR" sz="2400" dirty="0">
                <a:solidFill>
                  <a:schemeClr val="tx1"/>
                </a:solidFill>
                <a:latin typeface="Times New Roman" pitchFamily="18" charset="0"/>
                <a:cs typeface="B Nazanin" pitchFamily="2" charset="-78"/>
              </a:rPr>
              <a:t>3- سرپرستی و مسئولیت مدیریت ریسک سازمان</a:t>
            </a:r>
            <a:endParaRPr lang="en-US" sz="2400" dirty="0">
              <a:solidFill>
                <a:schemeClr val="tx1"/>
              </a:solidFill>
              <a:latin typeface="Times New Roman" pitchFamily="18" charset="0"/>
              <a:cs typeface="B Nazanin" pitchFamily="2" charset="-78"/>
            </a:endParaRPr>
          </a:p>
          <a:p>
            <a:pPr marL="45720" indent="0" algn="just">
              <a:buNone/>
            </a:pPr>
            <a:r>
              <a:rPr lang="fa-IR" sz="2400" dirty="0">
                <a:solidFill>
                  <a:schemeClr val="tx1"/>
                </a:solidFill>
                <a:latin typeface="Times New Roman" pitchFamily="18" charset="0"/>
                <a:cs typeface="B Nazanin" pitchFamily="2" charset="-78"/>
              </a:rPr>
              <a:t>4- مسئولیت تهیه بیمه و پوشش های مورد نیاز برای اثر بخشی مدیریت ریسک سازمانی</a:t>
            </a:r>
            <a:endParaRPr lang="en-US" sz="2400" dirty="0">
              <a:solidFill>
                <a:schemeClr val="tx1"/>
              </a:solidFill>
              <a:latin typeface="Times New Roman" pitchFamily="18" charset="0"/>
              <a:cs typeface="B Nazanin" pitchFamily="2" charset="-78"/>
            </a:endParaRPr>
          </a:p>
          <a:p>
            <a:pPr marL="45720" indent="0" algn="just">
              <a:buNone/>
            </a:pPr>
            <a:r>
              <a:rPr lang="fa-IR" sz="2400" dirty="0">
                <a:solidFill>
                  <a:schemeClr val="tx1"/>
                </a:solidFill>
                <a:latin typeface="Times New Roman" pitchFamily="18" charset="0"/>
                <a:cs typeface="B Nazanin" pitchFamily="2" charset="-78"/>
              </a:rPr>
              <a:t>5- مسئولیت گزارش دهی به سهام دادن، گزارش های قانونی و گزارش به سازمان های اجتماعی مسئول.</a:t>
            </a:r>
            <a:endParaRPr lang="en-US" sz="2400" dirty="0">
              <a:solidFill>
                <a:schemeClr val="tx1"/>
              </a:solidFill>
              <a:latin typeface="Times New Roman" pitchFamily="18" charset="0"/>
              <a:cs typeface="B Nazanin" pitchFamily="2" charset="-78"/>
            </a:endParaRPr>
          </a:p>
          <a:p>
            <a:pPr marL="45720" indent="0" algn="just">
              <a:buNone/>
            </a:pPr>
            <a:endParaRPr lang="en-US" sz="2400" b="1" dirty="0">
              <a:solidFill>
                <a:schemeClr val="tx1"/>
              </a:solidFill>
              <a:latin typeface="Times New Roman" pitchFamily="18" charset="0"/>
              <a:cs typeface="B Nazanin" pitchFamily="2" charset="-78"/>
            </a:endParaRPr>
          </a:p>
        </p:txBody>
      </p:sp>
    </p:spTree>
    <p:extLst>
      <p:ext uri="{BB962C8B-B14F-4D97-AF65-F5344CB8AC3E}">
        <p14:creationId xmlns:p14="http://schemas.microsoft.com/office/powerpoint/2010/main" val="41846556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50" y="116632"/>
            <a:ext cx="9139358" cy="6480720"/>
          </a:xfrm>
        </p:spPr>
        <p:txBody>
          <a:bodyPr>
            <a:noAutofit/>
          </a:bodyPr>
          <a:lstStyle/>
          <a:p>
            <a:pPr marL="45720" indent="0" algn="just">
              <a:buNone/>
            </a:pPr>
            <a:r>
              <a:rPr lang="fa-IR" sz="3200" dirty="0">
                <a:solidFill>
                  <a:schemeClr val="accent6">
                    <a:lumMod val="75000"/>
                  </a:schemeClr>
                </a:solidFill>
                <a:latin typeface="Times New Roman" pitchFamily="18" charset="0"/>
                <a:cs typeface="B Titr" pitchFamily="2" charset="-78"/>
              </a:rPr>
              <a:t>مدل بلوغ ریسک برای مدیریت ریسک شرکتی:</a:t>
            </a:r>
            <a:endParaRPr lang="en-US" sz="3200" dirty="0">
              <a:solidFill>
                <a:schemeClr val="accent6">
                  <a:lumMod val="75000"/>
                </a:schemeClr>
              </a:solidFill>
              <a:latin typeface="Times New Roman" pitchFamily="18" charset="0"/>
              <a:cs typeface="B Titr" pitchFamily="2" charset="-78"/>
            </a:endParaRPr>
          </a:p>
          <a:p>
            <a:pPr marL="45720" indent="0" algn="just">
              <a:buNone/>
            </a:pPr>
            <a:r>
              <a:rPr lang="fa-IR" sz="3200" dirty="0">
                <a:solidFill>
                  <a:schemeClr val="tx1"/>
                </a:solidFill>
                <a:latin typeface="Times New Roman" pitchFamily="18" charset="0"/>
                <a:cs typeface="B Nazanin" pitchFamily="2" charset="-78"/>
              </a:rPr>
              <a:t>هفت ویژگی اساسی با 26 عامل موفقیت در مدیریت ریسک که سازمان ها در هر دوره ای از عمر خود ممکن است با آن رو به رو شوند و آن را تجربه کنند:</a:t>
            </a:r>
            <a:endParaRPr lang="en-US" sz="3200" dirty="0">
              <a:solidFill>
                <a:schemeClr val="tx1"/>
              </a:solidFill>
              <a:latin typeface="Times New Roman" pitchFamily="18" charset="0"/>
              <a:cs typeface="B Nazanin" pitchFamily="2" charset="-78"/>
            </a:endParaRPr>
          </a:p>
          <a:p>
            <a:pPr marL="45720" indent="0" algn="just">
              <a:buNone/>
            </a:pPr>
            <a:r>
              <a:rPr lang="fa-IR" sz="3200" dirty="0">
                <a:solidFill>
                  <a:schemeClr val="tx1"/>
                </a:solidFill>
                <a:latin typeface="Times New Roman" pitchFamily="18" charset="0"/>
                <a:cs typeface="B Nazanin" pitchFamily="2" charset="-78"/>
              </a:rPr>
              <a:t>1- دارا بودن حمایت اجرایی در درون فرهنگ سازمانی</a:t>
            </a:r>
            <a:endParaRPr lang="en-US" sz="3200" dirty="0">
              <a:solidFill>
                <a:schemeClr val="tx1"/>
              </a:solidFill>
              <a:latin typeface="Times New Roman" pitchFamily="18" charset="0"/>
              <a:cs typeface="B Nazanin" pitchFamily="2" charset="-78"/>
            </a:endParaRPr>
          </a:p>
          <a:p>
            <a:pPr marL="45720" indent="0" algn="just">
              <a:buNone/>
            </a:pPr>
            <a:r>
              <a:rPr lang="fa-IR" sz="3200" dirty="0">
                <a:solidFill>
                  <a:schemeClr val="tx1"/>
                </a:solidFill>
                <a:latin typeface="Times New Roman" pitchFamily="18" charset="0"/>
                <a:cs typeface="B Nazanin" pitchFamily="2" charset="-78"/>
              </a:rPr>
              <a:t>2- ترکیب مدیریت ریسک شرکتی در فرآیندهای تجارتی</a:t>
            </a:r>
            <a:endParaRPr lang="en-US" sz="3200" dirty="0">
              <a:solidFill>
                <a:schemeClr val="tx1"/>
              </a:solidFill>
              <a:latin typeface="Times New Roman" pitchFamily="18" charset="0"/>
              <a:cs typeface="B Nazanin" pitchFamily="2" charset="-78"/>
            </a:endParaRPr>
          </a:p>
          <a:p>
            <a:pPr marL="45720" indent="0" algn="just">
              <a:buNone/>
            </a:pPr>
            <a:r>
              <a:rPr lang="fa-IR" sz="3200" dirty="0">
                <a:solidFill>
                  <a:schemeClr val="tx1"/>
                </a:solidFill>
                <a:latin typeface="Times New Roman" pitchFamily="18" charset="0"/>
                <a:cs typeface="B Nazanin" pitchFamily="2" charset="-78"/>
              </a:rPr>
              <a:t>3- مدیریت تمایل به کار خطرناک و نا ایمن</a:t>
            </a:r>
            <a:endParaRPr lang="en-US" sz="3200" dirty="0">
              <a:solidFill>
                <a:schemeClr val="tx1"/>
              </a:solidFill>
              <a:latin typeface="Times New Roman" pitchFamily="18" charset="0"/>
              <a:cs typeface="B Nazanin" pitchFamily="2" charset="-78"/>
            </a:endParaRPr>
          </a:p>
          <a:p>
            <a:pPr marL="45720" indent="0" algn="just">
              <a:buNone/>
            </a:pPr>
            <a:r>
              <a:rPr lang="fa-IR" sz="3200" dirty="0">
                <a:solidFill>
                  <a:schemeClr val="tx1"/>
                </a:solidFill>
                <a:latin typeface="Times New Roman" pitchFamily="18" charset="0"/>
                <a:cs typeface="B Nazanin" pitchFamily="2" charset="-78"/>
              </a:rPr>
              <a:t>4- انضباط و نظم و ترتیب</a:t>
            </a:r>
            <a:endParaRPr lang="en-US" sz="3200" dirty="0">
              <a:solidFill>
                <a:schemeClr val="tx1"/>
              </a:solidFill>
              <a:latin typeface="Times New Roman" pitchFamily="18" charset="0"/>
              <a:cs typeface="B Nazanin" pitchFamily="2" charset="-78"/>
            </a:endParaRPr>
          </a:p>
          <a:p>
            <a:pPr marL="45720" indent="0" algn="just">
              <a:buNone/>
            </a:pPr>
            <a:r>
              <a:rPr lang="fa-IR" sz="3200" dirty="0">
                <a:solidFill>
                  <a:schemeClr val="tx1"/>
                </a:solidFill>
                <a:latin typeface="Times New Roman" pitchFamily="18" charset="0"/>
                <a:cs typeface="B Nazanin" pitchFamily="2" charset="-78"/>
              </a:rPr>
              <a:t>5- کشف ریسک</a:t>
            </a:r>
            <a:endParaRPr lang="en-US" sz="3200" dirty="0">
              <a:solidFill>
                <a:schemeClr val="tx1"/>
              </a:solidFill>
              <a:latin typeface="Times New Roman" pitchFamily="18" charset="0"/>
              <a:cs typeface="B Nazanin" pitchFamily="2" charset="-78"/>
            </a:endParaRPr>
          </a:p>
          <a:p>
            <a:pPr marL="45720" indent="0" algn="just">
              <a:buNone/>
            </a:pPr>
            <a:r>
              <a:rPr lang="fa-IR" sz="3200" dirty="0">
                <a:solidFill>
                  <a:schemeClr val="tx1"/>
                </a:solidFill>
                <a:latin typeface="Times New Roman" pitchFamily="18" charset="0"/>
                <a:cs typeface="B Nazanin" pitchFamily="2" charset="-78"/>
              </a:rPr>
              <a:t>6- مدیریت عملکرد</a:t>
            </a:r>
            <a:endParaRPr lang="en-US" sz="3200" dirty="0">
              <a:solidFill>
                <a:schemeClr val="tx1"/>
              </a:solidFill>
              <a:latin typeface="Times New Roman" pitchFamily="18" charset="0"/>
              <a:cs typeface="B Nazanin" pitchFamily="2" charset="-78"/>
            </a:endParaRPr>
          </a:p>
          <a:p>
            <a:pPr marL="45720" indent="0" algn="just">
              <a:buNone/>
            </a:pPr>
            <a:r>
              <a:rPr lang="fa-IR" sz="3200" dirty="0">
                <a:solidFill>
                  <a:schemeClr val="tx1"/>
                </a:solidFill>
                <a:latin typeface="Times New Roman" pitchFamily="18" charset="0"/>
                <a:cs typeface="B Nazanin" pitchFamily="2" charset="-78"/>
              </a:rPr>
              <a:t>7- قابلیت تحمل نوسانات تجاری و میزان پایداری سازمانی</a:t>
            </a:r>
            <a:endParaRPr lang="en-US" sz="3200" dirty="0">
              <a:solidFill>
                <a:schemeClr val="tx1"/>
              </a:solidFill>
              <a:latin typeface="Times New Roman" pitchFamily="18" charset="0"/>
              <a:cs typeface="B Nazanin" pitchFamily="2" charset="-78"/>
            </a:endParaRPr>
          </a:p>
          <a:p>
            <a:pPr marL="45720" indent="0" algn="just">
              <a:buNone/>
            </a:pPr>
            <a:endParaRPr lang="en-US" sz="3200" b="1" dirty="0">
              <a:solidFill>
                <a:schemeClr val="tx1"/>
              </a:solidFill>
              <a:latin typeface="Times New Roman" pitchFamily="18" charset="0"/>
              <a:cs typeface="B Nazanin" pitchFamily="2" charset="-78"/>
            </a:endParaRPr>
          </a:p>
        </p:txBody>
      </p:sp>
    </p:spTree>
    <p:extLst>
      <p:ext uri="{BB962C8B-B14F-4D97-AF65-F5344CB8AC3E}">
        <p14:creationId xmlns:p14="http://schemas.microsoft.com/office/powerpoint/2010/main" val="8938288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50" y="260648"/>
            <a:ext cx="9139358" cy="6336704"/>
          </a:xfrm>
        </p:spPr>
        <p:txBody>
          <a:bodyPr>
            <a:noAutofit/>
          </a:bodyPr>
          <a:lstStyle/>
          <a:p>
            <a:pPr marL="45720" indent="0" algn="just">
              <a:buNone/>
            </a:pPr>
            <a:r>
              <a:rPr lang="en-US" sz="3200" dirty="0">
                <a:solidFill>
                  <a:schemeClr val="accent6">
                    <a:lumMod val="75000"/>
                  </a:schemeClr>
                </a:solidFill>
                <a:latin typeface="Times New Roman" pitchFamily="18" charset="0"/>
                <a:cs typeface="B Nazanin" pitchFamily="2" charset="-78"/>
              </a:rPr>
              <a:t> COSO : 2004</a:t>
            </a:r>
            <a:r>
              <a:rPr lang="fa-IR" sz="3200" dirty="0">
                <a:solidFill>
                  <a:schemeClr val="accent6">
                    <a:lumMod val="75000"/>
                  </a:schemeClr>
                </a:solidFill>
                <a:latin typeface="Times New Roman" pitchFamily="18" charset="0"/>
                <a:cs typeface="B Nazanin" pitchFamily="2" charset="-78"/>
              </a:rPr>
              <a:t> </a:t>
            </a:r>
            <a:r>
              <a:rPr lang="fa-IR" sz="3200" dirty="0" smtClean="0">
                <a:solidFill>
                  <a:schemeClr val="accent6">
                    <a:lumMod val="75000"/>
                  </a:schemeClr>
                </a:solidFill>
                <a:latin typeface="Times New Roman" pitchFamily="18" charset="0"/>
                <a:cs typeface="B Nazanin" pitchFamily="2" charset="-78"/>
              </a:rPr>
              <a:t>:</a:t>
            </a:r>
          </a:p>
          <a:p>
            <a:pPr marL="45720" indent="0" algn="just">
              <a:buNone/>
            </a:pPr>
            <a:r>
              <a:rPr lang="fa-IR" sz="3200" dirty="0" smtClean="0">
                <a:solidFill>
                  <a:schemeClr val="tx1"/>
                </a:solidFill>
                <a:latin typeface="Times New Roman" pitchFamily="18" charset="0"/>
                <a:cs typeface="B Nazanin" pitchFamily="2" charset="-78"/>
              </a:rPr>
              <a:t>مدیریت </a:t>
            </a:r>
            <a:r>
              <a:rPr lang="fa-IR" sz="3200" dirty="0">
                <a:solidFill>
                  <a:schemeClr val="tx1"/>
                </a:solidFill>
                <a:latin typeface="Times New Roman" pitchFamily="18" charset="0"/>
                <a:cs typeface="B Nazanin" pitchFamily="2" charset="-78"/>
              </a:rPr>
              <a:t>ریسک شرکتی مورد نظر </a:t>
            </a:r>
            <a:r>
              <a:rPr lang="en-US" sz="3200" dirty="0">
                <a:solidFill>
                  <a:schemeClr val="tx1"/>
                </a:solidFill>
                <a:latin typeface="Times New Roman" pitchFamily="18" charset="0"/>
                <a:cs typeface="B Nazanin" pitchFamily="2" charset="-78"/>
              </a:rPr>
              <a:t>COSO</a:t>
            </a:r>
            <a:r>
              <a:rPr lang="fa-IR" sz="3200" dirty="0">
                <a:solidFill>
                  <a:schemeClr val="tx1"/>
                </a:solidFill>
                <a:latin typeface="Times New Roman" pitchFamily="18" charset="0"/>
                <a:cs typeface="B Nazanin" pitchFamily="2" charset="-78"/>
              </a:rPr>
              <a:t> در چهار حوزه کلیدی به سیستم ها کمک می کند.</a:t>
            </a:r>
            <a:endParaRPr lang="en-US" sz="3200" dirty="0">
              <a:solidFill>
                <a:schemeClr val="tx1"/>
              </a:solidFill>
              <a:latin typeface="Times New Roman" pitchFamily="18" charset="0"/>
              <a:cs typeface="B Nazanin" pitchFamily="2" charset="-78"/>
            </a:endParaRPr>
          </a:p>
          <a:p>
            <a:pPr marL="45720" indent="0" algn="just">
              <a:buNone/>
            </a:pPr>
            <a:r>
              <a:rPr lang="fa-IR" sz="3200" dirty="0">
                <a:solidFill>
                  <a:schemeClr val="tx1"/>
                </a:solidFill>
                <a:latin typeface="Times New Roman" pitchFamily="18" charset="0"/>
                <a:cs typeface="B Nazanin" pitchFamily="2" charset="-78"/>
              </a:rPr>
              <a:t>1- درک فلسفه ریسک هر مجموعه و انطباق آن با دامنه قابل تحمل ریسک</a:t>
            </a:r>
            <a:endParaRPr lang="en-US" sz="3200" dirty="0">
              <a:solidFill>
                <a:schemeClr val="tx1"/>
              </a:solidFill>
              <a:latin typeface="Times New Roman" pitchFamily="18" charset="0"/>
              <a:cs typeface="B Nazanin" pitchFamily="2" charset="-78"/>
            </a:endParaRPr>
          </a:p>
          <a:p>
            <a:pPr marL="45720" indent="0" algn="just">
              <a:buNone/>
            </a:pPr>
            <a:r>
              <a:rPr lang="fa-IR" sz="3200" dirty="0">
                <a:solidFill>
                  <a:schemeClr val="tx1"/>
                </a:solidFill>
                <a:latin typeface="Times New Roman" pitchFamily="18" charset="0"/>
                <a:cs typeface="B Nazanin" pitchFamily="2" charset="-78"/>
              </a:rPr>
              <a:t>2- دانستن محدوده ای که مدیریت برای آن برنامه مدیریت ریسک اثر بخش را طراحی کرده است.</a:t>
            </a:r>
            <a:endParaRPr lang="en-US" sz="3200" dirty="0">
              <a:solidFill>
                <a:schemeClr val="tx1"/>
              </a:solidFill>
              <a:latin typeface="Times New Roman" pitchFamily="18" charset="0"/>
              <a:cs typeface="B Nazanin" pitchFamily="2" charset="-78"/>
            </a:endParaRPr>
          </a:p>
          <a:p>
            <a:pPr marL="45720" indent="0" algn="just">
              <a:buNone/>
            </a:pPr>
            <a:r>
              <a:rPr lang="fa-IR" sz="3200" dirty="0" smtClean="0">
                <a:solidFill>
                  <a:schemeClr val="tx1"/>
                </a:solidFill>
                <a:latin typeface="Times New Roman" pitchFamily="18" charset="0"/>
                <a:cs typeface="B Nazanin" pitchFamily="2" charset="-78"/>
              </a:rPr>
              <a:t>3- </a:t>
            </a:r>
            <a:r>
              <a:rPr lang="fa-IR" sz="3200" dirty="0">
                <a:solidFill>
                  <a:schemeClr val="tx1"/>
                </a:solidFill>
                <a:latin typeface="Times New Roman" pitchFamily="18" charset="0"/>
                <a:cs typeface="B Nazanin" pitchFamily="2" charset="-78"/>
              </a:rPr>
              <a:t>بررسی پر؟؟؟ ریسک مؤسسه و مقایسه آن با دامنه قابل تحمل ریسک در آن مجموعه</a:t>
            </a:r>
            <a:endParaRPr lang="en-US" sz="3200" dirty="0">
              <a:solidFill>
                <a:schemeClr val="tx1"/>
              </a:solidFill>
              <a:latin typeface="Times New Roman" pitchFamily="18" charset="0"/>
              <a:cs typeface="B Nazanin" pitchFamily="2" charset="-78"/>
            </a:endParaRPr>
          </a:p>
          <a:p>
            <a:pPr marL="45720" indent="0" algn="just">
              <a:buNone/>
            </a:pPr>
            <a:r>
              <a:rPr lang="fa-IR" sz="3200" dirty="0">
                <a:solidFill>
                  <a:schemeClr val="tx1"/>
                </a:solidFill>
                <a:latin typeface="Times New Roman" pitchFamily="18" charset="0"/>
                <a:cs typeface="B Nazanin" pitchFamily="2" charset="-78"/>
              </a:rPr>
              <a:t>4- ارزیابی ریسک های با اهمیت و اینکه آیا برای آن ها اقدام مناسبی توسط مدیریت ریسک صورت گرفته است.</a:t>
            </a:r>
            <a:endParaRPr lang="en-US" sz="3200" dirty="0">
              <a:solidFill>
                <a:schemeClr val="tx1"/>
              </a:solidFill>
              <a:latin typeface="Times New Roman" pitchFamily="18" charset="0"/>
              <a:cs typeface="B Nazanin" pitchFamily="2" charset="-78"/>
            </a:endParaRPr>
          </a:p>
          <a:p>
            <a:pPr marL="45720" indent="0" algn="just">
              <a:buNone/>
            </a:pPr>
            <a:endParaRPr lang="en-US" sz="3200" b="1" dirty="0">
              <a:solidFill>
                <a:schemeClr val="tx1"/>
              </a:solidFill>
              <a:latin typeface="Times New Roman" pitchFamily="18" charset="0"/>
              <a:cs typeface="B Nazanin" pitchFamily="2" charset="-78"/>
            </a:endParaRPr>
          </a:p>
        </p:txBody>
      </p:sp>
    </p:spTree>
    <p:extLst>
      <p:ext uri="{BB962C8B-B14F-4D97-AF65-F5344CB8AC3E}">
        <p14:creationId xmlns:p14="http://schemas.microsoft.com/office/powerpoint/2010/main" val="8427371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764704"/>
            <a:ext cx="9139358" cy="5112568"/>
          </a:xfrm>
        </p:spPr>
        <p:txBody>
          <a:bodyPr>
            <a:noAutofit/>
          </a:bodyPr>
          <a:lstStyle/>
          <a:p>
            <a:pPr marL="45720" indent="0" algn="just">
              <a:buNone/>
            </a:pPr>
            <a:r>
              <a:rPr lang="en-US" sz="3200" dirty="0" err="1">
                <a:solidFill>
                  <a:schemeClr val="accent6">
                    <a:lumMod val="75000"/>
                  </a:schemeClr>
                </a:solidFill>
                <a:latin typeface="Times New Roman" pitchFamily="18" charset="0"/>
                <a:cs typeface="B Nazanin" pitchFamily="2" charset="-78"/>
              </a:rPr>
              <a:t>Ferma</a:t>
            </a:r>
            <a:r>
              <a:rPr lang="en-US" sz="3200" dirty="0">
                <a:solidFill>
                  <a:schemeClr val="accent6">
                    <a:lumMod val="75000"/>
                  </a:schemeClr>
                </a:solidFill>
                <a:latin typeface="Times New Roman" pitchFamily="18" charset="0"/>
                <a:cs typeface="B Nazanin" pitchFamily="2" charset="-78"/>
              </a:rPr>
              <a:t> 2002</a:t>
            </a:r>
            <a:r>
              <a:rPr lang="fa-IR" sz="3200" dirty="0">
                <a:solidFill>
                  <a:schemeClr val="accent6">
                    <a:lumMod val="75000"/>
                  </a:schemeClr>
                </a:solidFill>
                <a:latin typeface="Times New Roman" pitchFamily="18" charset="0"/>
                <a:cs typeface="B Nazanin" pitchFamily="2" charset="-78"/>
              </a:rPr>
              <a:t> </a:t>
            </a:r>
            <a:r>
              <a:rPr lang="fa-IR" sz="3200" dirty="0" smtClean="0">
                <a:solidFill>
                  <a:schemeClr val="accent6">
                    <a:lumMod val="75000"/>
                  </a:schemeClr>
                </a:solidFill>
                <a:latin typeface="Times New Roman" pitchFamily="18" charset="0"/>
                <a:cs typeface="B Nazanin" pitchFamily="2" charset="-78"/>
              </a:rPr>
              <a:t>:</a:t>
            </a:r>
          </a:p>
          <a:p>
            <a:pPr marL="45720" indent="0" algn="just">
              <a:buNone/>
            </a:pPr>
            <a:r>
              <a:rPr lang="fa-IR" sz="3200" dirty="0" smtClean="0">
                <a:latin typeface="Times New Roman" pitchFamily="18" charset="0"/>
                <a:cs typeface="B Nazanin" pitchFamily="2" charset="-78"/>
              </a:rPr>
              <a:t> </a:t>
            </a:r>
            <a:endParaRPr lang="en-US" sz="3200" dirty="0">
              <a:latin typeface="Times New Roman" pitchFamily="18" charset="0"/>
              <a:cs typeface="B Nazanin" pitchFamily="2" charset="-78"/>
            </a:endParaRPr>
          </a:p>
          <a:p>
            <a:pPr marL="45720" indent="0" algn="just">
              <a:buNone/>
            </a:pPr>
            <a:r>
              <a:rPr lang="fa-IR" sz="3200" dirty="0">
                <a:solidFill>
                  <a:schemeClr val="tx1"/>
                </a:solidFill>
                <a:latin typeface="Times New Roman" pitchFamily="18" charset="0"/>
                <a:cs typeface="B Nazanin" pitchFamily="2" charset="-78"/>
              </a:rPr>
              <a:t>یک استاندارد مدیریت ریسک است که توسط انجمن های مدیریت ریسک اروپایی مورد تأثیر و پذیرش قرار گرفته است. مطابق این استاندارد مدیریت ریسک یک فرآیند روشمند است که با شناسایی همه ریسک های فرا روی سازمان در دستیابی به اهداف سازمان با اعمال روش های اداره ریسک مؤثر تلاش می کند حداکثر ارزش قابل اعتماد را به سازمان بی افزاید.</a:t>
            </a:r>
            <a:endParaRPr lang="en-US" sz="3200" dirty="0">
              <a:solidFill>
                <a:schemeClr val="tx1"/>
              </a:solidFill>
              <a:latin typeface="Times New Roman" pitchFamily="18" charset="0"/>
              <a:cs typeface="B Nazanin" pitchFamily="2" charset="-78"/>
            </a:endParaRPr>
          </a:p>
        </p:txBody>
      </p:sp>
    </p:spTree>
    <p:extLst>
      <p:ext uri="{BB962C8B-B14F-4D97-AF65-F5344CB8AC3E}">
        <p14:creationId xmlns:p14="http://schemas.microsoft.com/office/powerpoint/2010/main" val="26968277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260648"/>
            <a:ext cx="9139358" cy="6408712"/>
          </a:xfrm>
        </p:spPr>
        <p:txBody>
          <a:bodyPr>
            <a:noAutofit/>
          </a:bodyPr>
          <a:lstStyle/>
          <a:p>
            <a:pPr marL="45720" indent="0" algn="just">
              <a:buNone/>
            </a:pPr>
            <a:r>
              <a:rPr lang="en-US" sz="2800" dirty="0">
                <a:solidFill>
                  <a:schemeClr val="accent6">
                    <a:lumMod val="75000"/>
                  </a:schemeClr>
                </a:solidFill>
                <a:latin typeface="Times New Roman" pitchFamily="18" charset="0"/>
                <a:cs typeface="B Nazanin" pitchFamily="2" charset="-78"/>
              </a:rPr>
              <a:t>Solvency II : 2012</a:t>
            </a:r>
            <a:r>
              <a:rPr lang="fa-IR" sz="2800" dirty="0">
                <a:solidFill>
                  <a:schemeClr val="accent6">
                    <a:lumMod val="75000"/>
                  </a:schemeClr>
                </a:solidFill>
                <a:latin typeface="Times New Roman" pitchFamily="18" charset="0"/>
                <a:cs typeface="B Nazanin" pitchFamily="2" charset="-78"/>
              </a:rPr>
              <a:t> : </a:t>
            </a:r>
            <a:endParaRPr lang="en-US" sz="2800" dirty="0">
              <a:solidFill>
                <a:schemeClr val="accent6">
                  <a:lumMod val="75000"/>
                </a:schemeClr>
              </a:solidFill>
              <a:latin typeface="Times New Roman" pitchFamily="18" charset="0"/>
              <a:cs typeface="B Nazanin" pitchFamily="2" charset="-78"/>
            </a:endParaRPr>
          </a:p>
          <a:p>
            <a:pPr marL="45720" indent="0" algn="just">
              <a:buNone/>
            </a:pPr>
            <a:r>
              <a:rPr lang="fa-IR" sz="2800" dirty="0">
                <a:solidFill>
                  <a:schemeClr val="tx1"/>
                </a:solidFill>
                <a:latin typeface="Times New Roman" pitchFamily="18" charset="0"/>
                <a:cs typeface="B Nazanin" pitchFamily="2" charset="-78"/>
              </a:rPr>
              <a:t>بخش خدمات مالی این استاندارد برخی الزامات خاص را برای اندازه گیری دارای ها و بدهی های مطرح در استاندارد مذکور تهیه کرده است که در سه بخش به شرح زیر خلاصه می گردد.</a:t>
            </a:r>
            <a:endParaRPr lang="en-US" sz="2800" dirty="0">
              <a:solidFill>
                <a:schemeClr val="tx1"/>
              </a:solidFill>
              <a:latin typeface="Times New Roman" pitchFamily="18" charset="0"/>
              <a:cs typeface="B Nazanin" pitchFamily="2" charset="-78"/>
            </a:endParaRPr>
          </a:p>
          <a:p>
            <a:pPr marL="45720" indent="0" algn="just">
              <a:buNone/>
            </a:pPr>
            <a:r>
              <a:rPr lang="fa-IR" sz="2800" dirty="0">
                <a:solidFill>
                  <a:schemeClr val="tx1"/>
                </a:solidFill>
                <a:latin typeface="Times New Roman" pitchFamily="18" charset="0"/>
                <a:cs typeface="B Nazanin" pitchFamily="2" charset="-78"/>
              </a:rPr>
              <a:t>1- الزامات قابل شمارش و اندازه گیری</a:t>
            </a:r>
            <a:endParaRPr lang="en-US" sz="2800" dirty="0">
              <a:solidFill>
                <a:schemeClr val="tx1"/>
              </a:solidFill>
              <a:latin typeface="Times New Roman" pitchFamily="18" charset="0"/>
              <a:cs typeface="B Nazanin" pitchFamily="2" charset="-78"/>
            </a:endParaRPr>
          </a:p>
          <a:p>
            <a:pPr marL="45720" indent="0" algn="just">
              <a:buNone/>
            </a:pPr>
            <a:r>
              <a:rPr lang="fa-IR" sz="2800" dirty="0">
                <a:solidFill>
                  <a:schemeClr val="tx1"/>
                </a:solidFill>
                <a:latin typeface="Times New Roman" pitchFamily="18" charset="0"/>
                <a:cs typeface="B Nazanin" pitchFamily="2" charset="-78"/>
              </a:rPr>
              <a:t>2- الزاماتی برای اداره امور و مدیریت ریسک بیمه گران</a:t>
            </a:r>
            <a:endParaRPr lang="en-US" sz="2800" dirty="0">
              <a:solidFill>
                <a:schemeClr val="tx1"/>
              </a:solidFill>
              <a:latin typeface="Times New Roman" pitchFamily="18" charset="0"/>
              <a:cs typeface="B Nazanin" pitchFamily="2" charset="-78"/>
            </a:endParaRPr>
          </a:p>
          <a:p>
            <a:pPr marL="45720" indent="0" algn="just">
              <a:buNone/>
            </a:pPr>
            <a:r>
              <a:rPr lang="fa-IR" sz="2800" dirty="0">
                <a:solidFill>
                  <a:schemeClr val="tx1"/>
                </a:solidFill>
                <a:latin typeface="Times New Roman" pitchFamily="18" charset="0"/>
                <a:cs typeface="B Nazanin" pitchFamily="2" charset="-78"/>
              </a:rPr>
              <a:t>3- الزامات مربوط به افشای اطلاعات و شفافیت عملکرد</a:t>
            </a:r>
            <a:endParaRPr lang="en-US" sz="2800" dirty="0">
              <a:solidFill>
                <a:schemeClr val="tx1"/>
              </a:solidFill>
              <a:latin typeface="Times New Roman" pitchFamily="18" charset="0"/>
              <a:cs typeface="B Nazanin" pitchFamily="2" charset="-78"/>
            </a:endParaRPr>
          </a:p>
          <a:p>
            <a:pPr marL="45720" indent="0" algn="just">
              <a:buNone/>
            </a:pPr>
            <a:r>
              <a:rPr lang="fa-IR" sz="2800" dirty="0">
                <a:solidFill>
                  <a:schemeClr val="tx1"/>
                </a:solidFill>
                <a:latin typeface="Times New Roman" pitchFamily="18" charset="0"/>
                <a:cs typeface="B Nazanin" pitchFamily="2" charset="-78"/>
              </a:rPr>
              <a:t>این استاندارد سه جهت گیری اصلی را برای مقابله با ریسک و حمایت از سازمان در مقابل آن به کار می گیرد:</a:t>
            </a:r>
            <a:endParaRPr lang="en-US" sz="2800" dirty="0">
              <a:solidFill>
                <a:schemeClr val="tx1"/>
              </a:solidFill>
              <a:latin typeface="Times New Roman" pitchFamily="18" charset="0"/>
              <a:cs typeface="B Nazanin" pitchFamily="2" charset="-78"/>
            </a:endParaRPr>
          </a:p>
          <a:p>
            <a:pPr marL="45720" indent="0" algn="just">
              <a:buNone/>
            </a:pPr>
            <a:r>
              <a:rPr lang="fa-IR" sz="2800" dirty="0">
                <a:solidFill>
                  <a:schemeClr val="tx1"/>
                </a:solidFill>
                <a:latin typeface="Times New Roman" pitchFamily="18" charset="0"/>
                <a:cs typeface="B Nazanin" pitchFamily="2" charset="-78"/>
              </a:rPr>
              <a:t>1- مدیریت ریسک</a:t>
            </a:r>
            <a:endParaRPr lang="en-US" sz="2800" dirty="0">
              <a:solidFill>
                <a:schemeClr val="tx1"/>
              </a:solidFill>
              <a:latin typeface="Times New Roman" pitchFamily="18" charset="0"/>
              <a:cs typeface="B Nazanin" pitchFamily="2" charset="-78"/>
            </a:endParaRPr>
          </a:p>
          <a:p>
            <a:pPr marL="45720" indent="0" algn="just">
              <a:buNone/>
            </a:pPr>
            <a:r>
              <a:rPr lang="fa-IR" sz="2800" dirty="0">
                <a:solidFill>
                  <a:schemeClr val="tx1"/>
                </a:solidFill>
                <a:latin typeface="Times New Roman" pitchFamily="18" charset="0"/>
                <a:cs typeface="B Nazanin" pitchFamily="2" charset="-78"/>
              </a:rPr>
              <a:t>2- اشتباهات منجر به ریسک</a:t>
            </a:r>
            <a:endParaRPr lang="en-US" sz="2800" dirty="0">
              <a:solidFill>
                <a:schemeClr val="tx1"/>
              </a:solidFill>
              <a:latin typeface="Times New Roman" pitchFamily="18" charset="0"/>
              <a:cs typeface="B Nazanin" pitchFamily="2" charset="-78"/>
            </a:endParaRPr>
          </a:p>
          <a:p>
            <a:pPr marL="45720" indent="0" algn="just">
              <a:buNone/>
            </a:pPr>
            <a:r>
              <a:rPr lang="fa-IR" sz="2800" dirty="0">
                <a:solidFill>
                  <a:schemeClr val="tx1"/>
                </a:solidFill>
                <a:latin typeface="Times New Roman" pitchFamily="18" charset="0"/>
                <a:cs typeface="B Nazanin" pitchFamily="2" charset="-78"/>
              </a:rPr>
              <a:t>3- تأمین پوشش ریسک</a:t>
            </a:r>
            <a:endParaRPr lang="en-US" sz="2800" dirty="0">
              <a:solidFill>
                <a:schemeClr val="tx1"/>
              </a:solidFill>
              <a:latin typeface="Times New Roman" pitchFamily="18" charset="0"/>
              <a:cs typeface="B Nazanin" pitchFamily="2" charset="-78"/>
            </a:endParaRPr>
          </a:p>
          <a:p>
            <a:pPr marL="45720" indent="0" algn="just">
              <a:buNone/>
            </a:pPr>
            <a:endParaRPr lang="en-US" sz="2800" dirty="0">
              <a:solidFill>
                <a:schemeClr val="tx1"/>
              </a:solidFill>
              <a:latin typeface="Times New Roman" pitchFamily="18" charset="0"/>
              <a:cs typeface="B Nazanin" pitchFamily="2" charset="-78"/>
            </a:endParaRPr>
          </a:p>
        </p:txBody>
      </p:sp>
    </p:spTree>
    <p:extLst>
      <p:ext uri="{BB962C8B-B14F-4D97-AF65-F5344CB8AC3E}">
        <p14:creationId xmlns:p14="http://schemas.microsoft.com/office/powerpoint/2010/main" val="32362471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7504" y="764704"/>
            <a:ext cx="8892480" cy="4176464"/>
          </a:xfrm>
        </p:spPr>
        <p:txBody>
          <a:bodyPr>
            <a:noAutofit/>
          </a:bodyPr>
          <a:lstStyle/>
          <a:p>
            <a:pPr marL="45720" indent="0" algn="just">
              <a:buNone/>
            </a:pPr>
            <a:r>
              <a:rPr lang="fa-IR" sz="2800" dirty="0">
                <a:solidFill>
                  <a:schemeClr val="accent6">
                    <a:lumMod val="75000"/>
                  </a:schemeClr>
                </a:solidFill>
                <a:latin typeface="Times New Roman" pitchFamily="18" charset="0"/>
                <a:cs typeface="B Titr" pitchFamily="2" charset="-78"/>
              </a:rPr>
              <a:t>مقایسه استانداردها</a:t>
            </a:r>
            <a:r>
              <a:rPr lang="fa-IR" sz="2800" dirty="0" smtClean="0">
                <a:solidFill>
                  <a:schemeClr val="accent6">
                    <a:lumMod val="75000"/>
                  </a:schemeClr>
                </a:solidFill>
                <a:latin typeface="Times New Roman" pitchFamily="18" charset="0"/>
                <a:cs typeface="B Titr" pitchFamily="2" charset="-78"/>
              </a:rPr>
              <a:t>:</a:t>
            </a:r>
          </a:p>
          <a:p>
            <a:pPr marL="45720" indent="0" algn="just">
              <a:buNone/>
            </a:pPr>
            <a:endParaRPr lang="en-US" sz="2800" dirty="0">
              <a:solidFill>
                <a:schemeClr val="accent6">
                  <a:lumMod val="75000"/>
                </a:schemeClr>
              </a:solidFill>
              <a:latin typeface="Times New Roman" pitchFamily="18" charset="0"/>
              <a:cs typeface="B Titr" pitchFamily="2" charset="-78"/>
            </a:endParaRPr>
          </a:p>
          <a:p>
            <a:pPr marL="45720" indent="0" algn="just">
              <a:buNone/>
            </a:pPr>
            <a:r>
              <a:rPr lang="fa-IR" sz="2800" dirty="0">
                <a:solidFill>
                  <a:schemeClr val="tx1"/>
                </a:solidFill>
                <a:latin typeface="Times New Roman" pitchFamily="18" charset="0"/>
                <a:cs typeface="B Nazanin" pitchFamily="2" charset="-78"/>
              </a:rPr>
              <a:t>راهبردهای مدیریت ریسک معمولاً روی یک یا چند مورد از عناصر زیر متمرکز دارند:</a:t>
            </a:r>
            <a:endParaRPr lang="en-US" sz="2800" dirty="0">
              <a:solidFill>
                <a:schemeClr val="tx1"/>
              </a:solidFill>
              <a:latin typeface="Times New Roman" pitchFamily="18" charset="0"/>
              <a:cs typeface="B Nazanin" pitchFamily="2" charset="-78"/>
            </a:endParaRPr>
          </a:p>
          <a:p>
            <a:pPr marL="45720" indent="0" algn="just">
              <a:buNone/>
            </a:pPr>
            <a:r>
              <a:rPr lang="fa-IR" sz="2800" dirty="0">
                <a:solidFill>
                  <a:schemeClr val="tx1"/>
                </a:solidFill>
                <a:latin typeface="Times New Roman" pitchFamily="18" charset="0"/>
                <a:cs typeface="B Nazanin" pitchFamily="2" charset="-78"/>
              </a:rPr>
              <a:t>1- دستیابی به اهداف سازمانی</a:t>
            </a:r>
            <a:endParaRPr lang="en-US" sz="2800" dirty="0">
              <a:solidFill>
                <a:schemeClr val="tx1"/>
              </a:solidFill>
              <a:latin typeface="Times New Roman" pitchFamily="18" charset="0"/>
              <a:cs typeface="B Nazanin" pitchFamily="2" charset="-78"/>
            </a:endParaRPr>
          </a:p>
          <a:p>
            <a:pPr marL="45720" indent="0" algn="just">
              <a:buNone/>
            </a:pPr>
            <a:r>
              <a:rPr lang="fa-IR" sz="2800" dirty="0">
                <a:solidFill>
                  <a:schemeClr val="tx1"/>
                </a:solidFill>
                <a:latin typeface="Times New Roman" pitchFamily="18" charset="0"/>
                <a:cs typeface="B Nazanin" pitchFamily="2" charset="-78"/>
              </a:rPr>
              <a:t>2- تعهد و توافق با اهداف و رویه ها و مقررات و کنترل ها</a:t>
            </a:r>
            <a:endParaRPr lang="en-US" sz="2800" dirty="0">
              <a:solidFill>
                <a:schemeClr val="tx1"/>
              </a:solidFill>
              <a:latin typeface="Times New Roman" pitchFamily="18" charset="0"/>
              <a:cs typeface="B Nazanin" pitchFamily="2" charset="-78"/>
            </a:endParaRPr>
          </a:p>
          <a:p>
            <a:pPr marL="45720" indent="0" algn="just">
              <a:buNone/>
            </a:pPr>
            <a:r>
              <a:rPr lang="fa-IR" sz="2800" dirty="0">
                <a:solidFill>
                  <a:schemeClr val="tx1"/>
                </a:solidFill>
                <a:latin typeface="Times New Roman" pitchFamily="18" charset="0"/>
                <a:cs typeface="B Nazanin" pitchFamily="2" charset="-78"/>
              </a:rPr>
              <a:t>3- انطباق با الزام های </a:t>
            </a:r>
            <a:r>
              <a:rPr lang="fa-IR" sz="2800" dirty="0" smtClean="0">
                <a:solidFill>
                  <a:schemeClr val="tx1"/>
                </a:solidFill>
                <a:latin typeface="Times New Roman" pitchFamily="18" charset="0"/>
                <a:cs typeface="B Nazanin" pitchFamily="2" charset="-78"/>
              </a:rPr>
              <a:t>قانونی</a:t>
            </a:r>
            <a:endParaRPr lang="en-US" sz="2800" dirty="0">
              <a:solidFill>
                <a:schemeClr val="tx1"/>
              </a:solidFill>
              <a:latin typeface="Times New Roman" pitchFamily="18" charset="0"/>
              <a:cs typeface="B Nazanin" pitchFamily="2" charset="-78"/>
            </a:endParaRPr>
          </a:p>
        </p:txBody>
      </p:sp>
    </p:spTree>
    <p:extLst>
      <p:ext uri="{BB962C8B-B14F-4D97-AF65-F5344CB8AC3E}">
        <p14:creationId xmlns:p14="http://schemas.microsoft.com/office/powerpoint/2010/main" val="4086919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187624" y="260648"/>
            <a:ext cx="7029400" cy="6120680"/>
          </a:xfrm>
          <a:prstGeom prst="rect">
            <a:avLst/>
          </a:prstGeom>
        </p:spPr>
        <p:txBody>
          <a:bodyPr vert="horz" lIns="91440" tIns="45720" rIns="91440" bIns="45720" rtlCol="0">
            <a:normAutofit/>
          </a:bodyPr>
          <a:lst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ctr">
              <a:buFont typeface="Georgia" pitchFamily="18" charset="0"/>
              <a:buNone/>
            </a:pPr>
            <a:endParaRPr lang="fa-IR" sz="2900" dirty="0" smtClean="0">
              <a:solidFill>
                <a:schemeClr val="tx1"/>
              </a:solidFill>
              <a:cs typeface="B Titr" pitchFamily="2" charset="-78"/>
            </a:endParaRPr>
          </a:p>
          <a:p>
            <a:pPr marL="45720" indent="0" algn="ctr">
              <a:buFont typeface="Georgia" pitchFamily="18" charset="0"/>
              <a:buNone/>
            </a:pPr>
            <a:r>
              <a:rPr lang="fa-IR" sz="2900" dirty="0" smtClean="0">
                <a:solidFill>
                  <a:schemeClr val="tx1"/>
                </a:solidFill>
                <a:cs typeface="B Titr" pitchFamily="2" charset="-78"/>
              </a:rPr>
              <a:t>عنوان:</a:t>
            </a:r>
            <a:endParaRPr lang="en-US" sz="2900" dirty="0" smtClean="0">
              <a:solidFill>
                <a:schemeClr val="tx1"/>
              </a:solidFill>
              <a:cs typeface="B Titr" pitchFamily="2" charset="-78"/>
            </a:endParaRPr>
          </a:p>
          <a:p>
            <a:pPr marL="45720" indent="0" algn="ctr">
              <a:buFont typeface="Georgia" pitchFamily="18" charset="0"/>
              <a:buNone/>
            </a:pPr>
            <a:r>
              <a:rPr lang="fa-IR" sz="3500" dirty="0" smtClean="0">
                <a:solidFill>
                  <a:schemeClr val="tx1"/>
                </a:solidFill>
                <a:cs typeface="B Titr" pitchFamily="2" charset="-78"/>
              </a:rPr>
              <a:t>تاریخچه پیدایش مدیریت ریسک </a:t>
            </a:r>
          </a:p>
          <a:p>
            <a:pPr marL="45720" indent="0" algn="ctr">
              <a:buFont typeface="Georgia" pitchFamily="18" charset="0"/>
              <a:buNone/>
            </a:pPr>
            <a:r>
              <a:rPr lang="fa-IR" sz="3500" dirty="0" smtClean="0">
                <a:solidFill>
                  <a:schemeClr val="tx1"/>
                </a:solidFill>
                <a:cs typeface="B Titr" pitchFamily="2" charset="-78"/>
              </a:rPr>
              <a:t>و برنامه های ایمنی</a:t>
            </a:r>
            <a:endParaRPr lang="fa-IR" sz="4800" dirty="0">
              <a:solidFill>
                <a:schemeClr val="tx1"/>
              </a:solidFill>
              <a:cs typeface="B Titr" pitchFamily="2" charset="-78"/>
            </a:endParaRPr>
          </a:p>
          <a:p>
            <a:pPr marL="45720" indent="0" algn="ctr">
              <a:buNone/>
            </a:pPr>
            <a:endParaRPr lang="fa-IR" sz="2900" dirty="0" smtClean="0">
              <a:solidFill>
                <a:schemeClr val="tx1"/>
              </a:solidFill>
              <a:cs typeface="B Titr" pitchFamily="2" charset="-78"/>
            </a:endParaRPr>
          </a:p>
          <a:p>
            <a:pPr marL="45720" indent="0" algn="ctr">
              <a:buNone/>
            </a:pPr>
            <a:r>
              <a:rPr lang="fa-IR" sz="2900" dirty="0" smtClean="0">
                <a:solidFill>
                  <a:schemeClr val="tx1"/>
                </a:solidFill>
                <a:cs typeface="B Titr" pitchFamily="2" charset="-78"/>
              </a:rPr>
              <a:t>ارائه </a:t>
            </a:r>
            <a:r>
              <a:rPr lang="fa-IR" sz="2900" dirty="0">
                <a:solidFill>
                  <a:schemeClr val="tx1"/>
                </a:solidFill>
                <a:cs typeface="B Titr" pitchFamily="2" charset="-78"/>
              </a:rPr>
              <a:t>دهنده: </a:t>
            </a:r>
          </a:p>
          <a:p>
            <a:pPr marL="45720" indent="0" algn="ctr">
              <a:buNone/>
            </a:pPr>
            <a:r>
              <a:rPr lang="fa-IR" sz="2400" dirty="0">
                <a:solidFill>
                  <a:schemeClr val="tx1"/>
                </a:solidFill>
                <a:cs typeface="B Titr" pitchFamily="2" charset="-78"/>
              </a:rPr>
              <a:t>افسانه خزاعی مفرد</a:t>
            </a:r>
            <a:endParaRPr lang="en-US" sz="2400" dirty="0">
              <a:solidFill>
                <a:schemeClr val="tx1"/>
              </a:solidFill>
              <a:cs typeface="B Titr" pitchFamily="2" charset="-78"/>
            </a:endParaRPr>
          </a:p>
          <a:p>
            <a:pPr marL="45720" indent="0" algn="ctr">
              <a:buNone/>
            </a:pPr>
            <a:r>
              <a:rPr lang="fa-IR" sz="2900" dirty="0">
                <a:solidFill>
                  <a:schemeClr val="tx1"/>
                </a:solidFill>
                <a:cs typeface="B Titr" pitchFamily="2" charset="-78"/>
              </a:rPr>
              <a:t>استاد محترم: </a:t>
            </a:r>
          </a:p>
          <a:p>
            <a:pPr marL="45720" indent="0" algn="ctr">
              <a:buNone/>
            </a:pPr>
            <a:r>
              <a:rPr lang="fa-IR" sz="2400" dirty="0">
                <a:solidFill>
                  <a:schemeClr val="tx1"/>
                </a:solidFill>
                <a:cs typeface="B Titr" pitchFamily="2" charset="-78"/>
              </a:rPr>
              <a:t>جناب آقای دکتر ناطق </a:t>
            </a:r>
            <a:r>
              <a:rPr lang="fa-IR" sz="2400" dirty="0" smtClean="0">
                <a:solidFill>
                  <a:schemeClr val="tx1"/>
                </a:solidFill>
                <a:cs typeface="B Titr" pitchFamily="2" charset="-78"/>
              </a:rPr>
              <a:t>گلستان</a:t>
            </a:r>
            <a:endParaRPr lang="en-US" sz="2400" dirty="0">
              <a:solidFill>
                <a:schemeClr val="tx1"/>
              </a:solidFill>
              <a:cs typeface="B Titr" pitchFamily="2" charset="-78"/>
            </a:endParaRPr>
          </a:p>
        </p:txBody>
      </p:sp>
    </p:spTree>
    <p:extLst>
      <p:ext uri="{BB962C8B-B14F-4D97-AF65-F5344CB8AC3E}">
        <p14:creationId xmlns:p14="http://schemas.microsoft.com/office/powerpoint/2010/main" val="25120663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23528" y="836712"/>
            <a:ext cx="8496944" cy="4104456"/>
          </a:xfrm>
        </p:spPr>
        <p:txBody>
          <a:bodyPr/>
          <a:lstStyle/>
          <a:p>
            <a:pPr marL="45720" indent="0" algn="just">
              <a:buNone/>
            </a:pPr>
            <a:r>
              <a:rPr lang="fa-IR" sz="3200" dirty="0" smtClean="0">
                <a:solidFill>
                  <a:schemeClr val="accent6">
                    <a:lumMod val="75000"/>
                  </a:schemeClr>
                </a:solidFill>
                <a:cs typeface="B Titr" pitchFamily="2" charset="-78"/>
              </a:rPr>
              <a:t>سیر </a:t>
            </a:r>
            <a:r>
              <a:rPr lang="fa-IR" sz="3200" dirty="0">
                <a:solidFill>
                  <a:schemeClr val="accent6">
                    <a:lumMod val="75000"/>
                  </a:schemeClr>
                </a:solidFill>
                <a:cs typeface="B Titr" pitchFamily="2" charset="-78"/>
              </a:rPr>
              <a:t>تحول تاریخی مدیریت ریسک و برنامه های ایمنی:</a:t>
            </a:r>
            <a:endParaRPr lang="en-US" sz="3200" dirty="0">
              <a:solidFill>
                <a:schemeClr val="accent6">
                  <a:lumMod val="75000"/>
                </a:schemeClr>
              </a:solidFill>
              <a:cs typeface="B Titr" pitchFamily="2" charset="-78"/>
            </a:endParaRPr>
          </a:p>
          <a:p>
            <a:pPr marL="45720" indent="0" algn="just">
              <a:buNone/>
            </a:pPr>
            <a:endParaRPr lang="fa-IR" sz="3200" dirty="0" smtClean="0">
              <a:solidFill>
                <a:schemeClr val="tx1"/>
              </a:solidFill>
              <a:cs typeface="B Nazanin" pitchFamily="2" charset="-78"/>
            </a:endParaRPr>
          </a:p>
          <a:p>
            <a:pPr marL="45720" indent="0" algn="just">
              <a:buNone/>
            </a:pPr>
            <a:r>
              <a:rPr lang="fa-IR" sz="3200" dirty="0" smtClean="0">
                <a:solidFill>
                  <a:schemeClr val="tx1"/>
                </a:solidFill>
                <a:cs typeface="B Nazanin" pitchFamily="2" charset="-78"/>
              </a:rPr>
              <a:t>با </a:t>
            </a:r>
            <a:r>
              <a:rPr lang="fa-IR" sz="3200" dirty="0">
                <a:solidFill>
                  <a:schemeClr val="tx1"/>
                </a:solidFill>
                <a:cs typeface="B Nazanin" pitchFamily="2" charset="-78"/>
              </a:rPr>
              <a:t>نگاهی به تاریخ به روشنی می توان دریافت که جوامع مختلف همواره با شکل های گوناگونی از بیم و نگرانی رو به رو بوده اند که امروز از آن به « ریسک » تعبیر می شود. به علاوه آن ها برای غلبه بر آن عدم اطمینان ها و بیم نگرانی ها شیوه های متفاوتی را به کار برده اند که امروزه به آن ها مدیریت ریسک گفته می شود.</a:t>
            </a:r>
            <a:endParaRPr lang="en-US" sz="3200" dirty="0">
              <a:solidFill>
                <a:schemeClr val="tx1"/>
              </a:solidFill>
              <a:cs typeface="B Nazanin" pitchFamily="2" charset="-78"/>
            </a:endParaRPr>
          </a:p>
          <a:p>
            <a:pPr marL="45720" indent="0" algn="just">
              <a:buNone/>
            </a:pPr>
            <a:endParaRPr lang="fa-IR" dirty="0">
              <a:solidFill>
                <a:schemeClr val="tx1"/>
              </a:solidFill>
              <a:cs typeface="B Nazanin" pitchFamily="2" charset="-78"/>
            </a:endParaRPr>
          </a:p>
        </p:txBody>
      </p:sp>
    </p:spTree>
    <p:extLst>
      <p:ext uri="{BB962C8B-B14F-4D97-AF65-F5344CB8AC3E}">
        <p14:creationId xmlns:p14="http://schemas.microsoft.com/office/powerpoint/2010/main" val="2356013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2008" y="836712"/>
            <a:ext cx="8964488" cy="5040560"/>
          </a:xfrm>
        </p:spPr>
        <p:txBody>
          <a:bodyPr>
            <a:normAutofit/>
          </a:bodyPr>
          <a:lstStyle/>
          <a:p>
            <a:pPr marL="45720" indent="0" algn="just">
              <a:buNone/>
            </a:pPr>
            <a:r>
              <a:rPr lang="fa-IR" sz="3200" dirty="0" smtClean="0">
                <a:solidFill>
                  <a:schemeClr val="accent6">
                    <a:lumMod val="75000"/>
                  </a:schemeClr>
                </a:solidFill>
                <a:cs typeface="B Titr" pitchFamily="2" charset="-78"/>
              </a:rPr>
              <a:t>تلاش </a:t>
            </a:r>
            <a:r>
              <a:rPr lang="fa-IR" sz="3200" dirty="0">
                <a:solidFill>
                  <a:schemeClr val="accent6">
                    <a:lumMod val="75000"/>
                  </a:schemeClr>
                </a:solidFill>
                <a:cs typeface="B Titr" pitchFamily="2" charset="-78"/>
              </a:rPr>
              <a:t>های انجام شده در این زمینه</a:t>
            </a:r>
            <a:r>
              <a:rPr lang="fa-IR" sz="3200" dirty="0" smtClean="0">
                <a:solidFill>
                  <a:schemeClr val="accent6">
                    <a:lumMod val="75000"/>
                  </a:schemeClr>
                </a:solidFill>
                <a:cs typeface="B Titr" pitchFamily="2" charset="-78"/>
              </a:rPr>
              <a:t>:</a:t>
            </a:r>
          </a:p>
          <a:p>
            <a:pPr marL="45720" indent="0" algn="just">
              <a:buNone/>
            </a:pPr>
            <a:endParaRPr lang="en-US" sz="3200" dirty="0">
              <a:solidFill>
                <a:schemeClr val="accent6">
                  <a:lumMod val="75000"/>
                </a:schemeClr>
              </a:solidFill>
              <a:cs typeface="B Titr" pitchFamily="2" charset="-78"/>
            </a:endParaRPr>
          </a:p>
          <a:p>
            <a:pPr marL="45720" indent="0" algn="just">
              <a:buNone/>
            </a:pPr>
            <a:r>
              <a:rPr lang="fa-IR" sz="3200" dirty="0" smtClean="0">
                <a:solidFill>
                  <a:schemeClr val="tx1"/>
                </a:solidFill>
                <a:latin typeface="Times New Roman" pitchFamily="18" charset="0"/>
                <a:cs typeface="B Nazanin" pitchFamily="2" charset="-78"/>
              </a:rPr>
              <a:t>1- انجمن ریسک و بیمه آمریکایی ( </a:t>
            </a:r>
            <a:r>
              <a:rPr lang="en-US" sz="3200" dirty="0" smtClean="0">
                <a:solidFill>
                  <a:schemeClr val="tx1"/>
                </a:solidFill>
                <a:latin typeface="Times New Roman" pitchFamily="18" charset="0"/>
                <a:cs typeface="B Nazanin" pitchFamily="2" charset="-78"/>
              </a:rPr>
              <a:t>ARIA</a:t>
            </a:r>
            <a:r>
              <a:rPr lang="fa-IR" sz="3200" dirty="0" smtClean="0">
                <a:solidFill>
                  <a:schemeClr val="tx1"/>
                </a:solidFill>
                <a:latin typeface="Times New Roman" pitchFamily="18" charset="0"/>
                <a:cs typeface="B Nazanin" pitchFamily="2" charset="-78"/>
              </a:rPr>
              <a:t> )</a:t>
            </a:r>
            <a:endParaRPr lang="en-US" sz="3200" dirty="0" smtClean="0">
              <a:solidFill>
                <a:schemeClr val="tx1"/>
              </a:solidFill>
              <a:latin typeface="Times New Roman" pitchFamily="18" charset="0"/>
              <a:cs typeface="B Nazanin" pitchFamily="2" charset="-78"/>
            </a:endParaRPr>
          </a:p>
          <a:p>
            <a:pPr marL="45720" indent="0" algn="just">
              <a:buNone/>
            </a:pPr>
            <a:r>
              <a:rPr lang="fa-IR" sz="3200" dirty="0" smtClean="0">
                <a:solidFill>
                  <a:schemeClr val="tx1"/>
                </a:solidFill>
                <a:latin typeface="Times New Roman" pitchFamily="18" charset="0"/>
                <a:cs typeface="B Nazanin" pitchFamily="2" charset="-78"/>
              </a:rPr>
              <a:t>2- </a:t>
            </a:r>
            <a:r>
              <a:rPr lang="fa-IR" sz="3200" dirty="0">
                <a:solidFill>
                  <a:schemeClr val="tx1"/>
                </a:solidFill>
                <a:latin typeface="Times New Roman" pitchFamily="18" charset="0"/>
                <a:cs typeface="B Nazanin" pitchFamily="2" charset="-78"/>
              </a:rPr>
              <a:t>انجمن های مدیریت ریسک و بیمه ( </a:t>
            </a:r>
            <a:r>
              <a:rPr lang="en-US" sz="3200" dirty="0">
                <a:solidFill>
                  <a:schemeClr val="tx1"/>
                </a:solidFill>
                <a:latin typeface="Times New Roman" pitchFamily="18" charset="0"/>
                <a:cs typeface="B Nazanin" pitchFamily="2" charset="-78"/>
              </a:rPr>
              <a:t>RIMS</a:t>
            </a:r>
            <a:r>
              <a:rPr lang="fa-IR" sz="3200" dirty="0">
                <a:solidFill>
                  <a:schemeClr val="tx1"/>
                </a:solidFill>
                <a:latin typeface="Times New Roman" pitchFamily="18" charset="0"/>
                <a:cs typeface="B Nazanin" pitchFamily="2" charset="-78"/>
              </a:rPr>
              <a:t> )</a:t>
            </a:r>
            <a:endParaRPr lang="en-US" sz="3200" dirty="0">
              <a:solidFill>
                <a:schemeClr val="tx1"/>
              </a:solidFill>
              <a:latin typeface="Times New Roman" pitchFamily="18" charset="0"/>
              <a:cs typeface="B Nazanin" pitchFamily="2" charset="-78"/>
            </a:endParaRPr>
          </a:p>
          <a:p>
            <a:pPr marL="45720" indent="0" algn="just">
              <a:buNone/>
            </a:pPr>
            <a:r>
              <a:rPr lang="fa-IR" sz="3200" dirty="0">
                <a:solidFill>
                  <a:schemeClr val="tx1"/>
                </a:solidFill>
                <a:latin typeface="Times New Roman" pitchFamily="18" charset="0"/>
                <a:cs typeface="B Nazanin" pitchFamily="2" charset="-78"/>
              </a:rPr>
              <a:t>3- انجمن غربی ریسک و بیمه ( </a:t>
            </a:r>
            <a:r>
              <a:rPr lang="en-US" sz="3200" dirty="0">
                <a:solidFill>
                  <a:schemeClr val="tx1"/>
                </a:solidFill>
                <a:latin typeface="Times New Roman" pitchFamily="18" charset="0"/>
                <a:cs typeface="B Nazanin" pitchFamily="2" charset="-78"/>
              </a:rPr>
              <a:t>WRIA</a:t>
            </a:r>
            <a:r>
              <a:rPr lang="fa-IR" sz="3200" dirty="0">
                <a:solidFill>
                  <a:schemeClr val="tx1"/>
                </a:solidFill>
                <a:latin typeface="Times New Roman" pitchFamily="18" charset="0"/>
                <a:cs typeface="B Nazanin" pitchFamily="2" charset="-78"/>
              </a:rPr>
              <a:t> )</a:t>
            </a:r>
            <a:endParaRPr lang="en-US" sz="3200" dirty="0">
              <a:solidFill>
                <a:schemeClr val="tx1"/>
              </a:solidFill>
              <a:latin typeface="Times New Roman" pitchFamily="18" charset="0"/>
              <a:cs typeface="B Nazanin" pitchFamily="2" charset="-78"/>
            </a:endParaRPr>
          </a:p>
          <a:p>
            <a:pPr marL="45720" indent="0" algn="just">
              <a:buNone/>
            </a:pPr>
            <a:r>
              <a:rPr lang="fa-IR" sz="3200" dirty="0">
                <a:solidFill>
                  <a:schemeClr val="tx1"/>
                </a:solidFill>
                <a:latin typeface="Times New Roman" pitchFamily="18" charset="0"/>
                <a:cs typeface="B Nazanin" pitchFamily="2" charset="-78"/>
              </a:rPr>
              <a:t>4- انجمن </a:t>
            </a:r>
            <a:r>
              <a:rPr lang="fa-IR" sz="3200" dirty="0" smtClean="0">
                <a:solidFill>
                  <a:schemeClr val="tx1"/>
                </a:solidFill>
                <a:latin typeface="Times New Roman" pitchFamily="18" charset="0"/>
                <a:cs typeface="B Nazanin" pitchFamily="2" charset="-78"/>
              </a:rPr>
              <a:t>بین‌المللی </a:t>
            </a:r>
            <a:r>
              <a:rPr lang="fa-IR" sz="3200" dirty="0">
                <a:solidFill>
                  <a:schemeClr val="tx1"/>
                </a:solidFill>
                <a:latin typeface="Times New Roman" pitchFamily="18" charset="0"/>
                <a:cs typeface="B Nazanin" pitchFamily="2" charset="-78"/>
              </a:rPr>
              <a:t>مطالعه اقتصاد بیمه مشهور به انجمن ژنو </a:t>
            </a:r>
            <a:r>
              <a:rPr lang="fa-IR" sz="3200" dirty="0" smtClean="0">
                <a:solidFill>
                  <a:schemeClr val="tx1"/>
                </a:solidFill>
                <a:latin typeface="Times New Roman" pitchFamily="18" charset="0"/>
                <a:cs typeface="B Nazanin" pitchFamily="2" charset="-78"/>
              </a:rPr>
              <a:t>( </a:t>
            </a:r>
            <a:r>
              <a:rPr lang="en-US" sz="3200" dirty="0" smtClean="0">
                <a:solidFill>
                  <a:schemeClr val="tx1"/>
                </a:solidFill>
                <a:latin typeface="Times New Roman" pitchFamily="18" charset="0"/>
                <a:cs typeface="B Nazanin" pitchFamily="2" charset="-78"/>
              </a:rPr>
              <a:t>GA</a:t>
            </a:r>
            <a:r>
              <a:rPr lang="fa-IR" sz="3200" dirty="0" smtClean="0">
                <a:solidFill>
                  <a:schemeClr val="tx1"/>
                </a:solidFill>
                <a:latin typeface="Times New Roman" pitchFamily="18" charset="0"/>
                <a:cs typeface="B Nazanin" pitchFamily="2" charset="-78"/>
              </a:rPr>
              <a:t> </a:t>
            </a:r>
            <a:r>
              <a:rPr lang="fa-IR" sz="3200" dirty="0">
                <a:solidFill>
                  <a:schemeClr val="tx1"/>
                </a:solidFill>
                <a:latin typeface="Times New Roman" pitchFamily="18" charset="0"/>
                <a:cs typeface="B Nazanin" pitchFamily="2" charset="-78"/>
              </a:rPr>
              <a:t>)</a:t>
            </a:r>
            <a:endParaRPr lang="en-US" sz="3200" dirty="0">
              <a:solidFill>
                <a:schemeClr val="tx1"/>
              </a:solidFill>
              <a:latin typeface="Times New Roman" pitchFamily="18" charset="0"/>
              <a:cs typeface="B Nazanin" pitchFamily="2" charset="-78"/>
            </a:endParaRPr>
          </a:p>
          <a:p>
            <a:pPr marL="45720" indent="0" algn="just">
              <a:buNone/>
            </a:pPr>
            <a:r>
              <a:rPr lang="fa-IR" sz="3200" dirty="0">
                <a:solidFill>
                  <a:schemeClr val="tx1"/>
                </a:solidFill>
                <a:latin typeface="Times New Roman" pitchFamily="18" charset="0"/>
                <a:cs typeface="B Nazanin" pitchFamily="2" charset="-78"/>
              </a:rPr>
              <a:t>5- انجمن آمریکایی مدیریت ریسک بهداشتی ( </a:t>
            </a:r>
            <a:r>
              <a:rPr lang="en-US" sz="3200" dirty="0">
                <a:solidFill>
                  <a:schemeClr val="tx1"/>
                </a:solidFill>
                <a:latin typeface="Times New Roman" pitchFamily="18" charset="0"/>
                <a:cs typeface="B Nazanin" pitchFamily="2" charset="-78"/>
              </a:rPr>
              <a:t>ASHRM</a:t>
            </a:r>
            <a:r>
              <a:rPr lang="fa-IR" sz="3200" dirty="0">
                <a:solidFill>
                  <a:schemeClr val="tx1"/>
                </a:solidFill>
                <a:latin typeface="Times New Roman" pitchFamily="18" charset="0"/>
                <a:cs typeface="B Nazanin" pitchFamily="2" charset="-78"/>
              </a:rPr>
              <a:t> )</a:t>
            </a:r>
            <a:endParaRPr lang="en-US" sz="3200" dirty="0">
              <a:solidFill>
                <a:schemeClr val="tx1"/>
              </a:solidFill>
              <a:latin typeface="Times New Roman" pitchFamily="18" charset="0"/>
              <a:cs typeface="B Nazanin" pitchFamily="2" charset="-78"/>
            </a:endParaRPr>
          </a:p>
          <a:p>
            <a:pPr marL="45720" indent="0" algn="just">
              <a:buNone/>
            </a:pPr>
            <a:endParaRPr lang="fa-IR" dirty="0">
              <a:solidFill>
                <a:schemeClr val="tx1"/>
              </a:solidFill>
              <a:cs typeface="B Nazanin" pitchFamily="2" charset="-78"/>
            </a:endParaRPr>
          </a:p>
        </p:txBody>
      </p:sp>
    </p:spTree>
    <p:extLst>
      <p:ext uri="{BB962C8B-B14F-4D97-AF65-F5344CB8AC3E}">
        <p14:creationId xmlns:p14="http://schemas.microsoft.com/office/powerpoint/2010/main" val="462853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2008" y="836712"/>
            <a:ext cx="8964488" cy="5040560"/>
          </a:xfrm>
        </p:spPr>
        <p:txBody>
          <a:bodyPr>
            <a:normAutofit/>
          </a:bodyPr>
          <a:lstStyle/>
          <a:p>
            <a:pPr marL="45720" indent="0">
              <a:buNone/>
            </a:pPr>
            <a:r>
              <a:rPr lang="fa-IR" sz="3200" dirty="0">
                <a:solidFill>
                  <a:schemeClr val="accent6">
                    <a:lumMod val="75000"/>
                  </a:schemeClr>
                </a:solidFill>
                <a:cs typeface="B Titr" pitchFamily="2" charset="-78"/>
              </a:rPr>
              <a:t>قانون بهداشت و ایمنی حرفه ای ( </a:t>
            </a:r>
            <a:r>
              <a:rPr lang="en-US" sz="3200" dirty="0">
                <a:solidFill>
                  <a:schemeClr val="accent6">
                    <a:lumMod val="75000"/>
                  </a:schemeClr>
                </a:solidFill>
                <a:cs typeface="B Titr" pitchFamily="2" charset="-78"/>
              </a:rPr>
              <a:t>OSHA</a:t>
            </a:r>
            <a:r>
              <a:rPr lang="fa-IR" sz="3200" dirty="0">
                <a:solidFill>
                  <a:schemeClr val="accent6">
                    <a:lumMod val="75000"/>
                  </a:schemeClr>
                </a:solidFill>
                <a:cs typeface="B Titr" pitchFamily="2" charset="-78"/>
              </a:rPr>
              <a:t> </a:t>
            </a:r>
            <a:r>
              <a:rPr lang="fa-IR" sz="3200" dirty="0" smtClean="0">
                <a:solidFill>
                  <a:schemeClr val="accent6">
                    <a:lumMod val="75000"/>
                  </a:schemeClr>
                </a:solidFill>
                <a:cs typeface="B Titr" pitchFamily="2" charset="-78"/>
              </a:rPr>
              <a:t>)</a:t>
            </a:r>
          </a:p>
          <a:p>
            <a:pPr marL="45720" indent="0">
              <a:buNone/>
            </a:pPr>
            <a:endParaRPr lang="en-US" sz="3200" dirty="0" smtClean="0">
              <a:solidFill>
                <a:schemeClr val="accent6">
                  <a:lumMod val="75000"/>
                </a:schemeClr>
              </a:solidFill>
              <a:cs typeface="B Titr" pitchFamily="2" charset="-78"/>
            </a:endParaRPr>
          </a:p>
          <a:p>
            <a:pPr marL="45720" indent="0" algn="just">
              <a:buNone/>
            </a:pPr>
            <a:r>
              <a:rPr lang="fa-IR" sz="3200" dirty="0" smtClean="0">
                <a:solidFill>
                  <a:schemeClr val="tx1"/>
                </a:solidFill>
                <a:cs typeface="B Nazanin" pitchFamily="2" charset="-78"/>
              </a:rPr>
              <a:t>این قانون در سال 1970 میلادی از آمریکا به منظور حل مشکلات موجود در روابط کارگران و کارفرمایان به وجود آمده به قانون بهداشت و ایمنی حرفه ای شهرت دارد هدف اصلی این قانون ایجاد اطمینان در مورد رعایت بهداشت و ایمنی در مشاغل به منظور به حداقل رساندن ریسک فعالیت حرفه ای آن ها می باشد.</a:t>
            </a:r>
            <a:endParaRPr lang="en-US" sz="3200" dirty="0" smtClean="0">
              <a:solidFill>
                <a:schemeClr val="tx1"/>
              </a:solidFill>
              <a:cs typeface="B Nazanin" pitchFamily="2" charset="-78"/>
            </a:endParaRPr>
          </a:p>
          <a:p>
            <a:pPr marL="45720" indent="0" algn="just">
              <a:buNone/>
            </a:pPr>
            <a:endParaRPr lang="fa-IR" dirty="0">
              <a:solidFill>
                <a:schemeClr val="tx1"/>
              </a:solidFill>
              <a:cs typeface="B Nazanin" pitchFamily="2" charset="-78"/>
            </a:endParaRPr>
          </a:p>
        </p:txBody>
      </p:sp>
    </p:spTree>
    <p:extLst>
      <p:ext uri="{BB962C8B-B14F-4D97-AF65-F5344CB8AC3E}">
        <p14:creationId xmlns:p14="http://schemas.microsoft.com/office/powerpoint/2010/main" val="9403040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7504" y="260648"/>
            <a:ext cx="8964488" cy="5760640"/>
          </a:xfrm>
        </p:spPr>
        <p:txBody>
          <a:bodyPr>
            <a:noAutofit/>
          </a:bodyPr>
          <a:lstStyle/>
          <a:p>
            <a:pPr marL="45720" indent="0" algn="just">
              <a:buNone/>
            </a:pPr>
            <a:r>
              <a:rPr lang="fa-IR" sz="2300" dirty="0">
                <a:solidFill>
                  <a:schemeClr val="accent6">
                    <a:lumMod val="75000"/>
                  </a:schemeClr>
                </a:solidFill>
                <a:latin typeface="Times New Roman" pitchFamily="18" charset="0"/>
                <a:cs typeface="B Titr" pitchFamily="2" charset="-78"/>
              </a:rPr>
              <a:t>استانداردهای مدیریت ایمنی و بهداشت حرفه ای و حفاظت محیط زیست:</a:t>
            </a:r>
            <a:endParaRPr lang="en-US" sz="2300" dirty="0">
              <a:solidFill>
                <a:schemeClr val="accent6">
                  <a:lumMod val="75000"/>
                </a:schemeClr>
              </a:solidFill>
              <a:latin typeface="Times New Roman" pitchFamily="18" charset="0"/>
              <a:cs typeface="B Titr" pitchFamily="2" charset="-78"/>
            </a:endParaRPr>
          </a:p>
          <a:p>
            <a:pPr marL="45720" indent="0" algn="just">
              <a:buNone/>
            </a:pPr>
            <a:r>
              <a:rPr lang="fa-IR" sz="2300" dirty="0">
                <a:solidFill>
                  <a:schemeClr val="accent6">
                    <a:lumMod val="75000"/>
                  </a:schemeClr>
                </a:solidFill>
                <a:latin typeface="Times New Roman" pitchFamily="18" charset="0"/>
                <a:cs typeface="B Titr" pitchFamily="2" charset="-78"/>
              </a:rPr>
              <a:t>1- </a:t>
            </a:r>
            <a:r>
              <a:rPr lang="en-US" sz="2300" dirty="0">
                <a:solidFill>
                  <a:schemeClr val="accent6">
                    <a:lumMod val="75000"/>
                  </a:schemeClr>
                </a:solidFill>
                <a:latin typeface="Times New Roman" pitchFamily="18" charset="0"/>
                <a:cs typeface="B Titr" pitchFamily="2" charset="-78"/>
              </a:rPr>
              <a:t>ISO 14000</a:t>
            </a:r>
            <a:r>
              <a:rPr lang="fa-IR" sz="2300" dirty="0">
                <a:solidFill>
                  <a:schemeClr val="accent6">
                    <a:lumMod val="75000"/>
                  </a:schemeClr>
                </a:solidFill>
                <a:latin typeface="Times New Roman" pitchFamily="18" charset="0"/>
                <a:cs typeface="B Titr" pitchFamily="2" charset="-78"/>
              </a:rPr>
              <a:t> : </a:t>
            </a:r>
            <a:endParaRPr lang="fa-IR" sz="2300" dirty="0" smtClean="0">
              <a:solidFill>
                <a:schemeClr val="accent6">
                  <a:lumMod val="75000"/>
                </a:schemeClr>
              </a:solidFill>
              <a:latin typeface="Times New Roman" pitchFamily="18" charset="0"/>
              <a:cs typeface="B Titr" pitchFamily="2" charset="-78"/>
            </a:endParaRPr>
          </a:p>
          <a:p>
            <a:pPr marL="45720" indent="0" algn="just">
              <a:buNone/>
            </a:pPr>
            <a:r>
              <a:rPr lang="fa-IR" sz="2500" dirty="0" smtClean="0">
                <a:solidFill>
                  <a:schemeClr val="tx1"/>
                </a:solidFill>
                <a:cs typeface="B Nazanin" pitchFamily="2" charset="-78"/>
              </a:rPr>
              <a:t>سازمان </a:t>
            </a:r>
            <a:r>
              <a:rPr lang="fa-IR" sz="2500" dirty="0">
                <a:solidFill>
                  <a:schemeClr val="tx1"/>
                </a:solidFill>
                <a:cs typeface="B Nazanin" pitchFamily="2" charset="-78"/>
              </a:rPr>
              <a:t>استاندارد جهانی </a:t>
            </a:r>
            <a:r>
              <a:rPr lang="en-US" sz="2500" dirty="0">
                <a:solidFill>
                  <a:schemeClr val="tx1"/>
                </a:solidFill>
                <a:cs typeface="B Nazanin" pitchFamily="2" charset="-78"/>
              </a:rPr>
              <a:t>ISO</a:t>
            </a:r>
            <a:r>
              <a:rPr lang="fa-IR" sz="2500" dirty="0">
                <a:solidFill>
                  <a:schemeClr val="tx1"/>
                </a:solidFill>
                <a:cs typeface="B Nazanin" pitchFamily="2" charset="-78"/>
              </a:rPr>
              <a:t> در سال 1947 که وظیفه اش تبادل نظر و توسعه حدود استاندارد های جهانی بوده و متشکل از بیش از 100 کشور عضو و صدها کمیته فنی است.</a:t>
            </a:r>
            <a:endParaRPr lang="en-US" sz="2500" dirty="0">
              <a:solidFill>
                <a:schemeClr val="tx1"/>
              </a:solidFill>
              <a:cs typeface="B Nazanin" pitchFamily="2" charset="-78"/>
            </a:endParaRPr>
          </a:p>
          <a:p>
            <a:pPr marL="45720" indent="0" algn="just">
              <a:buNone/>
            </a:pPr>
            <a:r>
              <a:rPr lang="fa-IR" sz="2300" dirty="0">
                <a:solidFill>
                  <a:schemeClr val="accent6">
                    <a:lumMod val="75000"/>
                  </a:schemeClr>
                </a:solidFill>
                <a:latin typeface="Times New Roman" pitchFamily="18" charset="0"/>
                <a:cs typeface="B Titr" pitchFamily="2" charset="-78"/>
              </a:rPr>
              <a:t>2- استاندارد. </a:t>
            </a:r>
            <a:r>
              <a:rPr lang="en-US" sz="2300" dirty="0">
                <a:solidFill>
                  <a:schemeClr val="accent6">
                    <a:lumMod val="75000"/>
                  </a:schemeClr>
                </a:solidFill>
                <a:latin typeface="Times New Roman" pitchFamily="18" charset="0"/>
                <a:cs typeface="B Titr" pitchFamily="2" charset="-78"/>
              </a:rPr>
              <a:t>OHSAS 18001</a:t>
            </a:r>
            <a:r>
              <a:rPr lang="fa-IR" sz="2300" dirty="0">
                <a:solidFill>
                  <a:schemeClr val="accent6">
                    <a:lumMod val="75000"/>
                  </a:schemeClr>
                </a:solidFill>
                <a:latin typeface="Times New Roman" pitchFamily="18" charset="0"/>
                <a:cs typeface="B Titr" pitchFamily="2" charset="-78"/>
              </a:rPr>
              <a:t> : </a:t>
            </a:r>
            <a:endParaRPr lang="fa-IR" sz="2300" dirty="0" smtClean="0">
              <a:solidFill>
                <a:schemeClr val="accent6">
                  <a:lumMod val="75000"/>
                </a:schemeClr>
              </a:solidFill>
              <a:latin typeface="Times New Roman" pitchFamily="18" charset="0"/>
              <a:cs typeface="B Titr" pitchFamily="2" charset="-78"/>
            </a:endParaRPr>
          </a:p>
          <a:p>
            <a:pPr marL="45720" indent="0" algn="just">
              <a:buNone/>
            </a:pPr>
            <a:r>
              <a:rPr lang="fa-IR" sz="2500" dirty="0" smtClean="0">
                <a:solidFill>
                  <a:schemeClr val="tx1"/>
                </a:solidFill>
                <a:cs typeface="B Nazanin" pitchFamily="2" charset="-78"/>
              </a:rPr>
              <a:t>هدف </a:t>
            </a:r>
            <a:r>
              <a:rPr lang="fa-IR" sz="2500" dirty="0">
                <a:solidFill>
                  <a:schemeClr val="tx1"/>
                </a:solidFill>
                <a:cs typeface="B Nazanin" pitchFamily="2" charset="-78"/>
              </a:rPr>
              <a:t>از تدوین این استاندارد ایجاد یک سیستم مدیریت برای حذف یا کاهش ریسک های کارکنان و یا سایر افرادی بود که به نحوی با ریسک های ایمنی و سلامتی حرفه هایی مرتبط بودند.</a:t>
            </a:r>
            <a:endParaRPr lang="en-US" sz="2500" dirty="0">
              <a:solidFill>
                <a:schemeClr val="tx1"/>
              </a:solidFill>
              <a:cs typeface="B Nazanin" pitchFamily="2" charset="-78"/>
            </a:endParaRPr>
          </a:p>
          <a:p>
            <a:pPr marL="45720" indent="0" algn="just">
              <a:buNone/>
            </a:pPr>
            <a:r>
              <a:rPr lang="fa-IR" sz="2300" dirty="0">
                <a:solidFill>
                  <a:schemeClr val="accent6">
                    <a:lumMod val="75000"/>
                  </a:schemeClr>
                </a:solidFill>
                <a:latin typeface="Times New Roman" pitchFamily="18" charset="0"/>
                <a:cs typeface="B Titr" pitchFamily="2" charset="-78"/>
              </a:rPr>
              <a:t>3- استانداردهای مدیریت ایمنی، بهداشت </a:t>
            </a:r>
            <a:r>
              <a:rPr lang="fa-IR" sz="2300" dirty="0" smtClean="0">
                <a:solidFill>
                  <a:schemeClr val="accent6">
                    <a:lumMod val="75000"/>
                  </a:schemeClr>
                </a:solidFill>
                <a:latin typeface="Times New Roman" pitchFamily="18" charset="0"/>
                <a:cs typeface="B Titr" pitchFamily="2" charset="-78"/>
              </a:rPr>
              <a:t>حرفه‌ای </a:t>
            </a:r>
            <a:r>
              <a:rPr lang="fa-IR" sz="2300" dirty="0">
                <a:solidFill>
                  <a:schemeClr val="accent6">
                    <a:lumMod val="75000"/>
                  </a:schemeClr>
                </a:solidFill>
                <a:latin typeface="Times New Roman" pitchFamily="18" charset="0"/>
                <a:cs typeface="B Titr" pitchFamily="2" charset="-78"/>
              </a:rPr>
              <a:t>و محیط زیست ( </a:t>
            </a:r>
            <a:r>
              <a:rPr lang="en-US" sz="2300" dirty="0">
                <a:solidFill>
                  <a:schemeClr val="accent6">
                    <a:lumMod val="75000"/>
                  </a:schemeClr>
                </a:solidFill>
                <a:latin typeface="Times New Roman" pitchFamily="18" charset="0"/>
                <a:cs typeface="B Titr" pitchFamily="2" charset="-78"/>
              </a:rPr>
              <a:t>HSE-MS</a:t>
            </a:r>
            <a:r>
              <a:rPr lang="fa-IR" sz="2300" dirty="0">
                <a:solidFill>
                  <a:schemeClr val="accent6">
                    <a:lumMod val="75000"/>
                  </a:schemeClr>
                </a:solidFill>
                <a:latin typeface="Times New Roman" pitchFamily="18" charset="0"/>
                <a:cs typeface="B Titr" pitchFamily="2" charset="-78"/>
              </a:rPr>
              <a:t> )</a:t>
            </a:r>
            <a:endParaRPr lang="en-US" sz="2300" dirty="0">
              <a:solidFill>
                <a:schemeClr val="accent6">
                  <a:lumMod val="75000"/>
                </a:schemeClr>
              </a:solidFill>
              <a:latin typeface="Times New Roman" pitchFamily="18" charset="0"/>
              <a:cs typeface="B Titr" pitchFamily="2" charset="-78"/>
            </a:endParaRPr>
          </a:p>
          <a:p>
            <a:pPr marL="45720" indent="0" algn="just">
              <a:buNone/>
            </a:pPr>
            <a:r>
              <a:rPr lang="fa-IR" sz="2500" dirty="0">
                <a:solidFill>
                  <a:schemeClr val="tx1"/>
                </a:solidFill>
                <a:cs typeface="B Nazanin" pitchFamily="2" charset="-78"/>
              </a:rPr>
              <a:t>این سیستم متشکل از برخی عنصر انسانی و غیر انسانی شامل رهبری با خط مشی و اهداف سازمان و منابع  و مستندات، ارزیابی و مدیریت ریسک، طرح ریزی، استقرار و پایش و ممیزی و بررسی مجدد است که هدف اصلی آن بهبود مستمر وضعیت بهداشت و ایمنی می باشد.</a:t>
            </a:r>
            <a:endParaRPr lang="en-US" sz="2500" dirty="0">
              <a:solidFill>
                <a:schemeClr val="tx1"/>
              </a:solidFill>
              <a:cs typeface="B Nazanin" pitchFamily="2" charset="-78"/>
            </a:endParaRPr>
          </a:p>
          <a:p>
            <a:pPr marL="45720" indent="0" algn="just">
              <a:buNone/>
            </a:pPr>
            <a:endParaRPr lang="fa-IR" sz="2500" dirty="0">
              <a:solidFill>
                <a:schemeClr val="tx1"/>
              </a:solidFill>
              <a:cs typeface="B Nazanin" pitchFamily="2" charset="-78"/>
            </a:endParaRPr>
          </a:p>
        </p:txBody>
      </p:sp>
    </p:spTree>
    <p:extLst>
      <p:ext uri="{BB962C8B-B14F-4D97-AF65-F5344CB8AC3E}">
        <p14:creationId xmlns:p14="http://schemas.microsoft.com/office/powerpoint/2010/main" val="4211832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7504" y="908720"/>
            <a:ext cx="8964488" cy="3816424"/>
          </a:xfrm>
        </p:spPr>
        <p:txBody>
          <a:bodyPr>
            <a:noAutofit/>
          </a:bodyPr>
          <a:lstStyle/>
          <a:p>
            <a:pPr marL="45720" indent="0">
              <a:buNone/>
            </a:pPr>
            <a:r>
              <a:rPr lang="fa-IR" sz="3200" dirty="0" smtClean="0">
                <a:solidFill>
                  <a:schemeClr val="accent6">
                    <a:lumMod val="75000"/>
                  </a:schemeClr>
                </a:solidFill>
                <a:cs typeface="B Titr" pitchFamily="2" charset="-78"/>
              </a:rPr>
              <a:t> </a:t>
            </a:r>
            <a:r>
              <a:rPr lang="fa-IR" sz="3200" dirty="0">
                <a:solidFill>
                  <a:schemeClr val="accent6">
                    <a:lumMod val="75000"/>
                  </a:schemeClr>
                </a:solidFill>
                <a:cs typeface="B Titr" pitchFamily="2" charset="-78"/>
              </a:rPr>
              <a:t>استانداردهای خاص مدیریت </a:t>
            </a:r>
            <a:r>
              <a:rPr lang="fa-IR" sz="3200" dirty="0" smtClean="0">
                <a:solidFill>
                  <a:schemeClr val="accent6">
                    <a:lumMod val="75000"/>
                  </a:schemeClr>
                </a:solidFill>
                <a:cs typeface="B Titr" pitchFamily="2" charset="-78"/>
              </a:rPr>
              <a:t>ریسک:</a:t>
            </a:r>
          </a:p>
          <a:p>
            <a:pPr marL="45720" indent="0">
              <a:buNone/>
            </a:pPr>
            <a:endParaRPr lang="en-US" sz="3200" dirty="0" smtClean="0">
              <a:solidFill>
                <a:schemeClr val="accent6">
                  <a:lumMod val="75000"/>
                </a:schemeClr>
              </a:solidFill>
              <a:cs typeface="B Titr" pitchFamily="2" charset="-78"/>
            </a:endParaRPr>
          </a:p>
          <a:p>
            <a:pPr marL="45720" indent="0">
              <a:buNone/>
            </a:pPr>
            <a:r>
              <a:rPr lang="fa-IR" sz="3200" dirty="0" smtClean="0">
                <a:solidFill>
                  <a:schemeClr val="tx1"/>
                </a:solidFill>
                <a:cs typeface="B Nazanin" pitchFamily="2" charset="-78"/>
              </a:rPr>
              <a:t>1- فرهنگ لغاتی در مورد اصطلاحات مورد کاربرد.</a:t>
            </a:r>
            <a:endParaRPr lang="en-US" sz="3200" dirty="0" smtClean="0">
              <a:solidFill>
                <a:schemeClr val="tx1"/>
              </a:solidFill>
              <a:cs typeface="B Nazanin" pitchFamily="2" charset="-78"/>
            </a:endParaRPr>
          </a:p>
          <a:p>
            <a:pPr marL="45720" indent="0">
              <a:buNone/>
            </a:pPr>
            <a:r>
              <a:rPr lang="fa-IR" sz="3200" dirty="0" smtClean="0">
                <a:solidFill>
                  <a:schemeClr val="tx1"/>
                </a:solidFill>
                <a:cs typeface="B Nazanin" pitchFamily="2" charset="-78"/>
              </a:rPr>
              <a:t>2- </a:t>
            </a:r>
            <a:r>
              <a:rPr lang="fa-IR" sz="3200" dirty="0">
                <a:solidFill>
                  <a:schemeClr val="tx1"/>
                </a:solidFill>
                <a:cs typeface="B Nazanin" pitchFamily="2" charset="-78"/>
              </a:rPr>
              <a:t>فرآیندی که مدیریت ریسک باید مطابق آن اجرا گردد.</a:t>
            </a:r>
            <a:endParaRPr lang="en-US" sz="3200" dirty="0">
              <a:solidFill>
                <a:schemeClr val="tx1"/>
              </a:solidFill>
              <a:cs typeface="B Nazanin" pitchFamily="2" charset="-78"/>
            </a:endParaRPr>
          </a:p>
          <a:p>
            <a:pPr marL="45720" indent="0">
              <a:buNone/>
            </a:pPr>
            <a:r>
              <a:rPr lang="fa-IR" sz="3200" dirty="0">
                <a:solidFill>
                  <a:schemeClr val="tx1"/>
                </a:solidFill>
                <a:cs typeface="B Nazanin" pitchFamily="2" charset="-78"/>
              </a:rPr>
              <a:t>3- ساختار سازمانی مدیریت ریسک</a:t>
            </a:r>
            <a:endParaRPr lang="en-US" sz="3200" dirty="0">
              <a:solidFill>
                <a:schemeClr val="tx1"/>
              </a:solidFill>
              <a:cs typeface="B Nazanin" pitchFamily="2" charset="-78"/>
            </a:endParaRPr>
          </a:p>
          <a:p>
            <a:pPr marL="45720" indent="0">
              <a:buNone/>
            </a:pPr>
            <a:r>
              <a:rPr lang="fa-IR" sz="3200" dirty="0">
                <a:solidFill>
                  <a:schemeClr val="tx1"/>
                </a:solidFill>
                <a:cs typeface="B Nazanin" pitchFamily="2" charset="-78"/>
              </a:rPr>
              <a:t>4- اهداف مدیریت ریسک.</a:t>
            </a:r>
            <a:endParaRPr lang="en-US" sz="3200" dirty="0">
              <a:solidFill>
                <a:schemeClr val="tx1"/>
              </a:solidFill>
              <a:cs typeface="B Nazanin" pitchFamily="2" charset="-78"/>
            </a:endParaRPr>
          </a:p>
          <a:p>
            <a:pPr marL="45720" indent="0" algn="just">
              <a:buNone/>
            </a:pPr>
            <a:endParaRPr lang="fa-IR" sz="2500" dirty="0">
              <a:solidFill>
                <a:schemeClr val="tx1"/>
              </a:solidFill>
              <a:cs typeface="B Nazanin" pitchFamily="2" charset="-78"/>
            </a:endParaRPr>
          </a:p>
        </p:txBody>
      </p:sp>
    </p:spTree>
    <p:extLst>
      <p:ext uri="{BB962C8B-B14F-4D97-AF65-F5344CB8AC3E}">
        <p14:creationId xmlns:p14="http://schemas.microsoft.com/office/powerpoint/2010/main" val="14820223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6512" y="404664"/>
            <a:ext cx="9139358" cy="6120680"/>
          </a:xfrm>
        </p:spPr>
        <p:txBody>
          <a:bodyPr>
            <a:noAutofit/>
          </a:bodyPr>
          <a:lstStyle/>
          <a:p>
            <a:pPr marL="45720" indent="0" algn="just">
              <a:buNone/>
            </a:pPr>
            <a:r>
              <a:rPr lang="fa-IR" sz="3200" dirty="0">
                <a:solidFill>
                  <a:schemeClr val="accent6">
                    <a:lumMod val="75000"/>
                  </a:schemeClr>
                </a:solidFill>
                <a:latin typeface="Times New Roman" pitchFamily="18" charset="0"/>
                <a:cs typeface="B Titr" pitchFamily="2" charset="-78"/>
              </a:rPr>
              <a:t>بررسی استانداردها و رهنمودهای رایج مدیریت ریسک</a:t>
            </a:r>
            <a:r>
              <a:rPr lang="fa-IR" sz="3200" dirty="0" smtClean="0">
                <a:solidFill>
                  <a:schemeClr val="accent6">
                    <a:lumMod val="75000"/>
                  </a:schemeClr>
                </a:solidFill>
                <a:latin typeface="Times New Roman" pitchFamily="18" charset="0"/>
                <a:cs typeface="B Titr" pitchFamily="2" charset="-78"/>
              </a:rPr>
              <a:t>:</a:t>
            </a:r>
          </a:p>
          <a:p>
            <a:pPr marL="45720" indent="0" algn="just">
              <a:buNone/>
            </a:pPr>
            <a:endParaRPr lang="en-US" sz="3200" dirty="0">
              <a:solidFill>
                <a:schemeClr val="accent6">
                  <a:lumMod val="75000"/>
                </a:schemeClr>
              </a:solidFill>
              <a:latin typeface="Times New Roman" pitchFamily="18" charset="0"/>
              <a:cs typeface="B Titr" pitchFamily="2" charset="-78"/>
            </a:endParaRPr>
          </a:p>
          <a:p>
            <a:pPr marL="45720" indent="0" algn="just">
              <a:buNone/>
            </a:pPr>
            <a:r>
              <a:rPr lang="fa-IR" sz="3200" dirty="0">
                <a:solidFill>
                  <a:schemeClr val="tx1"/>
                </a:solidFill>
                <a:latin typeface="Times New Roman" pitchFamily="18" charset="0"/>
                <a:cs typeface="B Nazanin" pitchFamily="2" charset="-78"/>
              </a:rPr>
              <a:t>این استانداردها که به طور کلی یا جزئی تا حدود زیادی توسط اعضای انجمن مدیریت ریسک و بیمه نیز مورد پذیرش و تأیید قرار گرفته اند، عبارت اند از:</a:t>
            </a:r>
            <a:endParaRPr lang="en-US" sz="3200" dirty="0">
              <a:solidFill>
                <a:schemeClr val="tx1"/>
              </a:solidFill>
              <a:latin typeface="Times New Roman" pitchFamily="18" charset="0"/>
              <a:cs typeface="B Nazanin" pitchFamily="2" charset="-78"/>
            </a:endParaRPr>
          </a:p>
          <a:p>
            <a:pPr marL="45720" indent="0" algn="just">
              <a:buNone/>
            </a:pPr>
            <a:r>
              <a:rPr lang="fa-IR" sz="2800" dirty="0">
                <a:solidFill>
                  <a:schemeClr val="tx1"/>
                </a:solidFill>
                <a:latin typeface="Times New Roman" pitchFamily="18" charset="0"/>
                <a:cs typeface="B Nazanin" pitchFamily="2" charset="-78"/>
              </a:rPr>
              <a:t>1- ( </a:t>
            </a:r>
            <a:r>
              <a:rPr lang="en-US" sz="2800" dirty="0">
                <a:solidFill>
                  <a:schemeClr val="tx1"/>
                </a:solidFill>
                <a:latin typeface="Times New Roman" pitchFamily="18" charset="0"/>
                <a:cs typeface="B Nazanin" pitchFamily="2" charset="-78"/>
              </a:rPr>
              <a:t>ISO, 31000 : 2009</a:t>
            </a:r>
            <a:r>
              <a:rPr lang="fa-IR" sz="2800" dirty="0">
                <a:solidFill>
                  <a:schemeClr val="tx1"/>
                </a:solidFill>
                <a:latin typeface="Times New Roman" pitchFamily="18" charset="0"/>
                <a:cs typeface="B Nazanin" pitchFamily="2" charset="-78"/>
              </a:rPr>
              <a:t> ) مدیریت ریسک، </a:t>
            </a:r>
            <a:r>
              <a:rPr lang="fa-IR" sz="2800" dirty="0" smtClean="0">
                <a:solidFill>
                  <a:schemeClr val="tx1"/>
                </a:solidFill>
                <a:latin typeface="Times New Roman" pitchFamily="18" charset="0"/>
                <a:cs typeface="B Nazanin" pitchFamily="2" charset="-78"/>
              </a:rPr>
              <a:t>شیوه‌ها </a:t>
            </a:r>
            <a:r>
              <a:rPr lang="fa-IR" sz="2800" dirty="0">
                <a:solidFill>
                  <a:schemeClr val="tx1"/>
                </a:solidFill>
                <a:latin typeface="Times New Roman" pitchFamily="18" charset="0"/>
                <a:cs typeface="B Nazanin" pitchFamily="2" charset="-78"/>
              </a:rPr>
              <a:t>و دستورالعمل ها</a:t>
            </a:r>
            <a:endParaRPr lang="en-US" sz="2800" dirty="0">
              <a:solidFill>
                <a:schemeClr val="tx1"/>
              </a:solidFill>
              <a:latin typeface="Times New Roman" pitchFamily="18" charset="0"/>
              <a:cs typeface="B Nazanin" pitchFamily="2" charset="-78"/>
            </a:endParaRPr>
          </a:p>
          <a:p>
            <a:pPr marL="45720" indent="0" algn="just">
              <a:buNone/>
            </a:pPr>
            <a:r>
              <a:rPr lang="fa-IR" sz="2800" dirty="0">
                <a:solidFill>
                  <a:schemeClr val="tx1"/>
                </a:solidFill>
                <a:latin typeface="Times New Roman" pitchFamily="18" charset="0"/>
                <a:cs typeface="B Nazanin" pitchFamily="2" charset="-78"/>
              </a:rPr>
              <a:t>2- ( </a:t>
            </a:r>
            <a:r>
              <a:rPr lang="en-US" sz="2800" dirty="0">
                <a:solidFill>
                  <a:schemeClr val="tx1"/>
                </a:solidFill>
                <a:latin typeface="Times New Roman" pitchFamily="18" charset="0"/>
                <a:cs typeface="B Nazanin" pitchFamily="2" charset="-78"/>
              </a:rPr>
              <a:t>OSEG REDBOOK 2:2009</a:t>
            </a:r>
            <a:r>
              <a:rPr lang="fa-IR" sz="2800" dirty="0">
                <a:solidFill>
                  <a:schemeClr val="tx1"/>
                </a:solidFill>
                <a:latin typeface="Times New Roman" pitchFamily="18" charset="0"/>
                <a:cs typeface="B Nazanin" pitchFamily="2" charset="-78"/>
              </a:rPr>
              <a:t> ) مدل تطبیقی مدیریت ریسک</a:t>
            </a:r>
            <a:endParaRPr lang="en-US" sz="2800" dirty="0">
              <a:solidFill>
                <a:schemeClr val="tx1"/>
              </a:solidFill>
              <a:latin typeface="Times New Roman" pitchFamily="18" charset="0"/>
              <a:cs typeface="B Nazanin" pitchFamily="2" charset="-78"/>
            </a:endParaRPr>
          </a:p>
          <a:p>
            <a:pPr marL="45720" indent="0" algn="just">
              <a:buNone/>
            </a:pPr>
            <a:r>
              <a:rPr lang="fa-IR" sz="2800" dirty="0">
                <a:solidFill>
                  <a:schemeClr val="tx1"/>
                </a:solidFill>
                <a:latin typeface="Times New Roman" pitchFamily="18" charset="0"/>
                <a:cs typeface="B Nazanin" pitchFamily="2" charset="-78"/>
              </a:rPr>
              <a:t>3- ( </a:t>
            </a:r>
            <a:r>
              <a:rPr lang="en-US" sz="2800" dirty="0">
                <a:solidFill>
                  <a:schemeClr val="tx1"/>
                </a:solidFill>
                <a:latin typeface="Times New Roman" pitchFamily="18" charset="0"/>
                <a:cs typeface="B Nazanin" pitchFamily="2" charset="-78"/>
              </a:rPr>
              <a:t>BS 31100 : 2008</a:t>
            </a:r>
            <a:r>
              <a:rPr lang="fa-IR" sz="2800" dirty="0">
                <a:solidFill>
                  <a:schemeClr val="tx1"/>
                </a:solidFill>
                <a:latin typeface="Times New Roman" pitchFamily="18" charset="0"/>
                <a:cs typeface="B Nazanin" pitchFamily="2" charset="-78"/>
              </a:rPr>
              <a:t> ) کد و شیوه های مدیریت ریسک</a:t>
            </a:r>
            <a:endParaRPr lang="en-US" sz="2800" dirty="0">
              <a:solidFill>
                <a:schemeClr val="tx1"/>
              </a:solidFill>
              <a:latin typeface="Times New Roman" pitchFamily="18" charset="0"/>
              <a:cs typeface="B Nazanin" pitchFamily="2" charset="-78"/>
            </a:endParaRPr>
          </a:p>
          <a:p>
            <a:pPr marL="45720" indent="0" algn="just">
              <a:buNone/>
            </a:pPr>
            <a:r>
              <a:rPr lang="fa-IR" sz="2800" dirty="0">
                <a:solidFill>
                  <a:schemeClr val="tx1"/>
                </a:solidFill>
                <a:latin typeface="Times New Roman" pitchFamily="18" charset="0"/>
                <a:cs typeface="B Nazanin" pitchFamily="2" charset="-78"/>
              </a:rPr>
              <a:t>4- ( </a:t>
            </a:r>
            <a:r>
              <a:rPr lang="en-US" sz="2800" dirty="0">
                <a:solidFill>
                  <a:schemeClr val="tx1"/>
                </a:solidFill>
                <a:latin typeface="Times New Roman" pitchFamily="18" charset="0"/>
                <a:cs typeface="B Nazanin" pitchFamily="2" charset="-78"/>
              </a:rPr>
              <a:t>COSO 2004</a:t>
            </a:r>
            <a:r>
              <a:rPr lang="fa-IR" sz="2800" dirty="0">
                <a:solidFill>
                  <a:schemeClr val="tx1"/>
                </a:solidFill>
                <a:latin typeface="Times New Roman" pitchFamily="18" charset="0"/>
                <a:cs typeface="B Nazanin" pitchFamily="2" charset="-78"/>
              </a:rPr>
              <a:t> ) مدیریت ریسک شرکتی، چارچوب جامع</a:t>
            </a:r>
            <a:endParaRPr lang="en-US" sz="2800" dirty="0">
              <a:solidFill>
                <a:schemeClr val="tx1"/>
              </a:solidFill>
              <a:latin typeface="Times New Roman" pitchFamily="18" charset="0"/>
              <a:cs typeface="B Nazanin" pitchFamily="2" charset="-78"/>
            </a:endParaRPr>
          </a:p>
          <a:p>
            <a:pPr marL="45720" indent="0" algn="just">
              <a:buNone/>
            </a:pPr>
            <a:r>
              <a:rPr lang="fa-IR" sz="2800" dirty="0">
                <a:solidFill>
                  <a:schemeClr val="tx1"/>
                </a:solidFill>
                <a:latin typeface="Times New Roman" pitchFamily="18" charset="0"/>
                <a:cs typeface="B Nazanin" pitchFamily="2" charset="-78"/>
              </a:rPr>
              <a:t>5- ( </a:t>
            </a:r>
            <a:r>
              <a:rPr lang="en-US" sz="2800" dirty="0">
                <a:solidFill>
                  <a:schemeClr val="tx1"/>
                </a:solidFill>
                <a:latin typeface="Times New Roman" pitchFamily="18" charset="0"/>
                <a:cs typeface="B Nazanin" pitchFamily="2" charset="-78"/>
              </a:rPr>
              <a:t> FERMA : 2002</a:t>
            </a:r>
            <a:r>
              <a:rPr lang="fa-IR" sz="2800" dirty="0">
                <a:solidFill>
                  <a:schemeClr val="tx1"/>
                </a:solidFill>
                <a:latin typeface="Times New Roman" pitchFamily="18" charset="0"/>
                <a:cs typeface="B Nazanin" pitchFamily="2" charset="-78"/>
              </a:rPr>
              <a:t> ) استاندارد مدیریت ریسک</a:t>
            </a:r>
            <a:endParaRPr lang="en-US" sz="2800" dirty="0">
              <a:solidFill>
                <a:schemeClr val="tx1"/>
              </a:solidFill>
              <a:latin typeface="Times New Roman" pitchFamily="18" charset="0"/>
              <a:cs typeface="B Nazanin" pitchFamily="2" charset="-78"/>
            </a:endParaRPr>
          </a:p>
          <a:p>
            <a:pPr marL="45720" indent="0" algn="just">
              <a:buNone/>
            </a:pPr>
            <a:r>
              <a:rPr lang="fa-IR" sz="2800" dirty="0" smtClean="0">
                <a:solidFill>
                  <a:schemeClr val="tx1"/>
                </a:solidFill>
                <a:latin typeface="Times New Roman" pitchFamily="18" charset="0"/>
                <a:cs typeface="B Nazanin" pitchFamily="2" charset="-78"/>
              </a:rPr>
              <a:t>6- </a:t>
            </a:r>
            <a:r>
              <a:rPr lang="fa-IR" sz="2800" dirty="0">
                <a:solidFill>
                  <a:schemeClr val="tx1"/>
                </a:solidFill>
                <a:latin typeface="Times New Roman" pitchFamily="18" charset="0"/>
                <a:cs typeface="B Nazanin" pitchFamily="2" charset="-78"/>
              </a:rPr>
              <a:t>( </a:t>
            </a:r>
            <a:r>
              <a:rPr lang="en-US" sz="2800" dirty="0">
                <a:solidFill>
                  <a:schemeClr val="tx1"/>
                </a:solidFill>
                <a:latin typeface="Times New Roman" pitchFamily="18" charset="0"/>
                <a:cs typeface="B Nazanin" pitchFamily="2" charset="-78"/>
              </a:rPr>
              <a:t>SOLVENCY II : 2012</a:t>
            </a:r>
            <a:r>
              <a:rPr lang="fa-IR" sz="2800" dirty="0">
                <a:solidFill>
                  <a:schemeClr val="tx1"/>
                </a:solidFill>
                <a:latin typeface="Times New Roman" pitchFamily="18" charset="0"/>
                <a:cs typeface="B Nazanin" pitchFamily="2" charset="-78"/>
              </a:rPr>
              <a:t> ) مدیریت ریسک برای صنعت بیمه</a:t>
            </a:r>
          </a:p>
        </p:txBody>
      </p:sp>
    </p:spTree>
    <p:extLst>
      <p:ext uri="{BB962C8B-B14F-4D97-AF65-F5344CB8AC3E}">
        <p14:creationId xmlns:p14="http://schemas.microsoft.com/office/powerpoint/2010/main" val="39145732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764613"/>
            <a:ext cx="9139358" cy="4320571"/>
          </a:xfrm>
        </p:spPr>
        <p:txBody>
          <a:bodyPr>
            <a:noAutofit/>
          </a:bodyPr>
          <a:lstStyle/>
          <a:p>
            <a:pPr marL="45720" indent="0" algn="just">
              <a:buNone/>
            </a:pPr>
            <a:r>
              <a:rPr lang="fa-IR" sz="3200" dirty="0">
                <a:solidFill>
                  <a:schemeClr val="accent6">
                    <a:lumMod val="75000"/>
                  </a:schemeClr>
                </a:solidFill>
                <a:latin typeface="Times New Roman" pitchFamily="18" charset="0"/>
                <a:cs typeface="B Titr" pitchFamily="2" charset="-78"/>
              </a:rPr>
              <a:t>تفاوت میان استانداردها و قوانین و کنترل ها</a:t>
            </a:r>
            <a:r>
              <a:rPr lang="fa-IR" sz="3200" dirty="0" smtClean="0">
                <a:solidFill>
                  <a:schemeClr val="accent6">
                    <a:lumMod val="75000"/>
                  </a:schemeClr>
                </a:solidFill>
                <a:latin typeface="Times New Roman" pitchFamily="18" charset="0"/>
                <a:cs typeface="B Titr" pitchFamily="2" charset="-78"/>
              </a:rPr>
              <a:t>:</a:t>
            </a:r>
          </a:p>
          <a:p>
            <a:pPr marL="45720" indent="0" algn="just">
              <a:buNone/>
            </a:pPr>
            <a:endParaRPr lang="en-US" sz="3200" dirty="0">
              <a:solidFill>
                <a:schemeClr val="accent6">
                  <a:lumMod val="75000"/>
                </a:schemeClr>
              </a:solidFill>
              <a:latin typeface="Times New Roman" pitchFamily="18" charset="0"/>
              <a:cs typeface="B Titr" pitchFamily="2" charset="-78"/>
            </a:endParaRPr>
          </a:p>
          <a:p>
            <a:pPr marL="45720" indent="0" algn="just">
              <a:buNone/>
            </a:pPr>
            <a:r>
              <a:rPr lang="fa-IR" sz="3200" dirty="0">
                <a:solidFill>
                  <a:schemeClr val="tx1"/>
                </a:solidFill>
                <a:latin typeface="Times New Roman" pitchFamily="18" charset="0"/>
                <a:cs typeface="B Nazanin" pitchFamily="2" charset="-78"/>
              </a:rPr>
              <a:t>معمولاً ساختار و سازمان استانداردها دارای ورودی متفاوت هستند و معمولاً استانداردها اختیاری اند برای مثال، استانداردها ممکن است اگر با مقررات دولتی پذیرفته شوند، به صورت یک قانون در بیایند یا اگر در مورد آن در یک قرارداد تجاری توافق گردد، رعایت و اجرای آن الزام آور و اجباری شود.</a:t>
            </a:r>
            <a:endParaRPr lang="en-US" sz="3200" dirty="0">
              <a:solidFill>
                <a:schemeClr val="tx1"/>
              </a:solidFill>
              <a:latin typeface="Times New Roman" pitchFamily="18" charset="0"/>
              <a:cs typeface="B Nazanin" pitchFamily="2" charset="-78"/>
            </a:endParaRPr>
          </a:p>
          <a:p>
            <a:pPr marL="45720" indent="0" algn="just">
              <a:buNone/>
            </a:pPr>
            <a:endParaRPr lang="fa-IR" sz="3200" dirty="0">
              <a:solidFill>
                <a:schemeClr val="tx1"/>
              </a:solidFill>
              <a:latin typeface="Times New Roman" pitchFamily="18" charset="0"/>
              <a:cs typeface="B Nazanin" pitchFamily="2" charset="-78"/>
            </a:endParaRPr>
          </a:p>
        </p:txBody>
      </p:sp>
    </p:spTree>
    <p:extLst>
      <p:ext uri="{BB962C8B-B14F-4D97-AF65-F5344CB8AC3E}">
        <p14:creationId xmlns:p14="http://schemas.microsoft.com/office/powerpoint/2010/main" val="53620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51</TotalTime>
  <Words>1339</Words>
  <Application>Microsoft Office PowerPoint</Application>
  <PresentationFormat>On-screen Show (4:3)</PresentationFormat>
  <Paragraphs>101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Parsa_user</dc:creator>
  <cp:lastModifiedBy>PC-9</cp:lastModifiedBy>
  <cp:revision>10</cp:revision>
  <dcterms:created xsi:type="dcterms:W3CDTF">2015-04-05T20:35:24Z</dcterms:created>
  <dcterms:modified xsi:type="dcterms:W3CDTF">2003-06-19T03:09:59Z</dcterms:modified>
</cp:coreProperties>
</file>