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0" r:id="rId4"/>
    <p:sldId id="261" r:id="rId5"/>
    <p:sldId id="262" r:id="rId6"/>
    <p:sldId id="263" r:id="rId7"/>
    <p:sldId id="28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3"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B6A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77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E0B9A2-80F0-4F8F-A54F-34300A3DBEF8}"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C00C-6DF8-46F1-A7F8-21431C5B114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0B9A2-80F0-4F8F-A54F-34300A3DBEF8}"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C00C-6DF8-46F1-A7F8-21431C5B11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0B9A2-80F0-4F8F-A54F-34300A3DBEF8}"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C00C-6DF8-46F1-A7F8-21431C5B11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0B9A2-80F0-4F8F-A54F-34300A3DBEF8}"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C00C-6DF8-46F1-A7F8-21431C5B11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E0B9A2-80F0-4F8F-A54F-34300A3DBEF8}"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C00C-6DF8-46F1-A7F8-21431C5B114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E0B9A2-80F0-4F8F-A54F-34300A3DBEF8}"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6C00C-6DF8-46F1-A7F8-21431C5B11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E0B9A2-80F0-4F8F-A54F-34300A3DBEF8}"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6C00C-6DF8-46F1-A7F8-21431C5B11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E0B9A2-80F0-4F8F-A54F-34300A3DBEF8}"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6C00C-6DF8-46F1-A7F8-21431C5B11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0B9A2-80F0-4F8F-A54F-34300A3DBEF8}"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6C00C-6DF8-46F1-A7F8-21431C5B11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0B9A2-80F0-4F8F-A54F-34300A3DBEF8}"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6C00C-6DF8-46F1-A7F8-21431C5B114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FE0B9A2-80F0-4F8F-A54F-34300A3DBEF8}" type="datetimeFigureOut">
              <a:rPr lang="en-US" smtClean="0"/>
              <a:t>4/15/2014</a:t>
            </a:fld>
            <a:endParaRPr lang="en-US"/>
          </a:p>
        </p:txBody>
      </p:sp>
      <p:sp>
        <p:nvSpPr>
          <p:cNvPr id="9" name="Slide Number Placeholder 8"/>
          <p:cNvSpPr>
            <a:spLocks noGrp="1"/>
          </p:cNvSpPr>
          <p:nvPr>
            <p:ph type="sldNum" sz="quarter" idx="11"/>
          </p:nvPr>
        </p:nvSpPr>
        <p:spPr/>
        <p:txBody>
          <a:bodyPr/>
          <a:lstStyle/>
          <a:p>
            <a:fld id="{77B6C00C-6DF8-46F1-A7F8-21431C5B114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7B6C00C-6DF8-46F1-A7F8-21431C5B114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FE0B9A2-80F0-4F8F-A54F-34300A3DBEF8}" type="datetimeFigureOut">
              <a:rPr lang="en-US" smtClean="0"/>
              <a:t>4/15/2014</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5416"/>
            <a:ext cx="7543800" cy="2593975"/>
          </a:xfrm>
        </p:spPr>
        <p:txBody>
          <a:bodyPr/>
          <a:lstStyle/>
          <a:p>
            <a:pPr algn="ctr" rtl="1"/>
            <a:r>
              <a:rPr lang="fa-IR" sz="7200" b="1" dirty="0" smtClean="0">
                <a:solidFill>
                  <a:srgbClr val="FB6A19"/>
                </a:solidFill>
                <a:latin typeface="IranNastaliq" pitchFamily="18" charset="0"/>
                <a:cs typeface="IranNastaliq" pitchFamily="18" charset="0"/>
              </a:rPr>
              <a:t>نقش چارچوب های شناختی و هنجاری در خط مشی گذاری</a:t>
            </a:r>
            <a:r>
              <a:rPr lang="fa-IR" sz="8800" b="1" dirty="0" smtClean="0">
                <a:solidFill>
                  <a:srgbClr val="FB6A19"/>
                </a:solidFill>
                <a:latin typeface="IranNastaliq" pitchFamily="18" charset="0"/>
                <a:cs typeface="IranNastaliq" pitchFamily="18" charset="0"/>
              </a:rPr>
              <a:t> </a:t>
            </a:r>
            <a:endParaRPr lang="en-US" sz="8800" b="1" dirty="0">
              <a:solidFill>
                <a:srgbClr val="FB6A19"/>
              </a:solidFill>
              <a:latin typeface="IranNastaliq" pitchFamily="18" charset="0"/>
              <a:cs typeface="IranNastaliq" pitchFamily="18" charset="0"/>
            </a:endParaRPr>
          </a:p>
        </p:txBody>
      </p:sp>
      <p:sp>
        <p:nvSpPr>
          <p:cNvPr id="3" name="Subtitle 2"/>
          <p:cNvSpPr>
            <a:spLocks noGrp="1"/>
          </p:cNvSpPr>
          <p:nvPr>
            <p:ph type="subTitle" idx="1"/>
          </p:nvPr>
        </p:nvSpPr>
        <p:spPr>
          <a:xfrm>
            <a:off x="-324544" y="4572000"/>
            <a:ext cx="6461760" cy="1066800"/>
          </a:xfrm>
        </p:spPr>
        <p:txBody>
          <a:bodyPr>
            <a:normAutofit fontScale="77500" lnSpcReduction="20000"/>
          </a:bodyPr>
          <a:lstStyle/>
          <a:p>
            <a:pPr algn="ctr" rtl="1"/>
            <a:r>
              <a:rPr lang="fa-IR" b="1" dirty="0" smtClean="0">
                <a:solidFill>
                  <a:srgbClr val="FF0000"/>
                </a:solidFill>
                <a:cs typeface="B Mitra" pitchFamily="2" charset="-78"/>
              </a:rPr>
              <a:t>نوشته دکتر </a:t>
            </a:r>
            <a:r>
              <a:rPr lang="en-US" b="1" dirty="0" smtClean="0">
                <a:solidFill>
                  <a:srgbClr val="FF0000"/>
                </a:solidFill>
                <a:cs typeface="B Mitra" pitchFamily="2" charset="-78"/>
              </a:rPr>
              <a:t>Yves </a:t>
            </a:r>
            <a:r>
              <a:rPr lang="en-US" b="1" dirty="0" err="1" smtClean="0">
                <a:solidFill>
                  <a:srgbClr val="FF0000"/>
                </a:solidFill>
                <a:cs typeface="B Mitra" pitchFamily="2" charset="-78"/>
              </a:rPr>
              <a:t>Surel</a:t>
            </a:r>
            <a:endParaRPr lang="en-US" b="1" dirty="0" smtClean="0">
              <a:solidFill>
                <a:srgbClr val="FF0000"/>
              </a:solidFill>
              <a:cs typeface="B Mitra" pitchFamily="2" charset="-78"/>
            </a:endParaRPr>
          </a:p>
          <a:p>
            <a:pPr algn="ctr" rtl="1"/>
            <a:r>
              <a:rPr lang="fa-IR" b="1" dirty="0" smtClean="0">
                <a:solidFill>
                  <a:srgbClr val="FF0000"/>
                </a:solidFill>
                <a:cs typeface="B Mitra" pitchFamily="2" charset="-78"/>
              </a:rPr>
              <a:t>استاد علوم سیاسی دانشگاه </a:t>
            </a:r>
            <a:r>
              <a:rPr lang="en-US" sz="2100" b="1" dirty="0" err="1" smtClean="0">
                <a:solidFill>
                  <a:srgbClr val="FF0000"/>
                </a:solidFill>
                <a:cs typeface="B Mitra" pitchFamily="2" charset="-78"/>
              </a:rPr>
              <a:t>Panthéon-Assas</a:t>
            </a:r>
            <a:r>
              <a:rPr lang="en-US" sz="2100" b="1" dirty="0" smtClean="0">
                <a:solidFill>
                  <a:srgbClr val="FF0000"/>
                </a:solidFill>
                <a:cs typeface="B Mitra" pitchFamily="2" charset="-78"/>
              </a:rPr>
              <a:t>, Paris </a:t>
            </a:r>
            <a:r>
              <a:rPr lang="en-US" sz="2100" b="1" dirty="0">
                <a:solidFill>
                  <a:srgbClr val="FF0000"/>
                </a:solidFill>
                <a:cs typeface="B Mitra" pitchFamily="2" charset="-78"/>
              </a:rPr>
              <a:t>2, France</a:t>
            </a:r>
            <a:endParaRPr lang="fa-IR" sz="2100" b="1" dirty="0">
              <a:solidFill>
                <a:srgbClr val="FF0000"/>
              </a:solidFill>
              <a:cs typeface="B Mitra" pitchFamily="2" charset="-78"/>
            </a:endParaRPr>
          </a:p>
          <a:p>
            <a:pPr algn="ctr" rtl="1"/>
            <a:r>
              <a:rPr lang="fa-IR" b="1" dirty="0" smtClean="0">
                <a:solidFill>
                  <a:srgbClr val="FF0000"/>
                </a:solidFill>
                <a:cs typeface="B Mitra" pitchFamily="2" charset="-78"/>
              </a:rPr>
              <a:t>ارائه: حسین خصاف مفرد</a:t>
            </a:r>
          </a:p>
          <a:p>
            <a:pPr algn="ctr" rtl="1"/>
            <a:r>
              <a:rPr lang="fa-IR" b="1" dirty="0" smtClean="0">
                <a:solidFill>
                  <a:srgbClr val="FF0000"/>
                </a:solidFill>
                <a:cs typeface="B Mitra" pitchFamily="2" charset="-78"/>
              </a:rPr>
              <a:t>فروردین ماه 1393</a:t>
            </a:r>
            <a:endParaRPr lang="en-US" b="1" dirty="0">
              <a:solidFill>
                <a:srgbClr val="FF0000"/>
              </a:solidFill>
              <a:cs typeface="B Mitra" pitchFamily="2" charset="-7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6860" y="2821169"/>
            <a:ext cx="3024336" cy="4036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58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rgbClr val="FFC000"/>
                </a:solidFill>
                <a:cs typeface="B Titr" pitchFamily="2" charset="-78"/>
              </a:rPr>
              <a:t>اصول خاص (</a:t>
            </a:r>
            <a:r>
              <a:rPr lang="en-US" dirty="0" smtClean="0">
                <a:solidFill>
                  <a:srgbClr val="FFC000"/>
                </a:solidFill>
                <a:cs typeface="B Titr" pitchFamily="2" charset="-78"/>
              </a:rPr>
              <a:t>Specific Principles</a:t>
            </a:r>
            <a:r>
              <a:rPr lang="fa-IR" dirty="0" smtClean="0">
                <a:solidFill>
                  <a:srgbClr val="FFC000"/>
                </a:solidFill>
                <a:cs typeface="B Titr" pitchFamily="2" charset="-78"/>
              </a:rPr>
              <a:t>)</a:t>
            </a:r>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در مرحله بعدی، این چارچوبهای شناختی اصول خاص خود را شامل میشوند که به طرق مختلف، از عمومی ترین و انتزاعی ترین اصول پیروی میکنند. </a:t>
            </a:r>
          </a:p>
          <a:p>
            <a:pPr algn="just" rtl="1"/>
            <a:r>
              <a:rPr lang="fa-IR" dirty="0" smtClean="0">
                <a:solidFill>
                  <a:srgbClr val="002060"/>
                </a:solidFill>
                <a:latin typeface="IRMitra" pitchFamily="2" charset="-78"/>
                <a:cs typeface="IRMitra" pitchFamily="2" charset="-78"/>
              </a:rPr>
              <a:t>مبتنی بر دیدگاه کوهن،‌این لایه دوم شامل عناصر (مولفه ها) و گزاره های فرضی-استقرایی شاخص است که امکان عملیاتی کردن ارزش ها در یک حوزه و/یا خط مشی مشخص و/یا خرده سیستم خط مشی عمومی را فراهم میکند. </a:t>
            </a:r>
          </a:p>
          <a:p>
            <a:pPr algn="just" rtl="1"/>
            <a:r>
              <a:rPr lang="fa-IR" dirty="0" smtClean="0">
                <a:solidFill>
                  <a:srgbClr val="002060"/>
                </a:solidFill>
                <a:latin typeface="IRMitra" pitchFamily="2" charset="-78"/>
                <a:cs typeface="IRMitra" pitchFamily="2" charset="-78"/>
              </a:rPr>
              <a:t>بدون شک در این مرحله است که بیشترین تفاوت را میان مدل ها شاهد هستیم.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75435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rgbClr val="FFC000"/>
                </a:solidFill>
                <a:cs typeface="B Titr" pitchFamily="2" charset="-78"/>
              </a:rPr>
              <a:t>گونه های اقدام (</a:t>
            </a:r>
            <a:r>
              <a:rPr lang="en-US" dirty="0" smtClean="0">
                <a:solidFill>
                  <a:srgbClr val="FFC000"/>
                </a:solidFill>
                <a:cs typeface="B Titr" pitchFamily="2" charset="-78"/>
              </a:rPr>
              <a:t>Forms of Action</a:t>
            </a:r>
            <a:r>
              <a:rPr lang="fa-IR" dirty="0" smtClean="0">
                <a:solidFill>
                  <a:srgbClr val="FFC000"/>
                </a:solidFill>
                <a:cs typeface="B Titr" pitchFamily="2" charset="-78"/>
              </a:rPr>
              <a:t>)</a:t>
            </a:r>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گروه بندی های ذکر شده در بالا در مورد مولفه های شناختی و هنجاری با ملاحظات عملی بهترین روش ها و ابزارها جهت دستیابی به ارزش ها و اهداف مرتبط است. </a:t>
            </a:r>
          </a:p>
          <a:p>
            <a:pPr algn="just" rtl="1"/>
            <a:r>
              <a:rPr lang="fa-IR" dirty="0" smtClean="0">
                <a:solidFill>
                  <a:srgbClr val="002060"/>
                </a:solidFill>
                <a:latin typeface="IRMitra" pitchFamily="2" charset="-78"/>
                <a:cs typeface="IRMitra" pitchFamily="2" charset="-78"/>
              </a:rPr>
              <a:t>مجددا با مقایسه با کار کوهن، برای اینکه روش های علمی به طور جداناشدنی ای به اصول فلسفی و مدل های استنتاجی مختص به یک پارادایم مرتبط باشند؛‌ نیاز است تا گونه های اقدام مناسب برای مسیر، با احترام به ارزش هایی که یک چارچوب را تشکیل میدهند،‌ شناسایی شوند. </a:t>
            </a:r>
          </a:p>
          <a:p>
            <a:pPr algn="just" rtl="1"/>
            <a:r>
              <a:rPr lang="fa-IR" dirty="0" smtClean="0">
                <a:solidFill>
                  <a:srgbClr val="002060"/>
                </a:solidFill>
                <a:latin typeface="IRMitra" pitchFamily="2" charset="-78"/>
                <a:cs typeface="IRMitra" pitchFamily="2" charset="-78"/>
              </a:rPr>
              <a:t>به عبارتی دیگر، ‌چارچوب های شناختی و هنجاری نه تنها «نقشه های ذهنی» می سازند</a:t>
            </a:r>
            <a:r>
              <a:rPr lang="fa-IR" b="1" dirty="0" smtClean="0">
                <a:solidFill>
                  <a:srgbClr val="002060"/>
                </a:solidFill>
                <a:latin typeface="IRMitra" pitchFamily="2" charset="-78"/>
                <a:cs typeface="IRMitra" pitchFamily="2" charset="-78"/>
              </a:rPr>
              <a:t>، ‌بلکه تعیین کننده فعالیت ها (اقدامات) و رفتارها</a:t>
            </a:r>
            <a:r>
              <a:rPr lang="fa-IR" dirty="0" smtClean="0">
                <a:solidFill>
                  <a:srgbClr val="002060"/>
                </a:solidFill>
                <a:latin typeface="IRMitra" pitchFamily="2" charset="-78"/>
                <a:cs typeface="IRMitra" pitchFamily="2" charset="-78"/>
              </a:rPr>
              <a:t> هم هستند. </a:t>
            </a:r>
          </a:p>
          <a:p>
            <a:pPr algn="just" rtl="1"/>
            <a:r>
              <a:rPr lang="fa-IR" b="1" dirty="0" smtClean="0">
                <a:solidFill>
                  <a:srgbClr val="002060"/>
                </a:solidFill>
                <a:latin typeface="IRMitra" pitchFamily="2" charset="-78"/>
                <a:cs typeface="IRMitra" pitchFamily="2" charset="-78"/>
              </a:rPr>
              <a:t>در سطح ملی</a:t>
            </a:r>
            <a:r>
              <a:rPr lang="fa-IR" dirty="0" smtClean="0">
                <a:solidFill>
                  <a:srgbClr val="002060"/>
                </a:solidFill>
                <a:latin typeface="IRMitra" pitchFamily="2" charset="-78"/>
                <a:cs typeface="IRMitra" pitchFamily="2" charset="-78"/>
              </a:rPr>
              <a:t> آنها، </a:t>
            </a:r>
            <a:r>
              <a:rPr lang="fa-IR" b="1" dirty="0" smtClean="0">
                <a:solidFill>
                  <a:srgbClr val="002060"/>
                </a:solidFill>
                <a:latin typeface="IRMitra" pitchFamily="2" charset="-78"/>
                <a:cs typeface="IRMitra" pitchFamily="2" charset="-78"/>
              </a:rPr>
              <a:t>انتخاب ابزارها </a:t>
            </a:r>
            <a:r>
              <a:rPr lang="fa-IR" dirty="0" smtClean="0">
                <a:solidFill>
                  <a:srgbClr val="002060"/>
                </a:solidFill>
                <a:latin typeface="IRMitra" pitchFamily="2" charset="-78"/>
                <a:cs typeface="IRMitra" pitchFamily="2" charset="-78"/>
              </a:rPr>
              <a:t>برای به کارگیری یک استراتژی مشخص را محدود میکنند.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83477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rgbClr val="FFC000"/>
                </a:solidFill>
                <a:cs typeface="B Titr" pitchFamily="2" charset="-78"/>
              </a:rPr>
              <a:t>ابزارها (</a:t>
            </a:r>
            <a:r>
              <a:rPr lang="en-US" dirty="0" smtClean="0">
                <a:solidFill>
                  <a:srgbClr val="FFC000"/>
                </a:solidFill>
                <a:cs typeface="B Titr" pitchFamily="2" charset="-78"/>
              </a:rPr>
              <a:t>Instruments</a:t>
            </a:r>
            <a:r>
              <a:rPr lang="fa-IR" dirty="0" smtClean="0">
                <a:solidFill>
                  <a:srgbClr val="FFC000"/>
                </a:solidFill>
                <a:cs typeface="B Titr" pitchFamily="2" charset="-78"/>
              </a:rPr>
              <a:t>)</a:t>
            </a:r>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مرحله نهایی مربوط به تضمین ابزارهایی است که توسط کل چارچوب شکل میگیرند تا همنوایی آنها را با سایر مولفه ها تضمین کنند. </a:t>
            </a:r>
          </a:p>
          <a:p>
            <a:pPr algn="just" rtl="1"/>
            <a:r>
              <a:rPr lang="fa-IR" dirty="0" smtClean="0">
                <a:solidFill>
                  <a:srgbClr val="002060"/>
                </a:solidFill>
                <a:latin typeface="IRMitra" pitchFamily="2" charset="-78"/>
                <a:cs typeface="IRMitra" pitchFamily="2" charset="-78"/>
              </a:rPr>
              <a:t>در تحلیل پائول ساباتیر از نقش جنبه های ثانویه در ویژگی های نظام باور یک «ائتلاف حمایتی» تصمیم های کوچکی را مدنظر قرار میدهد که ممکن است در یک برنامه مشخص، با اختصاص بودجه، قانون و مقررات اداری و... دست و پنجه نرم کند.  </a:t>
            </a:r>
          </a:p>
          <a:p>
            <a:pPr algn="just" rtl="1"/>
            <a:r>
              <a:rPr lang="fa-IR" dirty="0" smtClean="0">
                <a:solidFill>
                  <a:srgbClr val="002060"/>
                </a:solidFill>
                <a:latin typeface="IRMitra" pitchFamily="2" charset="-78"/>
                <a:cs typeface="IRMitra" pitchFamily="2" charset="-78"/>
              </a:rPr>
              <a:t>چارچوب شناختی و هنجاری در این موقعیت، حد و حدود (قلمرو) ابزارهای لازم و بالقوه و اهمیت نسبی هر یک را تعیین میکند. </a:t>
            </a:r>
          </a:p>
          <a:p>
            <a:pPr algn="just" rtl="1"/>
            <a:r>
              <a:rPr lang="fa-IR" dirty="0" smtClean="0">
                <a:solidFill>
                  <a:srgbClr val="002060"/>
                </a:solidFill>
                <a:latin typeface="IRMitra" pitchFamily="2" charset="-78"/>
                <a:cs typeface="IRMitra" pitchFamily="2" charset="-78"/>
              </a:rPr>
              <a:t>در مجموع، ‌ترکیب این مولفه هاست که منجر به نقشه های ذهنی خاص میشوند. </a:t>
            </a:r>
          </a:p>
          <a:p>
            <a:pPr algn="just" rtl="1"/>
            <a:r>
              <a:rPr lang="fa-IR" dirty="0" smtClean="0">
                <a:solidFill>
                  <a:srgbClr val="002060"/>
                </a:solidFill>
                <a:latin typeface="IRMitra" pitchFamily="2" charset="-78"/>
                <a:cs typeface="IRMitra" pitchFamily="2" charset="-78"/>
              </a:rPr>
              <a:t>تعریف یک «پارادایم اجتماعی» که توسط </a:t>
            </a:r>
            <a:r>
              <a:rPr lang="en-US" dirty="0" smtClean="0">
                <a:solidFill>
                  <a:srgbClr val="002060"/>
                </a:solidFill>
                <a:latin typeface="IRMitra" pitchFamily="2" charset="-78"/>
                <a:cs typeface="IRMitra" pitchFamily="2" charset="-78"/>
              </a:rPr>
              <a:t>Jane Jenson</a:t>
            </a:r>
            <a:r>
              <a:rPr lang="fa-IR" dirty="0" smtClean="0">
                <a:solidFill>
                  <a:srgbClr val="002060"/>
                </a:solidFill>
                <a:latin typeface="IRMitra" pitchFamily="2" charset="-78"/>
                <a:cs typeface="IRMitra" pitchFamily="2" charset="-78"/>
              </a:rPr>
              <a:t> پیشنهاد شده است به خوبی خاص بودن این چارچوب های شناختی و هنجاری را پایه ریزی می کند.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367498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600" dirty="0" smtClean="0">
                <a:solidFill>
                  <a:srgbClr val="FFC000"/>
                </a:solidFill>
                <a:cs typeface="B Titr" pitchFamily="2" charset="-78"/>
              </a:rPr>
              <a:t>پویایی های بنیادین چارچوب های شناختی </a:t>
            </a:r>
            <a:br>
              <a:rPr lang="fa-IR" sz="3600" dirty="0" smtClean="0">
                <a:solidFill>
                  <a:srgbClr val="FFC000"/>
                </a:solidFill>
                <a:cs typeface="B Titr" pitchFamily="2" charset="-78"/>
              </a:rPr>
            </a:br>
            <a:r>
              <a:rPr lang="en-US" sz="3600" dirty="0" smtClean="0">
                <a:solidFill>
                  <a:srgbClr val="FFC000"/>
                </a:solidFill>
                <a:cs typeface="B Titr" pitchFamily="2" charset="-78"/>
              </a:rPr>
              <a:t>The Fundamental Dynamics of Cognitive Frames</a:t>
            </a:r>
            <a:endParaRPr lang="en-US" sz="3600"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برخی نویسندگان کم و بیش رویکردی کارکردگرایانه به این رویکردها دارند. فارغ از تاثیرپذیری های خاص و ریشه های هر مدل، چارچوب های شناختی، همگی در بردارنده چندین فرایند اساسی است که به عنوان کارکرد اجتماعی تلفیق در یک مجموعه فرضی، عمل میکنند. </a:t>
            </a:r>
          </a:p>
          <a:p>
            <a:pPr algn="just" rtl="1"/>
            <a:r>
              <a:rPr lang="fa-IR" dirty="0" smtClean="0">
                <a:solidFill>
                  <a:srgbClr val="002060"/>
                </a:solidFill>
                <a:latin typeface="IRMitra" pitchFamily="2" charset="-78"/>
                <a:cs typeface="IRMitra" pitchFamily="2" charset="-78"/>
              </a:rPr>
              <a:t>برای یافتن دیدگاهی نسبت به جهان و تبیین فعالیت های مشروع و متناسب، این دیدگاه به بوسیله سازوکارهای خلق هویت و توزیع قدرت بعلاوه ظرفیت آنها برای مدیریت تنش های اجتماعی شکل می گیرد.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265647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rgbClr val="FFC000"/>
                </a:solidFill>
                <a:cs typeface="B Titr" pitchFamily="2" charset="-78"/>
              </a:rPr>
              <a:t>خلق هویت و اختصاص قدرت </a:t>
            </a:r>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همانگونه که مفهوم فرهنگی ایدئولوژی توسط </a:t>
            </a:r>
            <a:r>
              <a:rPr lang="en-US" dirty="0" smtClean="0">
                <a:solidFill>
                  <a:srgbClr val="002060"/>
                </a:solidFill>
                <a:latin typeface="IRMitra" pitchFamily="2" charset="-78"/>
                <a:cs typeface="IRMitra" pitchFamily="2" charset="-78"/>
              </a:rPr>
              <a:t>Geertz</a:t>
            </a:r>
            <a:r>
              <a:rPr lang="fa-IR" dirty="0" smtClean="0">
                <a:solidFill>
                  <a:srgbClr val="002060"/>
                </a:solidFill>
                <a:latin typeface="IRMitra" pitchFamily="2" charset="-78"/>
                <a:cs typeface="IRMitra" pitchFamily="2" charset="-78"/>
              </a:rPr>
              <a:t> مطرح شده است،‌یکی از «کارکردهای» اصلی یک چارچوب هنجاری که توسط شماری از فعالین آن حوزه مشترک است، </a:t>
            </a:r>
            <a:r>
              <a:rPr lang="fa-IR" b="1" dirty="0" smtClean="0">
                <a:solidFill>
                  <a:srgbClr val="002060"/>
                </a:solidFill>
                <a:latin typeface="IRMitra" pitchFamily="2" charset="-78"/>
                <a:cs typeface="IRMitra" pitchFamily="2" charset="-78"/>
              </a:rPr>
              <a:t>‌توسعه موثر «آگاهی تجمعی» در آنهاست.؛ </a:t>
            </a:r>
            <a:r>
              <a:rPr lang="fa-IR" dirty="0" smtClean="0">
                <a:solidFill>
                  <a:srgbClr val="002060"/>
                </a:solidFill>
                <a:latin typeface="IRMitra" pitchFamily="2" charset="-78"/>
                <a:cs typeface="IRMitra" pitchFamily="2" charset="-78"/>
              </a:rPr>
              <a:t>به عبارتی دیگر،‌ </a:t>
            </a:r>
            <a:r>
              <a:rPr lang="fa-IR" b="1" dirty="0" smtClean="0">
                <a:solidFill>
                  <a:srgbClr val="002060"/>
                </a:solidFill>
                <a:latin typeface="IRMitra" pitchFamily="2" charset="-78"/>
                <a:cs typeface="IRMitra" pitchFamily="2" charset="-78"/>
              </a:rPr>
              <a:t>یک معنای ذهنی گرایانه از تعلق، هویتی خاص تولید میکند. </a:t>
            </a:r>
          </a:p>
          <a:p>
            <a:pPr algn="just" rtl="1"/>
            <a:r>
              <a:rPr lang="fa-IR" dirty="0" smtClean="0">
                <a:solidFill>
                  <a:srgbClr val="002060"/>
                </a:solidFill>
                <a:latin typeface="IRMitra" pitchFamily="2" charset="-78"/>
                <a:cs typeface="IRMitra" pitchFamily="2" charset="-78"/>
              </a:rPr>
              <a:t>چارجوب های شناختی و هنجاری به فعالین یک حوزه اجازه میدهد تا دنیایشان را معنادار کنند و خودشان را جایابی کنند و در یک گروه پیشرفت کنند. </a:t>
            </a:r>
          </a:p>
          <a:p>
            <a:pPr algn="just" rtl="1"/>
            <a:r>
              <a:rPr lang="fa-IR" dirty="0" smtClean="0">
                <a:solidFill>
                  <a:srgbClr val="002060"/>
                </a:solidFill>
                <a:latin typeface="IRMitra" pitchFamily="2" charset="-78"/>
                <a:cs typeface="IRMitra" pitchFamily="2" charset="-78"/>
              </a:rPr>
              <a:t>با تعریف حوزه ای برای تبادل،‌ با معنابخشی به پویایی های اجتماعی،‌ و با تعیین گزینه های ممکن برای اقدام.  بنابراین آنها در ساخت افراد یا گروه ها به عنوان فعالین اجتماعی در یک حوزه به خصوص مشارکت می کنند. </a:t>
            </a:r>
          </a:p>
          <a:p>
            <a:pPr algn="just" rtl="1"/>
            <a:r>
              <a:rPr lang="fa-IR" dirty="0" smtClean="0">
                <a:solidFill>
                  <a:srgbClr val="002060"/>
                </a:solidFill>
                <a:latin typeface="IRMitra" pitchFamily="2" charset="-78"/>
                <a:cs typeface="IRMitra" pitchFamily="2" charset="-78"/>
              </a:rPr>
              <a:t>مدیریت ارتباط بین ارزشها، ‌نمایندگی ها، ‌هنجارهای جهانی و... و دیدگاه های رقیب آنها در سطح خرده سیستم، همواره یک پارادایم یا </a:t>
            </a:r>
            <a:r>
              <a:rPr lang="en-US" dirty="0" err="1" smtClean="0">
                <a:solidFill>
                  <a:srgbClr val="002060"/>
                </a:solidFill>
                <a:latin typeface="IRMitra" pitchFamily="2" charset="-78"/>
                <a:cs typeface="IRMitra" pitchFamily="2" charset="-78"/>
              </a:rPr>
              <a:t>referentiel</a:t>
            </a:r>
            <a:r>
              <a:rPr lang="fa-IR" dirty="0" smtClean="0">
                <a:solidFill>
                  <a:srgbClr val="002060"/>
                </a:solidFill>
                <a:latin typeface="IRMitra" pitchFamily="2" charset="-78"/>
                <a:cs typeface="IRMitra" pitchFamily="2" charset="-78"/>
              </a:rPr>
              <a:t> را شکل میدهند. (به تعبیر ژوبرت و مولر:‌روابط جهانی/بخشی)‌</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55171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solidFill>
                  <a:srgbClr val="FFC000"/>
                </a:solidFill>
                <a:cs typeface="B Titr" pitchFamily="2" charset="-78"/>
              </a:rPr>
              <a:t>خلق هویت و اختصاص قدرت </a:t>
            </a:r>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این امر در واقع خلق هویت را نتیجه می دهد. بنابراین وجود یک چارچوب شناختی و هنجاری هم منبعی برای قلمرویی است که یک گروه و/یا یک سازمان و/یا یک خرده سیستم را شکل میدهد و یک منبع از گونه های تولید و همپوشانی این قلمروهاست،‌که به طرفداران یک چارچوب اجازه میدهند تا خود را با یک کلیت گسترده تر در ارتباط ببینند. </a:t>
            </a:r>
          </a:p>
          <a:p>
            <a:pPr algn="just" rtl="1"/>
            <a:r>
              <a:rPr lang="fa-IR" dirty="0" smtClean="0">
                <a:solidFill>
                  <a:srgbClr val="002060"/>
                </a:solidFill>
                <a:latin typeface="IRMitra" pitchFamily="2" charset="-78"/>
                <a:cs typeface="IRMitra" pitchFamily="2" charset="-78"/>
              </a:rPr>
              <a:t>نظام تعامل و تنظیمات حرفه پزشکی مثال خوبی از این قضیه است:</a:t>
            </a:r>
          </a:p>
          <a:p>
            <a:pPr lvl="1" algn="just" rtl="1"/>
            <a:r>
              <a:rPr lang="fa-IR" dirty="0" smtClean="0">
                <a:solidFill>
                  <a:srgbClr val="002060"/>
                </a:solidFill>
                <a:latin typeface="IRMitra" pitchFamily="2" charset="-78"/>
                <a:cs typeface="IRMitra" pitchFamily="2" charset="-78"/>
              </a:rPr>
              <a:t>این حرفه هنجارها  و اصول خود را طبق قانون های اساسی خود وضع کرده،‌حد و حدود مشروع خود حرفه پزشکی و نیز ماهیت روابطش با دیگر بازیگران مانند:بیماران،‌نظام، و موسسات تامین اجتماعی را تعریف کرده است.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47884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rgbClr val="FFC000"/>
                </a:solidFill>
                <a:cs typeface="B Titr" pitchFamily="2" charset="-78"/>
              </a:rPr>
              <a:t>مدیریت تنش و تعارض</a:t>
            </a:r>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چگونه یک چارچوب میتواند تنش های اجتماعی را مدیریت کند و در عین حال دارای تعارض باشد؟</a:t>
            </a:r>
          </a:p>
          <a:p>
            <a:pPr algn="just" rtl="1"/>
            <a:r>
              <a:rPr lang="fa-IR" dirty="0" smtClean="0">
                <a:solidFill>
                  <a:srgbClr val="002060"/>
                </a:solidFill>
                <a:latin typeface="IRMitra" pitchFamily="2" charset="-78"/>
                <a:cs typeface="IRMitra" pitchFamily="2" charset="-78"/>
              </a:rPr>
              <a:t>معمولا برای مدیریت تنش هایی که ذاتی پدیده های نامعمول (</a:t>
            </a:r>
            <a:r>
              <a:rPr lang="en-US" dirty="0" smtClean="0">
                <a:solidFill>
                  <a:srgbClr val="002060"/>
                </a:solidFill>
                <a:latin typeface="IRMitra" pitchFamily="2" charset="-78"/>
                <a:cs typeface="IRMitra" pitchFamily="2" charset="-78"/>
              </a:rPr>
              <a:t>Anomalies</a:t>
            </a:r>
            <a:r>
              <a:rPr lang="fa-IR" dirty="0" smtClean="0">
                <a:solidFill>
                  <a:srgbClr val="002060"/>
                </a:solidFill>
                <a:latin typeface="IRMitra" pitchFamily="2" charset="-78"/>
                <a:cs typeface="IRMitra" pitchFamily="2" charset="-78"/>
              </a:rPr>
              <a:t>) در سیستم های اجتماعی هستند،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327119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rgbClr val="FFC000"/>
                </a:solidFill>
                <a:cs typeface="B Titr" pitchFamily="2" charset="-78"/>
              </a:rPr>
              <a:t>تغییر پارادایم</a:t>
            </a:r>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آنچه که این مدل ها در وهله اول میخواهند بیان کنند،‌شیوه هایی است که تغییر در خط مشی عمومی روی میدهد، و در کنار این، تکامل روابط قدرت در یک خرده سیستم خط مشی گذاری عمومی. </a:t>
            </a:r>
          </a:p>
          <a:p>
            <a:pPr algn="just" rtl="1"/>
            <a:r>
              <a:rPr lang="fa-IR" dirty="0" smtClean="0">
                <a:solidFill>
                  <a:srgbClr val="002060"/>
                </a:solidFill>
                <a:latin typeface="IRMitra" pitchFamily="2" charset="-78"/>
                <a:cs typeface="IRMitra" pitchFamily="2" charset="-78"/>
              </a:rPr>
              <a:t>شناخت اهمیت‌ منطق شناختی و هنجاری به بازنگری متایج سنتی نظریه های تدریج گرا منتهی شده است. دو رویکرد در اینجا غلبه دارند:</a:t>
            </a:r>
          </a:p>
          <a:p>
            <a:pPr lvl="1" algn="just" rtl="1"/>
            <a:r>
              <a:rPr lang="fa-IR" dirty="0" smtClean="0">
                <a:solidFill>
                  <a:srgbClr val="002060"/>
                </a:solidFill>
                <a:latin typeface="IRMitra" pitchFamily="2" charset="-78"/>
                <a:cs typeface="IRMitra" pitchFamily="2" charset="-78"/>
              </a:rPr>
              <a:t>رویکردی که به دنبال علل و عوامل تغییر است، </a:t>
            </a:r>
          </a:p>
          <a:p>
            <a:pPr lvl="1" algn="just" rtl="1"/>
            <a:r>
              <a:rPr lang="fa-IR" dirty="0" smtClean="0">
                <a:solidFill>
                  <a:srgbClr val="002060"/>
                </a:solidFill>
                <a:latin typeface="IRMitra" pitchFamily="2" charset="-78"/>
                <a:cs typeface="IRMitra" pitchFamily="2" charset="-78"/>
              </a:rPr>
              <a:t>تجزیه و تحلیل گونه های گوناگون این تغییرها.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322441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FFC000"/>
                </a:solidFill>
                <a:cs typeface="B Titr" pitchFamily="2" charset="-78"/>
              </a:rPr>
              <a:t>گوناگونی چارچوب های شناختی و هنجاری</a:t>
            </a:r>
            <a:endParaRPr lang="en-US" sz="4000"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این مولفه های مختلف، که مرتبط با اجزا، کارکردها، گونه های تغییر چارچوب های شناختی و هنجاری هستند، ویژگی های اصلی این مفهوم پردازی های مختلف را تشکیل میدهند. </a:t>
            </a:r>
          </a:p>
          <a:p>
            <a:pPr algn="just" rtl="1"/>
            <a:r>
              <a:rPr lang="fa-IR" b="1" dirty="0" smtClean="0">
                <a:solidFill>
                  <a:srgbClr val="002060"/>
                </a:solidFill>
                <a:latin typeface="IRMitra" pitchFamily="2" charset="-78"/>
                <a:cs typeface="IRMitra" pitchFamily="2" charset="-78"/>
              </a:rPr>
              <a:t>ساخت یک چارچوب تحلیلی تطبیقی:</a:t>
            </a:r>
          </a:p>
          <a:p>
            <a:pPr algn="just" rtl="1"/>
            <a:r>
              <a:rPr lang="fa-IR" dirty="0" smtClean="0">
                <a:solidFill>
                  <a:srgbClr val="002060"/>
                </a:solidFill>
                <a:latin typeface="IRMitra" pitchFamily="2" charset="-78"/>
                <a:cs typeface="IRMitra" pitchFamily="2" charset="-78"/>
              </a:rPr>
              <a:t>اگر به عنوان مثال  تصور کنیم که یک ملت / جامعه یک خرده سیستم است،‌ هر کشور  موضوع یک هنجار کلان خواهد بود (مثلا نئولیبرالیسم در دوره کنونی)، میتوان به طور موثری اختلافات و تفاوت های انتشار این پارادایم های اجتماعی را از هم تفکیک کرد. </a:t>
            </a:r>
          </a:p>
          <a:p>
            <a:pPr algn="just" rtl="1"/>
            <a:r>
              <a:rPr lang="fa-IR" dirty="0" smtClean="0">
                <a:solidFill>
                  <a:srgbClr val="002060"/>
                </a:solidFill>
                <a:latin typeface="IRMitra" pitchFamily="2" charset="-78"/>
                <a:cs typeface="IRMitra" pitchFamily="2" charset="-78"/>
              </a:rPr>
              <a:t>پذیرش پارادایم های اجتماعی خاص در هر  کشور به ما اجازه میدهد تا پویایی های عملیاتی کردن این هنجارها را که تا حدی به ساختار خاص ذینفعان و تنظیمات نهادی هر جامعه مربوط است،‌را شناسایی،‌فهم و مقایسه کنیم. </a:t>
            </a:r>
          </a:p>
          <a:p>
            <a:pPr algn="just" rtl="1"/>
            <a:r>
              <a:rPr lang="fa-IR" dirty="0" smtClean="0">
                <a:solidFill>
                  <a:srgbClr val="002060"/>
                </a:solidFill>
                <a:latin typeface="IRMitra" pitchFamily="2" charset="-78"/>
                <a:cs typeface="IRMitra" pitchFamily="2" charset="-78"/>
              </a:rPr>
              <a:t>مثلا چارچوب نئولیبرال در کشورهای فرانسه، انگلیس، ايالات متحده  و آلمان  معانی یکسانی نداشت و هر کدام  الزاما چارچوب های شناختی و هنجاری یکسانی نداشتند. </a:t>
            </a:r>
          </a:p>
          <a:p>
            <a:pPr algn="just" rtl="1"/>
            <a:r>
              <a:rPr lang="fa-IR" dirty="0" smtClean="0">
                <a:solidFill>
                  <a:srgbClr val="002060"/>
                </a:solidFill>
                <a:latin typeface="IRMitra" pitchFamily="2" charset="-78"/>
                <a:cs typeface="IRMitra" pitchFamily="2" charset="-78"/>
              </a:rPr>
              <a:t>میتوانیم بگوییم که هنجارهای نئولیبرال در آمریکا و بریتانیا به طور کامل پذیرفته شدند اما در فرانسه  و آلمان با انتقادات جدی روبرو شدند.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302375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به طور مشابه، نمایندگی اروپا دراتحادیه اروپا از یک کشور تا کشور دیگر فارغ از وحدت رویه ای که موسسه های اتحادیه اروپا میخواهند ترویج دهند، متفاوت است. کاربرد مفهوم «اروپا» خصوصا در سخنرانی های دولتی این کشورها، از یک کشور عضو تا کشوری دیگر بسیار متفاوت است. </a:t>
            </a:r>
          </a:p>
          <a:p>
            <a:pPr algn="just" rtl="1"/>
            <a:r>
              <a:rPr lang="fa-IR" dirty="0" smtClean="0">
                <a:solidFill>
                  <a:srgbClr val="002060"/>
                </a:solidFill>
                <a:latin typeface="IRMitra" pitchFamily="2" charset="-78"/>
                <a:cs typeface="IRMitra" pitchFamily="2" charset="-78"/>
              </a:rPr>
              <a:t>یک چارچوب تحلیلی میتواند نهایتا برای مقایسه های میا ن بخشی مورد استفاده قرار گیرد تا نشان دهد چگونه پویایی های جهانی مشابه خروجی هیای گوناگونی را نتیجه میدهند. </a:t>
            </a:r>
          </a:p>
          <a:p>
            <a:pPr algn="just" rtl="1"/>
            <a:r>
              <a:rPr lang="fa-IR" dirty="0" smtClean="0">
                <a:solidFill>
                  <a:srgbClr val="002060"/>
                </a:solidFill>
                <a:latin typeface="IRMitra" pitchFamily="2" charset="-78"/>
                <a:cs typeface="IRMitra" pitchFamily="2" charset="-78"/>
              </a:rPr>
              <a:t>در یک کشور، حوزه های </a:t>
            </a:r>
            <a:r>
              <a:rPr lang="fa-IR" dirty="0">
                <a:solidFill>
                  <a:srgbClr val="002060"/>
                </a:solidFill>
                <a:latin typeface="IRMitra" pitchFamily="2" charset="-78"/>
                <a:cs typeface="IRMitra" pitchFamily="2" charset="-78"/>
              </a:rPr>
              <a:t>اجتماعی-اقتصادی </a:t>
            </a:r>
            <a:r>
              <a:rPr lang="fa-IR" dirty="0" smtClean="0">
                <a:solidFill>
                  <a:srgbClr val="002060"/>
                </a:solidFill>
                <a:latin typeface="IRMitra" pitchFamily="2" charset="-78"/>
                <a:cs typeface="IRMitra" pitchFamily="2" charset="-78"/>
              </a:rPr>
              <a:t>مشخصی پیدا شده اند که کم و بیش در انطباق با چارچوبهای جدید شناختی و هنجاری هستند.  </a:t>
            </a:r>
          </a:p>
          <a:p>
            <a:pPr algn="just" rtl="1"/>
            <a:endParaRPr lang="fa-IR" dirty="0" smtClean="0">
              <a:solidFill>
                <a:srgbClr val="002060"/>
              </a:solidFill>
              <a:latin typeface="IRMitra" pitchFamily="2" charset="-78"/>
              <a:cs typeface="IRMitra" pitchFamily="2" charset="-78"/>
            </a:endParaRPr>
          </a:p>
          <a:p>
            <a:pPr algn="just" rtl="1"/>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120269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rgbClr val="FFC000"/>
                </a:solidFill>
                <a:cs typeface="B Titr" pitchFamily="2" charset="-78"/>
              </a:rPr>
              <a:t>چکیده</a:t>
            </a:r>
            <a:endParaRPr lang="en-US" dirty="0">
              <a:solidFill>
                <a:srgbClr val="FFC000"/>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sz="2000" b="1" dirty="0" smtClean="0">
                <a:solidFill>
                  <a:srgbClr val="002060"/>
                </a:solidFill>
                <a:latin typeface="IRMitra" pitchFamily="2" charset="-78"/>
                <a:cs typeface="IRMitra" pitchFamily="2" charset="-78"/>
              </a:rPr>
              <a:t>یک توصیف جدید از خط مشی گذاری عمومی:</a:t>
            </a:r>
          </a:p>
          <a:p>
            <a:pPr lvl="1" algn="just" rtl="1"/>
            <a:r>
              <a:rPr lang="fa-IR" dirty="0" smtClean="0">
                <a:solidFill>
                  <a:srgbClr val="002060"/>
                </a:solidFill>
                <a:latin typeface="IRMitra" pitchFamily="2" charset="-78"/>
                <a:cs typeface="IRMitra" pitchFamily="2" charset="-78"/>
              </a:rPr>
              <a:t>تجزیه و تحلیل خط مشی گذاری عمومی اخیرا به سبب رشد رویکردی که بر تاثیر مولفه های شناختی و هنجاری بر خط مشی گذاری عمومی تاکید دارد، مورد وصف قرار گرفته است. </a:t>
            </a:r>
          </a:p>
          <a:p>
            <a:pPr algn="just" rtl="1"/>
            <a:r>
              <a:rPr lang="fa-IR" sz="2000" b="1" dirty="0" smtClean="0">
                <a:solidFill>
                  <a:srgbClr val="002060"/>
                </a:solidFill>
                <a:latin typeface="IRMitra" pitchFamily="2" charset="-78"/>
                <a:cs typeface="IRMitra" pitchFamily="2" charset="-78"/>
              </a:rPr>
              <a:t>هدف اصلی مقاله:</a:t>
            </a:r>
          </a:p>
          <a:p>
            <a:pPr lvl="1" algn="just" rtl="1"/>
            <a:r>
              <a:rPr lang="fa-IR" dirty="0" smtClean="0">
                <a:solidFill>
                  <a:srgbClr val="002060"/>
                </a:solidFill>
                <a:latin typeface="IRMitra" pitchFamily="2" charset="-78"/>
                <a:cs typeface="IRMitra" pitchFamily="2" charset="-78"/>
              </a:rPr>
              <a:t>ارائه مروری انتقادی از مدل های مختلف مرتبط با این رویکرد، مبتنی بر  ایده محوری پارادایم </a:t>
            </a:r>
            <a:r>
              <a:rPr lang="en-US" dirty="0" smtClean="0">
                <a:solidFill>
                  <a:srgbClr val="002060"/>
                </a:solidFill>
                <a:latin typeface="IRMitra" pitchFamily="2" charset="-78"/>
                <a:cs typeface="IRMitra" pitchFamily="2" charset="-78"/>
              </a:rPr>
              <a:t>Advocacy Coalition</a:t>
            </a:r>
            <a:r>
              <a:rPr lang="fa-IR" dirty="0" smtClean="0">
                <a:solidFill>
                  <a:srgbClr val="002060"/>
                </a:solidFill>
                <a:latin typeface="IRMitra" pitchFamily="2" charset="-78"/>
                <a:cs typeface="IRMitra" pitchFamily="2" charset="-78"/>
              </a:rPr>
              <a:t>، یا </a:t>
            </a:r>
            <a:r>
              <a:rPr lang="en-US" dirty="0" err="1" smtClean="0">
                <a:solidFill>
                  <a:srgbClr val="002060"/>
                </a:solidFill>
                <a:latin typeface="IRMitra" pitchFamily="2" charset="-78"/>
                <a:cs typeface="IRMitra" pitchFamily="2" charset="-78"/>
              </a:rPr>
              <a:t>Referentiel</a:t>
            </a:r>
            <a:r>
              <a:rPr lang="fa-IR" dirty="0" smtClean="0">
                <a:solidFill>
                  <a:srgbClr val="002060"/>
                </a:solidFill>
                <a:latin typeface="IRMitra" pitchFamily="2" charset="-78"/>
                <a:cs typeface="IRMitra" pitchFamily="2" charset="-78"/>
              </a:rPr>
              <a:t>.</a:t>
            </a:r>
          </a:p>
          <a:p>
            <a:pPr algn="just" rtl="1"/>
            <a:r>
              <a:rPr lang="fa-IR" b="1" dirty="0" smtClean="0">
                <a:solidFill>
                  <a:srgbClr val="002060"/>
                </a:solidFill>
                <a:latin typeface="IRMitra" pitchFamily="2" charset="-78"/>
                <a:cs typeface="IRMitra" pitchFamily="2" charset="-78"/>
              </a:rPr>
              <a:t>این مفهوم سازی ها مولفه های زیر را روشن میکند:</a:t>
            </a:r>
          </a:p>
          <a:p>
            <a:pPr lvl="1" algn="just" rtl="1"/>
            <a:r>
              <a:rPr lang="fa-IR" dirty="0" smtClean="0">
                <a:solidFill>
                  <a:srgbClr val="002060"/>
                </a:solidFill>
                <a:latin typeface="IRMitra" pitchFamily="2" charset="-78"/>
                <a:cs typeface="IRMitra" pitchFamily="2" charset="-78"/>
              </a:rPr>
              <a:t>تاثیر جهان بینی،</a:t>
            </a:r>
          </a:p>
          <a:p>
            <a:pPr lvl="1" algn="just" rtl="1"/>
            <a:r>
              <a:rPr lang="fa-IR" dirty="0" smtClean="0">
                <a:solidFill>
                  <a:srgbClr val="002060"/>
                </a:solidFill>
                <a:latin typeface="IRMitra" pitchFamily="2" charset="-78"/>
                <a:cs typeface="IRMitra" pitchFamily="2" charset="-78"/>
              </a:rPr>
              <a:t>سازوکارهای شکل گیری هویت، </a:t>
            </a:r>
          </a:p>
          <a:p>
            <a:pPr lvl="1" algn="just" rtl="1"/>
            <a:r>
              <a:rPr lang="fa-IR" dirty="0" smtClean="0">
                <a:solidFill>
                  <a:srgbClr val="002060"/>
                </a:solidFill>
                <a:latin typeface="IRMitra" pitchFamily="2" charset="-78"/>
                <a:cs typeface="IRMitra" pitchFamily="2" charset="-78"/>
              </a:rPr>
              <a:t>اصول اقدام در تجزیه و تحلیل خط مشی گذاری. </a:t>
            </a:r>
          </a:p>
          <a:p>
            <a:pPr algn="just" rtl="1"/>
            <a:r>
              <a:rPr lang="fa-IR" b="1" dirty="0" smtClean="0">
                <a:solidFill>
                  <a:srgbClr val="002060"/>
                </a:solidFill>
                <a:latin typeface="IRMitra" pitchFamily="2" charset="-78"/>
                <a:cs typeface="IRMitra" pitchFamily="2" charset="-78"/>
              </a:rPr>
              <a:t>این مقاله تلاش دارد تا دو مولفه را تلفیق کند:</a:t>
            </a:r>
          </a:p>
          <a:p>
            <a:pPr lvl="1" algn="just" rtl="1"/>
            <a:r>
              <a:rPr lang="fa-IR" dirty="0" smtClean="0">
                <a:solidFill>
                  <a:srgbClr val="002060"/>
                </a:solidFill>
                <a:latin typeface="IRMitra" pitchFamily="2" charset="-78"/>
                <a:cs typeface="IRMitra" pitchFamily="2" charset="-78"/>
              </a:rPr>
              <a:t>منافع بازیگران</a:t>
            </a:r>
          </a:p>
          <a:p>
            <a:pPr lvl="1" algn="just" rtl="1"/>
            <a:r>
              <a:rPr lang="fa-IR" dirty="0" smtClean="0">
                <a:solidFill>
                  <a:srgbClr val="002060"/>
                </a:solidFill>
                <a:latin typeface="IRMitra" pitchFamily="2" charset="-78"/>
                <a:cs typeface="IRMitra" pitchFamily="2" charset="-78"/>
              </a:rPr>
              <a:t>نقش نهادها.</a:t>
            </a:r>
          </a:p>
          <a:p>
            <a:pPr lvl="1" algn="just" rtl="1"/>
            <a:endParaRPr lang="fa-IR" dirty="0" smtClean="0">
              <a:solidFill>
                <a:srgbClr val="002060"/>
              </a:solidFill>
              <a:latin typeface="IRMitra" pitchFamily="2" charset="-78"/>
              <a:cs typeface="IRMitra" pitchFamily="2" charset="-78"/>
            </a:endParaRPr>
          </a:p>
          <a:p>
            <a:pPr lvl="1" algn="just" rtl="1"/>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286753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مثال هایی از این دست نشان میدهد که اشاعه ایده های جدید،‌اصول اقدام و گونه های اقدام به صورتی انقلابی از توسعه و رشد علمی، بروز و ظهور نمی یابند،‌بلکه از طریق ارزیابی های مجدد رادیکال شیوه های مشروعیت بخشی به گروه ها و تغییرات اجتماعی محقق میشود. یا از طریق اصلاحات عمده روی چارچوب های مورد تایید و گونه های خط مشی عمومی. </a:t>
            </a:r>
          </a:p>
          <a:p>
            <a:pPr algn="just" rtl="1"/>
            <a:r>
              <a:rPr lang="fa-IR" b="1" dirty="0" smtClean="0">
                <a:solidFill>
                  <a:srgbClr val="002060"/>
                </a:solidFill>
                <a:latin typeface="IRMitra" pitchFamily="2" charset="-78"/>
                <a:cs typeface="IRMitra" pitchFamily="2" charset="-78"/>
              </a:rPr>
              <a:t>در پایان...</a:t>
            </a:r>
          </a:p>
          <a:p>
            <a:pPr algn="just" rtl="1"/>
            <a:r>
              <a:rPr lang="fa-IR" b="1" dirty="0" smtClean="0">
                <a:solidFill>
                  <a:srgbClr val="002060"/>
                </a:solidFill>
                <a:latin typeface="IRMitra" pitchFamily="2" charset="-78"/>
                <a:cs typeface="IRMitra" pitchFamily="2" charset="-78"/>
              </a:rPr>
              <a:t>دو عامل تفاوت و تنوع چارچوب ها:</a:t>
            </a:r>
          </a:p>
          <a:p>
            <a:pPr algn="just" rtl="1"/>
            <a:r>
              <a:rPr lang="fa-IR" dirty="0" smtClean="0">
                <a:solidFill>
                  <a:srgbClr val="002060"/>
                </a:solidFill>
                <a:latin typeface="IRMitra" pitchFamily="2" charset="-78"/>
                <a:cs typeface="IRMitra" pitchFamily="2" charset="-78"/>
              </a:rPr>
              <a:t>دامنه و ماهیت پارادایم های قبلی</a:t>
            </a:r>
          </a:p>
          <a:p>
            <a:pPr algn="just" rtl="1"/>
            <a:r>
              <a:rPr lang="fa-IR" dirty="0" smtClean="0">
                <a:solidFill>
                  <a:srgbClr val="002060"/>
                </a:solidFill>
                <a:latin typeface="IRMitra" pitchFamily="2" charset="-78"/>
                <a:cs typeface="IRMitra" pitchFamily="2" charset="-78"/>
              </a:rPr>
              <a:t>تنظیمات نهادی خاص برای هر کشور که به عنوان فیلتر برای یک پارادایم عمل میکند.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44439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ظهور یک چارچوب جدید به صورت جایگزین شدن کامل آن با پارادایم قبلی (آنگونه که کوهن ادعا میکند) نیست؛ بلکه از طریق مشارکت و رده </a:t>
            </a:r>
            <a:r>
              <a:rPr lang="fa-IR" dirty="0">
                <a:solidFill>
                  <a:srgbClr val="002060"/>
                </a:solidFill>
                <a:latin typeface="IRMitra" pitchFamily="2" charset="-78"/>
                <a:cs typeface="IRMitra" pitchFamily="2" charset="-78"/>
              </a:rPr>
              <a:t>بندی سلسله مراتبی جدید عناصری </a:t>
            </a:r>
            <a:r>
              <a:rPr lang="fa-IR" dirty="0" smtClean="0">
                <a:solidFill>
                  <a:srgbClr val="002060"/>
                </a:solidFill>
                <a:latin typeface="IRMitra" pitchFamily="2" charset="-78"/>
                <a:cs typeface="IRMitra" pitchFamily="2" charset="-78"/>
              </a:rPr>
              <a:t>که در حال حاضر ممکن است وجود داشته باشند،  روی میدهد. </a:t>
            </a:r>
          </a:p>
          <a:p>
            <a:pPr algn="just" rtl="1"/>
            <a:r>
              <a:rPr lang="fa-IR" dirty="0" smtClean="0">
                <a:solidFill>
                  <a:srgbClr val="002060"/>
                </a:solidFill>
                <a:latin typeface="IRMitra" pitchFamily="2" charset="-78"/>
                <a:cs typeface="IRMitra" pitchFamily="2" charset="-78"/>
              </a:rPr>
              <a:t>یک پارادایم غالب نه تنها چارچوب های پذیرفته شده قبلی را «تخریب» نمیکند، بلکه نقاطی که ساختارهای قبلی بایستی خود را با آ&gt;ةا انطباق دهند،‌را معلوم میکند. </a:t>
            </a:r>
          </a:p>
          <a:p>
            <a:pPr algn="just" rtl="1"/>
            <a:endParaRPr lang="fa-IR" dirty="0">
              <a:solidFill>
                <a:srgbClr val="002060"/>
              </a:solidFill>
              <a:latin typeface="IRMitra" pitchFamily="2" charset="-78"/>
              <a:cs typeface="IRMitra" pitchFamily="2" charset="-78"/>
            </a:endParaRPr>
          </a:p>
          <a:p>
            <a:pPr algn="just" rtl="1"/>
            <a:r>
              <a:rPr lang="fa-IR" dirty="0" smtClean="0">
                <a:solidFill>
                  <a:srgbClr val="002060"/>
                </a:solidFill>
                <a:latin typeface="IRMitra" pitchFamily="2" charset="-78"/>
                <a:cs typeface="IRMitra" pitchFamily="2" charset="-78"/>
              </a:rPr>
              <a:t>گونه های سازمان تبادل اجتماعی در یک حوزه خاص،‌یا چارچوب های قضائی قواعد بازی</a:t>
            </a:r>
            <a:r>
              <a:rPr lang="fa-IR" smtClean="0">
                <a:solidFill>
                  <a:srgbClr val="002060"/>
                </a:solidFill>
                <a:latin typeface="IRMitra" pitchFamily="2" charset="-78"/>
                <a:cs typeface="IRMitra" pitchFamily="2" charset="-78"/>
              </a:rPr>
              <a:t>، سلسله </a:t>
            </a:r>
            <a:r>
              <a:rPr lang="fa-IR" dirty="0" smtClean="0">
                <a:solidFill>
                  <a:srgbClr val="002060"/>
                </a:solidFill>
                <a:latin typeface="IRMitra" pitchFamily="2" charset="-78"/>
                <a:cs typeface="IRMitra" pitchFamily="2" charset="-78"/>
              </a:rPr>
              <a:t>مراتب بین </a:t>
            </a:r>
            <a:r>
              <a:rPr lang="fa-IR" smtClean="0">
                <a:solidFill>
                  <a:srgbClr val="002060"/>
                </a:solidFill>
                <a:latin typeface="IRMitra" pitchFamily="2" charset="-78"/>
                <a:cs typeface="IRMitra" pitchFamily="2" charset="-78"/>
              </a:rPr>
              <a:t>بازیگران و ابزارها را تعیین میکنند.</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203759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dirty="0">
              <a:solidFill>
                <a:srgbClr val="FFC000"/>
              </a:solidFill>
              <a:cs typeface="B Titr" pitchFamily="2" charset="-78"/>
            </a:endParaRPr>
          </a:p>
        </p:txBody>
      </p:sp>
      <p:sp>
        <p:nvSpPr>
          <p:cNvPr id="3" name="Content Placeholder 2"/>
          <p:cNvSpPr>
            <a:spLocks noGrp="1"/>
          </p:cNvSpPr>
          <p:nvPr>
            <p:ph idx="1"/>
          </p:nvPr>
        </p:nvSpPr>
        <p:spPr/>
        <p:txBody>
          <a:bodyPr>
            <a:normAutofit/>
          </a:bodyPr>
          <a:lstStyle/>
          <a:p>
            <a:pPr marL="2103120" lvl="8" indent="0" algn="just" rtl="1">
              <a:buNone/>
            </a:pPr>
            <a:endParaRPr lang="fa-IR" sz="8800" dirty="0" smtClean="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1761579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یک تغییر عمده و مهم در تجزیه و تحلیل خط مشی گذاری عمومی در سالهای اخیر روی داده است. این تغییر همراه با توسعه الگویی که بر تاثیر ایده ها،‌ قاعده های عمومی و نمایندگی بر </a:t>
            </a:r>
            <a:r>
              <a:rPr lang="fa-IR" dirty="0">
                <a:solidFill>
                  <a:srgbClr val="002060"/>
                </a:solidFill>
                <a:latin typeface="IRMitra" pitchFamily="2" charset="-78"/>
                <a:cs typeface="IRMitra" pitchFamily="2" charset="-78"/>
              </a:rPr>
              <a:t>تکامل اجتماعی و اقدامات ملی </a:t>
            </a:r>
            <a:r>
              <a:rPr lang="fa-IR" dirty="0" smtClean="0">
                <a:solidFill>
                  <a:srgbClr val="002060"/>
                </a:solidFill>
                <a:latin typeface="IRMitra" pitchFamily="2" charset="-78"/>
                <a:cs typeface="IRMitra" pitchFamily="2" charset="-78"/>
              </a:rPr>
              <a:t>تاکید داشت، همراه بود. </a:t>
            </a:r>
          </a:p>
          <a:p>
            <a:pPr algn="just" rtl="1"/>
            <a:r>
              <a:rPr lang="fa-IR" b="1" dirty="0" smtClean="0">
                <a:solidFill>
                  <a:srgbClr val="002060"/>
                </a:solidFill>
                <a:latin typeface="IRMitra" pitchFamily="2" charset="-78"/>
                <a:cs typeface="IRMitra" pitchFamily="2" charset="-78"/>
              </a:rPr>
              <a:t>یک باور جدید:</a:t>
            </a:r>
          </a:p>
          <a:p>
            <a:pPr lvl="1" algn="just" rtl="1"/>
            <a:r>
              <a:rPr lang="fa-IR" dirty="0" smtClean="0">
                <a:solidFill>
                  <a:srgbClr val="002060"/>
                </a:solidFill>
                <a:latin typeface="IRMitra" pitchFamily="2" charset="-78"/>
                <a:cs typeface="IRMitra" pitchFamily="2" charset="-78"/>
              </a:rPr>
              <a:t>اینکه مولفه های شناختی و هنجاری نقش مهمی در اینکه بازیگران خط مشی، جهان را چگونه فهم و تبیین میکنند، داشته اند. </a:t>
            </a:r>
          </a:p>
          <a:p>
            <a:pPr algn="just" rtl="1"/>
            <a:r>
              <a:rPr lang="fa-IR" b="1" dirty="0" smtClean="0">
                <a:solidFill>
                  <a:srgbClr val="002060"/>
                </a:solidFill>
                <a:latin typeface="IRMitra" pitchFamily="2" charset="-78"/>
                <a:cs typeface="IRMitra" pitchFamily="2" charset="-78"/>
              </a:rPr>
              <a:t>وجه اشتراک این مدل ها و رویکردها:</a:t>
            </a:r>
          </a:p>
          <a:p>
            <a:pPr lvl="1" algn="just" rtl="1"/>
            <a:r>
              <a:rPr lang="fa-IR" dirty="0" smtClean="0">
                <a:solidFill>
                  <a:srgbClr val="002060"/>
                </a:solidFill>
                <a:latin typeface="IRMitra" pitchFamily="2" charset="-78"/>
                <a:cs typeface="IRMitra" pitchFamily="2" charset="-78"/>
              </a:rPr>
              <a:t>اهمیت  پویایی های ساخت اجتماعی واقعیت در شکل گیری چارچوب های خاص تاریخی و مشروع اجتماعی.</a:t>
            </a:r>
          </a:p>
        </p:txBody>
      </p:sp>
    </p:spTree>
    <p:extLst>
      <p:ext uri="{BB962C8B-B14F-4D97-AF65-F5344CB8AC3E}">
        <p14:creationId xmlns:p14="http://schemas.microsoft.com/office/powerpoint/2010/main" val="76028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جهت گیری این تحقیق جدید، با تاکید بر اهمیت عناصر شناختی و یا هنجاری، ‌تلاش برای مدل سازی با یک دیدگاه سیستمی کردن و ساخت مفهومی نقش این منطق ساخت اجتماعی دانش و معنا در اقدام ملی است. </a:t>
            </a:r>
          </a:p>
          <a:p>
            <a:pPr algn="just" rtl="1"/>
            <a:r>
              <a:rPr lang="fa-IR" b="1" dirty="0" smtClean="0">
                <a:solidFill>
                  <a:srgbClr val="002060"/>
                </a:solidFill>
                <a:latin typeface="IRMitra" pitchFamily="2" charset="-78"/>
                <a:cs typeface="IRMitra" pitchFamily="2" charset="-78"/>
              </a:rPr>
              <a:t>سه رویکرد</a:t>
            </a:r>
            <a:r>
              <a:rPr lang="fa-IR" dirty="0" smtClean="0">
                <a:solidFill>
                  <a:srgbClr val="002060"/>
                </a:solidFill>
                <a:latin typeface="IRMitra" pitchFamily="2" charset="-78"/>
                <a:cs typeface="IRMitra" pitchFamily="2" charset="-78"/>
              </a:rPr>
              <a:t> (مبتنی بر اهمیت ارزش ها،‌ایده ها و نمایندگی در مطالعه خط مشی گذاری عمومی)</a:t>
            </a:r>
            <a:r>
              <a:rPr lang="en-US" dirty="0" smtClean="0">
                <a:solidFill>
                  <a:srgbClr val="002060"/>
                </a:solidFill>
                <a:latin typeface="IRMitra" pitchFamily="2" charset="-78"/>
                <a:cs typeface="IRMitra" pitchFamily="2" charset="-78"/>
              </a:rPr>
              <a:t> </a:t>
            </a:r>
            <a:r>
              <a:rPr lang="fa-IR" dirty="0" smtClean="0">
                <a:solidFill>
                  <a:srgbClr val="002060"/>
                </a:solidFill>
                <a:latin typeface="IRMitra" pitchFamily="2" charset="-78"/>
                <a:cs typeface="IRMitra" pitchFamily="2" charset="-78"/>
              </a:rPr>
              <a:t>در این زمینه قابل شناسایی است. هر سه طی سالهای 1980 توسعه یافتند.</a:t>
            </a:r>
          </a:p>
          <a:p>
            <a:pPr algn="just" rtl="1"/>
            <a:r>
              <a:rPr lang="fa-IR" dirty="0" smtClean="0">
                <a:solidFill>
                  <a:srgbClr val="002060"/>
                </a:solidFill>
                <a:latin typeface="IRMitra" pitchFamily="2" charset="-78"/>
                <a:cs typeface="IRMitra" pitchFamily="2" charset="-78"/>
              </a:rPr>
              <a:t>گرچه هر کدام با دیدگاه های کاملا متفاوت شکل گرفتند،‌این مدل های مفهومی ابتدائا مبتنی بر مفاهیم پارادایم «ائتلاف حمایتی» یا مفاهیم </a:t>
            </a:r>
            <a:r>
              <a:rPr lang="en-US" dirty="0" err="1" smtClean="0">
                <a:solidFill>
                  <a:srgbClr val="002060"/>
                </a:solidFill>
                <a:latin typeface="IRMitra" pitchFamily="2" charset="-78"/>
                <a:cs typeface="IRMitra" pitchFamily="2" charset="-78"/>
              </a:rPr>
              <a:t>referentiel</a:t>
            </a:r>
            <a:r>
              <a:rPr lang="fa-IR" dirty="0" smtClean="0">
                <a:solidFill>
                  <a:srgbClr val="002060"/>
                </a:solidFill>
                <a:latin typeface="IRMitra" pitchFamily="2" charset="-78"/>
                <a:cs typeface="IRMitra" pitchFamily="2" charset="-78"/>
              </a:rPr>
              <a:t> است،‌ همانگونه که توسط </a:t>
            </a:r>
            <a:r>
              <a:rPr lang="en-US" dirty="0" smtClean="0">
                <a:solidFill>
                  <a:srgbClr val="002060"/>
                </a:solidFill>
                <a:latin typeface="IRMitra" pitchFamily="2" charset="-78"/>
                <a:cs typeface="IRMitra" pitchFamily="2" charset="-78"/>
              </a:rPr>
              <a:t>Bruno </a:t>
            </a:r>
            <a:r>
              <a:rPr lang="en-US" dirty="0" err="1" smtClean="0">
                <a:solidFill>
                  <a:srgbClr val="002060"/>
                </a:solidFill>
                <a:latin typeface="IRMitra" pitchFamily="2" charset="-78"/>
                <a:cs typeface="IRMitra" pitchFamily="2" charset="-78"/>
              </a:rPr>
              <a:t>Jabert</a:t>
            </a:r>
            <a:r>
              <a:rPr lang="fa-IR" dirty="0" smtClean="0">
                <a:solidFill>
                  <a:srgbClr val="002060"/>
                </a:solidFill>
                <a:latin typeface="IRMitra" pitchFamily="2" charset="-78"/>
                <a:cs typeface="IRMitra" pitchFamily="2" charset="-78"/>
              </a:rPr>
              <a:t> و </a:t>
            </a:r>
            <a:r>
              <a:rPr lang="en-US" dirty="0" smtClean="0">
                <a:solidFill>
                  <a:srgbClr val="002060"/>
                </a:solidFill>
                <a:latin typeface="IRMitra" pitchFamily="2" charset="-78"/>
                <a:cs typeface="IRMitra" pitchFamily="2" charset="-78"/>
              </a:rPr>
              <a:t>Pierre  Muller</a:t>
            </a:r>
            <a:r>
              <a:rPr lang="fa-IR" dirty="0" smtClean="0">
                <a:solidFill>
                  <a:srgbClr val="002060"/>
                </a:solidFill>
                <a:latin typeface="IRMitra" pitchFamily="2" charset="-78"/>
                <a:cs typeface="IRMitra" pitchFamily="2" charset="-78"/>
              </a:rPr>
              <a:t> تعیریف شده است. پیتر هال معتقد است بهره گیری از چنین مفهوم سازی به طور خاص مناسب تجزیه و تحلیل پدیده های سیاسی و به طور خاص تر خط مشی عمومی است. </a:t>
            </a:r>
          </a:p>
          <a:p>
            <a:pPr algn="just" rtl="1"/>
            <a:endParaRPr lang="fa-IR" b="1" dirty="0" smtClean="0">
              <a:solidFill>
                <a:srgbClr val="002060"/>
              </a:solidFill>
              <a:latin typeface="IRMitra" pitchFamily="2" charset="-78"/>
              <a:cs typeface="IRMitra" pitchFamily="2" charset="-78"/>
            </a:endParaRPr>
          </a:p>
          <a:p>
            <a:pPr lvl="1" algn="just" rtl="1"/>
            <a:endParaRPr lang="en-US" b="1"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276003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چارچوب های شناختی و هنجاری که به طور عمومی، پارادایم ها، نظام های باور و </a:t>
            </a:r>
            <a:r>
              <a:rPr lang="en-US" dirty="0" err="1" smtClean="0">
                <a:solidFill>
                  <a:srgbClr val="002060"/>
                </a:solidFill>
                <a:latin typeface="IRMitra" pitchFamily="2" charset="-78"/>
                <a:cs typeface="IRMitra" pitchFamily="2" charset="-78"/>
              </a:rPr>
              <a:t>referentiels</a:t>
            </a:r>
            <a:r>
              <a:rPr lang="fa-IR" dirty="0">
                <a:solidFill>
                  <a:srgbClr val="002060"/>
                </a:solidFill>
                <a:latin typeface="IRMitra" pitchFamily="2" charset="-78"/>
                <a:cs typeface="IRMitra" pitchFamily="2" charset="-78"/>
              </a:rPr>
              <a:t> </a:t>
            </a:r>
            <a:r>
              <a:rPr lang="fa-IR" dirty="0" smtClean="0">
                <a:solidFill>
                  <a:srgbClr val="002060"/>
                </a:solidFill>
                <a:latin typeface="IRMitra" pitchFamily="2" charset="-78"/>
                <a:cs typeface="IRMitra" pitchFamily="2" charset="-78"/>
              </a:rPr>
              <a:t>(جهان بینی)</a:t>
            </a:r>
            <a:r>
              <a:rPr lang="en-US" dirty="0" smtClean="0">
                <a:solidFill>
                  <a:srgbClr val="002060"/>
                </a:solidFill>
                <a:latin typeface="IRMitra" pitchFamily="2" charset="-78"/>
                <a:cs typeface="IRMitra" pitchFamily="2" charset="-78"/>
              </a:rPr>
              <a:t> </a:t>
            </a:r>
            <a:r>
              <a:rPr lang="fa-IR" dirty="0" smtClean="0">
                <a:solidFill>
                  <a:srgbClr val="002060"/>
                </a:solidFill>
                <a:latin typeface="IRMitra" pitchFamily="2" charset="-78"/>
                <a:cs typeface="IRMitra" pitchFamily="2" charset="-78"/>
              </a:rPr>
              <a:t>را به ارمغان می آورند، اشاره به نظام های منسجم هنجاری و شناختی دارند که: جهان بینی،‌سازوکارهای شکل گیری هویت، اصول اقدام، تجویزهای روش شناختی و فعالیت هایی برای فعالین متعلق به همین چارچوب را تعریف میکند. </a:t>
            </a:r>
          </a:p>
          <a:p>
            <a:pPr algn="just" rtl="1"/>
            <a:r>
              <a:rPr lang="fa-IR" b="1" dirty="0" smtClean="0">
                <a:solidFill>
                  <a:srgbClr val="002060"/>
                </a:solidFill>
                <a:latin typeface="IRMitra" pitchFamily="2" charset="-78"/>
                <a:cs typeface="IRMitra" pitchFamily="2" charset="-78"/>
              </a:rPr>
              <a:t>هدف اصلی این مقاله:</a:t>
            </a:r>
          </a:p>
          <a:p>
            <a:pPr lvl="1" algn="just" rtl="1"/>
            <a:r>
              <a:rPr lang="fa-IR" dirty="0" smtClean="0">
                <a:solidFill>
                  <a:srgbClr val="002060"/>
                </a:solidFill>
                <a:latin typeface="IRMitra" pitchFamily="2" charset="-78"/>
                <a:cs typeface="IRMitra" pitchFamily="2" charset="-78"/>
              </a:rPr>
              <a:t>ارائه  مروری انتقادی از این مدل های مختلف با ایزوله کردن ویژگی های داخلی آنها، و بررسی اینکه هر یک از آنها چه جهت گیری های پژوهشی را برای تجزیه و تحلیل  خط مشی عمومی تشویق می کند (</a:t>
            </a:r>
            <a:r>
              <a:rPr lang="fa-IR" dirty="0">
                <a:solidFill>
                  <a:srgbClr val="002060"/>
                </a:solidFill>
                <a:latin typeface="IRMitra" pitchFamily="2" charset="-78"/>
                <a:cs typeface="IRMitra" pitchFamily="2" charset="-78"/>
              </a:rPr>
              <a:t>صریح </a:t>
            </a:r>
            <a:r>
              <a:rPr lang="fa-IR" dirty="0" smtClean="0">
                <a:solidFill>
                  <a:srgbClr val="002060"/>
                </a:solidFill>
                <a:latin typeface="IRMitra" pitchFamily="2" charset="-78"/>
                <a:cs typeface="IRMitra" pitchFamily="2" charset="-78"/>
              </a:rPr>
              <a:t>یا </a:t>
            </a:r>
            <a:r>
              <a:rPr lang="fa-IR" dirty="0">
                <a:solidFill>
                  <a:srgbClr val="002060"/>
                </a:solidFill>
                <a:latin typeface="IRMitra" pitchFamily="2" charset="-78"/>
                <a:cs typeface="IRMitra" pitchFamily="2" charset="-78"/>
              </a:rPr>
              <a:t>ضمنی</a:t>
            </a:r>
            <a:r>
              <a:rPr lang="fa-IR" dirty="0" smtClean="0">
                <a:solidFill>
                  <a:srgbClr val="002060"/>
                </a:solidFill>
                <a:latin typeface="IRMitra" pitchFamily="2" charset="-78"/>
                <a:cs typeface="IRMitra" pitchFamily="2" charset="-78"/>
              </a:rPr>
              <a:t>).</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314091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400" dirty="0" smtClean="0">
                <a:solidFill>
                  <a:srgbClr val="FFC000"/>
                </a:solidFill>
                <a:cs typeface="B Titr" pitchFamily="2" charset="-78"/>
              </a:rPr>
              <a:t>عناصر چارچوب های شناختی و هنجاری</a:t>
            </a:r>
            <a:endParaRPr lang="en-US" sz="4400"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سه مفهوم مورد بحث عناصر بسیار شبیه به همی دارند،‌ گر چه جداگانه و متفاوت گروه بندی شده اند. </a:t>
            </a:r>
          </a:p>
          <a:p>
            <a:pPr algn="just" rtl="1"/>
            <a:r>
              <a:rPr lang="fa-IR" dirty="0" smtClean="0">
                <a:solidFill>
                  <a:srgbClr val="002060"/>
                </a:solidFill>
                <a:latin typeface="IRMitra" pitchFamily="2" charset="-78"/>
                <a:cs typeface="IRMitra" pitchFamily="2" charset="-78"/>
              </a:rPr>
              <a:t>این مولفه های متفاوت،‌که با همدیگر تشکیل یک چارچوب پارادایمی منسجم را می دهند،‌ عبارتند از: </a:t>
            </a:r>
          </a:p>
          <a:p>
            <a:pPr lvl="1" algn="just" rtl="1"/>
            <a:r>
              <a:rPr lang="fa-IR" b="1" dirty="0" smtClean="0">
                <a:solidFill>
                  <a:srgbClr val="002060"/>
                </a:solidFill>
                <a:latin typeface="IRMitra" pitchFamily="2" charset="-78"/>
                <a:cs typeface="IRMitra" pitchFamily="2" charset="-78"/>
              </a:rPr>
              <a:t>اصول فلسفی، </a:t>
            </a:r>
          </a:p>
          <a:p>
            <a:pPr lvl="1" algn="just" rtl="1"/>
            <a:r>
              <a:rPr lang="fa-IR" b="1" dirty="0" smtClean="0">
                <a:solidFill>
                  <a:srgbClr val="002060"/>
                </a:solidFill>
                <a:latin typeface="IRMitra" pitchFamily="2" charset="-78"/>
                <a:cs typeface="IRMitra" pitchFamily="2" charset="-78"/>
              </a:rPr>
              <a:t>‌اصول خاص،‌ </a:t>
            </a:r>
          </a:p>
          <a:p>
            <a:pPr lvl="1" algn="just" rtl="1"/>
            <a:r>
              <a:rPr lang="fa-IR" b="1" dirty="0" smtClean="0">
                <a:solidFill>
                  <a:srgbClr val="002060"/>
                </a:solidFill>
                <a:latin typeface="IRMitra" pitchFamily="2" charset="-78"/>
                <a:cs typeface="IRMitra" pitchFamily="2" charset="-78"/>
              </a:rPr>
              <a:t>گونه های اقدام و ابزارها.</a:t>
            </a:r>
            <a:r>
              <a:rPr lang="fa-IR" dirty="0" smtClean="0">
                <a:solidFill>
                  <a:srgbClr val="002060"/>
                </a:solidFill>
                <a:latin typeface="IRMitra" pitchFamily="2" charset="-78"/>
                <a:cs typeface="IRMitra" pitchFamily="2" charset="-78"/>
              </a:rPr>
              <a:t> </a:t>
            </a:r>
          </a:p>
          <a:p>
            <a:pPr algn="just" rtl="1"/>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404034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400" dirty="0" smtClean="0">
                <a:solidFill>
                  <a:srgbClr val="FFC000"/>
                </a:solidFill>
                <a:cs typeface="B Titr" pitchFamily="2" charset="-78"/>
              </a:rPr>
              <a:t>عناصر چارچوب های شناختی و هنجاری</a:t>
            </a:r>
            <a:endParaRPr lang="en-US" sz="4400"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endParaRPr lang="en-US" dirty="0">
              <a:solidFill>
                <a:srgbClr val="002060"/>
              </a:solidFill>
              <a:latin typeface="IRMitra" pitchFamily="2" charset="-78"/>
              <a:cs typeface="IRMitra"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576" y="1484785"/>
            <a:ext cx="10441160" cy="5373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078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600" dirty="0" smtClean="0">
                <a:solidFill>
                  <a:srgbClr val="FFC000"/>
                </a:solidFill>
                <a:cs typeface="B Titr" pitchFamily="2" charset="-78"/>
              </a:rPr>
              <a:t>اصول فلسفی (</a:t>
            </a:r>
            <a:r>
              <a:rPr lang="en-US" sz="3600" dirty="0" smtClean="0">
                <a:solidFill>
                  <a:srgbClr val="FFC000"/>
                </a:solidFill>
                <a:cs typeface="B Titr" pitchFamily="2" charset="-78"/>
              </a:rPr>
              <a:t>Metaphysical Principles</a:t>
            </a:r>
            <a:r>
              <a:rPr lang="fa-IR" sz="3600" dirty="0" smtClean="0">
                <a:solidFill>
                  <a:srgbClr val="FFC000"/>
                </a:solidFill>
                <a:cs typeface="B Titr" pitchFamily="2" charset="-78"/>
              </a:rPr>
              <a:t>)</a:t>
            </a:r>
            <a:endParaRPr lang="en-US" sz="3600"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مدلهای مختلف که در اینجا شکل گرفته است، مبتنی بر این باورها </a:t>
            </a:r>
            <a:r>
              <a:rPr lang="fa-IR" dirty="0">
                <a:solidFill>
                  <a:srgbClr val="002060"/>
                </a:solidFill>
                <a:latin typeface="IRMitra" pitchFamily="2" charset="-78"/>
                <a:cs typeface="IRMitra" pitchFamily="2" charset="-78"/>
              </a:rPr>
              <a:t>ساخته شده </a:t>
            </a:r>
            <a:r>
              <a:rPr lang="fa-IR" dirty="0" smtClean="0">
                <a:solidFill>
                  <a:srgbClr val="002060"/>
                </a:solidFill>
                <a:latin typeface="IRMitra" pitchFamily="2" charset="-78"/>
                <a:cs typeface="IRMitra" pitchFamily="2" charset="-78"/>
              </a:rPr>
              <a:t>اند:</a:t>
            </a:r>
          </a:p>
          <a:p>
            <a:pPr lvl="1" algn="just" rtl="1"/>
            <a:r>
              <a:rPr lang="fa-IR" dirty="0" smtClean="0">
                <a:solidFill>
                  <a:srgbClr val="002060"/>
                </a:solidFill>
                <a:latin typeface="IRMitra" pitchFamily="2" charset="-78"/>
                <a:cs typeface="IRMitra" pitchFamily="2" charset="-78"/>
              </a:rPr>
              <a:t>ارزشها و اصول فلسفی، جهان بینی را شکل میدهند،‌</a:t>
            </a:r>
          </a:p>
          <a:p>
            <a:pPr lvl="1" algn="just" rtl="1"/>
            <a:r>
              <a:rPr lang="fa-IR" dirty="0" smtClean="0">
                <a:solidFill>
                  <a:srgbClr val="002060"/>
                </a:solidFill>
                <a:latin typeface="IRMitra" pitchFamily="2" charset="-78"/>
                <a:cs typeface="IRMitra" pitchFamily="2" charset="-78"/>
              </a:rPr>
              <a:t>قواعد انتزاعی (</a:t>
            </a:r>
            <a:r>
              <a:rPr lang="en-US" dirty="0" smtClean="0">
                <a:solidFill>
                  <a:srgbClr val="002060"/>
                </a:solidFill>
                <a:latin typeface="IRMitra" pitchFamily="2" charset="-78"/>
                <a:cs typeface="IRMitra" pitchFamily="2" charset="-78"/>
              </a:rPr>
              <a:t>Abstract Precepts</a:t>
            </a:r>
            <a:r>
              <a:rPr lang="fa-IR" dirty="0" smtClean="0">
                <a:solidFill>
                  <a:srgbClr val="002060"/>
                </a:solidFill>
                <a:latin typeface="IRMitra" pitchFamily="2" charset="-78"/>
                <a:cs typeface="IRMitra" pitchFamily="2" charset="-78"/>
              </a:rPr>
              <a:t>) ممکن ها را در یک جامعه فرضی محدود میکنند، </a:t>
            </a:r>
          </a:p>
          <a:p>
            <a:pPr lvl="1" algn="just" rtl="1"/>
            <a:r>
              <a:rPr lang="fa-IR" dirty="0" smtClean="0">
                <a:solidFill>
                  <a:srgbClr val="002060"/>
                </a:solidFill>
                <a:latin typeface="IRMitra" pitchFamily="2" charset="-78"/>
                <a:cs typeface="IRMitra" pitchFamily="2" charset="-78"/>
              </a:rPr>
              <a:t>شناسایی و به رسمیت شناختن وجود تفاوت بین اافراد و گروه ها،</a:t>
            </a:r>
          </a:p>
          <a:p>
            <a:pPr lvl="1" algn="just" rtl="1"/>
            <a:r>
              <a:rPr lang="fa-IR" dirty="0" smtClean="0">
                <a:solidFill>
                  <a:srgbClr val="002060"/>
                </a:solidFill>
                <a:latin typeface="IRMitra" pitchFamily="2" charset="-78"/>
                <a:cs typeface="IRMitra" pitchFamily="2" charset="-78"/>
              </a:rPr>
              <a:t>و قرار دادن فرایندهای اجتماعی متنوع بر یک مقیاس سلسله مراتبی. </a:t>
            </a:r>
          </a:p>
          <a:p>
            <a:pPr algn="just" rtl="1"/>
            <a:r>
              <a:rPr lang="fa-IR" dirty="0" smtClean="0">
                <a:solidFill>
                  <a:srgbClr val="002060"/>
                </a:solidFill>
                <a:latin typeface="IRMitra" pitchFamily="2" charset="-78"/>
                <a:cs typeface="IRMitra" pitchFamily="2" charset="-78"/>
              </a:rPr>
              <a:t>برای مثال، برای ساباتیر، هسته عمیق (</a:t>
            </a:r>
            <a:r>
              <a:rPr lang="en-US" dirty="0" smtClean="0">
                <a:solidFill>
                  <a:srgbClr val="002060"/>
                </a:solidFill>
                <a:latin typeface="IRMitra" pitchFamily="2" charset="-78"/>
                <a:cs typeface="IRMitra" pitchFamily="2" charset="-78"/>
              </a:rPr>
              <a:t>The deep core </a:t>
            </a:r>
            <a:r>
              <a:rPr lang="fa-IR" dirty="0" smtClean="0">
                <a:solidFill>
                  <a:srgbClr val="002060"/>
                </a:solidFill>
                <a:latin typeface="IRMitra" pitchFamily="2" charset="-78"/>
                <a:cs typeface="IRMitra" pitchFamily="2" charset="-78"/>
              </a:rPr>
              <a:t>) شامل «باورهای اساسی هستی شناسانه و هنجاری،‌مانند ارزش گذاری </a:t>
            </a:r>
            <a:r>
              <a:rPr lang="fa-IR" dirty="0" smtClean="0">
                <a:solidFill>
                  <a:srgbClr val="002060"/>
                </a:solidFill>
                <a:latin typeface="IRMitra" pitchFamily="2" charset="-78"/>
                <a:cs typeface="IRMitra" pitchFamily="2" charset="-78"/>
              </a:rPr>
              <a:t>های </a:t>
            </a:r>
            <a:r>
              <a:rPr lang="fa-IR" dirty="0" smtClean="0">
                <a:solidFill>
                  <a:srgbClr val="002060"/>
                </a:solidFill>
                <a:latin typeface="IRMitra" pitchFamily="2" charset="-78"/>
                <a:cs typeface="IRMitra" pitchFamily="2" charset="-78"/>
              </a:rPr>
              <a:t>مربوط به آزادی های فردی در برابر آزادی های اجتماعی که به ضمنی بر همه خط مشی ها اثر میگذارد» میشوند. </a:t>
            </a:r>
          </a:p>
          <a:p>
            <a:pPr algn="just" rtl="1"/>
            <a:r>
              <a:rPr lang="fa-IR" dirty="0" smtClean="0">
                <a:solidFill>
                  <a:srgbClr val="002060"/>
                </a:solidFill>
                <a:latin typeface="IRMitra" pitchFamily="2" charset="-78"/>
                <a:cs typeface="IRMitra" pitchFamily="2" charset="-78"/>
              </a:rPr>
              <a:t>این دسته بندی اولیه مولفه ها،‌میتوانند در لایه هنجاری قرار بگیرند، جایی که ما همچنین میتوانیم مولفه هایی که ارزش های مربوط به یک چارچوب مشخص را در قالب نمایندی،‌باورها و ...متمرکز میکند. </a:t>
            </a:r>
          </a:p>
          <a:p>
            <a:pPr lvl="1" algn="just" rtl="1"/>
            <a:endParaRPr lang="fa-IR" dirty="0" smtClean="0">
              <a:solidFill>
                <a:srgbClr val="002060"/>
              </a:solidFill>
              <a:latin typeface="IRMitra" pitchFamily="2" charset="-78"/>
              <a:cs typeface="IRMitra" pitchFamily="2" charset="-78"/>
            </a:endParaRPr>
          </a:p>
          <a:p>
            <a:pPr algn="just" rtl="1"/>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119932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600" dirty="0">
                <a:solidFill>
                  <a:srgbClr val="FFC000"/>
                </a:solidFill>
                <a:cs typeface="B Titr" pitchFamily="2" charset="-78"/>
              </a:rPr>
              <a:t>اصول فلسفی (</a:t>
            </a:r>
            <a:r>
              <a:rPr lang="en-US" sz="3600" dirty="0">
                <a:solidFill>
                  <a:srgbClr val="FFC000"/>
                </a:solidFill>
                <a:cs typeface="B Titr" pitchFamily="2" charset="-78"/>
              </a:rPr>
              <a:t>Metaphysical Principles</a:t>
            </a:r>
            <a:r>
              <a:rPr lang="fa-IR" sz="3600" dirty="0">
                <a:solidFill>
                  <a:srgbClr val="FFC000"/>
                </a:solidFill>
                <a:cs typeface="B Titr" pitchFamily="2" charset="-78"/>
              </a:rPr>
              <a:t>)</a:t>
            </a:r>
            <a:endParaRPr lang="en-US" sz="3600" dirty="0">
              <a:solidFill>
                <a:srgbClr val="FFC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rgbClr val="002060"/>
                </a:solidFill>
                <a:latin typeface="IRMitra" pitchFamily="2" charset="-78"/>
                <a:cs typeface="IRMitra" pitchFamily="2" charset="-78"/>
              </a:rPr>
              <a:t>مثلا در مطالعه خط مشی های اقتصاد کلان در بریتانیا طی سالهای 1970 و 1980، پیتر هال یک تغییر جهت از </a:t>
            </a:r>
            <a:r>
              <a:rPr lang="fa-IR" dirty="0" smtClean="0">
                <a:solidFill>
                  <a:srgbClr val="002060"/>
                </a:solidFill>
                <a:latin typeface="IRMitra" pitchFamily="2" charset="-78"/>
                <a:cs typeface="IRMitra" pitchFamily="2" charset="-78"/>
              </a:rPr>
              <a:t>اصول </a:t>
            </a:r>
            <a:r>
              <a:rPr lang="fa-IR" dirty="0" smtClean="0">
                <a:solidFill>
                  <a:srgbClr val="002060"/>
                </a:solidFill>
                <a:latin typeface="IRMitra" pitchFamily="2" charset="-78"/>
                <a:cs typeface="IRMitra" pitchFamily="2" charset="-78"/>
              </a:rPr>
              <a:t>ملهم کینز به اصول نئولیبرال مانیتاریست ها شناسایی میکند. هر کدام از این مدل ها دیدگاه های متفاوتی به اقتصاد کلان داشته اند. </a:t>
            </a:r>
          </a:p>
          <a:p>
            <a:pPr algn="just" rtl="1"/>
            <a:r>
              <a:rPr lang="fa-IR" dirty="0" smtClean="0">
                <a:solidFill>
                  <a:srgbClr val="002060"/>
                </a:solidFill>
                <a:latin typeface="IRMitra" pitchFamily="2" charset="-78"/>
                <a:cs typeface="IRMitra" pitchFamily="2" charset="-78"/>
              </a:rPr>
              <a:t>در مدل نئولیبرال، فرد عقلایی و مسئول مقدم بر هر چیز انگاشته شده است؛‌بنابراین مدل خود را همردیف شکلی ساده از داروینیسم اجتماعی (اثر سودمندی بازار که تضمین میکند که بهترین گزینه بالا خواهد آمد که رفاه همگان را افزایش خواهد داد) ‌قلمداد میکند. </a:t>
            </a:r>
          </a:p>
          <a:p>
            <a:pPr algn="just" rtl="1"/>
            <a:r>
              <a:rPr lang="fa-IR" dirty="0" smtClean="0">
                <a:solidFill>
                  <a:srgbClr val="002060"/>
                </a:solidFill>
                <a:latin typeface="IRMitra" pitchFamily="2" charset="-78"/>
                <a:cs typeface="IRMitra" pitchFamily="2" charset="-78"/>
              </a:rPr>
              <a:t>در طرف دیگر، ‌پارادایم کینزی وجود وظیفه جمعی برای درمان بیماری های جامعه مدرن را معرفی میکند و از چشم انداز فرایندهای اقتصادی که ماهیت سودمند و لازم دست آزاد بازار را به چالش می کشد، شروع می کند. </a:t>
            </a:r>
            <a:endParaRPr lang="en-US" dirty="0">
              <a:solidFill>
                <a:srgbClr val="002060"/>
              </a:solidFill>
              <a:latin typeface="IRMitra" pitchFamily="2" charset="-78"/>
              <a:cs typeface="IRMitra" pitchFamily="2" charset="-78"/>
            </a:endParaRPr>
          </a:p>
        </p:txBody>
      </p:sp>
    </p:spTree>
    <p:extLst>
      <p:ext uri="{BB962C8B-B14F-4D97-AF65-F5344CB8AC3E}">
        <p14:creationId xmlns:p14="http://schemas.microsoft.com/office/powerpoint/2010/main" val="381529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21704</TotalTime>
  <Words>2252</Words>
  <Application>Microsoft Office PowerPoint</Application>
  <PresentationFormat>On-screen Show (4:3)</PresentationFormat>
  <Paragraphs>101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نقش چارچوب های شناختی و هنجاری در خط مشی گذاری </vt:lpstr>
      <vt:lpstr>چکیده</vt:lpstr>
      <vt:lpstr>PowerPoint Presentation</vt:lpstr>
      <vt:lpstr>PowerPoint Presentation</vt:lpstr>
      <vt:lpstr>PowerPoint Presentation</vt:lpstr>
      <vt:lpstr>عناصر چارچوب های شناختی و هنجاری</vt:lpstr>
      <vt:lpstr>عناصر چارچوب های شناختی و هنجاری</vt:lpstr>
      <vt:lpstr>اصول فلسفی (Metaphysical Principles)</vt:lpstr>
      <vt:lpstr>اصول فلسفی (Metaphysical Principles)</vt:lpstr>
      <vt:lpstr>اصول خاص (Specific Principles)</vt:lpstr>
      <vt:lpstr>گونه های اقدام (Forms of Action)</vt:lpstr>
      <vt:lpstr>ابزارها (Instruments)</vt:lpstr>
      <vt:lpstr>پویایی های بنیادین چارچوب های شناختی  The Fundamental Dynamics of Cognitive Frames</vt:lpstr>
      <vt:lpstr>خلق هویت و اختصاص قدرت </vt:lpstr>
      <vt:lpstr>خلق هویت و اختصاص قدرت </vt:lpstr>
      <vt:lpstr>مدیریت تنش و تعارض</vt:lpstr>
      <vt:lpstr>تغییر پارادایم</vt:lpstr>
      <vt:lpstr>گوناگونی چارچوب های شناختی و هنجاری</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تحلیل فرایندی خط مشی گذاری و تصمیم گیری</dc:title>
  <dc:creator>Hossein</dc:creator>
  <cp:lastModifiedBy>Hossein</cp:lastModifiedBy>
  <cp:revision>84</cp:revision>
  <dcterms:created xsi:type="dcterms:W3CDTF">2014-02-05T12:12:00Z</dcterms:created>
  <dcterms:modified xsi:type="dcterms:W3CDTF">2014-04-15T07:42:47Z</dcterms:modified>
</cp:coreProperties>
</file>