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</p:sldMasterIdLst>
  <p:notesMasterIdLst>
    <p:notesMasterId r:id="rId47"/>
  </p:notesMasterIdLst>
  <p:handoutMasterIdLst>
    <p:handoutMasterId r:id="rId48"/>
  </p:handoutMasterIdLst>
  <p:sldIdLst>
    <p:sldId id="256" r:id="rId23"/>
    <p:sldId id="321" r:id="rId24"/>
    <p:sldId id="325" r:id="rId25"/>
    <p:sldId id="358" r:id="rId26"/>
    <p:sldId id="326" r:id="rId27"/>
    <p:sldId id="322" r:id="rId28"/>
    <p:sldId id="328" r:id="rId29"/>
    <p:sldId id="362" r:id="rId30"/>
    <p:sldId id="327" r:id="rId31"/>
    <p:sldId id="363" r:id="rId32"/>
    <p:sldId id="324" r:id="rId33"/>
    <p:sldId id="330" r:id="rId34"/>
    <p:sldId id="336" r:id="rId35"/>
    <p:sldId id="329" r:id="rId36"/>
    <p:sldId id="337" r:id="rId37"/>
    <p:sldId id="341" r:id="rId38"/>
    <p:sldId id="338" r:id="rId39"/>
    <p:sldId id="339" r:id="rId40"/>
    <p:sldId id="340" r:id="rId41"/>
    <p:sldId id="343" r:id="rId42"/>
    <p:sldId id="344" r:id="rId43"/>
    <p:sldId id="365" r:id="rId44"/>
    <p:sldId id="345" r:id="rId45"/>
    <p:sldId id="346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343"/>
    <a:srgbClr val="FDDE87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2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E85B-9725-4F06-899D-44CAAFECEAE1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0FD6-1588-471F-BE20-EAB32A9C2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CE2DD7-827D-4C11-A2DA-1F80DE0BF6C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3520E8-ABF3-4C98-9091-DAAFE9C0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C1CCF-7494-445F-AE66-85210B1B1E7D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7A8E-E645-49C9-9683-CB85FBA2F64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29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914B2-B948-4911-ADFC-055048B6909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F2B5-F667-4020-982A-0830DFA8D32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21BA-4F11-44BD-87FD-FD982AAEF05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22F4-F161-4145-AFC6-DEBC49E7DA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9160-8F92-42F1-A409-56EC76F912E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7055-AAFC-48AC-BF1E-A8D3946844BC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B2B2-D214-4BF0-968B-9ABCE5D6E8B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7C8-D05F-4411-9035-81BD8964614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7E8C-3788-4362-86E6-6EAF5F19F6A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C337-EC3D-489C-B582-BC4627605B8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2255-953B-461F-8A01-A4A4568FAB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8AA8-A3A6-4BCC-926E-A1834645CC0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58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6AA-A32C-48E6-BF8F-1AF8CE12114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FC89-BE90-40C6-859E-B1DE26744D0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EF38-EDB6-4CDE-B764-49A5C0E217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240A-D2FA-4DC1-B6C1-CF4531C69C3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80E-6239-4F0C-8702-13FD3AA6162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6DAD-9392-4024-851E-B3C6DC7E66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E0D6-81AB-43A0-8FE8-227D1EB4AD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91BA-8A8E-4BDB-A96F-B42C6A3BF6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9AC2-82E6-4ED8-AD78-83377B5629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738E-FCB4-4CD5-83B8-ED8696085A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A9C7-0CC3-4286-9397-89592A74E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0AF-DE3E-46A2-A55C-977420F7B70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933-6232-481B-A445-59BC70E9B79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B8-A590-4253-869C-1E15DAA0D25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187-5A6C-40DC-ACA9-B1B3295E768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116-54E7-43B0-8421-5A91E758726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FBA7-A7DA-4C99-BD65-E4DE579E57D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F3DD-FD2F-4757-A7AA-F2898E6DD0A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697-ED95-44CC-812A-0AEA412632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4A01-FAF6-4130-98B7-F2C4FD31BB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85A7-D17D-474C-AB03-AF66EA37192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5C2C-DC53-46C2-97F3-8C4734B4237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91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91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AFFA-C280-454F-835E-14C0CA42CE8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77EC-524E-471F-9720-945C172188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5890-B84C-4507-ADA8-7DB0F6E3778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D997-1186-4D3C-9A11-31C0BE5091F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889E-3EA3-4C3C-9BAB-50213B73D6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DF7E-0940-4DA9-8FCB-AE3E6A4F6B9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F509-2DF6-497D-B7DE-8B3B3317AE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670F-9D1B-41BA-BB86-DB86AD9B00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A42F-F927-4C81-81D8-2FE61D44E7E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3060-06EE-4A2B-9484-002F2AF690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29E2-8D4C-4EDD-A568-8D391C70712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21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21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9DB-DC9C-4D8F-977C-A309CDF6A69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D93B-7321-4387-98D8-99AA52571D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4CB6-267E-4404-966E-D178E3935B1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52D-98AD-4943-B2BC-3972E295F46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AD59-6E6A-42CE-9050-0911D89A8B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A04F-51BA-43F5-B233-D23DE5542CF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A963-D86D-4766-B98A-FB80F97EBFD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0A84-135C-492C-867E-FE34E796B1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8104-7D9C-405A-B253-8832DC3A428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44E9-5684-48C2-9FAF-241DA837209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961F-1011-401E-AFAC-632C945B10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72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2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7EDE-7C17-4165-8735-A4C6D0E647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4C00-E0AF-44B5-9D69-6524303D91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5DF7-92B8-462C-BFBD-87599C33B2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48B4-175D-474E-9B30-61582A1F36F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7632-82BC-40EC-8919-EC584A3E8AB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7677-B46E-4E9E-9264-75325E72C3E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E988-BE86-4657-B0E2-F87082A4AA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3BFA-FCDA-4860-972F-A61E0D3D4D3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FAD7-86BA-426F-A995-19C3F05F0F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CBEE-CF34-4E34-A3AC-EA0396F8097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4172-C7CC-4BF5-A713-7B0564F5871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A1F2-CF24-48E2-B5B3-BEADBAE8290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0F38-F4A9-442B-9BCE-ECB7DCFF32C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A89F-E32B-4145-9732-1D3B60D581B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E971-E814-48DD-9746-10A9B564080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55BF-067C-4177-97DB-D442DB5A78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1503-3F45-4CD5-9AB7-A6E4A4FE32C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EDD6-F6DB-44B2-A22C-530B2BAABD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A2D7-B1F1-4D98-878F-031ED510CD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DA6B-DC6E-4C19-AFDE-60497696C36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0A97-2C70-42A3-B370-222F3B6FA00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CD26-FCF4-441E-8B38-B5DB112088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5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5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4AB5-45EC-4B70-A1CC-36A3644B6FA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B78F-4C62-447D-A899-22F754E8C3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AB5D-BC72-4BB6-AC52-6AC79AF2FC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245D-3210-4D6B-968C-B3913F79F9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49A5-C4E4-46F0-95EA-8004891E796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6817-A319-482B-853F-0AFA3A3B3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C0-1458-46AD-8D6F-360572928ED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CA3-C47E-43DD-966D-2C2BA76FB62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9CA-5BE7-4F6C-9016-9B6F365C07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C3B7-260E-41C9-92B3-0965A05C82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4DAC-B2BC-4E7C-9EA3-7D6269F6D6F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3F3E4-338B-45E7-8814-004F0476C900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C013-226B-414C-B4B4-2E2001741FF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0E7E0-EF00-4AC0-A3A3-DD1C7B1592D9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5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1CCF-7494-445F-AE66-85210B1B1E7D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3F3E4-338B-45E7-8814-004F0476C900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C013-226B-414C-B4B4-2E2001741FF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0E7E0-EF00-4AC0-A3A3-DD1C7B1592D9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8F74F-E50B-4720-A095-9E1FA245A486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8F74F-E50B-4720-A095-9E1FA245A486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2A604-41FD-439B-B0B2-002F97C18625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170D0-67D5-4A1D-B133-28E72D28F51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B483-FE15-4F4E-AFEC-FA14610C53E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51678-6141-4935-BA83-A14DE6B34D6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7A8E-E645-49C9-9683-CB85FBA2F64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914B2-B948-4911-ADFC-055048B6909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596B7-BBDA-4811-8B30-2AA4C3B65D6D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416C-1E47-4D6B-BC9A-B57850342B6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89C8-C1BF-4BD2-B974-D7E0567EACF9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B3F4-0CB7-473A-BF27-87FEA84C986B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2A604-41FD-439B-B0B2-002F97C18625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0E06-C708-481D-B596-4625C0B765BA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D6C47-0BC2-4539-AE19-A57820032C6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6AE8-B62D-47B8-9E9C-9162A010884A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081A2-735F-400E-8DE7-3FA1F9E02A93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66E9-8DC4-4440-BFE1-94BC498FFE3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B2112-C28C-4874-9D49-91DD51816F0E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E95FF-B704-4238-8B33-4F60FCF72EB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170D0-67D5-4A1D-B133-28E72D28F51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B483-FE15-4F4E-AFEC-FA14610C53E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51678-6141-4935-BA83-A14DE6B34D6C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983353AB-6B7A-4C3A-A1A8-4CD6B66F7EE7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19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25A292-A037-4BB1-B7F7-24CC8CB450B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78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806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D91901-283D-43A0-B347-E83DCD2630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BA81F5F-AA7F-4940-A6EE-AE03CCBBB0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80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80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0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80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1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1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1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81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281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726EC90-4625-4681-AC07-E109BBFE285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311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4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311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311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311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3115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1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311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7AB2FE-6BCE-4A5E-8CF1-942BEA81DAF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3625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62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362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4EE12-50E9-4EAC-A1DC-46969B6ACB4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6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4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4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4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4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FAA2AC7-9BA5-42BE-8711-ED57059A3E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44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444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44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444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0C32B9A-CC38-45D4-9CAD-9BEE006E560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44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983353AB-6B7A-4C3A-A1A8-4CD6B66F7EE7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36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A1B97FB-190D-4408-9E7E-2A61AFFF39D4}" type="datetime1">
              <a:rPr lang="en-US" smtClean="0"/>
              <a:pPr/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924800" cy="94773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 err="1" smtClean="0">
                <a:cs typeface="B Aseman" pitchFamily="2" charset="-78"/>
              </a:rPr>
              <a:t>سيستم</a:t>
            </a:r>
            <a:r>
              <a:rPr lang="fa-IR" sz="4800" dirty="0" smtClean="0">
                <a:cs typeface="B Aseman" pitchFamily="2" charset="-78"/>
              </a:rPr>
              <a:t> های اطلاعات </a:t>
            </a:r>
            <a:r>
              <a:rPr lang="fa-IR" sz="4800" dirty="0" err="1" smtClean="0">
                <a:cs typeface="B Aseman" pitchFamily="2" charset="-78"/>
              </a:rPr>
              <a:t>مديريت</a:t>
            </a:r>
            <a:r>
              <a:rPr lang="fa-IR" sz="4800" dirty="0" smtClean="0">
                <a:cs typeface="B Aseman" pitchFamily="2" charset="-78"/>
              </a:rPr>
              <a:t/>
            </a:r>
            <a:br>
              <a:rPr lang="fa-IR" sz="4800" dirty="0" smtClean="0">
                <a:cs typeface="B Aseman" pitchFamily="2" charset="-78"/>
              </a:rPr>
            </a:br>
            <a:r>
              <a:rPr lang="fa-IR" sz="2400" dirty="0" smtClean="0">
                <a:cs typeface="B Aseman" pitchFamily="2" charset="-78"/>
              </a:rPr>
              <a:t>جلسه شانزدهم-خروجی، ورودی و واسط کاربر</a:t>
            </a:r>
            <a:endParaRPr lang="en-US" sz="4800" dirty="0">
              <a:cs typeface="B Aseman" pitchFamily="2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152728" cy="1201688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dirty="0" err="1" smtClean="0">
                <a:cs typeface="B Mitra" pitchFamily="2" charset="-78"/>
              </a:rPr>
              <a:t>نیمسال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اول 93-92</a:t>
            </a:r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fa-IR" dirty="0" smtClean="0">
                <a:cs typeface="B Mitra" pitchFamily="2" charset="-78"/>
              </a:rPr>
              <a:t>مدرس: </a:t>
            </a:r>
            <a:r>
              <a:rPr lang="fa-IR" dirty="0" err="1" smtClean="0">
                <a:cs typeface="B Mitra" pitchFamily="2" charset="-78"/>
              </a:rPr>
              <a:t>محمدعلي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پوراهري</a:t>
            </a:r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en-US" sz="2100" dirty="0" smtClean="0">
                <a:cs typeface="B Mitra" pitchFamily="2" charset="-78"/>
              </a:rPr>
              <a:t>Ahari.mis@gmail.com</a:t>
            </a:r>
            <a:endParaRPr lang="en-US" sz="2100" dirty="0">
              <a:cs typeface="B Mitra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انواع گزارشات گرافیکی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6014"/>
            <a:ext cx="8358246" cy="54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انواع گزارشات گرافیکی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28743"/>
            <a:ext cx="8429684" cy="554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نمونه ای از گزارشات بصری</a:t>
            </a:r>
            <a:endParaRPr lang="en-US" b="1" dirty="0">
              <a:cs typeface="B Mitra" pitchFamily="2" charset="-78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6420" y="2387282"/>
            <a:ext cx="5471160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راهنمای طراحی گزارشات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گزارشات باید ساده و قابل فهم باشند.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هر گزارش باید یک عنوان داشته باشد.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هر گزارش باید تاریخ و زمان داشته باشد.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هر صفحه از گزارش باید دارای عنوان (سرصفحه) باشد.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فیلدها و ستون های گزارش باید دارای برچسب (عنوان) باشند.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هر گزارش باید کلمات اختصاری شرح داده شوند.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در گزارش نباید اطلاعات به صورت دستی ویرایش شوند.</a:t>
            </a: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توزیع و در دسترس بودن گزارشات می بایست به تعداد مناسب و کافی باشد.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endParaRPr lang="fa-IR" sz="4800" dirty="0" smtClean="0">
              <a:cs typeface="B Mitra" pitchFamily="2" charset="-78"/>
            </a:endParaRPr>
          </a:p>
          <a:p>
            <a:pPr algn="ctr" rtl="1">
              <a:buNone/>
            </a:pPr>
            <a:r>
              <a:rPr lang="fa-IR" sz="4800" dirty="0" smtClean="0">
                <a:cs typeface="B Mitra" pitchFamily="2" charset="-78"/>
              </a:rPr>
              <a:t>طراحی ورودی ها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کنترل های داخلی بر روی ورودی ها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هر ورودی و تعداد کل ورودی ها باید کنترل شود (برای حداقل کردن ریسک ورود داده های غلط)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اعتباردهی به داده ها: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بررسی وجودی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نوع داده ها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دامنه مقادیر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بررسی ترکیبی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بررسی ارقام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بررسی فرمت ورودی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راهنمای طراحی فرم های ورود داده های ورودی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راهنمای تکمیل فرم را اضافه نمایید.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تعداد دست نوشته را حداقل نمایید.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ورود داده ها باید بر طبق یک توالی منطقی باشد به طوری که مانند کتاب چیدمان آن از بالا به پایین و از راست (چپ) به چپ (راست) باشد.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جریان بد در فرم ورود اطلاعات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5"/>
            <a:ext cx="8389377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جریان مناسب در فرم ورود اطلاعات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93583"/>
            <a:ext cx="6786610" cy="5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buNone/>
            </a:pPr>
            <a:r>
              <a:rPr lang="fa-IR" sz="4400" b="1" dirty="0" smtClean="0">
                <a:cs typeface="B Mitra" pitchFamily="2" charset="-78"/>
              </a:rPr>
              <a:t>طبقه بندي خروجي هاي كامپيوتري</a:t>
            </a:r>
          </a:p>
          <a:p>
            <a:pPr algn="r" rtl="1">
              <a:lnSpc>
                <a:spcPct val="80000"/>
              </a:lnSpc>
            </a:pPr>
            <a:r>
              <a:rPr lang="fa-IR" sz="4000" b="1" dirty="0" smtClean="0">
                <a:cs typeface="B Mitra" pitchFamily="2" charset="-78"/>
              </a:rPr>
              <a:t>خروجي هاي داخلي</a:t>
            </a:r>
            <a:endParaRPr lang="en-US" sz="4000" b="1" dirty="0" smtClean="0">
              <a:cs typeface="B Mitra" pitchFamily="2" charset="-78"/>
            </a:endParaRPr>
          </a:p>
          <a:p>
            <a:pPr lvl="1" algn="r" rtl="1">
              <a:lnSpc>
                <a:spcPct val="80000"/>
              </a:lnSpc>
            </a:pPr>
            <a:r>
              <a:rPr lang="fa-IR" sz="3600" b="1" dirty="0" smtClean="0">
                <a:cs typeface="B Mitra" pitchFamily="2" charset="-78"/>
              </a:rPr>
              <a:t>گزارش تفصيلي</a:t>
            </a:r>
          </a:p>
          <a:p>
            <a:pPr lvl="1" algn="r" rtl="1">
              <a:lnSpc>
                <a:spcPct val="80000"/>
              </a:lnSpc>
            </a:pPr>
            <a:r>
              <a:rPr lang="fa-IR" sz="3600" b="1" dirty="0" smtClean="0">
                <a:cs typeface="B Mitra" pitchFamily="2" charset="-78"/>
              </a:rPr>
              <a:t>گزارش خلاصه</a:t>
            </a:r>
          </a:p>
          <a:p>
            <a:pPr lvl="1" algn="r" rtl="1">
              <a:lnSpc>
                <a:spcPct val="80000"/>
              </a:lnSpc>
            </a:pPr>
            <a:r>
              <a:rPr lang="fa-IR" sz="3600" b="1" dirty="0" smtClean="0">
                <a:cs typeface="B Mitra" pitchFamily="2" charset="-78"/>
              </a:rPr>
              <a:t>گزارش خاص منظوره</a:t>
            </a:r>
          </a:p>
          <a:p>
            <a:pPr algn="r" rtl="1">
              <a:lnSpc>
                <a:spcPct val="80000"/>
              </a:lnSpc>
            </a:pPr>
            <a:r>
              <a:rPr lang="fa-IR" sz="4000" b="1" dirty="0" smtClean="0">
                <a:cs typeface="B Mitra" pitchFamily="2" charset="-78"/>
              </a:rPr>
              <a:t>گزارشات بروني</a:t>
            </a:r>
          </a:p>
          <a:p>
            <a:pPr lvl="1" algn="r" rtl="1">
              <a:lnSpc>
                <a:spcPct val="80000"/>
              </a:lnSpc>
            </a:pPr>
            <a:r>
              <a:rPr lang="fa-IR" sz="3600" b="1" dirty="0" smtClean="0">
                <a:cs typeface="B Mitra" pitchFamily="2" charset="-78"/>
              </a:rPr>
              <a:t>مستند گزارش بروني</a:t>
            </a:r>
          </a:p>
          <a:p>
            <a:pPr algn="r" rtl="1">
              <a:lnSpc>
                <a:spcPct val="80000"/>
              </a:lnSpc>
            </a:pPr>
            <a:r>
              <a:rPr lang="fa-IR" sz="4000" b="1" dirty="0" smtClean="0">
                <a:cs typeface="B Mitra" pitchFamily="2" charset="-78"/>
              </a:rPr>
              <a:t>گزارش بازگشتي</a:t>
            </a:r>
          </a:p>
          <a:p>
            <a:pPr lvl="1" algn="r" rtl="1">
              <a:lnSpc>
                <a:spcPct val="80000"/>
              </a:lnSpc>
            </a:pPr>
            <a:r>
              <a:rPr lang="fa-IR" sz="3600" b="1" dirty="0" smtClean="0">
                <a:cs typeface="B Mitra" pitchFamily="2" charset="-78"/>
              </a:rPr>
              <a:t>مستند گزارش بازگشتي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endParaRPr lang="fa-IR" sz="5400" dirty="0" smtClean="0">
              <a:cs typeface="B Mitra" pitchFamily="2" charset="-78"/>
            </a:endParaRPr>
          </a:p>
          <a:p>
            <a:pPr algn="ctr" rtl="1">
              <a:buNone/>
            </a:pPr>
            <a:r>
              <a:rPr lang="fa-IR" sz="5400" dirty="0" smtClean="0">
                <a:cs typeface="B Mitra" pitchFamily="2" charset="-78"/>
              </a:rPr>
              <a:t>طراحی واسط کاربرها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Mitra" pitchFamily="2" charset="-78"/>
              </a:rPr>
              <a:t>طبقه‌بندی واسط کاربر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واسط کاربر، بخش دیدنی و قابل لمس یک ابزار است که کاربر مستقیماً با آن سر و کار دارد.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انواع واسط کاربر از نظر ماهیت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واسط کاربر سخت‌افزاری؛ مثل ماوس، صفحه‌کلید، میکروفون، بلندگو و...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واسط کاربر نرم‌افزاری؛ مثل منوها، پنجره‌ها، آیکون‌ها، و...</a:t>
            </a:r>
          </a:p>
          <a:p>
            <a:pPr lvl="1" algn="just" rtl="1"/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انواع واسط کاربر از نظر عملکرد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واسط خط فرمانی-اگر کاربر فرمان‌هایی را در صفحه‌کلید وارد کرده و برنامه نیز با عملکرد خاصی به آنها پاسخ دهد، گفته می‌شود که برنامه مزبور یک واسط خط فرمانی دارد.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واسط گزینشی-اگر فرمان‌ها از طریق فهرست‌های گزینشی (منوها) در اختیار کاربر قرار گیرند، به رابط مزبور، رابط گزینشی گفته می‌شود.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واسط گرافیکی کاربر-برنامه‌ای که اطلاعات را به طور گرافیکی نشان داده و برای برقراری رابطه با کاربر به یک وسیله اشاره‌ای نیاز داشته باشد، گفته می‌شود که یک واسط گرافیکی کاربر دارد.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ebUserInterf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572428" cy="612693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راهنمای مهندسی فاکتورهای انسانی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کاربر سیستم همیشه باید نسبت به اقدام بعدی آگاه شود.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به کاربر بگویید در حال حاضر سیستم دقیقاً چه انتظاری دارد.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به کاربر بگویید که داده ها به درستی وارد شده اند.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برای تأخیر در پردازش دلیل را به کاربر توضیح دهید.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به کاربر بگویید فعالیت تکمیل شده و یا در حال انجام است.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صفحه باید به گونه ای فرمت دهی شود که اطلاعات، توضیحات و پیام های مختلف همیشه در فضای مناسبی از صفحه ظاهر شوند.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پیام ها، اطلاعات و توضیحات باید به حدی در صفحه بماند یا سرعت حرکت آن کند باشد که کاربر بتواند آن را کامل مطالعه کند.</a:t>
            </a:r>
          </a:p>
          <a:p>
            <a:pPr algn="just" rtl="1"/>
            <a:endParaRPr lang="fa-IR" dirty="0" smtClean="0">
              <a:cs typeface="B Mitra" pitchFamily="2" charset="-78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راهنمای مهندسی فاکتورهای انسانی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مشخصه های نمایش باید خلاصه و مفید باشند.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مقادیر از پیش تعریف شده فیلدها و فیلدهایی که حتماَ باید توسط کاربر وارد شوند، باید مشخص شوند.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خطاهای ممکن کاربر را پیش بینی کنید.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در خصوص هر خطا تا زمانی که خطا رفع نشده کاربر نباید بتواند ادامه کار دهد.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اگر کاربر اقدامی انجام می دهد که ممکن است فاجعه به بار آورد صفحه کلید قفل شده و هشدار لازم به کاربر داده شود.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86808" cy="64746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30030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گزارشات خارجی</a:t>
                      </a: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گزارشات بازگشتی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گزارشات داخلی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</a:tr>
              <a:tr h="16565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نتیجه تراکنش های سازمان که به خارج از سازمان ارائه می شود.</a:t>
                      </a:r>
                      <a:endParaRPr lang="en-US" sz="11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وضعیت بانکی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تراکنش های سازمان که روی فرم های سازمان چاپ می شود و به عنوان ورودی به سازمان بر می گردد.</a:t>
                      </a:r>
                      <a:endParaRPr lang="en-US" sz="11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صورتحساب تلفن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تفضیلی، خلاصه یا اطلاعات خاص</a:t>
                      </a:r>
                      <a:endParaRPr lang="en-US" sz="11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گزارشات مدیریتی</a:t>
                      </a: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پرینتر</a:t>
                      </a:r>
                      <a:endParaRPr lang="en-US" sz="1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</a:tr>
              <a:tr h="19325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نمایش تحت وب وضعیت بانکی، نمایش صورت وضعیت در دستگاه </a:t>
                      </a:r>
                      <a:r>
                        <a:rPr lang="en-US" sz="1050"/>
                        <a:t>ATM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نمایش تحت وب قیمت اقلام که با کلیک گزینه خرید مشتری فعال می شود.</a:t>
                      </a:r>
                      <a:endParaRPr lang="en-US" sz="11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نمایش هزینه خرید برای تأیید مشتری جهت کسر از کارت اعتباری</a:t>
                      </a: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گزارشات مدیریتی </a:t>
                      </a:r>
                      <a:r>
                        <a:rPr lang="en-US" sz="1050"/>
                        <a:t>online</a:t>
                      </a:r>
                      <a:endParaRPr lang="en-US" sz="11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/>
                        <a:t>گزارش بالانس موجودی در انتهای شیفت کاری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/>
                        <a:t>صفحه نمایش</a:t>
                      </a:r>
                      <a:endParaRPr lang="en-US" sz="16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</a:tr>
              <a:tr h="13804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پیام ایمیلی مبنی بر عضو شدن در یک گروه و یا وضعیت برداشت از حساب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پیام ایمیل هزینه سفارش برای مشتری</a:t>
                      </a: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پیام های ایمیلی برای اطلاع رسانی های داخل سازمان، نامه هایی که از طریق سیستم های اتوماسیون ارسال می شود.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/>
                        <a:t>ایمیل</a:t>
                      </a:r>
                      <a:endParaRPr lang="en-US" sz="18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</a:tr>
              <a:tr h="120123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اطلاعات صوتی تصویری خارج از سازمان که برای اطلاع مشتریان می باشد.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/>
                        <a:t>اطلاعات صوتی تصویری خارج از سازمان که بازخورد مشتری جهت ورود به سازمان می شود.</a:t>
                      </a:r>
                      <a:endParaRPr lang="en-US" sz="110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/>
                        <a:t>اطلاعات صوتی تصویری در سخنرانی های داخل سازمان</a:t>
                      </a: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/>
                        <a:t>صوتی تصویری</a:t>
                      </a:r>
                      <a:endParaRPr lang="en-US" sz="16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1924" marR="61924" marT="0" marB="0" anchor="ctr"/>
                </a:tc>
              </a:tr>
            </a:tbl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خروجی های داخلی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خروجی های داخلی برای استفاده کاربران داخل سیستم تولید می شوند: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گزارشات تفصیلی اطلاعات دقیق را بدون فیلترینگ با فیلترینگ جزئی نمایش می دهند.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گزارشات خلاصه اطلاعات را گروهبندی کرده و به مدیران ارائه می دهد که البته می تواند به صورت نمودار یا شکل باشد.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گزارشات خاص منظوره اطلاعات تفضیلی را در مورد یک موضوع خاص و بدون فیلتر ارائه می کنند.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گزارش تفصیلی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614836" cy="44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گزارش خلاصه</a:t>
            </a:r>
            <a:endParaRPr lang="en-US" b="1" dirty="0">
              <a:cs typeface="B Mitra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8032867" cy="44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گزارش خاص منظوره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15304" cy="45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Mitra" pitchFamily="2" charset="-78"/>
              </a:rPr>
              <a:t>گزارشات بازگشتی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خروجی های بازگشتی، گزارشات بیرونی هستند که برای عملیات درونی سیستم مجدداً وارد سیستم می شوند.</a:t>
            </a: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اغلب صورتحساب ها و فاکتورها دارای ته سوش هایی هستند که برای پرداخت مشتریان وارد سیستم می شوند.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Mitra" pitchFamily="2" charset="-78"/>
              </a:rPr>
              <a:t>گزارشات بیرونی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گزارشات بیرونی برای خارج سازمان طراحی می شوند.</a:t>
            </a: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Mitra" pitchFamily="2" charset="-78"/>
              </a:rPr>
              <a:t>برای مشتریان، تأمین کنندگان، شرکاء یا سازمان های دولتی ارسال می شوند.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7920880" cy="501650"/>
          </a:xfrm>
        </p:spPr>
        <p:txBody>
          <a:bodyPr/>
          <a:lstStyle/>
          <a:p>
            <a:pPr rtl="1"/>
            <a:r>
              <a:rPr lang="fa-IR" sz="1400" dirty="0" err="1" smtClean="0">
                <a:cs typeface="B Lotus" pitchFamily="2" charset="-78"/>
              </a:rPr>
              <a:t>رويا</a:t>
            </a:r>
            <a:r>
              <a:rPr lang="fa-IR" sz="1400" dirty="0" smtClean="0">
                <a:cs typeface="B Lotus" pitchFamily="2" charset="-78"/>
              </a:rPr>
              <a:t> </a:t>
            </a:r>
            <a:r>
              <a:rPr lang="fa-IR" sz="1400" dirty="0" err="1" smtClean="0">
                <a:cs typeface="B Lotus" pitchFamily="2" charset="-78"/>
              </a:rPr>
              <a:t>محمدعلي</a:t>
            </a:r>
            <a:r>
              <a:rPr lang="fa-IR" sz="1400" dirty="0" smtClean="0">
                <a:cs typeface="B Lotus" pitchFamily="2" charset="-78"/>
              </a:rPr>
              <a:t> پور             </a:t>
            </a:r>
            <a:r>
              <a:rPr lang="en-US" sz="1400" dirty="0" smtClean="0">
                <a:cs typeface="B Lotus" pitchFamily="2" charset="-78"/>
              </a:rPr>
              <a:t>                                                                                  </a:t>
            </a:r>
            <a:r>
              <a:rPr lang="fa-IR" sz="1400" dirty="0" smtClean="0">
                <a:cs typeface="B Lotus" pitchFamily="2" charset="-78"/>
              </a:rPr>
              <a:t>             </a:t>
            </a:r>
            <a:r>
              <a:rPr lang="en-US" sz="1400" dirty="0" smtClean="0">
                <a:cs typeface="B Lotus" pitchFamily="2" charset="-78"/>
              </a:rPr>
              <a:t>Roya.Ahari@gmail.com</a:t>
            </a:r>
            <a:endParaRPr lang="en-US" sz="1400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2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3756</TotalTime>
  <Words>1056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Theme2</vt:lpstr>
      <vt:lpstr>Too many files design template</vt:lpstr>
      <vt:lpstr>1_Too many files design template</vt:lpstr>
      <vt:lpstr>1_Bits and bytes design template</vt:lpstr>
      <vt:lpstr>Level</vt:lpstr>
      <vt:lpstr>1_Theme2</vt:lpstr>
      <vt:lpstr>2_Too many files design template</vt:lpstr>
      <vt:lpstr>3_Too many files design template</vt:lpstr>
      <vt:lpstr>2_Bits and bytes design template</vt:lpstr>
      <vt:lpstr>Clouds</vt:lpstr>
      <vt:lpstr>Network</vt:lpstr>
      <vt:lpstr>Layers</vt:lpstr>
      <vt:lpstr>Ocean</vt:lpstr>
      <vt:lpstr>Globe</vt:lpstr>
      <vt:lpstr>Mountain Top</vt:lpstr>
      <vt:lpstr>Teamwork</vt:lpstr>
      <vt:lpstr>Competition</vt:lpstr>
      <vt:lpstr>1_Layers</vt:lpstr>
      <vt:lpstr>Bits and bytes design template</vt:lpstr>
      <vt:lpstr>4_Too many files design template</vt:lpstr>
      <vt:lpstr>5_Too many files design template</vt:lpstr>
      <vt:lpstr>3_Bits and bytes design template</vt:lpstr>
      <vt:lpstr>سيستم های اطلاعات مديريت جلسه شانزدهم-خروجی، ورودی و واسط کاربر</vt:lpstr>
      <vt:lpstr>Slide 2</vt:lpstr>
      <vt:lpstr>Slide 3</vt:lpstr>
      <vt:lpstr>خروجی های داخلی</vt:lpstr>
      <vt:lpstr>گزارش تفصیلی</vt:lpstr>
      <vt:lpstr>گزارش خلاصه</vt:lpstr>
      <vt:lpstr>گزارش خاص منظوره</vt:lpstr>
      <vt:lpstr>گزارشات بازگشتی</vt:lpstr>
      <vt:lpstr>گزارشات بیرونی</vt:lpstr>
      <vt:lpstr>Slide 10</vt:lpstr>
      <vt:lpstr>انواع گزارشات گرافیکی</vt:lpstr>
      <vt:lpstr>انواع گزارشات گرافیکی</vt:lpstr>
      <vt:lpstr>نمونه ای از گزارشات بصری</vt:lpstr>
      <vt:lpstr>راهنمای طراحی گزارشات</vt:lpstr>
      <vt:lpstr>Slide 15</vt:lpstr>
      <vt:lpstr>کنترل های داخلی بر روی ورودی ها</vt:lpstr>
      <vt:lpstr>راهنمای طراحی فرم های ورود داده های ورودی</vt:lpstr>
      <vt:lpstr>جریان بد در فرم ورود اطلاعات</vt:lpstr>
      <vt:lpstr>جریان مناسب در فرم ورود اطلاعات</vt:lpstr>
      <vt:lpstr>Slide 20</vt:lpstr>
      <vt:lpstr>طبقه‌بندی واسط کاربر</vt:lpstr>
      <vt:lpstr>Slide 22</vt:lpstr>
      <vt:lpstr>راهنمای مهندسی فاکتورهای انسانی</vt:lpstr>
      <vt:lpstr>راهنمای مهندسی فاکتورهای انسانی</vt:lpstr>
    </vt:vector>
  </TitlesOfParts>
  <Company>ZIGORAT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سیستم های اطلاعات مدیریت جلسه سوم</dc:title>
  <dc:creator>DELL-PC</dc:creator>
  <cp:lastModifiedBy>R.Ahari</cp:lastModifiedBy>
  <cp:revision>279</cp:revision>
  <dcterms:created xsi:type="dcterms:W3CDTF">2009-10-06T12:58:38Z</dcterms:created>
  <dcterms:modified xsi:type="dcterms:W3CDTF">2013-12-06T17:45:11Z</dcterms:modified>
</cp:coreProperties>
</file>