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tl="1" saveSubsetFonts="1">
  <p:sldMasterIdLst>
    <p:sldMasterId id="2147483648" r:id="rId1"/>
  </p:sldMasterIdLst>
  <p:notesMasterIdLst>
    <p:notesMasterId r:id="rId37"/>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5" r:id="rId30"/>
    <p:sldId id="286" r:id="rId31"/>
    <p:sldId id="287" r:id="rId32"/>
    <p:sldId id="288" r:id="rId33"/>
    <p:sldId id="289" r:id="rId34"/>
    <p:sldId id="291" r:id="rId35"/>
    <p:sldId id="292" r:id="rId36"/>
  </p:sldIdLst>
  <p:sldSz cx="9144000" cy="6858000" type="screen4x3"/>
  <p:notesSz cx="6858000" cy="9144000"/>
  <p:defaultTextStyle>
    <a:defPPr>
      <a:defRPr lang="fa-IR"/>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84380"/>
    <p:restoredTop sz="94660"/>
  </p:normalViewPr>
  <p:slideViewPr>
    <p:cSldViewPr>
      <p:cViewPr varScale="1">
        <p:scale>
          <a:sx n="66" d="100"/>
          <a:sy n="66" d="100"/>
        </p:scale>
        <p:origin x="-1506" y="-114"/>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3886200" y="0"/>
            <a:ext cx="2971800" cy="457200"/>
          </a:xfrm>
          <a:prstGeom prst="rect">
            <a:avLst/>
          </a:prstGeom>
        </p:spPr>
        <p:txBody>
          <a:bodyPr vert="horz" lIns="91440" tIns="45720" rIns="91440" bIns="45720" rtlCol="1"/>
          <a:lstStyle>
            <a:lvl1pPr algn="r">
              <a:defRPr sz="1200"/>
            </a:lvl1pPr>
          </a:lstStyle>
          <a:p>
            <a:endParaRPr lang="fa-IR"/>
          </a:p>
        </p:txBody>
      </p:sp>
      <p:sp>
        <p:nvSpPr>
          <p:cNvPr id="3" name="Date Placeholder 2"/>
          <p:cNvSpPr>
            <a:spLocks noGrp="1"/>
          </p:cNvSpPr>
          <p:nvPr>
            <p:ph type="dt" idx="1"/>
          </p:nvPr>
        </p:nvSpPr>
        <p:spPr>
          <a:xfrm>
            <a:off x="1588" y="0"/>
            <a:ext cx="2971800" cy="457200"/>
          </a:xfrm>
          <a:prstGeom prst="rect">
            <a:avLst/>
          </a:prstGeom>
        </p:spPr>
        <p:txBody>
          <a:bodyPr vert="horz" lIns="91440" tIns="45720" rIns="91440" bIns="45720" rtlCol="1"/>
          <a:lstStyle>
            <a:lvl1pPr algn="l">
              <a:defRPr sz="1200"/>
            </a:lvl1pPr>
          </a:lstStyle>
          <a:p>
            <a:fld id="{AA86A740-FD82-4669-B2C8-0D8FB99C623E}" type="datetimeFigureOut">
              <a:rPr lang="fa-IR" smtClean="0"/>
              <a:t>08/04/1437</a:t>
            </a:fld>
            <a:endParaRPr lang="fa-IR"/>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1" anchor="ctr"/>
          <a:lstStyle/>
          <a:p>
            <a:endParaRPr lang="fa-IR"/>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1"/>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6" name="Footer Placeholder 5"/>
          <p:cNvSpPr>
            <a:spLocks noGrp="1"/>
          </p:cNvSpPr>
          <p:nvPr>
            <p:ph type="ftr" sz="quarter" idx="4"/>
          </p:nvPr>
        </p:nvSpPr>
        <p:spPr>
          <a:xfrm>
            <a:off x="3886200" y="8685213"/>
            <a:ext cx="2971800" cy="457200"/>
          </a:xfrm>
          <a:prstGeom prst="rect">
            <a:avLst/>
          </a:prstGeom>
        </p:spPr>
        <p:txBody>
          <a:bodyPr vert="horz" lIns="91440" tIns="45720" rIns="91440" bIns="45720" rtlCol="1" anchor="b"/>
          <a:lstStyle>
            <a:lvl1pPr algn="r">
              <a:defRPr sz="1200"/>
            </a:lvl1pPr>
          </a:lstStyle>
          <a:p>
            <a:endParaRPr lang="fa-IR"/>
          </a:p>
        </p:txBody>
      </p:sp>
      <p:sp>
        <p:nvSpPr>
          <p:cNvPr id="7" name="Slide Number Placeholder 6"/>
          <p:cNvSpPr>
            <a:spLocks noGrp="1"/>
          </p:cNvSpPr>
          <p:nvPr>
            <p:ph type="sldNum" sz="quarter" idx="5"/>
          </p:nvPr>
        </p:nvSpPr>
        <p:spPr>
          <a:xfrm>
            <a:off x="1588" y="8685213"/>
            <a:ext cx="2971800" cy="457200"/>
          </a:xfrm>
          <a:prstGeom prst="rect">
            <a:avLst/>
          </a:prstGeom>
        </p:spPr>
        <p:txBody>
          <a:bodyPr vert="horz" lIns="91440" tIns="45720" rIns="91440" bIns="45720" rtlCol="1" anchor="b"/>
          <a:lstStyle>
            <a:lvl1pPr algn="l">
              <a:defRPr sz="1200"/>
            </a:lvl1pPr>
          </a:lstStyle>
          <a:p>
            <a:fld id="{23997A83-3643-4104-9BD2-F24CDE50FE29}" type="slidenum">
              <a:rPr lang="fa-IR" smtClean="0"/>
              <a:t>‹#›</a:t>
            </a:fld>
            <a:endParaRPr lang="fa-IR"/>
          </a:p>
        </p:txBody>
      </p:sp>
    </p:spTree>
    <p:extLst>
      <p:ext uri="{BB962C8B-B14F-4D97-AF65-F5344CB8AC3E}">
        <p14:creationId xmlns:p14="http://schemas.microsoft.com/office/powerpoint/2010/main" val="2806749479"/>
      </p:ext>
    </p:extLst>
  </p:cSld>
  <p:clrMap bg1="lt1" tx1="dk1" bg2="lt2" tx2="dk2" accent1="accent1" accent2="accent2" accent3="accent3" accent4="accent4" accent5="accent5" accent6="accent6" hlink="hlink" folHlink="folHlink"/>
  <p:notesStyle>
    <a:lvl1pPr marL="0" algn="r" defTabSz="914400" rtl="1" eaLnBrk="1" latinLnBrk="0" hangingPunct="1">
      <a:defRPr sz="1200" kern="1200">
        <a:solidFill>
          <a:schemeClr val="tx1"/>
        </a:solidFill>
        <a:latin typeface="+mn-lt"/>
        <a:ea typeface="+mn-ea"/>
        <a:cs typeface="+mn-cs"/>
      </a:defRPr>
    </a:lvl1pPr>
    <a:lvl2pPr marL="457200" algn="r" defTabSz="914400" rtl="1" eaLnBrk="1" latinLnBrk="0" hangingPunct="1">
      <a:defRPr sz="1200" kern="1200">
        <a:solidFill>
          <a:schemeClr val="tx1"/>
        </a:solidFill>
        <a:latin typeface="+mn-lt"/>
        <a:ea typeface="+mn-ea"/>
        <a:cs typeface="+mn-cs"/>
      </a:defRPr>
    </a:lvl2pPr>
    <a:lvl3pPr marL="914400" algn="r" defTabSz="914400" rtl="1" eaLnBrk="1" latinLnBrk="0" hangingPunct="1">
      <a:defRPr sz="1200" kern="1200">
        <a:solidFill>
          <a:schemeClr val="tx1"/>
        </a:solidFill>
        <a:latin typeface="+mn-lt"/>
        <a:ea typeface="+mn-ea"/>
        <a:cs typeface="+mn-cs"/>
      </a:defRPr>
    </a:lvl3pPr>
    <a:lvl4pPr marL="1371600" algn="r" defTabSz="914400" rtl="1" eaLnBrk="1" latinLnBrk="0" hangingPunct="1">
      <a:defRPr sz="1200" kern="1200">
        <a:solidFill>
          <a:schemeClr val="tx1"/>
        </a:solidFill>
        <a:latin typeface="+mn-lt"/>
        <a:ea typeface="+mn-ea"/>
        <a:cs typeface="+mn-cs"/>
      </a:defRPr>
    </a:lvl4pPr>
    <a:lvl5pPr marL="1828800" algn="r" defTabSz="914400" rtl="1" eaLnBrk="1" latinLnBrk="0" hangingPunct="1">
      <a:defRPr sz="1200" kern="1200">
        <a:solidFill>
          <a:schemeClr val="tx1"/>
        </a:solidFill>
        <a:latin typeface="+mn-lt"/>
        <a:ea typeface="+mn-ea"/>
        <a:cs typeface="+mn-cs"/>
      </a:defRPr>
    </a:lvl5pPr>
    <a:lvl6pPr marL="2286000" algn="r" defTabSz="914400" rtl="1" eaLnBrk="1" latinLnBrk="0" hangingPunct="1">
      <a:defRPr sz="1200" kern="1200">
        <a:solidFill>
          <a:schemeClr val="tx1"/>
        </a:solidFill>
        <a:latin typeface="+mn-lt"/>
        <a:ea typeface="+mn-ea"/>
        <a:cs typeface="+mn-cs"/>
      </a:defRPr>
    </a:lvl6pPr>
    <a:lvl7pPr marL="2743200" algn="r" defTabSz="914400" rtl="1" eaLnBrk="1" latinLnBrk="0" hangingPunct="1">
      <a:defRPr sz="1200" kern="1200">
        <a:solidFill>
          <a:schemeClr val="tx1"/>
        </a:solidFill>
        <a:latin typeface="+mn-lt"/>
        <a:ea typeface="+mn-ea"/>
        <a:cs typeface="+mn-cs"/>
      </a:defRPr>
    </a:lvl7pPr>
    <a:lvl8pPr marL="3200400" algn="r" defTabSz="914400" rtl="1" eaLnBrk="1" latinLnBrk="0" hangingPunct="1">
      <a:defRPr sz="1200" kern="1200">
        <a:solidFill>
          <a:schemeClr val="tx1"/>
        </a:solidFill>
        <a:latin typeface="+mn-lt"/>
        <a:ea typeface="+mn-ea"/>
        <a:cs typeface="+mn-cs"/>
      </a:defRPr>
    </a:lvl8pPr>
    <a:lvl9pPr marL="3657600" algn="r" defTabSz="914400" rtl="1"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fa-IR" dirty="0"/>
          </a:p>
        </p:txBody>
      </p:sp>
      <p:sp>
        <p:nvSpPr>
          <p:cNvPr id="4" name="Slide Number Placeholder 3"/>
          <p:cNvSpPr>
            <a:spLocks noGrp="1"/>
          </p:cNvSpPr>
          <p:nvPr>
            <p:ph type="sldNum" sz="quarter" idx="10"/>
          </p:nvPr>
        </p:nvSpPr>
        <p:spPr/>
        <p:txBody>
          <a:bodyPr/>
          <a:lstStyle/>
          <a:p>
            <a:fld id="{23997A83-3643-4104-9BD2-F24CDE50FE29}" type="slidenum">
              <a:rPr lang="fa-IR" smtClean="0"/>
              <a:t>5</a:t>
            </a:fld>
            <a:endParaRPr lang="fa-IR"/>
          </a:p>
        </p:txBody>
      </p:sp>
    </p:spTree>
    <p:extLst>
      <p:ext uri="{BB962C8B-B14F-4D97-AF65-F5344CB8AC3E}">
        <p14:creationId xmlns:p14="http://schemas.microsoft.com/office/powerpoint/2010/main" val="2636196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fa-I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fa-IR"/>
          </a:p>
        </p:txBody>
      </p:sp>
      <p:sp>
        <p:nvSpPr>
          <p:cNvPr id="4" name="Date Placeholder 3"/>
          <p:cNvSpPr>
            <a:spLocks noGrp="1"/>
          </p:cNvSpPr>
          <p:nvPr>
            <p:ph type="dt" sz="half" idx="10"/>
          </p:nvPr>
        </p:nvSpPr>
        <p:spPr/>
        <p:txBody>
          <a:bodyPr/>
          <a:lstStyle/>
          <a:p>
            <a:fld id="{7C922B6A-B953-46D7-A4A0-09A2E2070DE7}" type="datetimeFigureOut">
              <a:rPr lang="fa-IR" smtClean="0"/>
              <a:t>08/04/1437</a:t>
            </a:fld>
            <a:endParaRPr lang="fa-IR"/>
          </a:p>
        </p:txBody>
      </p:sp>
      <p:sp>
        <p:nvSpPr>
          <p:cNvPr id="5" name="Footer Placeholder 4"/>
          <p:cNvSpPr>
            <a:spLocks noGrp="1"/>
          </p:cNvSpPr>
          <p:nvPr>
            <p:ph type="ftr" sz="quarter" idx="11"/>
          </p:nvPr>
        </p:nvSpPr>
        <p:spPr/>
        <p:txBody>
          <a:bodyPr/>
          <a:lstStyle/>
          <a:p>
            <a:endParaRPr lang="fa-IR"/>
          </a:p>
        </p:txBody>
      </p:sp>
      <p:sp>
        <p:nvSpPr>
          <p:cNvPr id="6" name="Slide Number Placeholder 5"/>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3960960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fa-IR"/>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Date Placeholder 3"/>
          <p:cNvSpPr>
            <a:spLocks noGrp="1"/>
          </p:cNvSpPr>
          <p:nvPr>
            <p:ph type="dt" sz="half" idx="10"/>
          </p:nvPr>
        </p:nvSpPr>
        <p:spPr/>
        <p:txBody>
          <a:bodyPr/>
          <a:lstStyle/>
          <a:p>
            <a:fld id="{7C922B6A-B953-46D7-A4A0-09A2E2070DE7}" type="datetimeFigureOut">
              <a:rPr lang="fa-IR" smtClean="0"/>
              <a:t>08/04/1437</a:t>
            </a:fld>
            <a:endParaRPr lang="fa-IR"/>
          </a:p>
        </p:txBody>
      </p:sp>
      <p:sp>
        <p:nvSpPr>
          <p:cNvPr id="5" name="Footer Placeholder 4"/>
          <p:cNvSpPr>
            <a:spLocks noGrp="1"/>
          </p:cNvSpPr>
          <p:nvPr>
            <p:ph type="ftr" sz="quarter" idx="11"/>
          </p:nvPr>
        </p:nvSpPr>
        <p:spPr/>
        <p:txBody>
          <a:bodyPr/>
          <a:lstStyle/>
          <a:p>
            <a:endParaRPr lang="fa-IR"/>
          </a:p>
        </p:txBody>
      </p:sp>
      <p:sp>
        <p:nvSpPr>
          <p:cNvPr id="6" name="Slide Number Placeholder 5"/>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204229992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r">
              <a:defRPr sz="4000" b="1" cap="all"/>
            </a:lvl1pPr>
          </a:lstStyle>
          <a:p>
            <a:r>
              <a:rPr lang="en-US" smtClean="0"/>
              <a:t>Click to edit Master title style</a:t>
            </a:r>
            <a:endParaRPr lang="fa-I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C922B6A-B953-46D7-A4A0-09A2E2070DE7}" type="datetimeFigureOut">
              <a:rPr lang="fa-IR" smtClean="0"/>
              <a:t>08/04/1437</a:t>
            </a:fld>
            <a:endParaRPr lang="fa-IR"/>
          </a:p>
        </p:txBody>
      </p:sp>
      <p:sp>
        <p:nvSpPr>
          <p:cNvPr id="5" name="Footer Placeholder 4"/>
          <p:cNvSpPr>
            <a:spLocks noGrp="1"/>
          </p:cNvSpPr>
          <p:nvPr>
            <p:ph type="ftr" sz="quarter" idx="11"/>
          </p:nvPr>
        </p:nvSpPr>
        <p:spPr/>
        <p:txBody>
          <a:bodyPr/>
          <a:lstStyle/>
          <a:p>
            <a:endParaRPr lang="fa-IR"/>
          </a:p>
        </p:txBody>
      </p:sp>
      <p:sp>
        <p:nvSpPr>
          <p:cNvPr id="6" name="Slide Number Placeholder 5"/>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35260444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fa-I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5" name="Date Placeholder 4"/>
          <p:cNvSpPr>
            <a:spLocks noGrp="1"/>
          </p:cNvSpPr>
          <p:nvPr>
            <p:ph type="dt" sz="half" idx="10"/>
          </p:nvPr>
        </p:nvSpPr>
        <p:spPr/>
        <p:txBody>
          <a:bodyPr/>
          <a:lstStyle/>
          <a:p>
            <a:fld id="{7C922B6A-B953-46D7-A4A0-09A2E2070DE7}" type="datetimeFigureOut">
              <a:rPr lang="fa-IR" smtClean="0"/>
              <a:t>08/04/1437</a:t>
            </a:fld>
            <a:endParaRPr lang="fa-IR"/>
          </a:p>
        </p:txBody>
      </p:sp>
      <p:sp>
        <p:nvSpPr>
          <p:cNvPr id="6" name="Footer Placeholder 5"/>
          <p:cNvSpPr>
            <a:spLocks noGrp="1"/>
          </p:cNvSpPr>
          <p:nvPr>
            <p:ph type="ftr" sz="quarter" idx="11"/>
          </p:nvPr>
        </p:nvSpPr>
        <p:spPr/>
        <p:txBody>
          <a:bodyPr/>
          <a:lstStyle/>
          <a:p>
            <a:endParaRPr lang="fa-IR"/>
          </a:p>
        </p:txBody>
      </p:sp>
      <p:sp>
        <p:nvSpPr>
          <p:cNvPr id="7" name="Slide Number Placeholder 6"/>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410438060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fa-I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7" name="Date Placeholder 6"/>
          <p:cNvSpPr>
            <a:spLocks noGrp="1"/>
          </p:cNvSpPr>
          <p:nvPr>
            <p:ph type="dt" sz="half" idx="10"/>
          </p:nvPr>
        </p:nvSpPr>
        <p:spPr/>
        <p:txBody>
          <a:bodyPr/>
          <a:lstStyle/>
          <a:p>
            <a:fld id="{7C922B6A-B953-46D7-A4A0-09A2E2070DE7}" type="datetimeFigureOut">
              <a:rPr lang="fa-IR" smtClean="0"/>
              <a:t>08/04/1437</a:t>
            </a:fld>
            <a:endParaRPr lang="fa-IR"/>
          </a:p>
        </p:txBody>
      </p:sp>
      <p:sp>
        <p:nvSpPr>
          <p:cNvPr id="8" name="Footer Placeholder 7"/>
          <p:cNvSpPr>
            <a:spLocks noGrp="1"/>
          </p:cNvSpPr>
          <p:nvPr>
            <p:ph type="ftr" sz="quarter" idx="11"/>
          </p:nvPr>
        </p:nvSpPr>
        <p:spPr/>
        <p:txBody>
          <a:bodyPr/>
          <a:lstStyle/>
          <a:p>
            <a:endParaRPr lang="fa-IR"/>
          </a:p>
        </p:txBody>
      </p:sp>
      <p:sp>
        <p:nvSpPr>
          <p:cNvPr id="9" name="Slide Number Placeholder 8"/>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3702646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fa-IR"/>
          </a:p>
        </p:txBody>
      </p:sp>
      <p:sp>
        <p:nvSpPr>
          <p:cNvPr id="3" name="Date Placeholder 2"/>
          <p:cNvSpPr>
            <a:spLocks noGrp="1"/>
          </p:cNvSpPr>
          <p:nvPr>
            <p:ph type="dt" sz="half" idx="10"/>
          </p:nvPr>
        </p:nvSpPr>
        <p:spPr/>
        <p:txBody>
          <a:bodyPr/>
          <a:lstStyle/>
          <a:p>
            <a:fld id="{7C922B6A-B953-46D7-A4A0-09A2E2070DE7}" type="datetimeFigureOut">
              <a:rPr lang="fa-IR" smtClean="0"/>
              <a:t>08/04/1437</a:t>
            </a:fld>
            <a:endParaRPr lang="fa-IR"/>
          </a:p>
        </p:txBody>
      </p:sp>
      <p:sp>
        <p:nvSpPr>
          <p:cNvPr id="4" name="Footer Placeholder 3"/>
          <p:cNvSpPr>
            <a:spLocks noGrp="1"/>
          </p:cNvSpPr>
          <p:nvPr>
            <p:ph type="ftr" sz="quarter" idx="11"/>
          </p:nvPr>
        </p:nvSpPr>
        <p:spPr/>
        <p:txBody>
          <a:bodyPr/>
          <a:lstStyle/>
          <a:p>
            <a:endParaRPr lang="fa-IR"/>
          </a:p>
        </p:txBody>
      </p:sp>
      <p:sp>
        <p:nvSpPr>
          <p:cNvPr id="5" name="Slide Number Placeholder 4"/>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7321753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C922B6A-B953-46D7-A4A0-09A2E2070DE7}" type="datetimeFigureOut">
              <a:rPr lang="fa-IR" smtClean="0"/>
              <a:t>08/04/1437</a:t>
            </a:fld>
            <a:endParaRPr lang="fa-IR"/>
          </a:p>
        </p:txBody>
      </p:sp>
      <p:sp>
        <p:nvSpPr>
          <p:cNvPr id="3" name="Footer Placeholder 2"/>
          <p:cNvSpPr>
            <a:spLocks noGrp="1"/>
          </p:cNvSpPr>
          <p:nvPr>
            <p:ph type="ftr" sz="quarter" idx="11"/>
          </p:nvPr>
        </p:nvSpPr>
        <p:spPr/>
        <p:txBody>
          <a:bodyPr/>
          <a:lstStyle/>
          <a:p>
            <a:endParaRPr lang="fa-IR"/>
          </a:p>
        </p:txBody>
      </p:sp>
      <p:sp>
        <p:nvSpPr>
          <p:cNvPr id="4" name="Slide Number Placeholder 3"/>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246069345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r">
              <a:defRPr sz="2000" b="1"/>
            </a:lvl1pPr>
          </a:lstStyle>
          <a:p>
            <a:r>
              <a:rPr lang="en-US" smtClean="0"/>
              <a:t>Click to edit Master title style</a:t>
            </a:r>
            <a:endParaRPr lang="fa-I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C922B6A-B953-46D7-A4A0-09A2E2070DE7}" type="datetimeFigureOut">
              <a:rPr lang="fa-IR" smtClean="0"/>
              <a:t>08/04/1437</a:t>
            </a:fld>
            <a:endParaRPr lang="fa-IR"/>
          </a:p>
        </p:txBody>
      </p:sp>
      <p:sp>
        <p:nvSpPr>
          <p:cNvPr id="6" name="Footer Placeholder 5"/>
          <p:cNvSpPr>
            <a:spLocks noGrp="1"/>
          </p:cNvSpPr>
          <p:nvPr>
            <p:ph type="ftr" sz="quarter" idx="11"/>
          </p:nvPr>
        </p:nvSpPr>
        <p:spPr/>
        <p:txBody>
          <a:bodyPr/>
          <a:lstStyle/>
          <a:p>
            <a:endParaRPr lang="fa-IR"/>
          </a:p>
        </p:txBody>
      </p:sp>
      <p:sp>
        <p:nvSpPr>
          <p:cNvPr id="7" name="Slide Number Placeholder 6"/>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66013179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r">
              <a:defRPr sz="2000" b="1"/>
            </a:lvl1pPr>
          </a:lstStyle>
          <a:p>
            <a:r>
              <a:rPr lang="en-US" smtClean="0"/>
              <a:t>Click to edit Master title style</a:t>
            </a:r>
            <a:endParaRPr lang="fa-I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a-I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C922B6A-B953-46D7-A4A0-09A2E2070DE7}" type="datetimeFigureOut">
              <a:rPr lang="fa-IR" smtClean="0"/>
              <a:t>08/04/1437</a:t>
            </a:fld>
            <a:endParaRPr lang="fa-IR"/>
          </a:p>
        </p:txBody>
      </p:sp>
      <p:sp>
        <p:nvSpPr>
          <p:cNvPr id="6" name="Footer Placeholder 5"/>
          <p:cNvSpPr>
            <a:spLocks noGrp="1"/>
          </p:cNvSpPr>
          <p:nvPr>
            <p:ph type="ftr" sz="quarter" idx="11"/>
          </p:nvPr>
        </p:nvSpPr>
        <p:spPr/>
        <p:txBody>
          <a:bodyPr/>
          <a:lstStyle/>
          <a:p>
            <a:endParaRPr lang="fa-IR"/>
          </a:p>
        </p:txBody>
      </p:sp>
      <p:sp>
        <p:nvSpPr>
          <p:cNvPr id="7" name="Slide Number Placeholder 6"/>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38667974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fa-IR"/>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Date Placeholder 3"/>
          <p:cNvSpPr>
            <a:spLocks noGrp="1"/>
          </p:cNvSpPr>
          <p:nvPr>
            <p:ph type="dt" sz="half" idx="10"/>
          </p:nvPr>
        </p:nvSpPr>
        <p:spPr/>
        <p:txBody>
          <a:bodyPr/>
          <a:lstStyle/>
          <a:p>
            <a:fld id="{7C922B6A-B953-46D7-A4A0-09A2E2070DE7}" type="datetimeFigureOut">
              <a:rPr lang="fa-IR" smtClean="0"/>
              <a:t>08/04/1437</a:t>
            </a:fld>
            <a:endParaRPr lang="fa-IR"/>
          </a:p>
        </p:txBody>
      </p:sp>
      <p:sp>
        <p:nvSpPr>
          <p:cNvPr id="5" name="Footer Placeholder 4"/>
          <p:cNvSpPr>
            <a:spLocks noGrp="1"/>
          </p:cNvSpPr>
          <p:nvPr>
            <p:ph type="ftr" sz="quarter" idx="11"/>
          </p:nvPr>
        </p:nvSpPr>
        <p:spPr/>
        <p:txBody>
          <a:bodyPr/>
          <a:lstStyle/>
          <a:p>
            <a:endParaRPr lang="fa-IR"/>
          </a:p>
        </p:txBody>
      </p:sp>
      <p:sp>
        <p:nvSpPr>
          <p:cNvPr id="6" name="Slide Number Placeholder 5"/>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25446379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fa-I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Date Placeholder 3"/>
          <p:cNvSpPr>
            <a:spLocks noGrp="1"/>
          </p:cNvSpPr>
          <p:nvPr>
            <p:ph type="dt" sz="half" idx="10"/>
          </p:nvPr>
        </p:nvSpPr>
        <p:spPr/>
        <p:txBody>
          <a:bodyPr/>
          <a:lstStyle/>
          <a:p>
            <a:fld id="{7C922B6A-B953-46D7-A4A0-09A2E2070DE7}" type="datetimeFigureOut">
              <a:rPr lang="fa-IR" smtClean="0"/>
              <a:t>08/04/1437</a:t>
            </a:fld>
            <a:endParaRPr lang="fa-IR"/>
          </a:p>
        </p:txBody>
      </p:sp>
      <p:sp>
        <p:nvSpPr>
          <p:cNvPr id="5" name="Footer Placeholder 4"/>
          <p:cNvSpPr>
            <a:spLocks noGrp="1"/>
          </p:cNvSpPr>
          <p:nvPr>
            <p:ph type="ftr" sz="quarter" idx="11"/>
          </p:nvPr>
        </p:nvSpPr>
        <p:spPr/>
        <p:txBody>
          <a:bodyPr/>
          <a:lstStyle/>
          <a:p>
            <a:endParaRPr lang="fa-IR"/>
          </a:p>
        </p:txBody>
      </p:sp>
      <p:sp>
        <p:nvSpPr>
          <p:cNvPr id="6" name="Slide Number Placeholder 5"/>
          <p:cNvSpPr>
            <a:spLocks noGrp="1"/>
          </p:cNvSpPr>
          <p:nvPr>
            <p:ph type="sldNum" sz="quarter" idx="12"/>
          </p:nvPr>
        </p:nvSpPr>
        <p:spPr/>
        <p:txBody>
          <a:bodyPr/>
          <a:lstStyle/>
          <a:p>
            <a:fld id="{76584999-8B2E-455F-AF4C-32AB57DB8835}" type="slidenum">
              <a:rPr lang="fa-IR" smtClean="0"/>
              <a:t>‹#›</a:t>
            </a:fld>
            <a:endParaRPr lang="fa-IR"/>
          </a:p>
        </p:txBody>
      </p:sp>
    </p:spTree>
    <p:extLst>
      <p:ext uri="{BB962C8B-B14F-4D97-AF65-F5344CB8AC3E}">
        <p14:creationId xmlns:p14="http://schemas.microsoft.com/office/powerpoint/2010/main" val="198353704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1" anchor="ctr">
            <a:normAutofit/>
          </a:bodyPr>
          <a:lstStyle/>
          <a:p>
            <a:r>
              <a:rPr lang="en-US" smtClean="0"/>
              <a:t>Click to edit Master title style</a:t>
            </a:r>
            <a:endParaRPr lang="fa-I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1">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a-IR"/>
          </a:p>
        </p:txBody>
      </p:sp>
      <p:sp>
        <p:nvSpPr>
          <p:cNvPr id="4" name="Date Placeholder 3"/>
          <p:cNvSpPr>
            <a:spLocks noGrp="1"/>
          </p:cNvSpPr>
          <p:nvPr>
            <p:ph type="dt" sz="half" idx="2"/>
          </p:nvPr>
        </p:nvSpPr>
        <p:spPr>
          <a:xfrm>
            <a:off x="6553200" y="6356350"/>
            <a:ext cx="2133600" cy="365125"/>
          </a:xfrm>
          <a:prstGeom prst="rect">
            <a:avLst/>
          </a:prstGeom>
        </p:spPr>
        <p:txBody>
          <a:bodyPr vert="horz" lIns="91440" tIns="45720" rIns="91440" bIns="45720" rtlCol="1" anchor="ctr"/>
          <a:lstStyle>
            <a:lvl1pPr algn="r">
              <a:defRPr sz="1200">
                <a:solidFill>
                  <a:schemeClr val="tx1">
                    <a:tint val="75000"/>
                  </a:schemeClr>
                </a:solidFill>
              </a:defRPr>
            </a:lvl1pPr>
          </a:lstStyle>
          <a:p>
            <a:fld id="{7C922B6A-B953-46D7-A4A0-09A2E2070DE7}" type="datetimeFigureOut">
              <a:rPr lang="fa-IR" smtClean="0"/>
              <a:t>08/04/1437</a:t>
            </a:fld>
            <a:endParaRPr lang="fa-I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1" anchor="ctr"/>
          <a:lstStyle>
            <a:lvl1pPr algn="ctr">
              <a:defRPr sz="1200">
                <a:solidFill>
                  <a:schemeClr val="tx1">
                    <a:tint val="75000"/>
                  </a:schemeClr>
                </a:solidFill>
              </a:defRPr>
            </a:lvl1pPr>
          </a:lstStyle>
          <a:p>
            <a:endParaRPr lang="fa-IR"/>
          </a:p>
        </p:txBody>
      </p:sp>
      <p:sp>
        <p:nvSpPr>
          <p:cNvPr id="6" name="Slide Number Placeholder 5"/>
          <p:cNvSpPr>
            <a:spLocks noGrp="1"/>
          </p:cNvSpPr>
          <p:nvPr>
            <p:ph type="sldNum" sz="quarter" idx="4"/>
          </p:nvPr>
        </p:nvSpPr>
        <p:spPr>
          <a:xfrm>
            <a:off x="457200" y="6356350"/>
            <a:ext cx="2133600" cy="365125"/>
          </a:xfrm>
          <a:prstGeom prst="rect">
            <a:avLst/>
          </a:prstGeom>
        </p:spPr>
        <p:txBody>
          <a:bodyPr vert="horz" lIns="91440" tIns="45720" rIns="91440" bIns="45720" rtlCol="1" anchor="ctr"/>
          <a:lstStyle>
            <a:lvl1pPr algn="l">
              <a:defRPr sz="1200">
                <a:solidFill>
                  <a:schemeClr val="tx1">
                    <a:tint val="75000"/>
                  </a:schemeClr>
                </a:solidFill>
              </a:defRPr>
            </a:lvl1pPr>
          </a:lstStyle>
          <a:p>
            <a:fld id="{76584999-8B2E-455F-AF4C-32AB57DB8835}" type="slidenum">
              <a:rPr lang="fa-IR" smtClean="0"/>
              <a:t>‹#›</a:t>
            </a:fld>
            <a:endParaRPr lang="fa-IR"/>
          </a:p>
        </p:txBody>
      </p:sp>
    </p:spTree>
    <p:extLst>
      <p:ext uri="{BB962C8B-B14F-4D97-AF65-F5344CB8AC3E}">
        <p14:creationId xmlns:p14="http://schemas.microsoft.com/office/powerpoint/2010/main" val="10299705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1" eaLnBrk="1" latinLnBrk="0" hangingPunct="1">
        <a:spcBef>
          <a:spcPct val="0"/>
        </a:spcBef>
        <a:buNone/>
        <a:defRPr sz="4400" kern="1200">
          <a:solidFill>
            <a:schemeClr val="tx1"/>
          </a:solidFill>
          <a:latin typeface="+mj-lt"/>
          <a:ea typeface="+mj-ea"/>
          <a:cs typeface="+mj-cs"/>
        </a:defRPr>
      </a:lvl1pPr>
    </p:titleStyle>
    <p:bodyStyle>
      <a:lvl1pPr marL="342900" indent="-342900" algn="r" defTabSz="914400" rtl="1"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r" defTabSz="914400" rtl="1"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r" defTabSz="914400" rtl="1"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r" defTabSz="914400" rtl="1"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fa-IR"/>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ctrTitle"/>
          </p:nvPr>
        </p:nvSpPr>
        <p:spPr/>
        <p:txBody>
          <a:bodyPr/>
          <a:lstStyle/>
          <a:p>
            <a:endParaRPr lang="fa-IR"/>
          </a:p>
        </p:txBody>
      </p:sp>
      <p:sp>
        <p:nvSpPr>
          <p:cNvPr id="8" name="Subtitle 7"/>
          <p:cNvSpPr>
            <a:spLocks noGrp="1"/>
          </p:cNvSpPr>
          <p:nvPr>
            <p:ph type="subTitle" idx="1"/>
          </p:nvPr>
        </p:nvSpPr>
        <p:spPr/>
        <p:txBody>
          <a:bodyPr/>
          <a:lstStyle/>
          <a:p>
            <a:endParaRPr lang="fa-IR"/>
          </a:p>
        </p:txBody>
      </p:sp>
      <p:pic>
        <p:nvPicPr>
          <p:cNvPr id="4" name="Picture 3" descr="besmellah (0025).JPG"/>
          <p:cNvPicPr>
            <a:picLocks noChangeAspect="1"/>
          </p:cNvPicPr>
          <p:nvPr/>
        </p:nvPicPr>
        <p:blipFill>
          <a:blip r:embed="rId2">
            <a:clrChange>
              <a:clrFrom>
                <a:srgbClr val="FFFFFF"/>
              </a:clrFrom>
              <a:clrTo>
                <a:srgbClr val="FFFFFF">
                  <a:alpha val="0"/>
                </a:srgbClr>
              </a:clrTo>
            </a:clrChange>
          </a:blip>
          <a:srcRect/>
          <a:stretch>
            <a:fillRect/>
          </a:stretch>
        </p:blipFill>
        <p:spPr bwMode="auto">
          <a:xfrm>
            <a:off x="-7893" y="-603448"/>
            <a:ext cx="9271491" cy="7461447"/>
          </a:xfrm>
          <a:prstGeom prst="rect">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r="100000" b="100000"/>
            </a:path>
            <a:tileRect l="-100000" t="-100000"/>
          </a:gradFill>
          <a:ln w="9525">
            <a:solidFill>
              <a:srgbClr val="00B0F0"/>
            </a:solidFill>
            <a:miter lim="800000"/>
            <a:headEnd/>
            <a:tailEnd/>
          </a:ln>
        </p:spPr>
      </p:pic>
    </p:spTree>
    <p:extLst>
      <p:ext uri="{BB962C8B-B14F-4D97-AF65-F5344CB8AC3E}">
        <p14:creationId xmlns:p14="http://schemas.microsoft.com/office/powerpoint/2010/main" val="248377310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52536" y="0"/>
            <a:ext cx="9612560" cy="7749480"/>
          </a:xfr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lin ang="10800000" scaled="1"/>
            <a:tileRect/>
          </a:gradFill>
        </p:spPr>
        <p:txBody>
          <a:bodyPr>
            <a:noAutofit/>
          </a:bodyPr>
          <a:lstStyle/>
          <a:p>
            <a:r>
              <a:rPr lang="fa-IR" sz="8800" dirty="0" smtClean="0"/>
              <a:t>موضوع تحقیق: مانیتور</a:t>
            </a:r>
            <a:br>
              <a:rPr lang="fa-IR" sz="8800" dirty="0" smtClean="0"/>
            </a:br>
            <a:r>
              <a:rPr lang="fa-IR" sz="8800" dirty="0" smtClean="0"/>
              <a:t>وانواع آن</a:t>
            </a:r>
            <a:endParaRPr lang="fa-IR" sz="8800" dirty="0"/>
          </a:p>
        </p:txBody>
      </p:sp>
      <p:sp>
        <p:nvSpPr>
          <p:cNvPr id="4" name="Subtitle 3"/>
          <p:cNvSpPr>
            <a:spLocks noGrp="1"/>
          </p:cNvSpPr>
          <p:nvPr>
            <p:ph type="subTitle" idx="1"/>
          </p:nvPr>
        </p:nvSpPr>
        <p:spPr>
          <a:xfrm>
            <a:off x="6732240" y="6021288"/>
            <a:ext cx="7704856" cy="2736304"/>
          </a:xfrm>
        </p:spPr>
        <p:txBody>
          <a:bodyPr>
            <a:normAutofit/>
          </a:bodyPr>
          <a:lstStyle/>
          <a:p>
            <a:endParaRPr lang="fa-IR" sz="6000" dirty="0"/>
          </a:p>
        </p:txBody>
      </p:sp>
    </p:spTree>
    <p:extLst>
      <p:ext uri="{BB962C8B-B14F-4D97-AF65-F5344CB8AC3E}">
        <p14:creationId xmlns:p14="http://schemas.microsoft.com/office/powerpoint/2010/main" val="1058640151"/>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a:solidFill>
            <a:schemeClr val="tx2">
              <a:lumMod val="20000"/>
              <a:lumOff val="80000"/>
            </a:schemeClr>
          </a:solidFill>
        </p:spPr>
        <p:txBody>
          <a:bodyPr/>
          <a:lstStyle/>
          <a:p>
            <a:endParaRPr lang="fa-IR" dirty="0"/>
          </a:p>
        </p:txBody>
      </p:sp>
      <p:sp>
        <p:nvSpPr>
          <p:cNvPr id="3" name="Content Placeholder 2"/>
          <p:cNvSpPr>
            <a:spLocks noGrp="1"/>
          </p:cNvSpPr>
          <p:nvPr>
            <p:ph idx="1"/>
          </p:nvPr>
        </p:nvSpPr>
        <p:spPr>
          <a:xfrm>
            <a:off x="683568" y="1556792"/>
            <a:ext cx="7920880" cy="4525963"/>
          </a:xfrm>
          <a:solidFill>
            <a:schemeClr val="tx2">
              <a:lumMod val="20000"/>
              <a:lumOff val="80000"/>
            </a:schemeClr>
          </a:solidFill>
        </p:spPr>
        <p:txBody>
          <a:bodyPr>
            <a:noAutofit/>
          </a:bodyPr>
          <a:lstStyle/>
          <a:p>
            <a:pPr algn="ctr"/>
            <a:r>
              <a:rPr lang="fa-IR" sz="7200" dirty="0" smtClean="0"/>
              <a:t>گرد آوری : علی راهدار</a:t>
            </a:r>
          </a:p>
          <a:p>
            <a:pPr marL="0" indent="0" algn="ctr">
              <a:buNone/>
            </a:pPr>
            <a:r>
              <a:rPr lang="fa-IR" sz="7200" dirty="0" smtClean="0"/>
              <a:t>محمد نهبندانی</a:t>
            </a:r>
          </a:p>
          <a:p>
            <a:pPr algn="ctr"/>
            <a:endParaRPr lang="fa-IR" sz="7200" dirty="0"/>
          </a:p>
        </p:txBody>
      </p:sp>
    </p:spTree>
    <p:extLst>
      <p:ext uri="{BB962C8B-B14F-4D97-AF65-F5344CB8AC3E}">
        <p14:creationId xmlns:p14="http://schemas.microsoft.com/office/powerpoint/2010/main" val="304583435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560" y="0"/>
            <a:ext cx="8229600" cy="1331640"/>
          </a:xfrm>
        </p:spPr>
        <p:txBody>
          <a:bodyPr/>
          <a:lstStyle/>
          <a:p>
            <a:endParaRPr lang="fa-IR"/>
          </a:p>
        </p:txBody>
      </p:sp>
      <p:sp>
        <p:nvSpPr>
          <p:cNvPr id="3" name="Content Placeholder 2"/>
          <p:cNvSpPr>
            <a:spLocks noGrp="1"/>
          </p:cNvSpPr>
          <p:nvPr>
            <p:ph idx="1"/>
          </p:nvPr>
        </p:nvSpPr>
        <p:spPr>
          <a:xfrm>
            <a:off x="-900608" y="0"/>
            <a:ext cx="10044608" cy="6840760"/>
          </a:xfrm>
          <a:solidFill>
            <a:schemeClr val="tx2">
              <a:lumMod val="20000"/>
              <a:lumOff val="80000"/>
            </a:schemeClr>
          </a:solidFill>
        </p:spPr>
        <p:txBody>
          <a:bodyPr>
            <a:normAutofit/>
          </a:bodyPr>
          <a:lstStyle/>
          <a:p>
            <a:pPr marL="0" indent="0">
              <a:buNone/>
            </a:pPr>
            <a:r>
              <a:rPr lang="fa-IR" dirty="0" smtClean="0"/>
              <a:t>1-مقدمه</a:t>
            </a:r>
          </a:p>
          <a:p>
            <a:pPr marL="0" indent="0">
              <a:buNone/>
            </a:pPr>
            <a:r>
              <a:rPr lang="fa-IR" dirty="0" smtClean="0"/>
              <a:t>2-مانیتور</a:t>
            </a:r>
          </a:p>
          <a:p>
            <a:pPr marL="0" indent="0">
              <a:buNone/>
            </a:pPr>
            <a:r>
              <a:rPr lang="fa-IR" dirty="0" smtClean="0"/>
              <a:t>3-انواع مانیتور</a:t>
            </a:r>
          </a:p>
          <a:p>
            <a:pPr marL="0" indent="0">
              <a:buNone/>
            </a:pPr>
            <a:r>
              <a:rPr lang="fa-IR" dirty="0" smtClean="0"/>
              <a:t>4-مانیتورهای</a:t>
            </a:r>
            <a:r>
              <a:rPr lang="en-US" dirty="0" smtClean="0"/>
              <a:t>CRT</a:t>
            </a:r>
            <a:endParaRPr lang="fa-IR" dirty="0" smtClean="0"/>
          </a:p>
          <a:p>
            <a:pPr marL="0" indent="0">
              <a:buNone/>
            </a:pPr>
            <a:r>
              <a:rPr lang="fa-IR" dirty="0" smtClean="0"/>
              <a:t>5-مانیتورهای </a:t>
            </a:r>
            <a:r>
              <a:rPr lang="en-US" dirty="0" smtClean="0"/>
              <a:t>LCD</a:t>
            </a:r>
            <a:endParaRPr lang="fa-IR" dirty="0" smtClean="0"/>
          </a:p>
          <a:p>
            <a:pPr marL="0" indent="0">
              <a:buNone/>
            </a:pPr>
            <a:r>
              <a:rPr lang="fa-IR" dirty="0" smtClean="0"/>
              <a:t>6-مانیتورهای </a:t>
            </a:r>
            <a:r>
              <a:rPr lang="en-US" dirty="0" smtClean="0"/>
              <a:t>LED</a:t>
            </a:r>
            <a:endParaRPr lang="fa-IR" dirty="0" smtClean="0"/>
          </a:p>
          <a:p>
            <a:pPr marL="0" indent="0">
              <a:buNone/>
            </a:pPr>
            <a:r>
              <a:rPr lang="fa-IR" dirty="0" smtClean="0"/>
              <a:t>7-مانیتورهای </a:t>
            </a:r>
            <a:r>
              <a:rPr lang="en-US" dirty="0" smtClean="0"/>
              <a:t>DLP</a:t>
            </a:r>
            <a:endParaRPr lang="fa-IR" dirty="0" smtClean="0"/>
          </a:p>
          <a:p>
            <a:pPr marL="0" indent="0">
              <a:buNone/>
            </a:pPr>
            <a:r>
              <a:rPr lang="fa-IR" dirty="0" smtClean="0"/>
              <a:t>8-مانیتورهای</a:t>
            </a:r>
            <a:r>
              <a:rPr lang="en-US" dirty="0" smtClean="0"/>
              <a:t>LCOS</a:t>
            </a:r>
            <a:endParaRPr lang="fa-IR" dirty="0" smtClean="0"/>
          </a:p>
          <a:p>
            <a:pPr marL="0" indent="0">
              <a:buNone/>
            </a:pPr>
            <a:r>
              <a:rPr lang="fa-IR" dirty="0" smtClean="0"/>
              <a:t>9-معرفی استانداردهای متعارف در مانیتور</a:t>
            </a:r>
            <a:endParaRPr lang="fa-IR" dirty="0"/>
          </a:p>
        </p:txBody>
      </p:sp>
    </p:spTree>
    <p:extLst>
      <p:ext uri="{BB962C8B-B14F-4D97-AF65-F5344CB8AC3E}">
        <p14:creationId xmlns:p14="http://schemas.microsoft.com/office/powerpoint/2010/main" val="105423558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617" y="-891480"/>
            <a:ext cx="9162617" cy="8813576"/>
          </a:xfrm>
        </p:spPr>
        <p:txBody>
          <a:bodyPr>
            <a:normAutofit/>
          </a:bodyPr>
          <a:lstStyle/>
          <a:p>
            <a:pPr algn="r"/>
            <a:r>
              <a:rPr lang="fa-IR" sz="3600" dirty="0"/>
              <a:t>مقدمه : </a:t>
            </a:r>
            <a:r>
              <a:rPr lang="en-US" sz="3600" dirty="0"/>
              <a:t/>
            </a:r>
            <a:br>
              <a:rPr lang="en-US" sz="3600" dirty="0"/>
            </a:br>
            <a:r>
              <a:rPr lang="fa-IR" sz="3600" dirty="0"/>
              <a:t>مانيتور يكي از عناصر سخت افزاري مهم در كامپيوتر است كه از آن بعنوان دستگاه استاندارد خروجي و در جهت نمايش اطلاعات استفاده مي گردد</a:t>
            </a:r>
            <a:r>
              <a:rPr lang="en-US" sz="3600" dirty="0"/>
              <a:t/>
            </a:r>
            <a:br>
              <a:rPr lang="en-US" sz="3600" dirty="0"/>
            </a:br>
            <a:r>
              <a:rPr lang="fa-IR" sz="3600" dirty="0"/>
              <a:t> </a:t>
            </a:r>
            <a:r>
              <a:rPr lang="en-US" sz="3600" dirty="0"/>
              <a:t/>
            </a:r>
            <a:br>
              <a:rPr lang="en-US" sz="3600" dirty="0"/>
            </a:br>
            <a:r>
              <a:rPr lang="fa-IR" sz="3600" dirty="0"/>
              <a:t>. تمامي كاربران كامپيوتر بمنظور مشاهده خروجي مناسب، نيازمند استفاده از يك مانيتور مطلوب مي باشند. انتخاب يك مانيتور به عوامل متفاوتي نظير </a:t>
            </a:r>
            <a:r>
              <a:rPr lang="fa-IR" sz="3600" dirty="0" smtClean="0"/>
              <a:t>مشخصات </a:t>
            </a:r>
            <a:r>
              <a:rPr lang="fa-IR" sz="3600" dirty="0"/>
              <a:t>فني و نوع </a:t>
            </a:r>
            <a:r>
              <a:rPr lang="fa-IR" sz="3600" dirty="0" smtClean="0"/>
              <a:t>کاربرد آن بستگی دارد.</a:t>
            </a:r>
            <a:endParaRPr lang="fa-IR" sz="3600" dirty="0"/>
          </a:p>
        </p:txBody>
      </p:sp>
    </p:spTree>
    <p:extLst>
      <p:ext uri="{BB962C8B-B14F-4D97-AF65-F5344CB8AC3E}">
        <p14:creationId xmlns:p14="http://schemas.microsoft.com/office/powerpoint/2010/main" val="21815612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fontScale="90000"/>
          </a:bodyPr>
          <a:lstStyle/>
          <a:p>
            <a:pPr algn="r"/>
            <a:r>
              <a:rPr lang="fa-IR" dirty="0"/>
              <a:t>اولين نمايشگرها (مانيتورهاي مبتني بر متن) بمنظور استفاده در كامپيوترهاي شخصي در سال 1970 ارائه گرديدند. از سال 1970 تاكنون مدل هاي متفاوتي از مانتيتورها با بهره گيري از تكنولوژي هاي متفاوت و ارائه قابليت هاي مختلف، توليد و عرضه شده اند. مانيتورهاي (</a:t>
            </a:r>
            <a:r>
              <a:rPr lang="en-US" dirty="0"/>
              <a:t>CRT (</a:t>
            </a:r>
            <a:r>
              <a:rPr lang="en-US" dirty="0" err="1"/>
              <a:t>Cathod</a:t>
            </a:r>
            <a:r>
              <a:rPr lang="en-US" dirty="0"/>
              <a:t> Ray Tube</a:t>
            </a:r>
            <a:r>
              <a:rPr lang="fa-IR" dirty="0"/>
              <a:t> و مدل هاي متفاوت (</a:t>
            </a:r>
            <a:r>
              <a:rPr lang="en-US" dirty="0"/>
              <a:t>LCD (Liquid Crystal display</a:t>
            </a:r>
            <a:r>
              <a:rPr lang="fa-IR" dirty="0"/>
              <a:t>، نمونه هائي از مانيتورهاي ارائه شده طي ساليان گذشته و اخير مي باشند.</a:t>
            </a:r>
            <a:r>
              <a:rPr lang="en-US" dirty="0"/>
              <a:t/>
            </a:r>
            <a:br>
              <a:rPr lang="en-US" dirty="0"/>
            </a:br>
            <a:endParaRPr lang="fa-IR" dirty="0"/>
          </a:p>
        </p:txBody>
      </p:sp>
    </p:spTree>
    <p:extLst>
      <p:ext uri="{BB962C8B-B14F-4D97-AF65-F5344CB8AC3E}">
        <p14:creationId xmlns:p14="http://schemas.microsoft.com/office/powerpoint/2010/main" val="303659020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24645"/>
          </a:xfrm>
        </p:spPr>
        <p:txBody>
          <a:bodyPr>
            <a:normAutofit/>
          </a:bodyPr>
          <a:lstStyle/>
          <a:p>
            <a:pPr algn="r"/>
            <a:r>
              <a:rPr lang="fa-IR" sz="2000" dirty="0"/>
              <a:t>مانيتور :</a:t>
            </a:r>
            <a:r>
              <a:rPr lang="en-US" sz="2000" dirty="0"/>
              <a:t/>
            </a:r>
            <a:br>
              <a:rPr lang="en-US" sz="2000" dirty="0"/>
            </a:br>
            <a:r>
              <a:rPr lang="fa-IR" sz="2000" dirty="0"/>
              <a:t>مانیتور یا صفحه نمایش متداول‌ترين دستگاه خروجي بوده كه از آن براي نمايش اطلاعات استفاده مي‌گردد و داراي انواع مختلفي است . یک صفحه نمايش مانند تلویزیون ها می تواند رنگي يا تك رنگ باشد . در محيط </a:t>
            </a:r>
            <a:r>
              <a:rPr lang="en-US" sz="2000" dirty="0"/>
              <a:t>Dos</a:t>
            </a:r>
            <a:r>
              <a:rPr lang="fa-IR" sz="2000" dirty="0"/>
              <a:t> معمولاً صفحه‌هاي نمايش داراي 25 سطر و 80 ستون هستند و در هر ستون يك كاراكتر تايپ مي‌شود . وقتي اطلاعات از طريق صفحه كليد وارد كامپيوتر مي‌شوند، در صفحه نمايش ظاهر مي‌گردند تا از صحت آنها اطمينان حاصل شود . بعضي از كامپيوترهايي که مانند </a:t>
            </a:r>
            <a:r>
              <a:rPr lang="en-US" sz="2000" dirty="0" err="1"/>
              <a:t>Labtop</a:t>
            </a:r>
            <a:r>
              <a:rPr lang="fa-IR" sz="2000" dirty="0"/>
              <a:t> ها قابل حمل یا </a:t>
            </a:r>
            <a:r>
              <a:rPr lang="en-US" sz="2000" dirty="0"/>
              <a:t>Portable</a:t>
            </a:r>
            <a:r>
              <a:rPr lang="fa-IR" sz="2000" dirty="0"/>
              <a:t> هستند داراي نوعي صفحه نمايش به نام صفحه نمايش تخت مي باشند . در اين نوع كامپيوترها، ميزان مصرف برق از درجة اهميت ويژه‌اي برخوردار است، زيرا اين كامپيوترها معمولا در مکانهايي كه امکان دسترسي به برق نيست كار مي‌كنند و صرفه‌جويي در مصرف برق در آنها بسيار حائز اهميت می باشد .</a:t>
            </a:r>
            <a:r>
              <a:rPr lang="en-US" sz="2000" dirty="0"/>
              <a:t/>
            </a:r>
            <a:br>
              <a:rPr lang="en-US" sz="2000" dirty="0"/>
            </a:br>
            <a:r>
              <a:rPr lang="fa-IR" sz="2000" dirty="0"/>
              <a:t>كلية تصاوير، اعم از كاراكترهاي گرافيكي، حروف، ارقام و علايم ويژه و تصاوير گرافيكي به وسيلة نقاط كوچكي به نام </a:t>
            </a:r>
            <a:r>
              <a:rPr lang="en-US" sz="2000" dirty="0" err="1"/>
              <a:t>Pixcel</a:t>
            </a:r>
            <a:r>
              <a:rPr lang="fa-IR" sz="2000" dirty="0"/>
              <a:t> ساخته مي‌شوند . كيفيت تصاوير، در درجة اول به طراحي قطعات الكترونيك و در درجة دوم به اندازه و تراكم نقاط، كه اصطلاحاً به آن تفكيك‌پذيري صفحة نمايش یا </a:t>
            </a:r>
            <a:r>
              <a:rPr lang="en-US" sz="2000" dirty="0"/>
              <a:t>Resolution</a:t>
            </a:r>
            <a:r>
              <a:rPr lang="fa-IR" sz="2000" dirty="0"/>
              <a:t> گفته مي‌شود، بستگي دارد. كليه كاراكترها در محدودة معيني از نقاط تعريف مي‌شوند كه به آن ماتريس‌كاراكتر گفته مي‌شود. ماتريس‌كاراكتر مجموعه‌اي از نقاط روشن و خاموش در صفحة نمايش مي‌باشد كه به هر يك از اين نقاط، همان پيكسل مي‌گويند. هر چه تعداد پيكسل‌هاي موجود در ماتريس‌كاراكتر بيشتر باشد، وضوح تصاوير و كاراكترها نيز بيشتر خواهد بود. مانند 600 ×800 پيکسل يا 768×1024 پيکسل</a:t>
            </a:r>
            <a:r>
              <a:rPr lang="en-US" sz="2000" dirty="0"/>
              <a:t/>
            </a:r>
            <a:br>
              <a:rPr lang="en-US" sz="2000" dirty="0"/>
            </a:br>
            <a:endParaRPr lang="fa-IR" sz="2000" dirty="0"/>
          </a:p>
        </p:txBody>
      </p:sp>
    </p:spTree>
    <p:extLst>
      <p:ext uri="{BB962C8B-B14F-4D97-AF65-F5344CB8AC3E}">
        <p14:creationId xmlns:p14="http://schemas.microsoft.com/office/powerpoint/2010/main" val="34172921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مانيتورها در چند دسته تقسيم‌بندي مي‌شوند:</a:t>
            </a:r>
            <a:r>
              <a:rPr lang="en-US" sz="2400" dirty="0"/>
              <a:t/>
            </a:r>
            <a:br>
              <a:rPr lang="en-US" sz="2400" dirty="0"/>
            </a:br>
            <a:r>
              <a:rPr lang="fa-IR" sz="2400" dirty="0"/>
              <a:t> </a:t>
            </a:r>
            <a:r>
              <a:rPr lang="en-US" sz="2400" dirty="0"/>
              <a:t/>
            </a:r>
            <a:br>
              <a:rPr lang="en-US" sz="2400" dirty="0"/>
            </a:br>
            <a:r>
              <a:rPr lang="fa-IR" sz="2400" dirty="0"/>
              <a:t>1-	مانیتور های لامپ تصویری یا </a:t>
            </a:r>
            <a:r>
              <a:rPr lang="en-US" sz="2400" dirty="0"/>
              <a:t>CRT</a:t>
            </a:r>
            <a:br>
              <a:rPr lang="en-US" sz="2400" dirty="0"/>
            </a:br>
            <a:r>
              <a:rPr lang="fa-IR" sz="2400" dirty="0"/>
              <a:t>2-	مانیتور های </a:t>
            </a:r>
            <a:r>
              <a:rPr lang="en-US" sz="2400" dirty="0"/>
              <a:t>LCD</a:t>
            </a:r>
            <a:br>
              <a:rPr lang="en-US" sz="2400" dirty="0"/>
            </a:br>
            <a:r>
              <a:rPr lang="fa-IR" sz="2400" dirty="0"/>
              <a:t>3-	مانیتور های </a:t>
            </a:r>
            <a:r>
              <a:rPr lang="en-US" sz="2400" dirty="0"/>
              <a:t>LED</a:t>
            </a:r>
            <a:br>
              <a:rPr lang="en-US" sz="2400" dirty="0"/>
            </a:br>
            <a:r>
              <a:rPr lang="fa-IR" sz="2400" dirty="0"/>
              <a:t>مانيتورهاي لامپ‌تصويري يا </a:t>
            </a:r>
            <a:r>
              <a:rPr lang="en-US" sz="2400" dirty="0"/>
              <a:t>CRT</a:t>
            </a:r>
            <a:r>
              <a:rPr lang="fa-IR" sz="2400" dirty="0"/>
              <a:t> در چند سال اخير رونق فرارواني در بين کاربران داشته اند . اين مانيتورها در اندازة 12 و 14 اينچ به بازار عرضه شدند ، سپس استفاده اندازه از 15 و 17 اينچ آنها در بين كاربران رونق گرفت كه در حال حاضر اندازة 17 اينچ آنها بيشتر مورد استقبال مي‌باشد. در حال حاضر انواع 19، 21 و 22 اينچ نيز ساخته شده اند كه به دليل قيمت نسبتاً بالاتر، كمتر مورد استفاده عموم قرار مي‌گيرند. اين نوع مانيتورها داراي صفحات محدب و تخت هستند كه نوع صفحه تخت آنها بين كاربران پرطرفدارتر است. ايجاد تصوير در اين مانيتورها به‌وسيلهء پرتاب الکترون‌ها و هدايت آن‌ها به کمک ميدان‌هاي الکترومغناطيسي صورت مي گيرد .</a:t>
            </a:r>
            <a:r>
              <a:rPr lang="en-US" sz="2400" dirty="0"/>
              <a:t/>
            </a:r>
            <a:br>
              <a:rPr lang="en-US" sz="2400" dirty="0"/>
            </a:br>
            <a:r>
              <a:rPr lang="fa-IR" sz="2400" dirty="0"/>
              <a:t>مانيتورهاي </a:t>
            </a:r>
            <a:r>
              <a:rPr lang="en-US" sz="2400" dirty="0"/>
              <a:t>LCD</a:t>
            </a:r>
            <a:r>
              <a:rPr lang="fa-IR" sz="2400" dirty="0"/>
              <a:t> ؛ مانيتورهايي هستند با قطر كم و بدون لامپ تصوير و قطر آنها در حدود 4 سانتي‌متر است. </a:t>
            </a:r>
          </a:p>
        </p:txBody>
      </p:sp>
    </p:spTree>
    <p:extLst>
      <p:ext uri="{BB962C8B-B14F-4D97-AF65-F5344CB8AC3E}">
        <p14:creationId xmlns:p14="http://schemas.microsoft.com/office/powerpoint/2010/main" val="97357569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مانيتورهاي </a:t>
            </a:r>
            <a:r>
              <a:rPr lang="en-US" sz="2400" dirty="0"/>
              <a:t>LCD</a:t>
            </a:r>
            <a:r>
              <a:rPr lang="fa-IR" sz="2400" dirty="0"/>
              <a:t> را با نام كريستال مايع نيز مي‌شناسند، زيرا اين مانيتورها از کنار هم چيدن سلول‌هاي کريستال مايع بوجود مي‌آيند. به اين مانيتورها بايد از زاوية مستقيم نگاه كرد تا تصوير به خوبي ديده شود.</a:t>
            </a:r>
            <a:r>
              <a:rPr lang="en-US" sz="2400" dirty="0"/>
              <a:t/>
            </a:r>
            <a:br>
              <a:rPr lang="en-US" sz="2400" dirty="0"/>
            </a:br>
            <a:r>
              <a:rPr lang="fa-IR" sz="2400" dirty="0"/>
              <a:t>مانيتورهاي </a:t>
            </a:r>
            <a:r>
              <a:rPr lang="en-US" sz="2400" dirty="0"/>
              <a:t>LED</a:t>
            </a:r>
            <a:r>
              <a:rPr lang="fa-IR" sz="2400" dirty="0"/>
              <a:t> ؛ مانيتورهايي هستند شبيه به </a:t>
            </a:r>
            <a:r>
              <a:rPr lang="en-US" sz="2400" dirty="0"/>
              <a:t>LCD</a:t>
            </a:r>
            <a:r>
              <a:rPr lang="fa-IR" sz="2400" dirty="0"/>
              <a:t>ها، كه براي نمايش تصوير از ديودهاي نوري استفاده مي‌كنند. </a:t>
            </a:r>
            <a:r>
              <a:rPr lang="en-US" sz="2400" dirty="0"/>
              <a:t/>
            </a:r>
            <a:br>
              <a:rPr lang="en-US" sz="2400" dirty="0"/>
            </a:br>
            <a:r>
              <a:rPr lang="fa-IR" sz="2400" dirty="0"/>
              <a:t>اکنون براي آشنايي بيشتر شما، به مقايسه مانيتورهاي </a:t>
            </a:r>
            <a:r>
              <a:rPr lang="en-US" sz="2400" dirty="0"/>
              <a:t>CRT</a:t>
            </a:r>
            <a:r>
              <a:rPr lang="fa-IR" sz="2400" dirty="0"/>
              <a:t> و </a:t>
            </a:r>
            <a:r>
              <a:rPr lang="en-US" sz="2400" dirty="0"/>
              <a:t>LCD</a:t>
            </a:r>
            <a:r>
              <a:rPr lang="fa-IR" sz="2400" dirty="0"/>
              <a:t> مي‌پردازيم؛ </a:t>
            </a:r>
            <a:r>
              <a:rPr lang="en-US" sz="2400" dirty="0"/>
              <a:t/>
            </a:r>
            <a:br>
              <a:rPr lang="en-US" sz="2400" dirty="0"/>
            </a:br>
            <a:r>
              <a:rPr lang="fa-IR" sz="2400" dirty="0"/>
              <a:t>مانيتورهاي </a:t>
            </a:r>
            <a:r>
              <a:rPr lang="en-US" sz="2400" dirty="0"/>
              <a:t>LCD</a:t>
            </a:r>
            <a:r>
              <a:rPr lang="fa-IR" sz="2400" dirty="0"/>
              <a:t> داراي روشنايي یا </a:t>
            </a:r>
            <a:r>
              <a:rPr lang="en-US" sz="2400" dirty="0"/>
              <a:t>Brightness</a:t>
            </a:r>
            <a:r>
              <a:rPr lang="fa-IR" sz="2400" dirty="0"/>
              <a:t> بين 2 تا 4 برابر مانيتورهاي </a:t>
            </a:r>
            <a:r>
              <a:rPr lang="en-US" sz="2400" dirty="0"/>
              <a:t>CRT</a:t>
            </a:r>
            <a:r>
              <a:rPr lang="fa-IR" sz="2400" dirty="0"/>
              <a:t> هستند اما در مورد وضوح تصويری یا </a:t>
            </a:r>
            <a:r>
              <a:rPr lang="en-US" sz="2400" dirty="0"/>
              <a:t>Contrast</a:t>
            </a:r>
            <a:r>
              <a:rPr lang="fa-IR" sz="2400" dirty="0"/>
              <a:t> مانيتورهاي </a:t>
            </a:r>
            <a:r>
              <a:rPr lang="en-US" sz="2400" dirty="0"/>
              <a:t>CRT 2</a:t>
            </a:r>
            <a:r>
              <a:rPr lang="fa-IR" sz="2400" dirty="0"/>
              <a:t> تا 4 برابر مانيتور هاي </a:t>
            </a:r>
            <a:r>
              <a:rPr lang="en-US" sz="2400" dirty="0"/>
              <a:t>LCD</a:t>
            </a:r>
            <a:r>
              <a:rPr lang="fa-IR" sz="2400" dirty="0"/>
              <a:t> مي باشند . زاويهءديد یا </a:t>
            </a:r>
            <a:r>
              <a:rPr lang="en-US" sz="2400" dirty="0"/>
              <a:t>Viewing Angle</a:t>
            </a:r>
            <a:r>
              <a:rPr lang="fa-IR" sz="2400" dirty="0"/>
              <a:t> مانيتورهاي </a:t>
            </a:r>
            <a:r>
              <a:rPr lang="en-US" sz="2400" dirty="0"/>
              <a:t>CRT</a:t>
            </a:r>
            <a:r>
              <a:rPr lang="fa-IR" sz="2400" dirty="0"/>
              <a:t> بيش از 150 درجه است درصورتي‌که در مورد مانيتورهاي </a:t>
            </a:r>
            <a:r>
              <a:rPr lang="en-US" sz="2400" dirty="0"/>
              <a:t>LCD</a:t>
            </a:r>
            <a:r>
              <a:rPr lang="fa-IR" sz="2400" dirty="0"/>
              <a:t> معمولي اين رقم حداکثر معادل 90 درجه است. امواج مغناطيسي مانند آهنربا و امواج الکترومغناطيسي مانند موبايل روي مانيتورهاي </a:t>
            </a:r>
            <a:r>
              <a:rPr lang="en-US" sz="2400" dirty="0"/>
              <a:t>CRT</a:t>
            </a:r>
            <a:r>
              <a:rPr lang="fa-IR" sz="2400" dirty="0"/>
              <a:t> ايجاد اختشاش تصويري مي‌کنند ولي مانيتورهاي </a:t>
            </a:r>
            <a:r>
              <a:rPr lang="en-US" sz="2400" dirty="0"/>
              <a:t>LCD</a:t>
            </a:r>
            <a:r>
              <a:rPr lang="fa-IR" sz="2400" dirty="0"/>
              <a:t> از اين آسيب در امانند. بدليل تکنولوژي ساخت هر يک از مانيتورها، مانيتورهاي </a:t>
            </a:r>
            <a:r>
              <a:rPr lang="en-US" sz="2400" dirty="0"/>
              <a:t>CRT</a:t>
            </a:r>
            <a:r>
              <a:rPr lang="fa-IR" sz="2400" dirty="0"/>
              <a:t> در مرکز بسيار شفاف‌ترند درصورتي‌که مانيتورهاي </a:t>
            </a:r>
            <a:r>
              <a:rPr lang="en-US" sz="2400" dirty="0"/>
              <a:t>LCD</a:t>
            </a:r>
            <a:r>
              <a:rPr lang="fa-IR" sz="2400" dirty="0"/>
              <a:t> در گوشه‌ها روشنتر هستند. مانيتورها </a:t>
            </a:r>
            <a:r>
              <a:rPr lang="en-US" sz="2400" dirty="0"/>
              <a:t>CRT</a:t>
            </a:r>
            <a:r>
              <a:rPr lang="fa-IR" sz="2400" dirty="0"/>
              <a:t> قدرت و انعطاف بيشتري براي مطابقت با رنگ‌هاي قابل دريافت چشم انسان دارند. همچنين مانيتورهاي </a:t>
            </a:r>
            <a:r>
              <a:rPr lang="en-US" sz="2400" dirty="0"/>
              <a:t>CRT</a:t>
            </a:r>
            <a:r>
              <a:rPr lang="fa-IR" sz="2400" dirty="0"/>
              <a:t> نسبت به مانيتورهاي </a:t>
            </a:r>
            <a:r>
              <a:rPr lang="en-US" sz="2400" dirty="0"/>
              <a:t>LCD</a:t>
            </a:r>
            <a:r>
              <a:rPr lang="fa-IR" sz="2400" dirty="0"/>
              <a:t> داراي کيفيت رنگ و خلوص رنگ بيشتري هستند</a:t>
            </a:r>
          </a:p>
        </p:txBody>
      </p:sp>
    </p:spTree>
    <p:extLst>
      <p:ext uri="{BB962C8B-B14F-4D97-AF65-F5344CB8AC3E}">
        <p14:creationId xmlns:p14="http://schemas.microsoft.com/office/powerpoint/2010/main" val="247612359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بزرگترين اشکال مانيتورهاي </a:t>
            </a:r>
            <a:r>
              <a:rPr lang="en-US" sz="2400" dirty="0"/>
              <a:t>LCD</a:t>
            </a:r>
            <a:r>
              <a:rPr lang="fa-IR" sz="2400" dirty="0"/>
              <a:t> احتمال ايجاد پيکسل سوخته یا </a:t>
            </a:r>
            <a:r>
              <a:rPr lang="en-US" sz="2400" dirty="0"/>
              <a:t>Defective Pixel</a:t>
            </a:r>
            <a:r>
              <a:rPr lang="fa-IR" sz="2400" dirty="0"/>
              <a:t> بر روي صفحهءنمايش آن‌ها است. وبزرگترين مشکل مانيتورهاي </a:t>
            </a:r>
            <a:r>
              <a:rPr lang="en-US" sz="2400" dirty="0"/>
              <a:t>CRT</a:t>
            </a:r>
            <a:r>
              <a:rPr lang="fa-IR" sz="2400" dirty="0"/>
              <a:t> لرزش تصويري یا </a:t>
            </a:r>
            <a:r>
              <a:rPr lang="en-US" sz="2400" dirty="0"/>
              <a:t>Flickering</a:t>
            </a:r>
            <a:r>
              <a:rPr lang="fa-IR" sz="2400" dirty="0"/>
              <a:t> آنها است، که البته در صورتي‌که فرکانس 85</a:t>
            </a:r>
            <a:r>
              <a:rPr lang="en-US" sz="2400" dirty="0"/>
              <a:t>Hz</a:t>
            </a:r>
            <a:r>
              <a:rPr lang="fa-IR" sz="2400" dirty="0"/>
              <a:t> و بالاتر پشتيباني شود، اين لرزش محسوس نخواهد بود. مانيتورهاي </a:t>
            </a:r>
            <a:r>
              <a:rPr lang="en-US" sz="2400" dirty="0"/>
              <a:t>CRT</a:t>
            </a:r>
            <a:r>
              <a:rPr lang="fa-IR" sz="2400" dirty="0"/>
              <a:t> به طور معمول 120</a:t>
            </a:r>
            <a:r>
              <a:rPr lang="en-US" sz="2400" dirty="0"/>
              <a:t>watt</a:t>
            </a:r>
            <a:r>
              <a:rPr lang="fa-IR" sz="2400" dirty="0"/>
              <a:t> انرژي مصرف مي‌کنند و اين درحالي‌ است که مانيتورهاي </a:t>
            </a:r>
            <a:r>
              <a:rPr lang="en-US" sz="2400" dirty="0"/>
              <a:t>LCD</a:t>
            </a:r>
            <a:r>
              <a:rPr lang="fa-IR" sz="2400" dirty="0"/>
              <a:t> تنها 40</a:t>
            </a:r>
            <a:r>
              <a:rPr lang="en-US" sz="2400" dirty="0"/>
              <a:t>watt</a:t>
            </a:r>
            <a:r>
              <a:rPr lang="fa-IR" sz="2400" dirty="0"/>
              <a:t> مصرف انرژي دارند. همچنين وزن يک مانيتور </a:t>
            </a:r>
            <a:r>
              <a:rPr lang="en-US" sz="2400" dirty="0"/>
              <a:t>CRT</a:t>
            </a:r>
            <a:r>
              <a:rPr lang="fa-IR" sz="2400" dirty="0"/>
              <a:t> درحدود 13 کيلوگرم است و يک مانيتور </a:t>
            </a:r>
            <a:r>
              <a:rPr lang="en-US" sz="2400" dirty="0"/>
              <a:t>LCD</a:t>
            </a:r>
            <a:r>
              <a:rPr lang="fa-IR" sz="2400" dirty="0"/>
              <a:t> تنها حدود 3 کيلوگرم وزن دارد. همچنين مهم است که بدانيم؛ مانيتورهاي </a:t>
            </a:r>
            <a:r>
              <a:rPr lang="en-US" sz="2400" dirty="0"/>
              <a:t>LCD</a:t>
            </a:r>
            <a:r>
              <a:rPr lang="fa-IR" sz="2400" dirty="0"/>
              <a:t> علاوه بر توليد گرماي کمتر، آثار سوء بسيار کمتري بر چشم دارند. همچنين يکي از موارد بسيار خطرناک دربارهء مانيتورهاي </a:t>
            </a:r>
            <a:r>
              <a:rPr lang="en-US" sz="2400" dirty="0"/>
              <a:t>CRT</a:t>
            </a:r>
            <a:r>
              <a:rPr lang="fa-IR" sz="2400" dirty="0"/>
              <a:t> انتشار گازهايي است که به واسطهء گرما تبخير شده و به بيرون متصاعد مي‌شوند . این گازها براي انسان ف محيط زيست و بخصوص لايه اُزُن بسيان زيان‌بار هستند. در آخر بايد گفت براي پيروزي مانيتورهاي </a:t>
            </a:r>
            <a:r>
              <a:rPr lang="en-US" sz="2400" dirty="0"/>
              <a:t>LCD</a:t>
            </a:r>
            <a:r>
              <a:rPr lang="fa-IR" sz="2400" dirty="0"/>
              <a:t> بر مانيتورهاي </a:t>
            </a:r>
            <a:r>
              <a:rPr lang="en-US" sz="2400" dirty="0"/>
              <a:t>CRT</a:t>
            </a:r>
            <a:r>
              <a:rPr lang="fa-IR" sz="2400" dirty="0"/>
              <a:t> نياز به زمان زيادي است، تا نواقصش برطرف شده و از نظر قيمت نيز بتواند با آن رقابت کند.</a:t>
            </a:r>
            <a:r>
              <a:rPr lang="en-US" sz="2400" dirty="0"/>
              <a:t/>
            </a:r>
            <a:br>
              <a:rPr lang="en-US" sz="2400" dirty="0"/>
            </a:br>
            <a:endParaRPr lang="fa-IR" sz="2400" dirty="0"/>
          </a:p>
        </p:txBody>
      </p:sp>
    </p:spTree>
    <p:extLst>
      <p:ext uri="{BB962C8B-B14F-4D97-AF65-F5344CB8AC3E}">
        <p14:creationId xmlns:p14="http://schemas.microsoft.com/office/powerpoint/2010/main" val="141403086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حال به بررسي قسمتهاي خارجي مانيتور ها مي پردازيم .</a:t>
            </a:r>
            <a:r>
              <a:rPr lang="en-US" sz="2400" dirty="0"/>
              <a:t/>
            </a:r>
            <a:br>
              <a:rPr lang="en-US" sz="2400" dirty="0"/>
            </a:br>
            <a:r>
              <a:rPr lang="fa-IR" sz="2400" dirty="0"/>
              <a:t>مانيتورها داراي يك كابل برق هستند، كه كاملاً شبيه به كابل برق </a:t>
            </a:r>
            <a:r>
              <a:rPr lang="en-US" sz="2400" dirty="0"/>
              <a:t>Case</a:t>
            </a:r>
            <a:r>
              <a:rPr lang="fa-IR" sz="2400" dirty="0"/>
              <a:t> مي‌باشد. كابل ارسال داده به مانيتور داراي 15 رشته سيم و يك محل اتصال به كارت گرافيك است كه 15 پين دارد. اين 15 پين در 3 رديف 5 تايي قرار دارند كه به كارت گرافيك وصل شده و داراي پيچ‌هايي در دو سمت است كه به كارت گرافيك پيچ مي‌شوند، تا از جدا شدن و قطع ناگهاني تصوير جلوگيري کنند. </a:t>
            </a:r>
            <a:r>
              <a:rPr lang="en-US" sz="2400" dirty="0"/>
              <a:t/>
            </a:r>
            <a:br>
              <a:rPr lang="en-US" sz="2400" dirty="0"/>
            </a:br>
            <a:r>
              <a:rPr lang="fa-IR" sz="2400" dirty="0"/>
              <a:t> </a:t>
            </a:r>
            <a:r>
              <a:rPr lang="en-US" sz="2400" dirty="0"/>
              <a:t/>
            </a:r>
            <a:br>
              <a:rPr lang="en-US" sz="2400" dirty="0"/>
            </a:br>
            <a:r>
              <a:rPr lang="fa-IR" sz="2400" dirty="0"/>
              <a:t>روي قاب مانيتور تعدادي دكمه براي تنظيم نور، اندازه، حاشيه و غيره براي تنظيم تصوير مانيتور وجود دارد. همچنين مي‌توانيم برچسبهايي را روي قاب مانيتور مشاهده نماييم، اين برچسبها مربوط به امكانات و استانداردهاي مانيتورهاست، مثلاً برچسب با علامت </a:t>
            </a:r>
            <a:r>
              <a:rPr lang="en-US" sz="2400" dirty="0"/>
              <a:t>TCO</a:t>
            </a:r>
            <a:r>
              <a:rPr lang="fa-IR" sz="2400" dirty="0"/>
              <a:t> بيانگر وجود استاندارد تصويري </a:t>
            </a:r>
            <a:r>
              <a:rPr lang="en-US" sz="2400" dirty="0"/>
              <a:t>TCO</a:t>
            </a:r>
            <a:r>
              <a:rPr lang="fa-IR" sz="2400" dirty="0"/>
              <a:t> در مانيتور است .</a:t>
            </a:r>
            <a:r>
              <a:rPr lang="en-US" sz="2400" dirty="0"/>
              <a:t/>
            </a:r>
            <a:br>
              <a:rPr lang="en-US" sz="2400" dirty="0"/>
            </a:br>
            <a:r>
              <a:rPr lang="fa-IR" sz="2400" dirty="0"/>
              <a:t>درهنگام خريد يک مانيتور بايد به چند مورد توجه نمود. ابتدا به شفافيت نور و تصور، سپس به حداکثر مقدار تفكيك‌پذيري صفحة نمايش یا </a:t>
            </a:r>
            <a:r>
              <a:rPr lang="en-US" sz="2400" dirty="0"/>
              <a:t>Resolution</a:t>
            </a:r>
            <a:r>
              <a:rPr lang="fa-IR" sz="2400" dirty="0"/>
              <a:t> و پس از آن به ديگر امکانات آن.</a:t>
            </a:r>
            <a:r>
              <a:rPr lang="en-US" sz="2400" dirty="0"/>
              <a:t/>
            </a:r>
            <a:br>
              <a:rPr lang="en-US" sz="2400" dirty="0"/>
            </a:br>
            <a:r>
              <a:rPr lang="fa-IR" sz="2400" dirty="0"/>
              <a:t>امروزه اكثر مانيتورهاي موجود در بازار داراي حالت هاي هوشمندي براي كاستن از مقدار برق مصرفي هستند و به صورت اتوماتيك در چهار مرحله فعال مي‌گردند:</a:t>
            </a:r>
            <a:r>
              <a:rPr lang="en-US" sz="2400" dirty="0"/>
              <a:t/>
            </a:r>
            <a:br>
              <a:rPr lang="en-US" sz="2400" dirty="0"/>
            </a:br>
            <a:r>
              <a:rPr lang="fa-IR" sz="2400" dirty="0"/>
              <a:t>۱- استفاده از محافظ صفحه نمايش یا </a:t>
            </a:r>
            <a:r>
              <a:rPr lang="en-US" sz="2400" dirty="0"/>
              <a:t>Screen Saver</a:t>
            </a:r>
            <a:r>
              <a:rPr lang="fa-IR" sz="2400" dirty="0"/>
              <a:t> ، که در اين حالت از آسيب ديدن مانيتور بر اثر يكنواختي شعاع الكتروني جلوگيري مي‌گردد.</a:t>
            </a:r>
            <a:r>
              <a:rPr lang="en-US" sz="2400" dirty="0"/>
              <a:t/>
            </a:r>
            <a:br>
              <a:rPr lang="en-US" sz="2400" dirty="0"/>
            </a:br>
            <a:endParaRPr lang="fa-IR" sz="2400" dirty="0"/>
          </a:p>
        </p:txBody>
      </p:sp>
    </p:spTree>
    <p:extLst>
      <p:ext uri="{BB962C8B-B14F-4D97-AF65-F5344CB8AC3E}">
        <p14:creationId xmlns:p14="http://schemas.microsoft.com/office/powerpoint/2010/main" val="2825554878"/>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۲- حالت آماده باش یا </a:t>
            </a:r>
            <a:r>
              <a:rPr lang="en-US" sz="2400" dirty="0"/>
              <a:t>Stand by</a:t>
            </a:r>
            <a:r>
              <a:rPr lang="fa-IR" sz="2400" dirty="0"/>
              <a:t> ، که در اين حالت مانيتور ۵۰ درصد از مصرف برق مي‌كاهد و به سرعت به ورودي‌ها پاسخ مي‌دهد.</a:t>
            </a:r>
            <a:r>
              <a:rPr lang="en-US" sz="2400" dirty="0"/>
              <a:t/>
            </a:r>
            <a:br>
              <a:rPr lang="en-US" sz="2400" dirty="0"/>
            </a:br>
            <a:r>
              <a:rPr lang="fa-IR" sz="2400" dirty="0"/>
              <a:t>۳- حالت تعليق یا </a:t>
            </a:r>
            <a:r>
              <a:rPr lang="en-US" sz="2400" dirty="0"/>
              <a:t>Suspend</a:t>
            </a:r>
            <a:r>
              <a:rPr lang="fa-IR" sz="2400" dirty="0"/>
              <a:t> ،که در اين حالت لامپ تصوير مانيتور در حالت خاموش است و ۸۵ تا ۹۰ درصد از ميزان برق مصرفي لازم براي كاركردن مانيتور كاسته مي‌شود. در اين حالت پاسخ به ورودي‌ها مثل ماوس و کيبرد كمي كندتر است.</a:t>
            </a:r>
            <a:r>
              <a:rPr lang="en-US" sz="2400" dirty="0"/>
              <a:t/>
            </a:r>
            <a:br>
              <a:rPr lang="en-US" sz="2400" dirty="0"/>
            </a:br>
            <a:r>
              <a:rPr lang="fa-IR" sz="2400" dirty="0"/>
              <a:t>۴- مرحله خاموشي؛ در اين مرحله عمل خاموشي به وسيله كاربر به وسيله كليد روشن، خاموش مانيتور صورت نگرفته بلكه به صورت هوشمندانه اين كار توسط مانيتور انجام مي‌گيرد، برق مصرفي در اين حالت ۳ تا ۷ وات است.</a:t>
            </a:r>
            <a:r>
              <a:rPr lang="en-US" sz="2400" dirty="0"/>
              <a:t/>
            </a:r>
            <a:br>
              <a:rPr lang="en-US" sz="2400" dirty="0"/>
            </a:br>
            <a:r>
              <a:rPr lang="fa-IR" sz="2400" dirty="0"/>
              <a:t>يكي از چيزهايي كه شما بايد از مانيتور خود دور نگاه داريد بلندگوها و اجسام داراي ميدان مغناطيسي هستند. تأثير مغناطيسي بلندگوها باعث پخش رنگ در مانيتور و يا تجمع رنگ در يک گوشه مي‌گردد. علاوه بر بلندگوها حدالامكان سعي نماييد وسايلي چون تلفن، دستگاه ضبط صوت، اسكنر و چاپگر را نيز از مانتيور خود دور نگه داريد.</a:t>
            </a:r>
            <a:r>
              <a:rPr lang="en-US" sz="2400" dirty="0"/>
              <a:t/>
            </a:r>
            <a:br>
              <a:rPr lang="en-US" sz="2400" dirty="0"/>
            </a:br>
            <a:endParaRPr lang="fa-IR" sz="2400" dirty="0"/>
          </a:p>
        </p:txBody>
      </p:sp>
    </p:spTree>
    <p:extLst>
      <p:ext uri="{BB962C8B-B14F-4D97-AF65-F5344CB8AC3E}">
        <p14:creationId xmlns:p14="http://schemas.microsoft.com/office/powerpoint/2010/main" val="231365640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33" y="188640"/>
            <a:ext cx="9143818" cy="720080"/>
          </a:xfrm>
        </p:spPr>
        <p:txBody>
          <a:bodyPr>
            <a:noAutofit/>
          </a:bodyPr>
          <a:lstStyle/>
          <a:p>
            <a:pPr algn="r"/>
            <a:r>
              <a:rPr lang="fa-IR" sz="2000" dirty="0"/>
              <a:t>1-مانيتور هاي </a:t>
            </a:r>
            <a:r>
              <a:rPr lang="en-US" sz="2000" dirty="0"/>
              <a:t>CRT</a:t>
            </a:r>
            <a:r>
              <a:rPr lang="fa-IR" sz="2000" dirty="0"/>
              <a:t> : </a:t>
            </a:r>
            <a:r>
              <a:rPr lang="en-US" sz="2000" dirty="0"/>
              <a:t/>
            </a:r>
            <a:br>
              <a:rPr lang="en-US" sz="2000" dirty="0"/>
            </a:br>
            <a:r>
              <a:rPr lang="fa-IR" sz="2000" dirty="0"/>
              <a:t> </a:t>
            </a:r>
            <a:r>
              <a:rPr lang="en-US" sz="2000" dirty="0"/>
              <a:t/>
            </a:r>
            <a:br>
              <a:rPr lang="en-US" sz="2000" dirty="0"/>
            </a:br>
            <a:r>
              <a:rPr lang="fa-IR" sz="2000" dirty="0"/>
              <a:t>مانیتورهای </a:t>
            </a:r>
            <a:r>
              <a:rPr lang="en-US" sz="2000" dirty="0"/>
              <a:t>CRT (Cathode Ray Tube)</a:t>
            </a:r>
            <a:r>
              <a:rPr lang="fa-IR" sz="2000" dirty="0"/>
              <a:t> :</a:t>
            </a:r>
            <a:r>
              <a:rPr lang="en-US" sz="2000" dirty="0"/>
              <a:t/>
            </a:r>
            <a:br>
              <a:rPr lang="en-US" sz="2000" dirty="0"/>
            </a:br>
            <a:endParaRPr lang="fa-IR" sz="2000" dirty="0"/>
          </a:p>
        </p:txBody>
      </p:sp>
      <p:sp>
        <p:nvSpPr>
          <p:cNvPr id="3" name="Content Placeholder 2"/>
          <p:cNvSpPr>
            <a:spLocks noGrp="1"/>
          </p:cNvSpPr>
          <p:nvPr>
            <p:ph sz="half" idx="1"/>
          </p:nvPr>
        </p:nvSpPr>
        <p:spPr>
          <a:xfrm>
            <a:off x="0" y="3573016"/>
            <a:ext cx="9144000" cy="3284984"/>
          </a:xfrm>
        </p:spPr>
        <p:txBody>
          <a:bodyPr>
            <a:normAutofit fontScale="92500" lnSpcReduction="10000"/>
          </a:bodyPr>
          <a:lstStyle/>
          <a:p>
            <a:r>
              <a:rPr lang="fa-IR" dirty="0"/>
              <a:t>این مانیتورها به مانیتورهای</a:t>
            </a:r>
            <a:endParaRPr lang="en-US" dirty="0"/>
          </a:p>
          <a:p>
            <a:r>
              <a:rPr lang="fa-IR" dirty="0"/>
              <a:t> </a:t>
            </a:r>
            <a:endParaRPr lang="en-US" dirty="0"/>
          </a:p>
          <a:p>
            <a:r>
              <a:rPr lang="en-US" dirty="0"/>
              <a:t>CRT</a:t>
            </a:r>
            <a:r>
              <a:rPr lang="fa-IR" dirty="0"/>
              <a:t> یا مانیتورهای لامپ اشعه کاتودیک یا مانیتورهای مجهز به تفنگ کاتدی مشهور هستند. در این مانیتورها سه تفنگ الکترونی با رنگ های قرمز، سبز و آبی وجود دارد که الکترون ها را با سرعت به پشت صفحه نمایش پرتاب می کند. سطح داخلی صفحه نمایش به یک ماده فسفری آغشته شده است که در اثر برخورد الکترونها به یک نقطه از این سطح فسفری، با سوختن فسفرها از آن نور منعکس می شود. </a:t>
            </a:r>
            <a:endParaRPr lang="en-US" dirty="0"/>
          </a:p>
          <a:p>
            <a:endParaRPr lang="fa-IR" dirty="0"/>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5796136" y="980728"/>
            <a:ext cx="2819400" cy="2581275"/>
          </a:xfrm>
        </p:spPr>
      </p:pic>
    </p:spTree>
    <p:extLst>
      <p:ext uri="{BB962C8B-B14F-4D97-AF65-F5344CB8AC3E}">
        <p14:creationId xmlns:p14="http://schemas.microsoft.com/office/powerpoint/2010/main" val="7881595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387" y="13904"/>
            <a:ext cx="9144000" cy="6844095"/>
          </a:xfrm>
        </p:spPr>
        <p:txBody>
          <a:bodyPr>
            <a:normAutofit/>
          </a:bodyPr>
          <a:lstStyle/>
          <a:p>
            <a:pPr algn="r"/>
            <a:r>
              <a:rPr lang="fa-IR" sz="2800" dirty="0"/>
              <a:t>در واقع هر یک از نقطه ها در سطح داخلی صفحه نمایش از قطعه فسفری قرمز، سبز و آبی تشکیل می شود</a:t>
            </a:r>
            <a:r>
              <a:rPr lang="en-US" sz="2800" dirty="0"/>
              <a:t/>
            </a:r>
            <a:br>
              <a:rPr lang="en-US" sz="2800" dirty="0"/>
            </a:br>
            <a:r>
              <a:rPr lang="fa-IR" sz="2800" dirty="0"/>
              <a:t> </a:t>
            </a:r>
            <a:r>
              <a:rPr lang="en-US" sz="2800" dirty="0"/>
              <a:t/>
            </a:r>
            <a:br>
              <a:rPr lang="en-US" sz="2800" dirty="0"/>
            </a:br>
            <a:r>
              <a:rPr lang="fa-IR" sz="2800" dirty="0"/>
              <a:t> </a:t>
            </a:r>
            <a:r>
              <a:rPr lang="en-US" sz="2800" dirty="0"/>
              <a:t/>
            </a:r>
            <a:br>
              <a:rPr lang="en-US" sz="2800" dirty="0"/>
            </a:br>
            <a:r>
              <a:rPr lang="fa-IR" sz="2800" dirty="0"/>
              <a:t>. هریک از تفنگ های الکترونی فقط قطعه متناظر با خود را مورد هدف قرار می دهد که با برخورد شعاع الکترونی نوری به همان رنگ از آن منعکس می شود. مدار کنترل کننده نمایشگر بسته به رنگ نقطه های متن یا تصویری که قرار است نمایش داده شود در زمانهای مناسب شعاع الکترونی هریک از تفنگ ها را خاموش یا روشن می کند. در اثر ترکیب رنگ ها شعاع های نورانی منعکس شده از هر نقطه، آن نقطه را به یک رنگ خاص در می آید که با ترکیب حالت های مختلف خاموش و روشن کردن این سه شعاع الکترونی و تنظیم شدت روشنایی می توان رنگ های بیشتری تولید کرد.</a:t>
            </a:r>
            <a:r>
              <a:rPr lang="en-US" sz="2800" dirty="0"/>
              <a:t/>
            </a:r>
            <a:br>
              <a:rPr lang="en-US" sz="2800" dirty="0"/>
            </a:br>
            <a:r>
              <a:rPr lang="fa-IR" sz="2800" dirty="0"/>
              <a:t> </a:t>
            </a:r>
            <a:r>
              <a:rPr lang="en-US" sz="2800" dirty="0"/>
              <a:t/>
            </a:r>
            <a:br>
              <a:rPr lang="en-US" sz="2800" dirty="0"/>
            </a:br>
            <a:endParaRPr lang="fa-IR" sz="2800" dirty="0"/>
          </a:p>
        </p:txBody>
      </p:sp>
    </p:spTree>
    <p:extLst>
      <p:ext uri="{BB962C8B-B14F-4D97-AF65-F5344CB8AC3E}">
        <p14:creationId xmlns:p14="http://schemas.microsoft.com/office/powerpoint/2010/main" val="99067253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800" dirty="0"/>
              <a:t>ويژگی مهم  مانيتورهای </a:t>
            </a:r>
            <a:r>
              <a:rPr lang="en-US" sz="2800" dirty="0"/>
              <a:t>CRT </a:t>
            </a:r>
            <a:r>
              <a:rPr lang="fa-IR" sz="2800" dirty="0"/>
              <a:t>:</a:t>
            </a:r>
            <a:r>
              <a:rPr lang="en-US" sz="2800" dirty="0"/>
              <a:t/>
            </a:r>
            <a:br>
              <a:rPr lang="en-US" sz="2800" dirty="0"/>
            </a:br>
            <a:r>
              <a:rPr lang="fa-IR" sz="2800" dirty="0"/>
              <a:t>مانيتورهای </a:t>
            </a:r>
            <a:r>
              <a:rPr lang="en-US" sz="2800" dirty="0"/>
              <a:t>CRT</a:t>
            </a:r>
            <a:r>
              <a:rPr lang="fa-IR" sz="2800" dirty="0"/>
              <a:t> از دو نوع تکنولوژی لامپ تصوير استفاده می نمايند : </a:t>
            </a:r>
            <a:r>
              <a:rPr lang="en-US" sz="2800" dirty="0"/>
              <a:t>Shadow mask</a:t>
            </a:r>
            <a:r>
              <a:rPr lang="fa-IR" sz="2800" dirty="0"/>
              <a:t> و يا </a:t>
            </a:r>
            <a:r>
              <a:rPr lang="en-US" sz="2800" dirty="0"/>
              <a:t>Aperture grille</a:t>
            </a:r>
            <a:r>
              <a:rPr lang="fa-IR" sz="2800" dirty="0"/>
              <a:t> . در مانيتورهای قديمی </a:t>
            </a:r>
            <a:r>
              <a:rPr lang="en-US" sz="2800" dirty="0"/>
              <a:t>CRT</a:t>
            </a:r>
            <a:r>
              <a:rPr lang="fa-IR" sz="2800" dirty="0"/>
              <a:t>  از تکنولوژی </a:t>
            </a:r>
            <a:r>
              <a:rPr lang="en-US" sz="2800" dirty="0"/>
              <a:t>shadow mask</a:t>
            </a:r>
            <a:r>
              <a:rPr lang="fa-IR" sz="2800" dirty="0"/>
              <a:t>  استفاده شده است . استفاده از تکنولوژی فوق ، همچنان نيز متداول می باشد .</a:t>
            </a:r>
            <a:r>
              <a:rPr lang="en-US" sz="2800" dirty="0"/>
              <a:t>Aperture grille</a:t>
            </a:r>
            <a:r>
              <a:rPr lang="fa-IR" sz="2800" dirty="0"/>
              <a:t> ، تکنولوژی ديگر در رابطه با لامپ تصوير بوده که شفافيت و وضوح تصوير بمراتب بهتری را ارائه می نمايد. در نمايشگرهای مسطح که از تکنولوژی فوق استفاده می گردد ، انعکاس نور کاهش می يابد. </a:t>
            </a:r>
            <a:r>
              <a:rPr lang="en-US" sz="2800" dirty="0"/>
              <a:t/>
            </a:r>
            <a:br>
              <a:rPr lang="en-US" sz="2800" dirty="0"/>
            </a:br>
            <a:r>
              <a:rPr lang="fa-IR" sz="2800" dirty="0"/>
              <a:t>مانيتورهای </a:t>
            </a:r>
            <a:r>
              <a:rPr lang="en-US" sz="2800" dirty="0"/>
              <a:t>Aperture grille</a:t>
            </a:r>
            <a:r>
              <a:rPr lang="fa-IR" sz="2800" dirty="0"/>
              <a:t> از تکنولوژی پيشرفته </a:t>
            </a:r>
            <a:r>
              <a:rPr lang="en-US" sz="2800" dirty="0"/>
              <a:t>stripe pitch</a:t>
            </a:r>
            <a:r>
              <a:rPr lang="fa-IR" sz="2800" dirty="0"/>
              <a:t> استفاده می نمايند. در اين تکنولوژی ، فاصله بين </a:t>
            </a:r>
            <a:r>
              <a:rPr lang="en-US" sz="2800" dirty="0"/>
              <a:t>Strip</a:t>
            </a:r>
            <a:r>
              <a:rPr lang="fa-IR" sz="2800" dirty="0"/>
              <a:t> های مجاور با رنگ مشابه که يک تصوير بر روی نمايشگر را ايجاد می نمايند بر حسب ميليمتر اندازه گيری می گردد. مانيتورهای </a:t>
            </a:r>
            <a:r>
              <a:rPr lang="en-US" sz="2800" dirty="0"/>
              <a:t>Shadow mask</a:t>
            </a:r>
            <a:r>
              <a:rPr lang="fa-IR" sz="2800" dirty="0"/>
              <a:t> از تکنولوژی قديمی </a:t>
            </a:r>
            <a:r>
              <a:rPr lang="en-US" sz="2800" dirty="0"/>
              <a:t>dot pitch</a:t>
            </a:r>
            <a:r>
              <a:rPr lang="fa-IR" sz="2800" dirty="0"/>
              <a:t> استفاده می نمايند. در تکنولوژی فوق ، فاصله بين نقاط مجاور با رنگ مشابه بر حسب ميليمتر اندازه گيری می گردد. با توجه به ماهيت متفاوت دو تکنولوژی فوق ، نمی توان آنان را مستقيما" با يکديگر مقايسه نمود.</a:t>
            </a:r>
          </a:p>
        </p:txBody>
      </p:sp>
    </p:spTree>
    <p:extLst>
      <p:ext uri="{BB962C8B-B14F-4D97-AF65-F5344CB8AC3E}">
        <p14:creationId xmlns:p14="http://schemas.microsoft.com/office/powerpoint/2010/main" val="148477632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fontScale="90000"/>
          </a:bodyPr>
          <a:lstStyle/>
          <a:p>
            <a:pPr algn="r"/>
            <a:r>
              <a:rPr lang="fa-IR" sz="2800" dirty="0"/>
              <a:t>در هر دو تکنولوژی ، هر اندازه ميزان فاصله محاسبه شده کمتر باشد ( </a:t>
            </a:r>
            <a:r>
              <a:rPr lang="en-US" sz="2800" dirty="0"/>
              <a:t>dot pitch</a:t>
            </a:r>
            <a:r>
              <a:rPr lang="fa-IR" sz="2800" dirty="0"/>
              <a:t> و يا </a:t>
            </a:r>
            <a:r>
              <a:rPr lang="en-US" sz="2800" dirty="0"/>
              <a:t>stripe pitch</a:t>
            </a:r>
            <a:r>
              <a:rPr lang="fa-IR" sz="2800" dirty="0"/>
              <a:t> ) ، کيفيت تصوير بنمايش درآمده بهتر خواهد بود. در حال حاضرمانيتورهائی که از تکنولوژی </a:t>
            </a:r>
            <a:r>
              <a:rPr lang="en-US" sz="2800" dirty="0"/>
              <a:t>Shadow mask</a:t>
            </a:r>
            <a:r>
              <a:rPr lang="fa-IR" sz="2800" dirty="0"/>
              <a:t> استفاده می نمايند، دارای حداقل </a:t>
            </a:r>
            <a:r>
              <a:rPr lang="en-US" sz="2800" dirty="0"/>
              <a:t>dot pitch</a:t>
            </a:r>
            <a:r>
              <a:rPr lang="fa-IR" sz="2800" dirty="0"/>
              <a:t> معادل بيست و شش صدم ميليمتر و حداکثر چهل و يک صدم ميليمتر می باشند. مانيتـورهائی که از </a:t>
            </a:r>
            <a:r>
              <a:rPr lang="en-US" sz="2800" dirty="0"/>
              <a:t>aperture grille</a:t>
            </a:r>
            <a:r>
              <a:rPr lang="fa-IR" sz="2800" dirty="0"/>
              <a:t> استفاده می نمايند ، دارای حداقل </a:t>
            </a:r>
            <a:r>
              <a:rPr lang="en-US" sz="2800" dirty="0"/>
              <a:t>strip pitch</a:t>
            </a:r>
            <a:r>
              <a:rPr lang="fa-IR" sz="2800" dirty="0"/>
              <a:t> معادل بيست و پنج ميليمتر مربع و حداکثر سی و يک صدم ميليمتر می باشند .</a:t>
            </a:r>
            <a:r>
              <a:rPr lang="en-US" sz="2800" dirty="0"/>
              <a:t/>
            </a:r>
            <a:br>
              <a:rPr lang="en-US" sz="2800" dirty="0"/>
            </a:br>
            <a:r>
              <a:rPr lang="fa-IR" sz="2800" dirty="0"/>
              <a:t>تکنولوژی </a:t>
            </a:r>
            <a:r>
              <a:rPr lang="en-US" sz="2800" dirty="0"/>
              <a:t>Aperture grille</a:t>
            </a:r>
            <a:r>
              <a:rPr lang="fa-IR" sz="2800" dirty="0"/>
              <a:t> از مجموعه ای سيم های نازک که بصورت عمودی در مجاورت يکديگرقرار گرفته اند ، بمنظور ايزولاسيون پيکسل ها بصورت افقی ، استفاده می نمايد . پيکسل ها  با توجه به ماهيت خطوط پويش استفاده شده بمنظور نگاشتن تصوير ، از يکديگر مجزا می گردند. بمنظور استقرار مناسب سيم های عمودی  در يک </a:t>
            </a:r>
            <a:r>
              <a:rPr lang="en-US" sz="2800" dirty="0"/>
              <a:t>Aperture grille</a:t>
            </a:r>
            <a:r>
              <a:rPr lang="fa-IR" sz="2800" dirty="0"/>
              <a:t>  تراز شده توسط لامپ تصوير ، از يک و يا دو سيم کاهنده ، استفاده خواهد شد</a:t>
            </a:r>
            <a:r>
              <a:rPr lang="fa-IR" sz="2800" dirty="0" smtClean="0"/>
              <a:t>.</a:t>
            </a:r>
            <a:r>
              <a:rPr lang="fa-IR" sz="2800" dirty="0"/>
              <a:t> </a:t>
            </a:r>
            <a:r>
              <a:rPr lang="fa-IR" sz="2800" dirty="0" smtClean="0"/>
              <a:t/>
            </a:r>
            <a:br>
              <a:rPr lang="fa-IR" sz="2800" dirty="0" smtClean="0"/>
            </a:br>
            <a:r>
              <a:rPr lang="fa-IR" sz="2800" dirty="0" smtClean="0"/>
              <a:t>تکنولوژی </a:t>
            </a:r>
            <a:r>
              <a:rPr lang="en-US" sz="2800" dirty="0"/>
              <a:t>Aperture grille</a:t>
            </a:r>
            <a:r>
              <a:rPr lang="fa-IR" sz="2800" dirty="0"/>
              <a:t>  دارای مزايای زير است : </a:t>
            </a:r>
            <a:r>
              <a:rPr lang="en-US" sz="2800" dirty="0"/>
              <a:t/>
            </a:r>
            <a:br>
              <a:rPr lang="en-US" sz="2800" dirty="0"/>
            </a:br>
            <a:r>
              <a:rPr lang="fa-IR" sz="2800" dirty="0"/>
              <a:t>الکترون بيشتری را فراهم نموده و در يک تصوير بزرگ، </a:t>
            </a:r>
            <a:r>
              <a:rPr lang="en-US" sz="2800" dirty="0"/>
              <a:t>contrast</a:t>
            </a:r>
            <a:r>
              <a:rPr lang="fa-IR" sz="2800" dirty="0"/>
              <a:t> بهتری را شاهد خواهيم بود . </a:t>
            </a:r>
            <a:r>
              <a:rPr lang="en-US" sz="2800" dirty="0"/>
              <a:t/>
            </a:r>
            <a:br>
              <a:rPr lang="en-US" sz="2800" dirty="0"/>
            </a:br>
            <a:endParaRPr lang="fa-IR" sz="2800" dirty="0"/>
          </a:p>
        </p:txBody>
      </p:sp>
    </p:spTree>
    <p:extLst>
      <p:ext uri="{BB962C8B-B14F-4D97-AF65-F5344CB8AC3E}">
        <p14:creationId xmlns:p14="http://schemas.microsoft.com/office/powerpoint/2010/main" val="377917180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r"/>
            <a:r>
              <a:rPr lang="fa-IR" sz="3600" dirty="0"/>
              <a:t> 2- مانيتور هاي </a:t>
            </a:r>
            <a:r>
              <a:rPr lang="en-US" sz="3600" dirty="0"/>
              <a:t>LCD </a:t>
            </a:r>
            <a:r>
              <a:rPr lang="fa-IR" sz="3600" dirty="0"/>
              <a:t>: </a:t>
            </a:r>
            <a:r>
              <a:rPr lang="en-US" sz="3600" dirty="0"/>
              <a:t/>
            </a:r>
            <a:br>
              <a:rPr lang="en-US" sz="3600" dirty="0"/>
            </a:br>
            <a:r>
              <a:rPr lang="fa-IR" sz="3600" dirty="0"/>
              <a:t>مانیتورهای </a:t>
            </a:r>
            <a:r>
              <a:rPr lang="en-US" sz="3600" dirty="0"/>
              <a:t>LCD )Liquid Crystal Display</a:t>
            </a:r>
            <a:r>
              <a:rPr lang="fa-IR" sz="3600" dirty="0"/>
              <a:t>) :</a:t>
            </a:r>
            <a:r>
              <a:rPr lang="en-US" sz="3600" dirty="0"/>
              <a:t/>
            </a:r>
            <a:br>
              <a:rPr lang="en-US" sz="3600" dirty="0"/>
            </a:br>
            <a:endParaRPr lang="fa-IR" sz="36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115616" y="1311866"/>
            <a:ext cx="6624736" cy="5141470"/>
          </a:xfrm>
        </p:spPr>
      </p:pic>
    </p:spTree>
    <p:extLst>
      <p:ext uri="{BB962C8B-B14F-4D97-AF65-F5344CB8AC3E}">
        <p14:creationId xmlns:p14="http://schemas.microsoft.com/office/powerpoint/2010/main" val="191198592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2040" cy="6858000"/>
          </a:xfrm>
        </p:spPr>
        <p:txBody>
          <a:bodyPr>
            <a:normAutofit/>
          </a:bodyPr>
          <a:lstStyle/>
          <a:p>
            <a:pPr algn="r"/>
            <a:r>
              <a:rPr lang="fa-IR" sz="2800" dirty="0"/>
              <a:t>تكنلوژي </a:t>
            </a:r>
            <a:r>
              <a:rPr lang="en-US" sz="2800" dirty="0"/>
              <a:t>LCD</a:t>
            </a:r>
            <a:r>
              <a:rPr lang="fa-IR" sz="2800" dirty="0"/>
              <a:t> یا کریستال مایع از زمانی در حدود یک دهه قبل برای اولین بار برای استفاده در کامپیوتر های قابل حمل (</a:t>
            </a:r>
            <a:r>
              <a:rPr lang="en-US" sz="2800" dirty="0"/>
              <a:t>Laptop</a:t>
            </a:r>
            <a:r>
              <a:rPr lang="fa-IR" sz="2800" dirty="0"/>
              <a:t>) پا به عرصه ظهور گذاشت. </a:t>
            </a:r>
            <a:r>
              <a:rPr lang="en-US" sz="2800" dirty="0"/>
              <a:t/>
            </a:r>
            <a:br>
              <a:rPr lang="en-US" sz="2800" dirty="0"/>
            </a:br>
            <a:r>
              <a:rPr lang="fa-IR" sz="2800" dirty="0"/>
              <a:t>صفحات نمایش کریستال مایع از طریق گیر انداختن یک محلول کریستال مایع بین دو جام شیشه ای پلاریزه شده کار می کنند</a:t>
            </a:r>
            <a:r>
              <a:rPr lang="en-US" sz="2800" dirty="0"/>
              <a:t/>
            </a:r>
            <a:br>
              <a:rPr lang="en-US" sz="2800" dirty="0"/>
            </a:br>
            <a:r>
              <a:rPr lang="fa-IR" sz="2800" dirty="0"/>
              <a:t> </a:t>
            </a:r>
            <a:r>
              <a:rPr lang="en-US" sz="2800" dirty="0"/>
              <a:t/>
            </a:r>
            <a:br>
              <a:rPr lang="en-US" sz="2800" dirty="0"/>
            </a:br>
            <a:r>
              <a:rPr lang="fa-IR" sz="2800" dirty="0"/>
              <a:t>. کریستالهای مایع می توانند از طریق اعمال یک ولتاژ الکتریکی تحت تاثیر قرار می بگیرند و از این طریق به نور اجازه عبور کردن را بدهند یا از عبور آن جلوگیری کنند. با کنترل دقیق محل و نوع طول موجی که امکان عبور دارد می توان رنگ های مختلف را تولید کرد و تصویر مورد نظر را ساخت.</a:t>
            </a:r>
            <a:r>
              <a:rPr lang="en-US" sz="2800" dirty="0"/>
              <a:t/>
            </a:r>
            <a:br>
              <a:rPr lang="en-US" sz="2800" dirty="0"/>
            </a:br>
            <a:endParaRPr lang="fa-IR" sz="2800" dirty="0"/>
          </a:p>
        </p:txBody>
      </p:sp>
    </p:spTree>
    <p:extLst>
      <p:ext uri="{BB962C8B-B14F-4D97-AF65-F5344CB8AC3E}">
        <p14:creationId xmlns:p14="http://schemas.microsoft.com/office/powerpoint/2010/main" val="900012055"/>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3600" dirty="0"/>
              <a:t>در واقع در تکنولوژی</a:t>
            </a:r>
            <a:r>
              <a:rPr lang="en-US" sz="3600" dirty="0"/>
              <a:t/>
            </a:r>
            <a:br>
              <a:rPr lang="en-US" sz="3600" dirty="0"/>
            </a:br>
            <a:r>
              <a:rPr lang="fa-IR" sz="3600" dirty="0"/>
              <a:t> </a:t>
            </a:r>
            <a:r>
              <a:rPr lang="en-US" sz="3600" dirty="0"/>
              <a:t/>
            </a:r>
            <a:br>
              <a:rPr lang="en-US" sz="3600" dirty="0"/>
            </a:br>
            <a:r>
              <a:rPr lang="en-US" sz="3600" dirty="0"/>
              <a:t>LCD</a:t>
            </a:r>
            <a:r>
              <a:rPr lang="fa-IR" sz="3600" dirty="0"/>
              <a:t> که یک فناوری انتقالی (</a:t>
            </a:r>
            <a:r>
              <a:rPr lang="en-US" sz="3600" dirty="0" err="1"/>
              <a:t>Transmissive</a:t>
            </a:r>
            <a:r>
              <a:rPr lang="fa-IR" sz="3600" dirty="0"/>
              <a:t>) به حساب می آید نمایشگر به این ترتیب عمل می کند که به مقادیر مختلفی از نور سفید پشتی (</a:t>
            </a:r>
            <a:r>
              <a:rPr lang="en-US" sz="3600" dirty="0"/>
              <a:t>Backlight</a:t>
            </a:r>
            <a:r>
              <a:rPr lang="fa-IR" sz="3600" dirty="0"/>
              <a:t>) با شدت ثابت (</a:t>
            </a:r>
            <a:r>
              <a:rPr lang="en-US" sz="3600" dirty="0"/>
              <a:t>Fixed-Intensity</a:t>
            </a:r>
            <a:r>
              <a:rPr lang="fa-IR" sz="3600" dirty="0"/>
              <a:t>) اجازه می دهد تا از میان یک فیلتر فعال عبور کند. عناصر قرمز، آبی و سبز یک پیکسل از طریق فیلتر سازی ساده نور سفید بدست می آید. یک مانیتور </a:t>
            </a:r>
            <a:r>
              <a:rPr lang="en-US" sz="3600" dirty="0"/>
              <a:t>LCD</a:t>
            </a:r>
            <a:r>
              <a:rPr lang="fa-IR" sz="3600" dirty="0"/>
              <a:t> دارای تعداد ثابتی از سلولهای کریستال مایع است و می تواند تنها یک وضوح را با اندازه تمام صفحه با استفاده از یک سلول برای هر پیکسل نمایش دهد.</a:t>
            </a:r>
            <a:r>
              <a:rPr lang="en-US" sz="3600" dirty="0"/>
              <a:t/>
            </a:r>
            <a:br>
              <a:rPr lang="en-US" sz="3600" dirty="0"/>
            </a:br>
            <a:endParaRPr lang="fa-IR" sz="3600" dirty="0"/>
          </a:p>
        </p:txBody>
      </p:sp>
    </p:spTree>
    <p:extLst>
      <p:ext uri="{BB962C8B-B14F-4D97-AF65-F5344CB8AC3E}">
        <p14:creationId xmlns:p14="http://schemas.microsoft.com/office/powerpoint/2010/main" val="3861879332"/>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سیستم های </a:t>
            </a:r>
            <a:r>
              <a:rPr lang="en-US" sz="2400" dirty="0"/>
              <a:t>LCD</a:t>
            </a:r>
            <a:r>
              <a:rPr lang="fa-IR" sz="2400" dirty="0"/>
              <a:t>:</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en-US" sz="2400" dirty="0"/>
              <a:t>LCD</a:t>
            </a:r>
            <a:r>
              <a:rPr lang="fa-IR" sz="2400" dirty="0"/>
              <a:t> های بر پایه صفحات برای ننمایشگر هایی مناسب هستند که می خواهند اطلاعات یکسانی را بارها نمایش دهند.ساعت ها و زمان سنج های مایکرو ویو در این رده بندی قرار می گیرند.با اینکه نوع شش گوشه الکترودها که قبلا به نمایش گذارده شد رایج ترین نوع مورد استفاده در این دستگاه ها می باشد,با این حال هر نوع شکلی امکان پذیر است.دو نوع اصلی از </a:t>
            </a:r>
            <a:r>
              <a:rPr lang="en-US" sz="2400" dirty="0"/>
              <a:t>LCD</a:t>
            </a:r>
            <a:r>
              <a:rPr lang="fa-IR" sz="2400" dirty="0"/>
              <a:t> ها موجود است:</a:t>
            </a:r>
            <a:r>
              <a:rPr lang="en-US" sz="2400" dirty="0"/>
              <a:t>active matrix</a:t>
            </a:r>
            <a:r>
              <a:rPr lang="fa-IR" sz="2400" dirty="0"/>
              <a:t> و </a:t>
            </a:r>
            <a:r>
              <a:rPr lang="en-US" sz="2400" dirty="0"/>
              <a:t>passive matrix</a:t>
            </a:r>
            <a:r>
              <a:rPr lang="fa-IR" sz="2400" dirty="0"/>
              <a:t>.در بخش های آینده با دو نوع آشنا می شوید. </a:t>
            </a:r>
            <a:r>
              <a:rPr lang="en-US" sz="2400" dirty="0"/>
              <a:t/>
            </a:r>
            <a:br>
              <a:rPr lang="en-US" sz="2400" dirty="0"/>
            </a:br>
            <a:r>
              <a:rPr lang="fa-IR" sz="2400" dirty="0"/>
              <a:t> </a:t>
            </a:r>
            <a:r>
              <a:rPr lang="en-US" sz="2400" dirty="0"/>
              <a:t/>
            </a:r>
            <a:br>
              <a:rPr lang="en-US" sz="2400" dirty="0"/>
            </a:br>
            <a:r>
              <a:rPr lang="en-US" sz="2400" dirty="0"/>
              <a:t>Passive matrix</a:t>
            </a:r>
            <a:br>
              <a:rPr lang="en-US" sz="2400" dirty="0"/>
            </a:br>
            <a:r>
              <a:rPr lang="fa-IR" sz="2400" dirty="0"/>
              <a:t> </a:t>
            </a:r>
            <a:r>
              <a:rPr lang="en-US" sz="2400" dirty="0"/>
              <a:t/>
            </a:r>
            <a:br>
              <a:rPr lang="en-US" sz="2400" dirty="0"/>
            </a:br>
            <a:r>
              <a:rPr lang="en-US" sz="2400" dirty="0"/>
              <a:t>LCD</a:t>
            </a:r>
            <a:r>
              <a:rPr lang="fa-IR" sz="2400" dirty="0"/>
              <a:t> های </a:t>
            </a:r>
            <a:r>
              <a:rPr lang="en-US" sz="2400" dirty="0"/>
              <a:t>passive matrix</a:t>
            </a:r>
            <a:r>
              <a:rPr lang="fa-IR" sz="2400" dirty="0"/>
              <a:t> از نوع ساده ای از شبکه برای فراهم کردن شارژ برای یک پیکسل خص بر روی نمایشگر استفاده می کنند. ساخت شبکه خود روندی مجزاست!این روند با دو لایه شیشه ای به نام سفره(</a:t>
            </a:r>
            <a:r>
              <a:rPr lang="en-US" sz="2400" dirty="0"/>
              <a:t>substrates</a:t>
            </a:r>
            <a:r>
              <a:rPr lang="fa-IR" sz="2400" dirty="0"/>
              <a:t>) آغاز می شود.</a:t>
            </a:r>
          </a:p>
        </p:txBody>
      </p:sp>
    </p:spTree>
    <p:extLst>
      <p:ext uri="{BB962C8B-B14F-4D97-AF65-F5344CB8AC3E}">
        <p14:creationId xmlns:p14="http://schemas.microsoft.com/office/powerpoint/2010/main" val="4015495063"/>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Autofit/>
          </a:bodyPr>
          <a:lstStyle/>
          <a:p>
            <a:pPr algn="r"/>
            <a:r>
              <a:rPr lang="fa-IR" sz="2400" dirty="0"/>
              <a:t>یکی از سفره ها مسئول ستون ها ودیگری مسئول سطر هایی است که از مواد هادی شفاف تشکیل شده اند.که </a:t>
            </a:r>
            <a:r>
              <a:rPr lang="fa-IR" sz="2400" dirty="0" smtClean="0"/>
              <a:t>کعولا </a:t>
            </a:r>
            <a:r>
              <a:rPr lang="fa-IR" sz="2400" dirty="0"/>
              <a:t>از جنس اکسید ایندیوم پوشیده شده با قلع است. سطر ها ستون ها به مدارات مجتمی متصل هستند که مشخص می کند چه زمان ولتاژ باید در یک سطر یا ستون خاص قرار گیرد.کریستال مایع در بین دو سفره قرار می گیرد و لایه پلاریزه شده نیز به سطح خارجی هر یک ازسفره ها افزوده می شود. برای روشن کردن یک پیکسل مدارات مجتمع ولتاژی در ستون صحیح یکی از سفره ها ارسال می کنند ودر سفره دیگر </a:t>
            </a:r>
            <a:r>
              <a:rPr lang="en-US" sz="2400" dirty="0"/>
              <a:t>ground</a:t>
            </a:r>
            <a:r>
              <a:rPr lang="fa-IR" sz="2400" dirty="0"/>
              <a:t> در سطر صحیح فعال می شود. </a:t>
            </a:r>
            <a:r>
              <a:rPr lang="en-US" sz="2400" dirty="0"/>
              <a:t/>
            </a:r>
            <a:br>
              <a:rPr lang="en-US" sz="2400" dirty="0"/>
            </a:br>
            <a:r>
              <a:rPr lang="fa-IR" sz="2400" dirty="0"/>
              <a:t>سطر وستون در پیکسل خاص همدیگر را قطع می کنند ودر نتیجه ولتاژ را عبور داده و کریستال مایع را در آن پیکسل باز</a:t>
            </a:r>
            <a:r>
              <a:rPr lang="en-US" sz="2400" dirty="0"/>
              <a:t/>
            </a:r>
            <a:br>
              <a:rPr lang="en-US" sz="2400" dirty="0"/>
            </a:br>
            <a:r>
              <a:rPr lang="fa-IR" sz="2400" dirty="0"/>
              <a:t> </a:t>
            </a:r>
            <a:r>
              <a:rPr lang="en-US" sz="2400" dirty="0"/>
              <a:t/>
            </a:r>
            <a:br>
              <a:rPr lang="en-US" sz="2400" dirty="0"/>
            </a:br>
            <a:r>
              <a:rPr lang="fa-IR" sz="2400" dirty="0"/>
              <a:t>(</a:t>
            </a:r>
            <a:r>
              <a:rPr lang="en-US" sz="2400" dirty="0"/>
              <a:t>untwist</a:t>
            </a:r>
            <a:r>
              <a:rPr lang="fa-IR" sz="2400" dirty="0"/>
              <a:t>)می کنند. </a:t>
            </a:r>
            <a:r>
              <a:rPr lang="en-US" sz="2400" dirty="0"/>
              <a:t/>
            </a:r>
            <a:br>
              <a:rPr lang="en-US" sz="2400" dirty="0"/>
            </a:br>
            <a:r>
              <a:rPr lang="en-US" sz="2400" dirty="0"/>
              <a:t>passive matrix</a:t>
            </a:r>
            <a:r>
              <a:rPr lang="fa-IR" sz="2400" dirty="0"/>
              <a:t> زیباست اما معایب مهمی دارد چون زمان پاسخ </a:t>
            </a:r>
            <a:r>
              <a:rPr lang="en-US" sz="2400" dirty="0"/>
              <a:t/>
            </a:r>
            <a:br>
              <a:rPr lang="en-US" sz="2400" dirty="0"/>
            </a:br>
            <a:r>
              <a:rPr lang="fa-IR" sz="2400" dirty="0"/>
              <a:t>آرام و کنترل ولتاژ نا دقیق.زمان اجرای </a:t>
            </a:r>
            <a:r>
              <a:rPr lang="en-US" sz="2400" dirty="0"/>
              <a:t>LCD</a:t>
            </a:r>
            <a:r>
              <a:rPr lang="fa-IR" sz="2400" dirty="0"/>
              <a:t> به توانایی آن در </a:t>
            </a:r>
            <a:r>
              <a:rPr lang="en-US" sz="2400" dirty="0"/>
              <a:t>refresh</a:t>
            </a:r>
            <a:r>
              <a:rPr lang="fa-IR" sz="2400" dirty="0"/>
              <a:t> کردن تصویری که نمایش می یکی از سفره ها مسئول ستون ها ودیگری مسئول سطر هایی است که از مواد هادی شفاف تشکیل شده اند.که کعکولا از جنس اکسید ایندیوم پوشیده شده با قلع است.</a:t>
            </a:r>
            <a:r>
              <a:rPr lang="en-US" sz="2400" dirty="0"/>
              <a:t/>
            </a:r>
            <a:br>
              <a:rPr lang="en-US" sz="2400" dirty="0"/>
            </a:br>
            <a:endParaRPr lang="fa-IR" sz="2400" dirty="0"/>
          </a:p>
        </p:txBody>
      </p:sp>
    </p:spTree>
    <p:extLst>
      <p:ext uri="{BB962C8B-B14F-4D97-AF65-F5344CB8AC3E}">
        <p14:creationId xmlns:p14="http://schemas.microsoft.com/office/powerpoint/2010/main" val="2610513978"/>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سطر ها ستون ها به مدارات مجتمی متصل هستند که مشخص می کند چه زمان ولتاژ باید در یک سطر یا ستون خاص قرار گیرد.کریستال مایع در بین دو سفره قرار می گیرد و لایه پلاریزه شده نیز به سطح خارجی هر یک ازسفره ها افزوده می شود. برای روشن کردن یک پیکسل مدارات مجتمع ولتاژی در ستون صحیح یکی از سفره ها ارسال می کنند ودر سفره دیگر </a:t>
            </a:r>
            <a:r>
              <a:rPr lang="en-US" sz="2400" dirty="0"/>
              <a:t>ground</a:t>
            </a:r>
            <a:r>
              <a:rPr lang="fa-IR" sz="2400" dirty="0"/>
              <a:t> در سطر صحیح فعال می شود. </a:t>
            </a:r>
            <a:r>
              <a:rPr lang="en-US" sz="2400" dirty="0"/>
              <a:t/>
            </a:r>
            <a:br>
              <a:rPr lang="en-US" sz="2400" dirty="0"/>
            </a:br>
            <a:r>
              <a:rPr lang="fa-IR" sz="2400" dirty="0"/>
              <a:t>سطر وستون در پیکسل خاص همدیگر را قطع می کنند ودر نتیجه ولتاژ را عبور داده و کریستال مایع را در آن پیکسل باز</a:t>
            </a:r>
            <a:r>
              <a:rPr lang="en-US" sz="2400" dirty="0"/>
              <a:t/>
            </a:r>
            <a:br>
              <a:rPr lang="en-US" sz="2400" dirty="0"/>
            </a:br>
            <a:r>
              <a:rPr lang="fa-IR" sz="2400" dirty="0"/>
              <a:t> </a:t>
            </a:r>
            <a:r>
              <a:rPr lang="en-US" sz="2400" dirty="0"/>
              <a:t/>
            </a:r>
            <a:br>
              <a:rPr lang="en-US" sz="2400" dirty="0"/>
            </a:br>
            <a:r>
              <a:rPr lang="fa-IR" sz="2400" dirty="0"/>
              <a:t>(</a:t>
            </a:r>
            <a:r>
              <a:rPr lang="en-US" sz="2400" dirty="0"/>
              <a:t>untwist</a:t>
            </a:r>
            <a:r>
              <a:rPr lang="fa-IR" sz="2400" dirty="0"/>
              <a:t>)می کنند. </a:t>
            </a:r>
            <a:r>
              <a:rPr lang="en-US" sz="2400" dirty="0"/>
              <a:t/>
            </a:r>
            <a:br>
              <a:rPr lang="en-US" sz="2400" dirty="0"/>
            </a:br>
            <a:r>
              <a:rPr lang="en-US" sz="2400" dirty="0"/>
              <a:t>matrix</a:t>
            </a:r>
            <a:r>
              <a:rPr lang="fa-IR" sz="2400" dirty="0"/>
              <a:t> زیباست اما معایب مهمی دارد چون زمان پاسخ آرام و کنترل ولتاژ نا دقیق.زمان اجرای </a:t>
            </a:r>
            <a:r>
              <a:rPr lang="en-US" sz="2400" dirty="0"/>
              <a:t>LCD</a:t>
            </a:r>
            <a:r>
              <a:rPr lang="fa-IR" sz="2400" dirty="0"/>
              <a:t> به توانایی آن در </a:t>
            </a:r>
            <a:r>
              <a:rPr lang="en-US" sz="2400" dirty="0"/>
              <a:t>refresh</a:t>
            </a:r>
            <a:r>
              <a:rPr lang="fa-IR" sz="2400" dirty="0"/>
              <a:t> کردن تصویری که نمایش </a:t>
            </a:r>
            <a:r>
              <a:rPr lang="en-US" sz="2400" dirty="0"/>
              <a:t/>
            </a:r>
            <a:br>
              <a:rPr lang="en-US" sz="2400" dirty="0"/>
            </a:br>
            <a:r>
              <a:rPr lang="fa-IR" sz="2400" dirty="0"/>
              <a:t> </a:t>
            </a:r>
            <a:r>
              <a:rPr lang="en-US" sz="2400" dirty="0" smtClean="0"/>
              <a:t> </a:t>
            </a:r>
            <a:r>
              <a:rPr lang="en-US" sz="2400" dirty="0"/>
              <a:t/>
            </a:r>
            <a:br>
              <a:rPr lang="en-US" sz="2400" dirty="0"/>
            </a:br>
            <a:r>
              <a:rPr lang="fa-IR" sz="2400" dirty="0"/>
              <a:t>دهد باز می گردد.ساده ترین راه برای مشاهده رمان پاسخ آرام در </a:t>
            </a:r>
            <a:r>
              <a:rPr lang="en-US" sz="2400" dirty="0"/>
              <a:t>LCD</a:t>
            </a:r>
            <a:r>
              <a:rPr lang="fa-IR" sz="2400" dirty="0"/>
              <a:t> های </a:t>
            </a:r>
            <a:r>
              <a:rPr lang="en-US" sz="2400" dirty="0"/>
              <a:t>passive matrix</a:t>
            </a:r>
            <a:r>
              <a:rPr lang="fa-IR" sz="2400" dirty="0"/>
              <a:t> حرکت دادن اشاره گر موس از یک طرف صفحه نمایش به طرف دیگر آن است.در این حالت شما ردی از موس را به دنبال اشاگر مشاهده می کنید.</a:t>
            </a:r>
          </a:p>
        </p:txBody>
      </p:sp>
    </p:spTree>
    <p:extLst>
      <p:ext uri="{BB962C8B-B14F-4D97-AF65-F5344CB8AC3E}">
        <p14:creationId xmlns:p14="http://schemas.microsoft.com/office/powerpoint/2010/main" val="454514196"/>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r"/>
            <a:r>
              <a:rPr lang="fa-IR" dirty="0" smtClean="0"/>
              <a:t>3-</a:t>
            </a:r>
            <a:r>
              <a:rPr lang="en-US" dirty="0" smtClean="0"/>
              <a:t>LED</a:t>
            </a:r>
            <a:endParaRPr lang="fa-IR"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979712" y="1412776"/>
            <a:ext cx="5400600" cy="5256584"/>
          </a:xfrm>
        </p:spPr>
      </p:pic>
    </p:spTree>
    <p:extLst>
      <p:ext uri="{BB962C8B-B14F-4D97-AF65-F5344CB8AC3E}">
        <p14:creationId xmlns:p14="http://schemas.microsoft.com/office/powerpoint/2010/main" val="1129078621"/>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Autofit/>
          </a:bodyPr>
          <a:lstStyle/>
          <a:p>
            <a:pPr algn="r"/>
            <a:r>
              <a:rPr lang="en-US" sz="3200" dirty="0"/>
              <a:t>LED </a:t>
            </a:r>
            <a:r>
              <a:rPr lang="fa-IR" sz="3200" dirty="0"/>
              <a:t>مخفف واژه</a:t>
            </a:r>
            <a:r>
              <a:rPr lang="en-US" sz="3200" dirty="0"/>
              <a:t> Diode Light Emitted </a:t>
            </a:r>
            <a:r>
              <a:rPr lang="fa-IR" sz="3200" dirty="0"/>
              <a:t>و به معناي ديود ساطع كننده نوراست</a:t>
            </a:r>
            <a:r>
              <a:rPr lang="en-US" sz="3200" dirty="0"/>
              <a:t>.</a:t>
            </a:r>
            <a:br>
              <a:rPr lang="en-US" sz="3200" dirty="0"/>
            </a:br>
            <a:r>
              <a:rPr lang="fa-IR" sz="3200" dirty="0"/>
              <a:t>ديودهاي ساطع‌كننده نور در واقع جزو خانواده‌ ديودها هستند كه ديودها نيز زير گروه نيمه هادي‌ها به شمار مي‌آيند</a:t>
            </a:r>
            <a:r>
              <a:rPr lang="en-US" sz="3200" dirty="0"/>
              <a:t>.</a:t>
            </a:r>
            <a:br>
              <a:rPr lang="en-US" sz="3200" dirty="0"/>
            </a:br>
            <a:r>
              <a:rPr lang="fa-IR" sz="3200" dirty="0"/>
              <a:t>خاصيتي كه</a:t>
            </a:r>
            <a:r>
              <a:rPr lang="en-US" sz="3200" dirty="0"/>
              <a:t> LED</a:t>
            </a:r>
            <a:r>
              <a:rPr lang="fa-IR" sz="3200" dirty="0"/>
              <a:t>ها را از ساير نيمه‌‌هادي‌ها متمايز مي‌كند اين است كه با گذرجريان از آنها مقداري انرژي به صورت نور ازآنها ساطع مي‌شود</a:t>
            </a:r>
            <a:r>
              <a:rPr lang="en-US" sz="3200" dirty="0"/>
              <a:t>.</a:t>
            </a:r>
            <a:br>
              <a:rPr lang="en-US" sz="3200" dirty="0"/>
            </a:br>
            <a:r>
              <a:rPr lang="en-US" sz="3200" dirty="0"/>
              <a:t>LED</a:t>
            </a:r>
            <a:r>
              <a:rPr lang="fa-IR" sz="3200" dirty="0"/>
              <a:t>ها تا اواخر دهه گذشته فقط مي‌توانستند سه نور آبي، سبز و قرمز توليدكنند كه اين موضوع باعث كاربرد محدود آنها بود، اما اين اواخر</a:t>
            </a:r>
            <a:r>
              <a:rPr lang="en-US" sz="3200" dirty="0"/>
              <a:t> LED</a:t>
            </a:r>
            <a:r>
              <a:rPr lang="fa-IR" sz="3200" dirty="0"/>
              <a:t>هايي با رنگ آبي وارد بازار شده‌اند كه مي‌توانند نور سفيد با هاله‌اي از رنگ آبي توليد كنند</a:t>
            </a:r>
            <a:r>
              <a:rPr lang="en-US" sz="3200" dirty="0"/>
              <a:t>.</a:t>
            </a:r>
            <a:br>
              <a:rPr lang="en-US" sz="3200" dirty="0"/>
            </a:br>
            <a:r>
              <a:rPr lang="fa-IR" sz="3200" dirty="0"/>
              <a:t>به همين دليل درآينده نزديك مي‌توان شاهد استفاده از اين تكنولوژي در توليد تلويزيون و مانيتور بود</a:t>
            </a:r>
            <a:r>
              <a:rPr lang="en-US" sz="3200" dirty="0"/>
              <a:t>.</a:t>
            </a:r>
            <a:br>
              <a:rPr lang="en-US" sz="3200" dirty="0"/>
            </a:br>
            <a:endParaRPr lang="fa-IR" sz="3200" dirty="0"/>
          </a:p>
        </p:txBody>
      </p:sp>
    </p:spTree>
    <p:extLst>
      <p:ext uri="{BB962C8B-B14F-4D97-AF65-F5344CB8AC3E}">
        <p14:creationId xmlns:p14="http://schemas.microsoft.com/office/powerpoint/2010/main" val="379889303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Autofit/>
          </a:bodyPr>
          <a:lstStyle/>
          <a:p>
            <a:pPr algn="r"/>
            <a:r>
              <a:rPr lang="fa-IR" sz="3200" dirty="0"/>
              <a:t>كاربردهاي</a:t>
            </a:r>
            <a:r>
              <a:rPr lang="en-US" sz="3200" dirty="0"/>
              <a:t> LED </a:t>
            </a:r>
            <a:br>
              <a:rPr lang="en-US" sz="3200" dirty="0"/>
            </a:br>
            <a:r>
              <a:rPr lang="en-US" sz="3200" dirty="0" err="1"/>
              <a:t>LED</a:t>
            </a:r>
            <a:r>
              <a:rPr lang="fa-IR" sz="3200" dirty="0"/>
              <a:t>ها كه از دهه‌هاي گذشته در الكترونيك مورد استفاده قرار مي‌گرفتند، عموما براي نمايش خاموش يا روشن بودن نمايشگرها در لوازم مولتي مديا مورد استفاده قرار گرفتند. اما در‌حال‌حاضر</a:t>
            </a:r>
            <a:r>
              <a:rPr lang="en-US" sz="3200" dirty="0"/>
              <a:t> LED</a:t>
            </a:r>
            <a:r>
              <a:rPr lang="fa-IR" sz="3200" dirty="0"/>
              <a:t>ها به نحوي ساخته مي‌شوند كه نور را در جهت خاصي متمركز مي‌كنند و به صورت چيپ‌هاي كوچكي هستند كه معمولا داخل يك شيشه گنبدي شكل قرار مي‌گيرند و داراي سايز چوب كبريت هستند و به سختي مي‌شكنند</a:t>
            </a:r>
            <a:r>
              <a:rPr lang="en-US" sz="3200" dirty="0"/>
              <a:t>.</a:t>
            </a:r>
            <a:br>
              <a:rPr lang="en-US" sz="3200" dirty="0"/>
            </a:br>
            <a:r>
              <a:rPr lang="fa-IR" sz="3200" dirty="0"/>
              <a:t>طبق اعلام محمد جمشيدي، يك كارشناس حوزه سخت‌افزار، بزرگ‌ترين مشكل لامپ‌هاي</a:t>
            </a:r>
            <a:r>
              <a:rPr lang="en-US" sz="3200" dirty="0"/>
              <a:t> LED </a:t>
            </a:r>
            <a:r>
              <a:rPr lang="fa-IR" sz="3200" dirty="0"/>
              <a:t>رنگ آن‌ها بود. اما اكنون به آساني با تغيير در ساختار فيزيكي و مواد تشكيل‌دهنده</a:t>
            </a:r>
            <a:r>
              <a:rPr lang="en-US" sz="3200" dirty="0"/>
              <a:t> LED</a:t>
            </a:r>
            <a:r>
              <a:rPr lang="fa-IR" sz="3200" dirty="0"/>
              <a:t>، نور در رنگ‌ها و شدت‌هاي مختلف و با طول موج مشخص با رنگ كاملا خالص توليد مي‌شود</a:t>
            </a:r>
            <a:r>
              <a:rPr lang="en-US" sz="3200" dirty="0"/>
              <a:t>.</a:t>
            </a:r>
            <a:br>
              <a:rPr lang="en-US" sz="3200" dirty="0"/>
            </a:br>
            <a:endParaRPr lang="fa-IR" sz="3200" dirty="0"/>
          </a:p>
        </p:txBody>
      </p:sp>
    </p:spTree>
    <p:extLst>
      <p:ext uri="{BB962C8B-B14F-4D97-AF65-F5344CB8AC3E}">
        <p14:creationId xmlns:p14="http://schemas.microsoft.com/office/powerpoint/2010/main" val="963775462"/>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3200" dirty="0"/>
              <a:t>به عبارتي</a:t>
            </a:r>
            <a:r>
              <a:rPr lang="en-US" sz="3200" dirty="0"/>
              <a:t> LED‌</a:t>
            </a:r>
            <a:r>
              <a:rPr lang="fa-IR" sz="3200" dirty="0"/>
              <a:t>ها فاقد پرتوهاي مادون قرمز و فرابنفشي هستند كه ساير صنايع روشنايي ايجاد مي‌كنند و</a:t>
            </a:r>
            <a:r>
              <a:rPr lang="en-US" sz="3200" dirty="0"/>
              <a:t> LED‌</a:t>
            </a:r>
            <a:r>
              <a:rPr lang="fa-IR" sz="3200" dirty="0"/>
              <a:t>ها به سلامت چشم و محيط آسيب نمي‌رسانند. به گفته اين كارشناس، </a:t>
            </a:r>
            <a:r>
              <a:rPr lang="en-US" sz="3200" dirty="0"/>
              <a:t>LED‌</a:t>
            </a:r>
            <a:r>
              <a:rPr lang="fa-IR" sz="3200" dirty="0"/>
              <a:t>هاي سفيد قابليت توليد همه رنگ را داشته و علاوه بر آن از انرژي بسيار كمي در مقايسه با ساير لامپ‌ها و</a:t>
            </a:r>
            <a:r>
              <a:rPr lang="en-US" sz="3200" dirty="0"/>
              <a:t> LED‌</a:t>
            </a:r>
            <a:r>
              <a:rPr lang="fa-IR" sz="3200" dirty="0"/>
              <a:t>هاي قديمي، براي توليد روشنايي استفاده مي‌كنند. به همين دليل روزبه‌روز استفاده از آن‌ها بيشتر شده است</a:t>
            </a:r>
            <a:r>
              <a:rPr lang="en-US" sz="3200" dirty="0"/>
              <a:t>.</a:t>
            </a:r>
            <a:br>
              <a:rPr lang="en-US" sz="3200" dirty="0"/>
            </a:br>
            <a:r>
              <a:rPr lang="fa-IR" sz="3200" dirty="0"/>
              <a:t>به گفته اين كارشناس با توجه به مزاياي استفاده از لامپ‌هاي</a:t>
            </a:r>
            <a:r>
              <a:rPr lang="en-US" sz="3200" dirty="0"/>
              <a:t> LED </a:t>
            </a:r>
            <a:r>
              <a:rPr lang="fa-IR" sz="3200" dirty="0"/>
              <a:t>پپش‌بيني مي‌شود تا كمتر از 5 سال آينده شاهد تحولات عمده‌اي در عرصه محصولات روشنايي و حتي تصويري باشيم</a:t>
            </a:r>
            <a:r>
              <a:rPr lang="en-US" sz="3200" dirty="0"/>
              <a:t>.</a:t>
            </a:r>
            <a:br>
              <a:rPr lang="en-US" sz="3200" dirty="0"/>
            </a:br>
            <a:r>
              <a:rPr lang="fa-IR" sz="3200" dirty="0"/>
              <a:t>لامپ‌هاي‌</a:t>
            </a:r>
            <a:r>
              <a:rPr lang="en-US" sz="3200" dirty="0"/>
              <a:t>LED </a:t>
            </a:r>
            <a:r>
              <a:rPr lang="fa-IR" sz="3200" dirty="0"/>
              <a:t>همچنين شماره‌ها را روي ساعت‌هاي ديجيتالي نشان مي‌دهند، اطلاعات را از كنترل تلويزيون مي‌فرستند و نور آن‌ها نشان مي‌دهد كه چه زماني تلويزيون روشن </a:t>
            </a:r>
            <a:r>
              <a:rPr lang="fa-IR" sz="3200" dirty="0" smtClean="0"/>
              <a:t>است.</a:t>
            </a:r>
            <a:endParaRPr lang="fa-IR" sz="3200" dirty="0"/>
          </a:p>
        </p:txBody>
      </p:sp>
    </p:spTree>
    <p:extLst>
      <p:ext uri="{BB962C8B-B14F-4D97-AF65-F5344CB8AC3E}">
        <p14:creationId xmlns:p14="http://schemas.microsoft.com/office/powerpoint/2010/main" val="1911242325"/>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en-US" sz="2400" dirty="0"/>
              <a:t>LED‌</a:t>
            </a:r>
            <a:r>
              <a:rPr lang="fa-IR" sz="2400" dirty="0"/>
              <a:t>ها همچنين تصاوير را روي تلويزيون‌هاي پلاسما نشان مي‌دهد و با توجه به مصرف پايين و شدت نور بسيار عالي در رنگ‌هاي مختلف در روشنايي و چراغ‌هاي خودرو كاربرد وسيعي دارند</a:t>
            </a:r>
            <a:r>
              <a:rPr lang="en-US" sz="2400" dirty="0"/>
              <a:t>.</a:t>
            </a:r>
            <a:br>
              <a:rPr lang="en-US" sz="2400" dirty="0"/>
            </a:br>
            <a:r>
              <a:rPr lang="fa-IR" sz="2400" dirty="0"/>
              <a:t>فانوس‌هاي</a:t>
            </a:r>
            <a:r>
              <a:rPr lang="en-US" sz="2400" dirty="0"/>
              <a:t> LED </a:t>
            </a:r>
            <a:r>
              <a:rPr lang="fa-IR" sz="2400" dirty="0"/>
              <a:t>نيز كه در چراغ‌هاي راهنمايي به منظور صرفه‌جويي در مصرف برق و كاهش خطاي ديد رانندگان قرار گرفته يكي ديگر از كابردهاي لامپ‌هاي</a:t>
            </a:r>
            <a:r>
              <a:rPr lang="en-US" sz="2400" dirty="0"/>
              <a:t> LED </a:t>
            </a:r>
            <a:r>
              <a:rPr lang="fa-IR" sz="2400" dirty="0"/>
              <a:t>است</a:t>
            </a:r>
            <a:r>
              <a:rPr lang="en-US" sz="2400" dirty="0"/>
              <a:t>.</a:t>
            </a:r>
            <a:br>
              <a:rPr lang="en-US" sz="2400" dirty="0"/>
            </a:br>
            <a:r>
              <a:rPr lang="fa-IR" sz="2400" dirty="0"/>
              <a:t>البته لامپ‌هاي</a:t>
            </a:r>
            <a:r>
              <a:rPr lang="en-US" sz="2400" dirty="0"/>
              <a:t> LED </a:t>
            </a:r>
            <a:r>
              <a:rPr lang="fa-IR" sz="2400" dirty="0"/>
              <a:t>امروزه در لپ‌تاپ‌ها نيز به كار برده مي‌شوند و باعث روشنايي و وضوح بيشتر تصوير مي‌شوند</a:t>
            </a:r>
            <a:r>
              <a:rPr lang="en-US" sz="2400" dirty="0"/>
              <a:t>.</a:t>
            </a:r>
            <a:br>
              <a:rPr lang="en-US" sz="2400" dirty="0"/>
            </a:br>
            <a:r>
              <a:rPr lang="fa-IR" sz="2400" dirty="0"/>
              <a:t>شركت‌هاي توليد‌كننده مانيتور نيز در اين زمينه اقداماتي كرده‌اند</a:t>
            </a:r>
            <a:r>
              <a:rPr lang="en-US" sz="2400" dirty="0"/>
              <a:t>.</a:t>
            </a:r>
            <a:br>
              <a:rPr lang="en-US" sz="2400" dirty="0"/>
            </a:br>
            <a:r>
              <a:rPr lang="en-US" sz="2400" dirty="0"/>
              <a:t/>
            </a:r>
            <a:br>
              <a:rPr lang="en-US" sz="2400" dirty="0"/>
            </a:br>
            <a:r>
              <a:rPr lang="fa-IR" sz="2400" dirty="0"/>
              <a:t>نمايشگرهاي</a:t>
            </a:r>
            <a:r>
              <a:rPr lang="en-US" sz="2400" dirty="0"/>
              <a:t> LED</a:t>
            </a:r>
            <a:br>
              <a:rPr lang="en-US" sz="2400" dirty="0"/>
            </a:br>
            <a:r>
              <a:rPr lang="fa-IR" sz="2400" dirty="0"/>
              <a:t>اگرچه كارشناسان معتقدند استفاده لامپ‌هاي</a:t>
            </a:r>
            <a:r>
              <a:rPr lang="en-US" sz="2400" dirty="0"/>
              <a:t> LED </a:t>
            </a:r>
            <a:r>
              <a:rPr lang="fa-IR" sz="2400" dirty="0"/>
              <a:t>نسبت به لامپ‌هاي فلورسنت و ... مزاياي بيشتري دارد اما به دلايلي هنوز در بخش توليد تلويزيون و مانيتور شركت‌هاي توليد‌كننده، محصولات زيادي به بازار عرضه نكرده‌اند</a:t>
            </a:r>
            <a:r>
              <a:rPr lang="en-US" sz="2400" dirty="0"/>
              <a:t>.</a:t>
            </a:r>
            <a:br>
              <a:rPr lang="en-US" sz="2400" dirty="0"/>
            </a:br>
            <a:r>
              <a:rPr lang="fa-IR" sz="2400" dirty="0"/>
              <a:t>محمد آرايش، مدير فروش شركت بازرگاني ايران در اين زمينه مي‌گويد: به‌كارگيري لامپ‌هاي</a:t>
            </a:r>
            <a:r>
              <a:rPr lang="en-US" sz="2400" dirty="0"/>
              <a:t> LED </a:t>
            </a:r>
            <a:r>
              <a:rPr lang="fa-IR" sz="2400" dirty="0"/>
              <a:t>در توليد مانيتور و تلويزيون‌ باعث مي‌شود وضوح تصوير حدود 100 برابر بالاتر از</a:t>
            </a:r>
            <a:r>
              <a:rPr lang="en-US" sz="2400" dirty="0"/>
              <a:t> LCD‌</a:t>
            </a:r>
            <a:r>
              <a:rPr lang="fa-IR" sz="2400" dirty="0"/>
              <a:t>هاي معمولي شود. اما هنوز استفاده از اين لامپ‌ها در مانيتور و تلويزيون‌ چندان رايج نشده است و شركت سوني در اين زمينه تنها يك مدل تلويزيون در سايز پايين‌تر از 27 اينچ وارد بازار كشور ژاپن كرده است</a:t>
            </a:r>
            <a:r>
              <a:rPr lang="en-US" sz="2400" dirty="0"/>
              <a:t>. </a:t>
            </a:r>
            <a:endParaRPr lang="fa-IR" sz="2400" dirty="0"/>
          </a:p>
        </p:txBody>
      </p:sp>
    </p:spTree>
    <p:extLst>
      <p:ext uri="{BB962C8B-B14F-4D97-AF65-F5344CB8AC3E}">
        <p14:creationId xmlns:p14="http://schemas.microsoft.com/office/powerpoint/2010/main" val="425924523"/>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7173416"/>
          </a:xfrm>
        </p:spPr>
        <p:txBody>
          <a:bodyPr>
            <a:noAutofit/>
          </a:bodyPr>
          <a:lstStyle/>
          <a:p>
            <a:pPr algn="r"/>
            <a:r>
              <a:rPr lang="fa-IR" sz="2800" dirty="0"/>
              <a:t>وي گفت: پيش‌بيني مي‌شود در آينده نزديك شاهد ارائه كالاهايي كه از اين لامپ‌ها بهره‌‌مند هستند باشيم. حريري، مدير فروش بخش مانيتورهاي شركت سام‌سرويس نيز گفت: تكنولوژي</a:t>
            </a:r>
            <a:r>
              <a:rPr lang="en-US" sz="2800" dirty="0"/>
              <a:t> LED </a:t>
            </a:r>
            <a:r>
              <a:rPr lang="fa-IR" sz="2800" dirty="0"/>
              <a:t>يك تكنولوژي جديد است كه هنوز در زمينه مانيتور وارد بازار داخلي نشده است و دليل اين مساله را نيز مشخص نيست. طائران‌پور، كارشناس فروش بخش مانيتورهاي شركت ماديران نيز گفت: استفاده از لامپ‌هاي</a:t>
            </a:r>
            <a:r>
              <a:rPr lang="en-US" sz="2800" dirty="0"/>
              <a:t> LED </a:t>
            </a:r>
            <a:r>
              <a:rPr lang="fa-IR" sz="2800" dirty="0"/>
              <a:t>در توليد مانيتورهاي اين شركت هنوز آغاز نشده است</a:t>
            </a:r>
            <a:r>
              <a:rPr lang="en-US" sz="2800" dirty="0"/>
              <a:t>. </a:t>
            </a:r>
            <a:br>
              <a:rPr lang="en-US" sz="2800" dirty="0"/>
            </a:br>
            <a:r>
              <a:rPr lang="fa-IR" sz="2800" dirty="0"/>
              <a:t>وي افزود: به دليل اينكه لامپ‌هاي</a:t>
            </a:r>
            <a:r>
              <a:rPr lang="en-US" sz="2800" dirty="0"/>
              <a:t> LED </a:t>
            </a:r>
            <a:r>
              <a:rPr lang="fa-IR" sz="2800" dirty="0"/>
              <a:t>نمي‌توانند نور سفيد خالص توليد كنند استفاده از اين تكنولوژي در توليد مانيتور با اختلال روبه‌رو شده است</a:t>
            </a:r>
            <a:r>
              <a:rPr lang="en-US" sz="2800" dirty="0"/>
              <a:t>. </a:t>
            </a:r>
            <a:br>
              <a:rPr lang="en-US" sz="2800" dirty="0"/>
            </a:br>
            <a:r>
              <a:rPr lang="fa-IR" sz="2800" dirty="0"/>
              <a:t>طاهري، مديرفروش شركت ايران نارا؛ عرضه‌كننده مانيتورهاي</a:t>
            </a:r>
            <a:r>
              <a:rPr lang="en-US" sz="2800" dirty="0"/>
              <a:t> BENQ </a:t>
            </a:r>
            <a:r>
              <a:rPr lang="fa-IR" sz="2800" dirty="0"/>
              <a:t>نيز از عدم استفاده از لامپ‌هاي</a:t>
            </a:r>
            <a:r>
              <a:rPr lang="en-US" sz="2800" dirty="0"/>
              <a:t> LED </a:t>
            </a:r>
            <a:r>
              <a:rPr lang="fa-IR" sz="2800" dirty="0"/>
              <a:t>در توليد مانيتورهاي اين شركت خبر داد و گفت: مانيتورهاي</a:t>
            </a:r>
            <a:r>
              <a:rPr lang="en-US" sz="2800" dirty="0"/>
              <a:t> LED </a:t>
            </a:r>
            <a:r>
              <a:rPr lang="fa-IR" sz="2800" dirty="0"/>
              <a:t>حتي در سطح جهاني نيز در بازار موجود نيستند</a:t>
            </a:r>
            <a:r>
              <a:rPr lang="en-US" sz="2800" dirty="0"/>
              <a:t>. </a:t>
            </a:r>
            <a:br>
              <a:rPr lang="en-US" sz="2800" dirty="0"/>
            </a:br>
            <a:endParaRPr lang="fa-IR" sz="2800" dirty="0"/>
          </a:p>
        </p:txBody>
      </p:sp>
    </p:spTree>
    <p:extLst>
      <p:ext uri="{BB962C8B-B14F-4D97-AF65-F5344CB8AC3E}">
        <p14:creationId xmlns:p14="http://schemas.microsoft.com/office/powerpoint/2010/main" val="290799631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3200" dirty="0"/>
              <a:t>بكائي گفت</a:t>
            </a:r>
            <a:r>
              <a:rPr lang="en-US" sz="3200" dirty="0"/>
              <a:t>: LED</a:t>
            </a:r>
            <a:r>
              <a:rPr lang="fa-IR" sz="3200" dirty="0"/>
              <a:t>، يك تكنولوژي جديد است كه از نظر كارايي تفاوت چنداني با تكنولوژي سابق مانيتورها ندارد و مزيت مهم آن برگشت‌پذيري به چرخه طبيعت است</a:t>
            </a:r>
            <a:r>
              <a:rPr lang="en-US" sz="3200" dirty="0"/>
              <a:t>. </a:t>
            </a:r>
            <a:br>
              <a:rPr lang="en-US" sz="3200" dirty="0"/>
            </a:br>
            <a:r>
              <a:rPr lang="fa-IR" sz="3200" dirty="0"/>
              <a:t>وي افزود: اپل به منظور حمايت از </a:t>
            </a:r>
            <a:r>
              <a:rPr lang="fa-IR" sz="3200" dirty="0" smtClean="0"/>
              <a:t>محيط‌ زيست</a:t>
            </a:r>
            <a:r>
              <a:rPr lang="fa-IR" sz="3200" dirty="0"/>
              <a:t>، قصد دارد از موادي در توليد كالاهاي خود استفاده كند كه به طبيعت برگشت‌پذير هستند. به همين منظور به جاي استفاده از پلاستيك در توليد محصولاتش از آلومينيوم و تيتانيوم استفاده مي‌كند و در توليد مانيتورهايش نيز قصد دارد از لامپ‌هاي</a:t>
            </a:r>
            <a:r>
              <a:rPr lang="en-US" sz="3200" dirty="0"/>
              <a:t> LED </a:t>
            </a:r>
            <a:r>
              <a:rPr lang="fa-IR" sz="3200" dirty="0"/>
              <a:t>استفاده كند</a:t>
            </a:r>
            <a:r>
              <a:rPr lang="en-US" sz="3200" dirty="0"/>
              <a:t>. </a:t>
            </a:r>
            <a:br>
              <a:rPr lang="en-US" sz="3200" dirty="0"/>
            </a:br>
            <a:r>
              <a:rPr lang="fa-IR" sz="3200" dirty="0"/>
              <a:t>به گفته مدير فروش شركت اپل ايران، مانيتورهايي كه از لامپ‌هاي</a:t>
            </a:r>
            <a:r>
              <a:rPr lang="en-US" sz="3200" dirty="0"/>
              <a:t> LED </a:t>
            </a:r>
            <a:r>
              <a:rPr lang="fa-IR" sz="3200" dirty="0"/>
              <a:t>در توليد آنها استفاده مي‌شود نسبت به ساير مانيتورها گران‌تر هستند. اما اپل قيمت‌هاي خود را ثابت نگه داشته است</a:t>
            </a:r>
            <a:r>
              <a:rPr lang="en-US" sz="3200" dirty="0"/>
              <a:t>. </a:t>
            </a:r>
            <a:br>
              <a:rPr lang="en-US" sz="3200" dirty="0"/>
            </a:br>
            <a:r>
              <a:rPr lang="fa-IR" sz="3200" dirty="0"/>
              <a:t> </a:t>
            </a:r>
            <a:r>
              <a:rPr lang="en-US" sz="3200" dirty="0"/>
              <a:t/>
            </a:r>
            <a:br>
              <a:rPr lang="en-US" sz="3200" dirty="0"/>
            </a:br>
            <a:endParaRPr lang="fa-IR" sz="3200" dirty="0"/>
          </a:p>
        </p:txBody>
      </p:sp>
    </p:spTree>
    <p:extLst>
      <p:ext uri="{BB962C8B-B14F-4D97-AF65-F5344CB8AC3E}">
        <p14:creationId xmlns:p14="http://schemas.microsoft.com/office/powerpoint/2010/main" val="567479201"/>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fa-IR" sz="3200" dirty="0"/>
              <a:t>4-  مانیتورهای </a:t>
            </a:r>
            <a:r>
              <a:rPr lang="en-US" sz="3200" dirty="0"/>
              <a:t>DLP (Digital light processing)</a:t>
            </a:r>
            <a:r>
              <a:rPr lang="fa-IR" sz="3200" dirty="0"/>
              <a:t>:</a:t>
            </a:r>
            <a:endParaRPr lang="en-US" sz="32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115617" y="1196752"/>
            <a:ext cx="7416824" cy="5472608"/>
          </a:xfrm>
        </p:spPr>
      </p:pic>
    </p:spTree>
    <p:extLst>
      <p:ext uri="{BB962C8B-B14F-4D97-AF65-F5344CB8AC3E}">
        <p14:creationId xmlns:p14="http://schemas.microsoft.com/office/powerpoint/2010/main" val="197441285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اين تكنلوژي كه به </a:t>
            </a:r>
            <a:r>
              <a:rPr lang="en-US" sz="2400" dirty="0"/>
              <a:t>DLP</a:t>
            </a:r>
            <a:r>
              <a:rPr lang="fa-IR" sz="2400" dirty="0"/>
              <a:t> یا پردازش نور دیجیتالی معروف است نوعی تکنولوژی روشن نمایی دیجیتالی و توسعه یافته است که در آن از آینه های ریزی استفاده می شود تا نور منعکس شود. </a:t>
            </a:r>
            <a:r>
              <a:rPr lang="en-US" sz="2400" dirty="0"/>
              <a:t>DLP</a:t>
            </a:r>
            <a:r>
              <a:rPr lang="fa-IR" sz="2400" dirty="0"/>
              <a:t> با کج کردن </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fa-IR" sz="2400" dirty="0"/>
              <a:t> </a:t>
            </a:r>
            <a:r>
              <a:rPr lang="en-US" sz="2400" dirty="0"/>
              <a:t/>
            </a:r>
            <a:br>
              <a:rPr lang="en-US" sz="2400" dirty="0"/>
            </a:br>
            <a:r>
              <a:rPr lang="fa-IR" sz="2400" dirty="0"/>
              <a:t>آینه ها در مسیر لنز یا به طرف خارج از این مسیر تصویر را </a:t>
            </a:r>
            <a:r>
              <a:rPr lang="fa-IR" sz="2400" dirty="0" smtClean="0"/>
              <a:t>محوله </a:t>
            </a:r>
            <a:r>
              <a:rPr lang="fa-IR" sz="2400" dirty="0"/>
              <a:t>می کند. بنابراین یک تکنولوژی </a:t>
            </a:r>
            <a:r>
              <a:rPr lang="fa-IR" sz="2400" dirty="0" smtClean="0"/>
              <a:t>انعکاسی </a:t>
            </a:r>
            <a:r>
              <a:rPr lang="fa-IR" sz="2400" dirty="0"/>
              <a:t>است. </a:t>
            </a:r>
            <a:r>
              <a:rPr lang="en-US" sz="2400" dirty="0"/>
              <a:t/>
            </a:r>
            <a:br>
              <a:rPr lang="en-US" sz="2400" dirty="0"/>
            </a:br>
            <a:r>
              <a:rPr lang="fa-IR" sz="2400" dirty="0"/>
              <a:t>در واقع در این تکنولوژی سیگنالی که ازکامپیوتر به یک پرژکتور</a:t>
            </a:r>
            <a:r>
              <a:rPr lang="en-US" sz="2400" dirty="0"/>
              <a:t/>
            </a:r>
            <a:br>
              <a:rPr lang="en-US" sz="2400" dirty="0"/>
            </a:br>
            <a:r>
              <a:rPr lang="fa-IR" sz="2400" dirty="0"/>
              <a:t> </a:t>
            </a:r>
            <a:r>
              <a:rPr lang="en-US" sz="2400" dirty="0"/>
              <a:t/>
            </a:r>
            <a:br>
              <a:rPr lang="en-US" sz="2400" dirty="0"/>
            </a:br>
            <a:r>
              <a:rPr lang="en-US" sz="2400" dirty="0"/>
              <a:t>DLP</a:t>
            </a:r>
            <a:r>
              <a:rPr lang="fa-IR" sz="2400" dirty="0"/>
              <a:t> ارسال می شود توسط نور انعکاس یافته از وسیله (</a:t>
            </a:r>
            <a:r>
              <a:rPr lang="en-US" sz="2400" dirty="0"/>
              <a:t>Digital </a:t>
            </a:r>
            <a:r>
              <a:rPr lang="en-US" sz="2400" dirty="0" err="1"/>
              <a:t>micromirror</a:t>
            </a:r>
            <a:r>
              <a:rPr lang="fa-IR" sz="2400" dirty="0"/>
              <a:t>) بر روی صفحه منعکس می شود. در این تکنولوژی </a:t>
            </a:r>
            <a:r>
              <a:rPr lang="en-US" sz="2400" dirty="0"/>
              <a:t>DMD</a:t>
            </a:r>
            <a:r>
              <a:rPr lang="fa-IR" sz="2400" dirty="0"/>
              <a:t> متشکل از هزاران آینه است که هر کدام معرف پیکسلی هستند که به تراشه ای متصل است. تراشه به عنوان بانکی از سوئیچها عمل می کند که برای هر آینه یک سوئییچ دارد. این سوئیچ ها در پاسخ به سیگنال دیجیتالی، آینه ها را می چرخانند تا خود را </a:t>
            </a:r>
            <a:r>
              <a:rPr lang="fa-IR" sz="2400" dirty="0" smtClean="0"/>
              <a:t>از </a:t>
            </a:r>
            <a:r>
              <a:rPr lang="fa-IR" sz="2400" dirty="0"/>
              <a:t>طریق یک لنز پرژکتور برای ساخت تصویر منعکس کنند. فن آوری پرژکتورهای </a:t>
            </a:r>
            <a:r>
              <a:rPr lang="en-US" sz="2400" dirty="0"/>
              <a:t>DLP</a:t>
            </a:r>
            <a:r>
              <a:rPr lang="fa-IR" sz="2400" dirty="0"/>
              <a:t> جدیدتر از پرژکتورهای </a:t>
            </a:r>
            <a:r>
              <a:rPr lang="en-US" sz="2400" dirty="0"/>
              <a:t>LCD</a:t>
            </a:r>
            <a:r>
              <a:rPr lang="fa-IR" sz="2400" dirty="0"/>
              <a:t> است.</a:t>
            </a:r>
          </a:p>
        </p:txBody>
      </p:sp>
    </p:spTree>
    <p:extLst>
      <p:ext uri="{BB962C8B-B14F-4D97-AF65-F5344CB8AC3E}">
        <p14:creationId xmlns:p14="http://schemas.microsoft.com/office/powerpoint/2010/main" val="186786437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fa-IR" sz="3200" dirty="0"/>
              <a:t>5- مانیتورهای</a:t>
            </a:r>
            <a:r>
              <a:rPr lang="en-US" sz="3200" dirty="0"/>
              <a:t>LCOS (Liquid crystal over Silicone)</a:t>
            </a:r>
            <a:r>
              <a:rPr lang="fa-IR" sz="3200" dirty="0"/>
              <a:t>:</a:t>
            </a:r>
            <a:r>
              <a:rPr lang="en-US" sz="3200" dirty="0"/>
              <a:t/>
            </a:r>
            <a:br>
              <a:rPr lang="en-US" sz="3200" dirty="0"/>
            </a:br>
            <a:endParaRPr lang="fa-IR" sz="32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971600" y="1556792"/>
            <a:ext cx="7560840" cy="5069289"/>
          </a:xfrm>
        </p:spPr>
      </p:pic>
    </p:spTree>
    <p:extLst>
      <p:ext uri="{BB962C8B-B14F-4D97-AF65-F5344CB8AC3E}">
        <p14:creationId xmlns:p14="http://schemas.microsoft.com/office/powerpoint/2010/main" val="56396498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800" dirty="0"/>
              <a:t>اين تكنلوژي را تكنلوژي موسوم به </a:t>
            </a:r>
            <a:r>
              <a:rPr lang="en-US" sz="2800" dirty="0"/>
              <a:t>LCOS</a:t>
            </a:r>
            <a:r>
              <a:rPr lang="fa-IR" sz="2800" dirty="0"/>
              <a:t> یا کریستال مایع روی سیلیکون می نامند. این تکنولوژی می تواند تصاویر زیبایی را ارائه دهد که به راحتی میتواند تکنولوژی های قبلی را پشت سر بگذارد.</a:t>
            </a:r>
            <a:r>
              <a:rPr lang="en-US" sz="2800" dirty="0"/>
              <a:t/>
            </a:r>
            <a:br>
              <a:rPr lang="en-US" sz="2800" dirty="0"/>
            </a:br>
            <a:r>
              <a:rPr lang="fa-IR" sz="2800" dirty="0"/>
              <a:t>این تکنولوژی </a:t>
            </a:r>
            <a:r>
              <a:rPr lang="fa-IR" sz="2800" dirty="0" smtClean="0"/>
              <a:t>را</a:t>
            </a:r>
            <a:r>
              <a:rPr lang="en-US" sz="2800" dirty="0"/>
              <a:t/>
            </a:r>
            <a:br>
              <a:rPr lang="en-US" sz="2800" dirty="0"/>
            </a:br>
            <a:r>
              <a:rPr lang="fa-IR" sz="2800" dirty="0"/>
              <a:t>می توان ترکیبی از </a:t>
            </a:r>
            <a:r>
              <a:rPr lang="en-US" sz="2800" dirty="0"/>
              <a:t>LCD</a:t>
            </a:r>
            <a:r>
              <a:rPr lang="fa-IR" sz="2800" dirty="0"/>
              <a:t> و </a:t>
            </a:r>
            <a:r>
              <a:rPr lang="en-US" sz="2800" dirty="0"/>
              <a:t>DLP</a:t>
            </a:r>
            <a:r>
              <a:rPr lang="fa-IR" sz="2800" dirty="0"/>
              <a:t> تصور نمود. </a:t>
            </a:r>
            <a:r>
              <a:rPr lang="en-US" sz="2800" dirty="0"/>
              <a:t>LCOS</a:t>
            </a:r>
            <a:r>
              <a:rPr lang="fa-IR" sz="2800" dirty="0"/>
              <a:t> یک تکنولوژی انعکاسی است که در آن عوض آینه های منفرد از بلورهای مایع استفاده می کند که روی سطح آینه منعکس کننده قرار می گیرند. وقتی کریستالهای مایع باز وبسته می شوند نور یا از روی آینه زیر بازتابانده می شود یا جلویش گرفته می شود. این امر نور را </a:t>
            </a:r>
            <a:r>
              <a:rPr lang="fa-IR" sz="2800" dirty="0" smtClean="0"/>
              <a:t>محوله </a:t>
            </a:r>
            <a:r>
              <a:rPr lang="fa-IR" sz="2800" dirty="0"/>
              <a:t>می کند و تصویر ایجاد می شود. </a:t>
            </a:r>
            <a:r>
              <a:rPr lang="fa-IR" sz="2800" dirty="0" smtClean="0"/>
              <a:t>در </a:t>
            </a:r>
            <a:r>
              <a:rPr lang="fa-IR" sz="2800" dirty="0"/>
              <a:t>این نمایشگر ها تصویر بسیار عالی است و لبه پیکسل ها در مقایسه با لبه های زبر ریز آینه های در </a:t>
            </a:r>
            <a:r>
              <a:rPr lang="en-US" sz="2800" dirty="0"/>
              <a:t>DLP</a:t>
            </a:r>
            <a:r>
              <a:rPr lang="fa-IR" sz="2800" dirty="0"/>
              <a:t> هموارتر است و تصویر ایجاد شده ظاهری طبیعی تر و ظریف تر دارد</a:t>
            </a:r>
            <a:r>
              <a:rPr lang="fa-IR" sz="2800" dirty="0"/>
              <a:t>.</a:t>
            </a:r>
            <a:br>
              <a:rPr lang="fa-IR" sz="2800" dirty="0"/>
            </a:br>
            <a:r>
              <a:rPr lang="fa-IR" sz="2800" dirty="0" smtClean="0"/>
              <a:t/>
            </a:r>
            <a:br>
              <a:rPr lang="fa-IR" sz="2800" dirty="0" smtClean="0"/>
            </a:br>
            <a:r>
              <a:rPr lang="fa-IR" sz="2800" dirty="0" smtClean="0"/>
              <a:t>معرفی </a:t>
            </a:r>
            <a:r>
              <a:rPr lang="fa-IR" sz="2800" dirty="0"/>
              <a:t>استانداردهای متعارف در مانیتورها :</a:t>
            </a:r>
            <a:r>
              <a:rPr lang="en-US" sz="2800" dirty="0"/>
              <a:t/>
            </a:r>
            <a:br>
              <a:rPr lang="en-US" sz="2800" dirty="0"/>
            </a:br>
            <a:endParaRPr lang="fa-IR" sz="2800" dirty="0"/>
          </a:p>
        </p:txBody>
      </p:sp>
    </p:spTree>
    <p:extLst>
      <p:ext uri="{BB962C8B-B14F-4D97-AF65-F5344CB8AC3E}">
        <p14:creationId xmlns:p14="http://schemas.microsoft.com/office/powerpoint/2010/main" val="177183332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Autofit/>
          </a:bodyPr>
          <a:lstStyle/>
          <a:p>
            <a:pPr algn="r"/>
            <a:r>
              <a:rPr lang="fa-IR" sz="2800" dirty="0" smtClean="0"/>
              <a:t>1. </a:t>
            </a:r>
            <a:r>
              <a:rPr lang="fa-IR" sz="2800" dirty="0"/>
              <a:t>استاندارد </a:t>
            </a:r>
            <a:r>
              <a:rPr lang="en-US" sz="2800" dirty="0"/>
              <a:t>IC</a:t>
            </a:r>
            <a:r>
              <a:rPr lang="fa-IR" sz="2800" dirty="0"/>
              <a:t> : </a:t>
            </a:r>
            <a:r>
              <a:rPr lang="en-US" sz="2800" dirty="0"/>
              <a:t/>
            </a:r>
            <a:br>
              <a:rPr lang="en-US" sz="2800" dirty="0"/>
            </a:br>
            <a:r>
              <a:rPr lang="fa-IR" sz="2800" dirty="0"/>
              <a:t>این استاندارد که توسط شورای اختیاری کنترل تداخل تجهیزات داده </a:t>
            </a:r>
            <a:r>
              <a:rPr lang="fa-IR" sz="2800" dirty="0" smtClean="0"/>
              <a:t>ای</a:t>
            </a:r>
            <a:r>
              <a:rPr lang="en-US" sz="2800" dirty="0"/>
              <a:t/>
            </a:r>
            <a:br>
              <a:rPr lang="en-US" sz="2800" dirty="0"/>
            </a:br>
            <a:r>
              <a:rPr lang="fa-IR" sz="2800" dirty="0"/>
              <a:t>و ماشینهای اداری الکتریکی تنظیم </a:t>
            </a:r>
            <a:r>
              <a:rPr lang="fa-IR" sz="2800" dirty="0"/>
              <a:t>گ</a:t>
            </a:r>
            <a:r>
              <a:rPr lang="fa-IR" sz="2800" dirty="0" smtClean="0"/>
              <a:t>ردیده </a:t>
            </a:r>
            <a:r>
              <a:rPr lang="fa-IR" sz="2800" dirty="0"/>
              <a:t>یک استاندارد کانادایی است و مقرراتی را در ارتباط با تداخل دستگاه های </a:t>
            </a:r>
            <a:r>
              <a:rPr lang="fa-IR" sz="2800" dirty="0" smtClean="0"/>
              <a:t>جانبی </a:t>
            </a:r>
            <a:r>
              <a:rPr lang="fa-IR" sz="2800" dirty="0"/>
              <a:t>می کند. این استاندارد به منظور جلوگیری از تداخل رادیویی در محل استقرار دستگاه در نظر گرفته شده.</a:t>
            </a:r>
            <a:r>
              <a:rPr lang="en-US" sz="2800" dirty="0"/>
              <a:t/>
            </a:r>
            <a:br>
              <a:rPr lang="en-US" sz="2800" dirty="0"/>
            </a:br>
            <a:r>
              <a:rPr lang="fa-IR" sz="2800" dirty="0" smtClean="0"/>
              <a:t>2. </a:t>
            </a:r>
            <a:r>
              <a:rPr lang="fa-IR" sz="2800" dirty="0"/>
              <a:t>استاندارد </a:t>
            </a:r>
            <a:r>
              <a:rPr lang="en-US" sz="2800" dirty="0"/>
              <a:t>Energy Star</a:t>
            </a:r>
            <a:r>
              <a:rPr lang="fa-IR" sz="2800" dirty="0"/>
              <a:t> :</a:t>
            </a:r>
            <a:r>
              <a:rPr lang="en-US" sz="2800" dirty="0"/>
              <a:t/>
            </a:r>
            <a:br>
              <a:rPr lang="en-US" sz="2800" dirty="0"/>
            </a:br>
            <a:r>
              <a:rPr lang="fa-IR" sz="2800" dirty="0" smtClean="0"/>
              <a:t>استاندارد </a:t>
            </a:r>
            <a:r>
              <a:rPr lang="en-US" sz="2800" dirty="0"/>
              <a:t>Energy Star</a:t>
            </a:r>
            <a:r>
              <a:rPr lang="fa-IR" sz="2800" dirty="0"/>
              <a:t> به منظور تولید و استفاده از کامپیوتر های شخصی با هدف بهینه سازی مصرف انرژی ارائه شد. طبق این استاندارد مصرف انرژی کامپیوترها و مانیتورها باید در پایین ترین وضعیت ممکن به کمتر از 30 وات تنزل یابد.</a:t>
            </a:r>
            <a:r>
              <a:rPr lang="en-US" sz="2800" dirty="0"/>
              <a:t/>
            </a:r>
            <a:br>
              <a:rPr lang="en-US" sz="2800" dirty="0"/>
            </a:br>
            <a:endParaRPr lang="fa-IR" sz="2800" dirty="0"/>
          </a:p>
        </p:txBody>
      </p:sp>
    </p:spTree>
    <p:extLst>
      <p:ext uri="{BB962C8B-B14F-4D97-AF65-F5344CB8AC3E}">
        <p14:creationId xmlns:p14="http://schemas.microsoft.com/office/powerpoint/2010/main" val="156216902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6858000"/>
          </a:xfrm>
        </p:spPr>
        <p:txBody>
          <a:bodyPr>
            <a:normAutofit/>
          </a:bodyPr>
          <a:lstStyle/>
          <a:p>
            <a:pPr algn="r"/>
            <a:r>
              <a:rPr lang="fa-IR" sz="2400" dirty="0"/>
              <a:t>. از آن جایی که اغلب تولید کنندگان نمایشگر ها مدعی رعایت استاندارد ها در نمایشگر خود هستند بهتر است خودتان از وجود این استاندارد ها اطمینان حاصل کنید.</a:t>
            </a:r>
            <a:r>
              <a:rPr lang="en-US" sz="2400" dirty="0"/>
              <a:t/>
            </a:r>
            <a:br>
              <a:rPr lang="en-US" sz="2400" dirty="0"/>
            </a:br>
            <a:r>
              <a:rPr lang="fa-IR" sz="2400" dirty="0"/>
              <a:t>روشی برای آگاهی از وجود استاندارد های تشعشعات در مانیتور های </a:t>
            </a:r>
            <a:r>
              <a:rPr lang="en-US" sz="2400" dirty="0"/>
              <a:t>CRT</a:t>
            </a:r>
            <a:r>
              <a:rPr lang="fa-IR" sz="2400" dirty="0"/>
              <a:t> وجود دارد: </a:t>
            </a:r>
            <a:r>
              <a:rPr lang="en-US" sz="2400" dirty="0"/>
              <a:t/>
            </a:r>
            <a:br>
              <a:rPr lang="en-US" sz="2400" dirty="0"/>
            </a:br>
            <a:r>
              <a:rPr lang="fa-IR" sz="2400" dirty="0"/>
              <a:t> </a:t>
            </a:r>
            <a:r>
              <a:rPr lang="en-US" sz="2400" dirty="0"/>
              <a:t/>
            </a:r>
            <a:br>
              <a:rPr lang="en-US" sz="2400" dirty="0"/>
            </a:br>
            <a:r>
              <a:rPr lang="fa-IR" sz="2400" dirty="0"/>
              <a:t>یک نسخه فیلم رادیولوژی مخصوص عکس برداری از دندان تهیه می کنیم ودقت می کنیم که فیلم خام باشد. سپس بدون اینکه فیلم را از پوشش محافظ خود خارج کنیم فیلم و محافظ آن را با نوار چسب به وسط صفحه نمایش مانیتورمی چسبانیم. نمایشگر را روشن کرده و یک تصویر واضح و روشن از یک بازی یا برنامه را به نمایش در می آوریم، به طوری که تصویر ثابت باشد و حرکت نکند. (باید دقت کنیم که محافظ مانیتور (</a:t>
            </a:r>
            <a:r>
              <a:rPr lang="en-US" sz="2400" dirty="0"/>
              <a:t>Screen saver</a:t>
            </a:r>
            <a:r>
              <a:rPr lang="fa-IR" sz="2400" dirty="0"/>
              <a:t>) و تنظیم های صرفه جویی مصرف برق سیستم عامل در بخش (</a:t>
            </a:r>
            <a:r>
              <a:rPr lang="en-US" sz="2400" dirty="0"/>
              <a:t>Power Management</a:t>
            </a:r>
            <a:r>
              <a:rPr lang="fa-IR" sz="2400" dirty="0"/>
              <a:t>) مانیتور خاموش باشند تا مانیتور تا زمانی که فیلم را از آن جدا کنید روشن و فعال باقی بماند.) بعد از گذشت دو ساعت فیلم را از صفحه نمایش جدا می کنیم و بدون خارج کردن از پوشش محافظ آن را به یک رادیولوژی می دهیم تا آن راظاهر کند. در این زمان اگر فیلم رادیولوژی نور دیده باشد و خراب باشد نشانگر این است که مانیتور فوق دارای استاندارد های لازم نیست و دارای تشعشعات زیاد و خطرناک است. ولی اگر فیلم رادیولوژی نور ندیده باشد در این صورت می توان گفت که مانیتوردارای استاندارد لازم است. </a:t>
            </a:r>
            <a:r>
              <a:rPr lang="en-US" sz="2400" dirty="0"/>
              <a:t/>
            </a:r>
            <a:br>
              <a:rPr lang="en-US" sz="2400" dirty="0"/>
            </a:br>
            <a:endParaRPr lang="fa-IR" sz="2400" dirty="0"/>
          </a:p>
        </p:txBody>
      </p:sp>
    </p:spTree>
    <p:extLst>
      <p:ext uri="{BB962C8B-B14F-4D97-AF65-F5344CB8AC3E}">
        <p14:creationId xmlns:p14="http://schemas.microsoft.com/office/powerpoint/2010/main" val="422867535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283</TotalTime>
  <Words>1106</Words>
  <Application>Microsoft Office PowerPoint</Application>
  <PresentationFormat>On-screen Show (4:3)</PresentationFormat>
  <Paragraphs>47</Paragraphs>
  <Slides>35</Slides>
  <Notes>1</Notes>
  <HiddenSlides>0</HiddenSlides>
  <MMClips>0</MMClips>
  <ScaleCrop>false</ScaleCrop>
  <HeadingPairs>
    <vt:vector size="4" baseType="variant">
      <vt:variant>
        <vt:lpstr>Theme</vt:lpstr>
      </vt:variant>
      <vt:variant>
        <vt:i4>1</vt:i4>
      </vt:variant>
      <vt:variant>
        <vt:lpstr>Slide Titles</vt:lpstr>
      </vt:variant>
      <vt:variant>
        <vt:i4>35</vt:i4>
      </vt:variant>
    </vt:vector>
  </HeadingPairs>
  <TitlesOfParts>
    <vt:vector size="36" baseType="lpstr">
      <vt:lpstr>Office Theme</vt:lpstr>
      <vt:lpstr>PowerPoint Presentation</vt:lpstr>
      <vt:lpstr>موضوع تحقیق: مانیتور وانواع آن</vt:lpstr>
      <vt:lpstr>PowerPoint Presentation</vt:lpstr>
      <vt:lpstr>PowerPoint Presentation</vt:lpstr>
      <vt:lpstr>مقدمه :  مانيتور يكي از عناصر سخت افزاري مهم در كامپيوتر است كه از آن بعنوان دستگاه استاندارد خروجي و در جهت نمايش اطلاعات استفاده مي گردد   . تمامي كاربران كامپيوتر بمنظور مشاهده خروجي مناسب، نيازمند استفاده از يك مانيتور مطلوب مي باشند. انتخاب يك مانيتور به عوامل متفاوتي نظير مشخصات فني و نوع کاربرد آن بستگی دارد.</vt:lpstr>
      <vt:lpstr>اولين نمايشگرها (مانيتورهاي مبتني بر متن) بمنظور استفاده در كامپيوترهاي شخصي در سال 1970 ارائه گرديدند. از سال 1970 تاكنون مدل هاي متفاوتي از مانتيتورها با بهره گيري از تكنولوژي هاي متفاوت و ارائه قابليت هاي مختلف، توليد و عرضه شده اند. مانيتورهاي (CRT (Cathod Ray Tube و مدل هاي متفاوت (LCD (Liquid Crystal display، نمونه هائي از مانيتورهاي ارائه شده طي ساليان گذشته و اخير مي باشند. </vt:lpstr>
      <vt:lpstr>مانيتور : مانیتور یا صفحه نمایش متداول‌ترين دستگاه خروجي بوده كه از آن براي نمايش اطلاعات استفاده مي‌گردد و داراي انواع مختلفي است . یک صفحه نمايش مانند تلویزیون ها می تواند رنگي يا تك رنگ باشد . در محيط Dos معمولاً صفحه‌هاي نمايش داراي 25 سطر و 80 ستون هستند و در هر ستون يك كاراكتر تايپ مي‌شود . وقتي اطلاعات از طريق صفحه كليد وارد كامپيوتر مي‌شوند، در صفحه نمايش ظاهر مي‌گردند تا از صحت آنها اطمينان حاصل شود . بعضي از كامپيوترهايي که مانند Labtop ها قابل حمل یا Portable هستند داراي نوعي صفحه نمايش به نام صفحه نمايش تخت مي باشند . در اين نوع كامپيوترها، ميزان مصرف برق از درجة اهميت ويژه‌اي برخوردار است، زيرا اين كامپيوترها معمولا در مکانهايي كه امکان دسترسي به برق نيست كار مي‌كنند و صرفه‌جويي در مصرف برق در آنها بسيار حائز اهميت می باشد . كلية تصاوير، اعم از كاراكترهاي گرافيكي، حروف، ارقام و علايم ويژه و تصاوير گرافيكي به وسيلة نقاط كوچكي به نام Pixcel ساخته مي‌شوند . كيفيت تصاوير، در درجة اول به طراحي قطعات الكترونيك و در درجة دوم به اندازه و تراكم نقاط، كه اصطلاحاً به آن تفكيك‌پذيري صفحة نمايش یا Resolution گفته مي‌شود، بستگي دارد. كليه كاراكترها در محدودة معيني از نقاط تعريف مي‌شوند كه به آن ماتريس‌كاراكتر گفته مي‌شود. ماتريس‌كاراكتر مجموعه‌اي از نقاط روشن و خاموش در صفحة نمايش مي‌باشد كه به هر يك از اين نقاط، همان پيكسل مي‌گويند. هر چه تعداد پيكسل‌هاي موجود در ماتريس‌كاراكتر بيشتر باشد، وضوح تصاوير و كاراكترها نيز بيشتر خواهد بود. مانند 600 ×800 پيکسل يا 768×1024 پيکسل </vt:lpstr>
      <vt:lpstr>مانيتورها در چند دسته تقسيم‌بندي مي‌شوند:   1- مانیتور های لامپ تصویری یا CRT 2- مانیتور های LCD 3- مانیتور های LED مانيتورهاي لامپ‌تصويري يا CRT در چند سال اخير رونق فرارواني در بين کاربران داشته اند . اين مانيتورها در اندازة 12 و 14 اينچ به بازار عرضه شدند ، سپس استفاده اندازه از 15 و 17 اينچ آنها در بين كاربران رونق گرفت كه در حال حاضر اندازة 17 اينچ آنها بيشتر مورد استقبال مي‌باشد. در حال حاضر انواع 19، 21 و 22 اينچ نيز ساخته شده اند كه به دليل قيمت نسبتاً بالاتر، كمتر مورد استفاده عموم قرار مي‌گيرند. اين نوع مانيتورها داراي صفحات محدب و تخت هستند كه نوع صفحه تخت آنها بين كاربران پرطرفدارتر است. ايجاد تصوير در اين مانيتورها به‌وسيلهء پرتاب الکترون‌ها و هدايت آن‌ها به کمک ميدان‌هاي الکترومغناطيسي صورت مي گيرد . مانيتورهاي LCD ؛ مانيتورهايي هستند با قطر كم و بدون لامپ تصوير و قطر آنها در حدود 4 سانتي‌متر است. </vt:lpstr>
      <vt:lpstr>مانيتورهاي LCD را با نام كريستال مايع نيز مي‌شناسند، زيرا اين مانيتورها از کنار هم چيدن سلول‌هاي کريستال مايع بوجود مي‌آيند. به اين مانيتورها بايد از زاوية مستقيم نگاه كرد تا تصوير به خوبي ديده شود. مانيتورهاي LED ؛ مانيتورهايي هستند شبيه به LCDها، كه براي نمايش تصوير از ديودهاي نوري استفاده مي‌كنند.  اکنون براي آشنايي بيشتر شما، به مقايسه مانيتورهاي CRT و LCD مي‌پردازيم؛  مانيتورهاي LCD داراي روشنايي یا Brightness بين 2 تا 4 برابر مانيتورهاي CRT هستند اما در مورد وضوح تصويری یا Contrast مانيتورهاي CRT 2 تا 4 برابر مانيتور هاي LCD مي باشند . زاويهءديد یا Viewing Angle مانيتورهاي CRT بيش از 150 درجه است درصورتي‌که در مورد مانيتورهاي LCD معمولي اين رقم حداکثر معادل 90 درجه است. امواج مغناطيسي مانند آهنربا و امواج الکترومغناطيسي مانند موبايل روي مانيتورهاي CRT ايجاد اختشاش تصويري مي‌کنند ولي مانيتورهاي LCD از اين آسيب در امانند. بدليل تکنولوژي ساخت هر يک از مانيتورها، مانيتورهاي CRT در مرکز بسيار شفاف‌ترند درصورتي‌که مانيتورهاي LCD در گوشه‌ها روشنتر هستند. مانيتورها CRT قدرت و انعطاف بيشتري براي مطابقت با رنگ‌هاي قابل دريافت چشم انسان دارند. همچنين مانيتورهاي CRT نسبت به مانيتورهاي LCD داراي کيفيت رنگ و خلوص رنگ بيشتري هستند</vt:lpstr>
      <vt:lpstr>بزرگترين اشکال مانيتورهاي LCD احتمال ايجاد پيکسل سوخته یا Defective Pixel بر روي صفحهءنمايش آن‌ها است. وبزرگترين مشکل مانيتورهاي CRT لرزش تصويري یا Flickering آنها است، که البته در صورتي‌که فرکانس 85Hz و بالاتر پشتيباني شود، اين لرزش محسوس نخواهد بود. مانيتورهاي CRT به طور معمول 120watt انرژي مصرف مي‌کنند و اين درحالي‌ است که مانيتورهاي LCD تنها 40watt مصرف انرژي دارند. همچنين وزن يک مانيتور CRT درحدود 13 کيلوگرم است و يک مانيتور LCD تنها حدود 3 کيلوگرم وزن دارد. همچنين مهم است که بدانيم؛ مانيتورهاي LCD علاوه بر توليد گرماي کمتر، آثار سوء بسيار کمتري بر چشم دارند. همچنين يکي از موارد بسيار خطرناک دربارهء مانيتورهاي CRT انتشار گازهايي است که به واسطهء گرما تبخير شده و به بيرون متصاعد مي‌شوند . این گازها براي انسان ف محيط زيست و بخصوص لايه اُزُن بسيان زيان‌بار هستند. در آخر بايد گفت براي پيروزي مانيتورهاي LCD بر مانيتورهاي CRT نياز به زمان زيادي است، تا نواقصش برطرف شده و از نظر قيمت نيز بتواند با آن رقابت کند. </vt:lpstr>
      <vt:lpstr>حال به بررسي قسمتهاي خارجي مانيتور ها مي پردازيم . مانيتورها داراي يك كابل برق هستند، كه كاملاً شبيه به كابل برق Case مي‌باشد. كابل ارسال داده به مانيتور داراي 15 رشته سيم و يك محل اتصال به كارت گرافيك است كه 15 پين دارد. اين 15 پين در 3 رديف 5 تايي قرار دارند كه به كارت گرافيك وصل شده و داراي پيچ‌هايي در دو سمت است كه به كارت گرافيك پيچ مي‌شوند، تا از جدا شدن و قطع ناگهاني تصوير جلوگيري کنند.    روي قاب مانيتور تعدادي دكمه براي تنظيم نور، اندازه، حاشيه و غيره براي تنظيم تصوير مانيتور وجود دارد. همچنين مي‌توانيم برچسبهايي را روي قاب مانيتور مشاهده نماييم، اين برچسبها مربوط به امكانات و استانداردهاي مانيتورهاست، مثلاً برچسب با علامت TCO بيانگر وجود استاندارد تصويري TCO در مانيتور است . درهنگام خريد يک مانيتور بايد به چند مورد توجه نمود. ابتدا به شفافيت نور و تصور، سپس به حداکثر مقدار تفكيك‌پذيري صفحة نمايش یا Resolution و پس از آن به ديگر امکانات آن. امروزه اكثر مانيتورهاي موجود در بازار داراي حالت هاي هوشمندي براي كاستن از مقدار برق مصرفي هستند و به صورت اتوماتيك در چهار مرحله فعال مي‌گردند: ۱- استفاده از محافظ صفحه نمايش یا Screen Saver ، که در اين حالت از آسيب ديدن مانيتور بر اثر يكنواختي شعاع الكتروني جلوگيري مي‌گردد. </vt:lpstr>
      <vt:lpstr>۲- حالت آماده باش یا Stand by ، که در اين حالت مانيتور ۵۰ درصد از مصرف برق مي‌كاهد و به سرعت به ورودي‌ها پاسخ مي‌دهد. ۳- حالت تعليق یا Suspend ،که در اين حالت لامپ تصوير مانيتور در حالت خاموش است و ۸۵ تا ۹۰ درصد از ميزان برق مصرفي لازم براي كاركردن مانيتور كاسته مي‌شود. در اين حالت پاسخ به ورودي‌ها مثل ماوس و کيبرد كمي كندتر است. ۴- مرحله خاموشي؛ در اين مرحله عمل خاموشي به وسيله كاربر به وسيله كليد روشن، خاموش مانيتور صورت نگرفته بلكه به صورت هوشمندانه اين كار توسط مانيتور انجام مي‌گيرد، برق مصرفي در اين حالت ۳ تا ۷ وات است. يكي از چيزهايي كه شما بايد از مانيتور خود دور نگاه داريد بلندگوها و اجسام داراي ميدان مغناطيسي هستند. تأثير مغناطيسي بلندگوها باعث پخش رنگ در مانيتور و يا تجمع رنگ در يک گوشه مي‌گردد. علاوه بر بلندگوها حدالامكان سعي نماييد وسايلي چون تلفن، دستگاه ضبط صوت، اسكنر و چاپگر را نيز از مانتيور خود دور نگه داريد. </vt:lpstr>
      <vt:lpstr>1-مانيتور هاي CRT :    مانیتورهای CRT (Cathode Ray Tube) : </vt:lpstr>
      <vt:lpstr>در واقع هر یک از نقطه ها در سطح داخلی صفحه نمایش از قطعه فسفری قرمز، سبز و آبی تشکیل می شود     . هریک از تفنگ های الکترونی فقط قطعه متناظر با خود را مورد هدف قرار می دهد که با برخورد شعاع الکترونی نوری به همان رنگ از آن منعکس می شود. مدار کنترل کننده نمایشگر بسته به رنگ نقطه های متن یا تصویری که قرار است نمایش داده شود در زمانهای مناسب شعاع الکترونی هریک از تفنگ ها را خاموش یا روشن می کند. در اثر ترکیب رنگ ها شعاع های نورانی منعکس شده از هر نقطه، آن نقطه را به یک رنگ خاص در می آید که با ترکیب حالت های مختلف خاموش و روشن کردن این سه شعاع الکترونی و تنظیم شدت روشنایی می توان رنگ های بیشتری تولید کرد.   </vt:lpstr>
      <vt:lpstr>ويژگی مهم  مانيتورهای CRT : مانيتورهای CRT از دو نوع تکنولوژی لامپ تصوير استفاده می نمايند : Shadow mask و يا Aperture grille . در مانيتورهای قديمی CRT  از تکنولوژی shadow mask  استفاده شده است . استفاده از تکنولوژی فوق ، همچنان نيز متداول می باشد .Aperture grille ، تکنولوژی ديگر در رابطه با لامپ تصوير بوده که شفافيت و وضوح تصوير بمراتب بهتری را ارائه می نمايد. در نمايشگرهای مسطح که از تکنولوژی فوق استفاده می گردد ، انعکاس نور کاهش می يابد.  مانيتورهای Aperture grille از تکنولوژی پيشرفته stripe pitch استفاده می نمايند. در اين تکنولوژی ، فاصله بين Strip های مجاور با رنگ مشابه که يک تصوير بر روی نمايشگر را ايجاد می نمايند بر حسب ميليمتر اندازه گيری می گردد. مانيتورهای Shadow mask از تکنولوژی قديمی dot pitch استفاده می نمايند. در تکنولوژی فوق ، فاصله بين نقاط مجاور با رنگ مشابه بر حسب ميليمتر اندازه گيری می گردد. با توجه به ماهيت متفاوت دو تکنولوژی فوق ، نمی توان آنان را مستقيما" با يکديگر مقايسه نمود.</vt:lpstr>
      <vt:lpstr>در هر دو تکنولوژی ، هر اندازه ميزان فاصله محاسبه شده کمتر باشد ( dot pitch و يا stripe pitch ) ، کيفيت تصوير بنمايش درآمده بهتر خواهد بود. در حال حاضرمانيتورهائی که از تکنولوژی Shadow mask استفاده می نمايند، دارای حداقل dot pitch معادل بيست و شش صدم ميليمتر و حداکثر چهل و يک صدم ميليمتر می باشند. مانيتـورهائی که از aperture grille استفاده می نمايند ، دارای حداقل strip pitch معادل بيست و پنج ميليمتر مربع و حداکثر سی و يک صدم ميليمتر می باشند . تکنولوژی Aperture grille از مجموعه ای سيم های نازک که بصورت عمودی در مجاورت يکديگرقرار گرفته اند ، بمنظور ايزولاسيون پيکسل ها بصورت افقی ، استفاده می نمايد . پيکسل ها  با توجه به ماهيت خطوط پويش استفاده شده بمنظور نگاشتن تصوير ، از يکديگر مجزا می گردند. بمنظور استقرار مناسب سيم های عمودی  در يک Aperture grille  تراز شده توسط لامپ تصوير ، از يک و يا دو سيم کاهنده ، استفاده خواهد شد.  تکنولوژی Aperture grille  دارای مزايای زير است :  الکترون بيشتری را فراهم نموده و در يک تصوير بزرگ، contrast بهتری را شاهد خواهيم بود .  </vt:lpstr>
      <vt:lpstr> 2- مانيتور هاي LCD :  مانیتورهای LCD )Liquid Crystal Display) : </vt:lpstr>
      <vt:lpstr>تكنلوژي LCD یا کریستال مایع از زمانی در حدود یک دهه قبل برای اولین بار برای استفاده در کامپیوتر های قابل حمل (Laptop) پا به عرصه ظهور گذاشت.  صفحات نمایش کریستال مایع از طریق گیر انداختن یک محلول کریستال مایع بین دو جام شیشه ای پلاریزه شده کار می کنند   . کریستالهای مایع می توانند از طریق اعمال یک ولتاژ الکتریکی تحت تاثیر قرار می بگیرند و از این طریق به نور اجازه عبور کردن را بدهند یا از عبور آن جلوگیری کنند. با کنترل دقیق محل و نوع طول موجی که امکان عبور دارد می توان رنگ های مختلف را تولید کرد و تصویر مورد نظر را ساخت. </vt:lpstr>
      <vt:lpstr>در واقع در تکنولوژی   LCD که یک فناوری انتقالی (Transmissive) به حساب می آید نمایشگر به این ترتیب عمل می کند که به مقادیر مختلفی از نور سفید پشتی (Backlight) با شدت ثابت (Fixed-Intensity) اجازه می دهد تا از میان یک فیلتر فعال عبور کند. عناصر قرمز، آبی و سبز یک پیکسل از طریق فیلتر سازی ساده نور سفید بدست می آید. یک مانیتور LCD دارای تعداد ثابتی از سلولهای کریستال مایع است و می تواند تنها یک وضوح را با اندازه تمام صفحه با استفاده از یک سلول برای هر پیکسل نمایش دهد. </vt:lpstr>
      <vt:lpstr>سیستم های LCD:         LCD های بر پایه صفحات برای ننمایشگر هایی مناسب هستند که می خواهند اطلاعات یکسانی را بارها نمایش دهند.ساعت ها و زمان سنج های مایکرو ویو در این رده بندی قرار می گیرند.با اینکه نوع شش گوشه الکترودها که قبلا به نمایش گذارده شد رایج ترین نوع مورد استفاده در این دستگاه ها می باشد,با این حال هر نوع شکلی امکان پذیر است.دو نوع اصلی از LCD ها موجود است:active matrix و passive matrix.در بخش های آینده با دو نوع آشنا می شوید.    Passive matrix   LCD های passive matrix از نوع ساده ای از شبکه برای فراهم کردن شارژ برای یک پیکسل خص بر روی نمایشگر استفاده می کنند. ساخت شبکه خود روندی مجزاست!این روند با دو لایه شیشه ای به نام سفره(substrates) آغاز می شود.</vt:lpstr>
      <vt:lpstr>یکی از سفره ها مسئول ستون ها ودیگری مسئول سطر هایی است که از مواد هادی شفاف تشکیل شده اند.که کعولا از جنس اکسید ایندیوم پوشیده شده با قلع است. سطر ها ستون ها به مدارات مجتمی متصل هستند که مشخص می کند چه زمان ولتاژ باید در یک سطر یا ستون خاص قرار گیرد.کریستال مایع در بین دو سفره قرار می گیرد و لایه پلاریزه شده نیز به سطح خارجی هر یک ازسفره ها افزوده می شود. برای روشن کردن یک پیکسل مدارات مجتمع ولتاژی در ستون صحیح یکی از سفره ها ارسال می کنند ودر سفره دیگر ground در سطر صحیح فعال می شود.  سطر وستون در پیکسل خاص همدیگر را قطع می کنند ودر نتیجه ولتاژ را عبور داده و کریستال مایع را در آن پیکسل باز   (untwist)می کنند.  passive matrix زیباست اما معایب مهمی دارد چون زمان پاسخ  آرام و کنترل ولتاژ نا دقیق.زمان اجرای LCD به توانایی آن در refresh کردن تصویری که نمایش می یکی از سفره ها مسئول ستون ها ودیگری مسئول سطر هایی است که از مواد هادی شفاف تشکیل شده اند.که کعکولا از جنس اکسید ایندیوم پوشیده شده با قلع است. </vt:lpstr>
      <vt:lpstr>سطر ها ستون ها به مدارات مجتمی متصل هستند که مشخص می کند چه زمان ولتاژ باید در یک سطر یا ستون خاص قرار گیرد.کریستال مایع در بین دو سفره قرار می گیرد و لایه پلاریزه شده نیز به سطح خارجی هر یک ازسفره ها افزوده می شود. برای روشن کردن یک پیکسل مدارات مجتمع ولتاژی در ستون صحیح یکی از سفره ها ارسال می کنند ودر سفره دیگر ground در سطر صحیح فعال می شود.  سطر وستون در پیکسل خاص همدیگر را قطع می کنند ودر نتیجه ولتاژ را عبور داده و کریستال مایع را در آن پیکسل باز   (untwist)می کنند.  matrix زیباست اما معایب مهمی دارد چون زمان پاسخ آرام و کنترل ولتاژ نا دقیق.زمان اجرای LCD به توانایی آن در refresh کردن تصویری که نمایش     دهد باز می گردد.ساده ترین راه برای مشاهده رمان پاسخ آرام در LCD های passive matrix حرکت دادن اشاره گر موس از یک طرف صفحه نمایش به طرف دیگر آن است.در این حالت شما ردی از موس را به دنبال اشاگر مشاهده می کنید.</vt:lpstr>
      <vt:lpstr>3-LED</vt:lpstr>
      <vt:lpstr>LED مخفف واژه Diode Light Emitted و به معناي ديود ساطع كننده نوراست. ديودهاي ساطع‌كننده نور در واقع جزو خانواده‌ ديودها هستند كه ديودها نيز زير گروه نيمه هادي‌ها به شمار مي‌آيند. خاصيتي كه LEDها را از ساير نيمه‌‌هادي‌ها متمايز مي‌كند اين است كه با گذرجريان از آنها مقداري انرژي به صورت نور ازآنها ساطع مي‌شود. LEDها تا اواخر دهه گذشته فقط مي‌توانستند سه نور آبي، سبز و قرمز توليدكنند كه اين موضوع باعث كاربرد محدود آنها بود، اما اين اواخر LEDهايي با رنگ آبي وارد بازار شده‌اند كه مي‌توانند نور سفيد با هاله‌اي از رنگ آبي توليد كنند. به همين دليل درآينده نزديك مي‌توان شاهد استفاده از اين تكنولوژي در توليد تلويزيون و مانيتور بود. </vt:lpstr>
      <vt:lpstr>كاربردهاي LED  LEDها كه از دهه‌هاي گذشته در الكترونيك مورد استفاده قرار مي‌گرفتند، عموما براي نمايش خاموش يا روشن بودن نمايشگرها در لوازم مولتي مديا مورد استفاده قرار گرفتند. اما در‌حال‌حاضر LEDها به نحوي ساخته مي‌شوند كه نور را در جهت خاصي متمركز مي‌كنند و به صورت چيپ‌هاي كوچكي هستند كه معمولا داخل يك شيشه گنبدي شكل قرار مي‌گيرند و داراي سايز چوب كبريت هستند و به سختي مي‌شكنند. طبق اعلام محمد جمشيدي، يك كارشناس حوزه سخت‌افزار، بزرگ‌ترين مشكل لامپ‌هاي LED رنگ آن‌ها بود. اما اكنون به آساني با تغيير در ساختار فيزيكي و مواد تشكيل‌دهنده LED، نور در رنگ‌ها و شدت‌هاي مختلف و با طول موج مشخص با رنگ كاملا خالص توليد مي‌شود. </vt:lpstr>
      <vt:lpstr>به عبارتي LED‌ها فاقد پرتوهاي مادون قرمز و فرابنفشي هستند كه ساير صنايع روشنايي ايجاد مي‌كنند و LED‌ها به سلامت چشم و محيط آسيب نمي‌رسانند. به گفته اين كارشناس، LED‌هاي سفيد قابليت توليد همه رنگ را داشته و علاوه بر آن از انرژي بسيار كمي در مقايسه با ساير لامپ‌ها و LED‌هاي قديمي، براي توليد روشنايي استفاده مي‌كنند. به همين دليل روزبه‌روز استفاده از آن‌ها بيشتر شده است. به گفته اين كارشناس با توجه به مزاياي استفاده از لامپ‌هاي LED پپش‌بيني مي‌شود تا كمتر از 5 سال آينده شاهد تحولات عمده‌اي در عرصه محصولات روشنايي و حتي تصويري باشيم. لامپ‌هاي‌LED همچنين شماره‌ها را روي ساعت‌هاي ديجيتالي نشان مي‌دهند، اطلاعات را از كنترل تلويزيون مي‌فرستند و نور آن‌ها نشان مي‌دهد كه چه زماني تلويزيون روشن است.</vt:lpstr>
      <vt:lpstr>LED‌ها همچنين تصاوير را روي تلويزيون‌هاي پلاسما نشان مي‌دهد و با توجه به مصرف پايين و شدت نور بسيار عالي در رنگ‌هاي مختلف در روشنايي و چراغ‌هاي خودرو كاربرد وسيعي دارند. فانوس‌هاي LED نيز كه در چراغ‌هاي راهنمايي به منظور صرفه‌جويي در مصرف برق و كاهش خطاي ديد رانندگان قرار گرفته يكي ديگر از كابردهاي لامپ‌هاي LED است. البته لامپ‌هاي LED امروزه در لپ‌تاپ‌ها نيز به كار برده مي‌شوند و باعث روشنايي و وضوح بيشتر تصوير مي‌شوند. شركت‌هاي توليد‌كننده مانيتور نيز در اين زمينه اقداماتي كرده‌اند.  نمايشگرهاي LED اگرچه كارشناسان معتقدند استفاده لامپ‌هاي LED نسبت به لامپ‌هاي فلورسنت و ... مزاياي بيشتري دارد اما به دلايلي هنوز در بخش توليد تلويزيون و مانيتور شركت‌هاي توليد‌كننده، محصولات زيادي به بازار عرضه نكرده‌اند. محمد آرايش، مدير فروش شركت بازرگاني ايران در اين زمينه مي‌گويد: به‌كارگيري لامپ‌هاي LED در توليد مانيتور و تلويزيون‌ باعث مي‌شود وضوح تصوير حدود 100 برابر بالاتر از LCD‌هاي معمولي شود. اما هنوز استفاده از اين لامپ‌ها در مانيتور و تلويزيون‌ چندان رايج نشده است و شركت سوني در اين زمينه تنها يك مدل تلويزيون در سايز پايين‌تر از 27 اينچ وارد بازار كشور ژاپن كرده است. </vt:lpstr>
      <vt:lpstr>وي گفت: پيش‌بيني مي‌شود در آينده نزديك شاهد ارائه كالاهايي كه از اين لامپ‌ها بهره‌‌مند هستند باشيم. حريري، مدير فروش بخش مانيتورهاي شركت سام‌سرويس نيز گفت: تكنولوژي LED يك تكنولوژي جديد است كه هنوز در زمينه مانيتور وارد بازار داخلي نشده است و دليل اين مساله را نيز مشخص نيست. طائران‌پور، كارشناس فروش بخش مانيتورهاي شركت ماديران نيز گفت: استفاده از لامپ‌هاي LED در توليد مانيتورهاي اين شركت هنوز آغاز نشده است.  وي افزود: به دليل اينكه لامپ‌هاي LED نمي‌توانند نور سفيد خالص توليد كنند استفاده از اين تكنولوژي در توليد مانيتور با اختلال روبه‌رو شده است.  طاهري، مديرفروش شركت ايران نارا؛ عرضه‌كننده مانيتورهاي BENQ نيز از عدم استفاده از لامپ‌هاي LED در توليد مانيتورهاي اين شركت خبر داد و گفت: مانيتورهاي LED حتي در سطح جهاني نيز در بازار موجود نيستند.  </vt:lpstr>
      <vt:lpstr>بكائي گفت: LED، يك تكنولوژي جديد است كه از نظر كارايي تفاوت چنداني با تكنولوژي سابق مانيتورها ندارد و مزيت مهم آن برگشت‌پذيري به چرخه طبيعت است.  وي افزود: اپل به منظور حمايت از محيط‌ زيست، قصد دارد از موادي در توليد كالاهاي خود استفاده كند كه به طبيعت برگشت‌پذير هستند. به همين منظور به جاي استفاده از پلاستيك در توليد محصولاتش از آلومينيوم و تيتانيوم استفاده مي‌كند و در توليد مانيتورهايش نيز قصد دارد از لامپ‌هاي LED استفاده كند.  به گفته مدير فروش شركت اپل ايران، مانيتورهايي كه از لامپ‌هاي LED در توليد آنها استفاده مي‌شود نسبت به ساير مانيتورها گران‌تر هستند. اما اپل قيمت‌هاي خود را ثابت نگه داشته است.    </vt:lpstr>
      <vt:lpstr>4-  مانیتورهای DLP (Digital light processing):</vt:lpstr>
      <vt:lpstr>اين تكنلوژي كه به DLP یا پردازش نور دیجیتالی معروف است نوعی تکنولوژی روشن نمایی دیجیتالی و توسعه یافته است که در آن از آینه های ریزی استفاده می شود تا نور منعکس شود. DLP با کج کردن          آینه ها در مسیر لنز یا به طرف خارج از این مسیر تصویر را محوله می کند. بنابراین یک تکنولوژی انعکاسی است.  در واقع در این تکنولوژی سیگنالی که ازکامپیوتر به یک پرژکتور   DLP ارسال می شود توسط نور انعکاس یافته از وسیله (Digital micromirror) بر روی صفحه منعکس می شود. در این تکنولوژی DMD متشکل از هزاران آینه است که هر کدام معرف پیکسلی هستند که به تراشه ای متصل است. تراشه به عنوان بانکی از سوئیچها عمل می کند که برای هر آینه یک سوئییچ دارد. این سوئیچ ها در پاسخ به سیگنال دیجیتالی، آینه ها را می چرخانند تا خود را از طریق یک لنز پرژکتور برای ساخت تصویر منعکس کنند. فن آوری پرژکتورهای DLP جدیدتر از پرژکتورهای LCD است.</vt:lpstr>
      <vt:lpstr>5- مانیتورهایLCOS (Liquid crystal over Silicone): </vt:lpstr>
      <vt:lpstr>اين تكنلوژي را تكنلوژي موسوم به LCOS یا کریستال مایع روی سیلیکون می نامند. این تکنولوژی می تواند تصاویر زیبایی را ارائه دهد که به راحتی میتواند تکنولوژی های قبلی را پشت سر بگذارد. این تکنولوژی را می توان ترکیبی از LCD و DLP تصور نمود. LCOS یک تکنولوژی انعکاسی است که در آن عوض آینه های منفرد از بلورهای مایع استفاده می کند که روی سطح آینه منعکس کننده قرار می گیرند. وقتی کریستالهای مایع باز وبسته می شوند نور یا از روی آینه زیر بازتابانده می شود یا جلویش گرفته می شود. این امر نور را محوله می کند و تصویر ایجاد می شود. در این نمایشگر ها تصویر بسیار عالی است و لبه پیکسل ها در مقایسه با لبه های زبر ریز آینه های در DLP هموارتر است و تصویر ایجاد شده ظاهری طبیعی تر و ظریف تر دارد.  معرفی استانداردهای متعارف در مانیتورها : </vt:lpstr>
      <vt:lpstr>1. استاندارد IC :  این استاندارد که توسط شورای اختیاری کنترل تداخل تجهیزات داده ای و ماشینهای اداری الکتریکی تنظیم گردیده یک استاندارد کانادایی است و مقرراتی را در ارتباط با تداخل دستگاه های جانبی می کند. این استاندارد به منظور جلوگیری از تداخل رادیویی در محل استقرار دستگاه در نظر گرفته شده. 2. استاندارد Energy Star : استاندارد Energy Star به منظور تولید و استفاده از کامپیوتر های شخصی با هدف بهینه سازی مصرف انرژی ارائه شد. طبق این استاندارد مصرف انرژی کامپیوترها و مانیتورها باید در پایین ترین وضعیت ممکن به کمتر از 30 وات تنزل یابد. </vt:lpstr>
      <vt:lpstr>. از آن جایی که اغلب تولید کنندگان نمایشگر ها مدعی رعایت استاندارد ها در نمایشگر خود هستند بهتر است خودتان از وجود این استاندارد ها اطمینان حاصل کنید. روشی برای آگاهی از وجود استاندارد های تشعشعات در مانیتور های CRT وجود دارد:    یک نسخه فیلم رادیولوژی مخصوص عکس برداری از دندان تهیه می کنیم ودقت می کنیم که فیلم خام باشد. سپس بدون اینکه فیلم را از پوشش محافظ خود خارج کنیم فیلم و محافظ آن را با نوار چسب به وسط صفحه نمایش مانیتورمی چسبانیم. نمایشگر را روشن کرده و یک تصویر واضح و روشن از یک بازی یا برنامه را به نمایش در می آوریم، به طوری که تصویر ثابت باشد و حرکت نکند. (باید دقت کنیم که محافظ مانیتور (Screen saver) و تنظیم های صرفه جویی مصرف برق سیستم عامل در بخش (Power Management) مانیتور خاموش باشند تا مانیتور تا زمانی که فیلم را از آن جدا کنید روشن و فعال باقی بماند.) بعد از گذشت دو ساعت فیلم را از صفحه نمایش جدا می کنیم و بدون خارج کردن از پوشش محافظ آن را به یک رادیولوژی می دهیم تا آن راظاهر کند. در این زمان اگر فیلم رادیولوژی نور دیده باشد و خراب باشد نشانگر این است که مانیتور فوق دارای استاندارد های لازم نیست و دارای تشعشعات زیاد و خطرناک است. ولی اگر فیلم رادیولوژی نور ندیده باشد در این صورت می توان گفت که مانیتوردارای استاندارد لازم است.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ali</dc:creator>
  <cp:lastModifiedBy>ali</cp:lastModifiedBy>
  <cp:revision>20</cp:revision>
  <dcterms:created xsi:type="dcterms:W3CDTF">2016-05-10T17:11:16Z</dcterms:created>
  <dcterms:modified xsi:type="dcterms:W3CDTF">2016-05-11T07:49:00Z</dcterms:modified>
</cp:coreProperties>
</file>