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A7ED7-270F-4BFA-9B78-2F471A5BC283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0E697-4F65-43CB-ABB5-39F8BAFE7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0E697-4F65-43CB-ABB5-39F8BAFE7DA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Lesson 4 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Conversation and practices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-clipart-post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286000"/>
            <a:ext cx="2705100" cy="3964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85800"/>
            <a:ext cx="38100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Who’s that man?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38100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He is a postman.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62000"/>
            <a:ext cx="1646789" cy="122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733800"/>
            <a:ext cx="44958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When </a:t>
            </a:r>
            <a:r>
              <a:rPr lang="en-US" sz="4000" dirty="0" smtClean="0"/>
              <a:t>is the break?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724400"/>
            <a:ext cx="44958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It’s at 9:30.</a:t>
            </a:r>
          </a:p>
        </p:txBody>
      </p:sp>
      <p:pic>
        <p:nvPicPr>
          <p:cNvPr id="6" name="Picture 5" descr="fgh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232" y="0"/>
            <a:ext cx="3367768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58674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What time does it open?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62484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It opens at 8 in the morning.</a:t>
            </a:r>
          </a:p>
        </p:txBody>
      </p:sp>
      <p:pic>
        <p:nvPicPr>
          <p:cNvPr id="4" name="Picture 3" descr="index.pnge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667000"/>
            <a:ext cx="3200400" cy="381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48768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When do they work?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828800"/>
            <a:ext cx="87630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They work from Saturday to Wednesday.</a:t>
            </a:r>
          </a:p>
        </p:txBody>
      </p:sp>
      <p:pic>
        <p:nvPicPr>
          <p:cNvPr id="4" name="Picture 3" descr="یبلی.jpg"/>
          <p:cNvPicPr>
            <a:picLocks noChangeAspect="1"/>
          </p:cNvPicPr>
          <p:nvPr/>
        </p:nvPicPr>
        <p:blipFill>
          <a:blip r:embed="rId2"/>
          <a:srcRect b="16105"/>
          <a:stretch>
            <a:fillRect/>
          </a:stretch>
        </p:blipFill>
        <p:spPr>
          <a:xfrm>
            <a:off x="2133600" y="2667000"/>
            <a:ext cx="4495800" cy="3846513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6629400" y="3962400"/>
            <a:ext cx="609600" cy="1600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56388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Who helps the children?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56388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Police helps the children.</a:t>
            </a:r>
          </a:p>
        </p:txBody>
      </p:sp>
      <p:pic>
        <p:nvPicPr>
          <p:cNvPr id="4" name="Picture 3" descr="IMAGE634853261969762500.jpg"/>
          <p:cNvPicPr>
            <a:picLocks noChangeAspect="1"/>
          </p:cNvPicPr>
          <p:nvPr/>
        </p:nvPicPr>
        <p:blipFill>
          <a:blip r:embed="rId2"/>
          <a:srcRect l="15789" r="14474"/>
          <a:stretch>
            <a:fillRect/>
          </a:stretch>
        </p:blipFill>
        <p:spPr>
          <a:xfrm>
            <a:off x="2743200" y="2743200"/>
            <a:ext cx="4038600" cy="3858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62484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Where does she buy stamps?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70866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She buys them from post office.</a:t>
            </a:r>
          </a:p>
        </p:txBody>
      </p:sp>
      <p:pic>
        <p:nvPicPr>
          <p:cNvPr id="4" name="Picture 3" descr="images.jpgfgh.jpg"/>
          <p:cNvPicPr>
            <a:picLocks noChangeAspect="1"/>
          </p:cNvPicPr>
          <p:nvPr/>
        </p:nvPicPr>
        <p:blipFill>
          <a:blip r:embed="rId2"/>
          <a:srcRect b="6716"/>
          <a:stretch>
            <a:fillRect/>
          </a:stretch>
        </p:blipFill>
        <p:spPr>
          <a:xfrm>
            <a:off x="4267200" y="2895600"/>
            <a:ext cx="4368800" cy="3276600"/>
          </a:xfrm>
          <a:prstGeom prst="rect">
            <a:avLst/>
          </a:prstGeom>
        </p:spPr>
      </p:pic>
      <p:pic>
        <p:nvPicPr>
          <p:cNvPr id="5" name="Picture 4" descr="stamp-stamps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9840">
            <a:off x="1060517" y="3049739"/>
            <a:ext cx="247650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57150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Why does she go by bus?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63246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Because it’s fast and cheap.</a:t>
            </a:r>
          </a:p>
        </p:txBody>
      </p:sp>
      <p:pic>
        <p:nvPicPr>
          <p:cNvPr id="5" name="Picture 4" descr="atc_bus_stop_8xu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6629400" cy="366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57912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How do you go to school?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28956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I take a bus.</a:t>
            </a:r>
          </a:p>
        </p:txBody>
      </p:sp>
      <p:pic>
        <p:nvPicPr>
          <p:cNvPr id="4" name="Picture 3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133600"/>
            <a:ext cx="5272088" cy="394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le_car_clip_art_185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334000"/>
            <a:ext cx="2454459" cy="1257299"/>
          </a:xfrm>
          <a:prstGeom prst="rect">
            <a:avLst/>
          </a:prstGeom>
        </p:spPr>
      </p:pic>
      <p:pic>
        <p:nvPicPr>
          <p:cNvPr id="3" name="Picture 2" descr="businessman_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95800" y="4724400"/>
            <a:ext cx="802689" cy="1939933"/>
          </a:xfrm>
          <a:prstGeom prst="rect">
            <a:avLst/>
          </a:prstGeom>
        </p:spPr>
      </p:pic>
      <p:pic>
        <p:nvPicPr>
          <p:cNvPr id="4" name="Picture 3" descr="index.jpgdfvbgf.jpg"/>
          <p:cNvPicPr>
            <a:picLocks noChangeAspect="1"/>
          </p:cNvPicPr>
          <p:nvPr/>
        </p:nvPicPr>
        <p:blipFill>
          <a:blip r:embed="rId4"/>
          <a:srcRect l="11111" r="11111"/>
          <a:stretch>
            <a:fillRect/>
          </a:stretch>
        </p:blipFill>
        <p:spPr>
          <a:xfrm>
            <a:off x="5715000" y="3810000"/>
            <a:ext cx="3200400" cy="3048000"/>
          </a:xfrm>
          <a:prstGeom prst="rect">
            <a:avLst/>
          </a:prstGeom>
        </p:spPr>
      </p:pic>
      <p:pic>
        <p:nvPicPr>
          <p:cNvPr id="5" name="Picture 4" descr="sdfsd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848600" y="3352800"/>
            <a:ext cx="1109662" cy="1109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Mr. Jackson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2296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Who …………………………………… ? …………………………………………….. .</a:t>
            </a:r>
          </a:p>
          <a:p>
            <a:r>
              <a:rPr lang="en-US" sz="2400" dirty="0" smtClean="0"/>
              <a:t>What ………………………………….. ? …………………………………………….. .</a:t>
            </a:r>
          </a:p>
          <a:p>
            <a:r>
              <a:rPr lang="en-US" sz="2400" dirty="0" smtClean="0"/>
              <a:t>When …………………………………. ? …………………………………………….. .</a:t>
            </a:r>
          </a:p>
          <a:p>
            <a:r>
              <a:rPr lang="en-US" sz="2400" dirty="0" smtClean="0"/>
              <a:t>Where …………………………………. ? …………………………………………….. .</a:t>
            </a:r>
          </a:p>
          <a:p>
            <a:r>
              <a:rPr lang="en-US" sz="2400" dirty="0" smtClean="0"/>
              <a:t>How …………………………………….. ? …………………………………………….. .</a:t>
            </a:r>
          </a:p>
          <a:p>
            <a:r>
              <a:rPr lang="en-US" sz="2400" dirty="0" smtClean="0"/>
              <a:t>Why ……………………………………..? ………………………………………………. 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81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at the pictures ask and answer orally.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Grammar</a:t>
            </a:r>
            <a:endParaRPr lang="en-US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24200" y="2667000"/>
            <a:ext cx="28956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</a:rPr>
              <a:t>خدمات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Services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43600" y="1676400"/>
            <a:ext cx="28956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676400"/>
            <a:ext cx="28956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43600" y="3581400"/>
            <a:ext cx="28956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581400"/>
            <a:ext cx="28956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le_car_clip_art_185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334000"/>
            <a:ext cx="2454459" cy="1257299"/>
          </a:xfrm>
          <a:prstGeom prst="rect">
            <a:avLst/>
          </a:prstGeom>
        </p:spPr>
      </p:pic>
      <p:pic>
        <p:nvPicPr>
          <p:cNvPr id="3" name="Picture 2" descr="businessman_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95800" y="4724400"/>
            <a:ext cx="802689" cy="1939933"/>
          </a:xfrm>
          <a:prstGeom prst="rect">
            <a:avLst/>
          </a:prstGeom>
        </p:spPr>
      </p:pic>
      <p:pic>
        <p:nvPicPr>
          <p:cNvPr id="4" name="Picture 3" descr="index.jpgdfvbgf.jpg"/>
          <p:cNvPicPr>
            <a:picLocks noChangeAspect="1"/>
          </p:cNvPicPr>
          <p:nvPr/>
        </p:nvPicPr>
        <p:blipFill>
          <a:blip r:embed="rId4"/>
          <a:srcRect l="11111" r="11111"/>
          <a:stretch>
            <a:fillRect/>
          </a:stretch>
        </p:blipFill>
        <p:spPr>
          <a:xfrm>
            <a:off x="5715000" y="3810000"/>
            <a:ext cx="3200400" cy="3048000"/>
          </a:xfrm>
          <a:prstGeom prst="rect">
            <a:avLst/>
          </a:prstGeom>
        </p:spPr>
      </p:pic>
      <p:pic>
        <p:nvPicPr>
          <p:cNvPr id="5" name="Picture 4" descr="sdfsd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3200400"/>
            <a:ext cx="1143000" cy="1109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Mr. Jackson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33400"/>
            <a:ext cx="82296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Who</a:t>
            </a:r>
            <a:r>
              <a:rPr lang="en-US" sz="2400" dirty="0" smtClean="0"/>
              <a:t> is that man? He is </a:t>
            </a:r>
            <a:r>
              <a:rPr lang="en-US" sz="2400" dirty="0" smtClean="0">
                <a:solidFill>
                  <a:srgbClr val="FF0000"/>
                </a:solidFill>
              </a:rPr>
              <a:t>Mr. Jackson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’s his job? He’s an </a:t>
            </a:r>
            <a:r>
              <a:rPr lang="en-US" sz="2400" dirty="0" smtClean="0">
                <a:solidFill>
                  <a:srgbClr val="FF0000"/>
                </a:solidFill>
              </a:rPr>
              <a:t>employee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Where</a:t>
            </a:r>
            <a:r>
              <a:rPr lang="en-US" sz="2400" dirty="0" smtClean="0"/>
              <a:t> does he work?  He works in a </a:t>
            </a:r>
            <a:r>
              <a:rPr lang="en-US" sz="2400" dirty="0" smtClean="0">
                <a:solidFill>
                  <a:srgbClr val="FF0000"/>
                </a:solidFill>
              </a:rPr>
              <a:t>bank</a:t>
            </a:r>
            <a:r>
              <a:rPr lang="en-US" sz="2400" dirty="0" smtClean="0"/>
              <a:t>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When</a:t>
            </a:r>
            <a:r>
              <a:rPr lang="en-US" sz="2400" dirty="0" smtClean="0"/>
              <a:t> does he go to work? He goes to work at   </a:t>
            </a:r>
            <a:r>
              <a:rPr lang="en-US" sz="2400" dirty="0" smtClean="0">
                <a:solidFill>
                  <a:srgbClr val="FF0000"/>
                </a:solidFill>
              </a:rPr>
              <a:t>7:45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</a:t>
            </a:r>
            <a:r>
              <a:rPr lang="en-US" sz="2400" dirty="0" smtClean="0"/>
              <a:t> does he go to work? He goes to work </a:t>
            </a:r>
            <a:r>
              <a:rPr lang="en-US" sz="2400" dirty="0" smtClean="0">
                <a:solidFill>
                  <a:srgbClr val="FF0000"/>
                </a:solidFill>
              </a:rPr>
              <a:t>by car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Why</a:t>
            </a:r>
            <a:r>
              <a:rPr lang="en-US" sz="2400" dirty="0" smtClean="0"/>
              <a:t> does he go to work by car? Because it’s </a:t>
            </a:r>
            <a:r>
              <a:rPr lang="en-US" sz="2400" dirty="0" smtClean="0">
                <a:solidFill>
                  <a:srgbClr val="FF0000"/>
                </a:solidFill>
              </a:rPr>
              <a:t>fast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7464ad5a163fbf30ea3e7cd9dc6fe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57200"/>
            <a:ext cx="7309556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90800" y="533400"/>
          <a:ext cx="41148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</a:tblGrid>
              <a:tr h="303107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Wh</a:t>
                      </a:r>
                      <a:r>
                        <a:rPr lang="en-US" sz="2400" dirty="0" smtClean="0"/>
                        <a:t> questions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3107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</a:t>
                      </a:r>
                    </a:p>
                    <a:p>
                      <a:pPr algn="ctr"/>
                      <a:r>
                        <a:rPr lang="en-US" sz="2400" dirty="0" smtClean="0"/>
                        <a:t>Where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that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  <a:tr h="3031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those</a:t>
                      </a:r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2514600"/>
          <a:ext cx="6096001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1473200"/>
                <a:gridCol w="1600200"/>
                <a:gridCol w="539848"/>
                <a:gridCol w="450753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Wh</a:t>
                      </a:r>
                      <a:r>
                        <a:rPr lang="en-US" sz="2400" dirty="0" smtClean="0"/>
                        <a:t> questions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When</a:t>
                      </a:r>
                    </a:p>
                    <a:p>
                      <a:pPr algn="ctr"/>
                      <a:r>
                        <a:rPr lang="en-US" sz="2400" dirty="0" smtClean="0"/>
                        <a:t>Where</a:t>
                      </a:r>
                    </a:p>
                    <a:p>
                      <a:pPr algn="ctr"/>
                      <a:r>
                        <a:rPr lang="en-US" sz="2400" dirty="0" smtClean="0"/>
                        <a:t>Why</a:t>
                      </a:r>
                    </a:p>
                    <a:p>
                      <a:pPr algn="ctr"/>
                      <a:r>
                        <a:rPr lang="en-US" sz="2400" dirty="0" smtClean="0"/>
                        <a:t>How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</a:t>
                      </a:r>
                    </a:p>
                    <a:p>
                      <a:pPr algn="ctr"/>
                      <a:r>
                        <a:rPr lang="en-US" sz="2400" dirty="0" smtClean="0"/>
                        <a:t>You</a:t>
                      </a:r>
                    </a:p>
                    <a:p>
                      <a:pPr algn="ctr"/>
                      <a:r>
                        <a:rPr lang="en-US" sz="2400" dirty="0" smtClean="0"/>
                        <a:t>We</a:t>
                      </a:r>
                    </a:p>
                    <a:p>
                      <a:pPr algn="ctr"/>
                      <a:r>
                        <a:rPr lang="en-US" sz="2400" dirty="0" smtClean="0"/>
                        <a:t>they</a:t>
                      </a:r>
                      <a:endParaRPr lang="en-US" sz="2400" dirty="0"/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</a:t>
                      </a:r>
                      <a:endParaRPr lang="en-US" sz="2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416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</a:t>
                      </a:r>
                    </a:p>
                    <a:p>
                      <a:pPr algn="ctr"/>
                      <a:r>
                        <a:rPr lang="en-US" sz="2400" dirty="0" smtClean="0"/>
                        <a:t>she</a:t>
                      </a:r>
                      <a:endParaRPr lang="en-US" sz="2400" dirty="0"/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5943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What – Where – When – Why – How - Who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09800"/>
            <a:ext cx="7848600" cy="258532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………………. do you live? I live in Sari.</a:t>
            </a:r>
          </a:p>
          <a:p>
            <a:r>
              <a:rPr lang="en-US" sz="2400" dirty="0" smtClean="0"/>
              <a:t>………………. do you go to school? I go to school by bus.</a:t>
            </a:r>
          </a:p>
          <a:p>
            <a:r>
              <a:rPr lang="en-US" sz="2400" dirty="0" smtClean="0"/>
              <a:t>………………… does she go to work? She goes at 8:00.</a:t>
            </a:r>
          </a:p>
          <a:p>
            <a:r>
              <a:rPr lang="en-US" sz="2400" dirty="0" smtClean="0"/>
              <a:t>……………….. do go by bus? Because it’s cheap.</a:t>
            </a:r>
          </a:p>
          <a:p>
            <a:r>
              <a:rPr lang="en-US" sz="2400" dirty="0" smtClean="0"/>
              <a:t>………………  helps your mother at home? I help my mother.</a:t>
            </a:r>
          </a:p>
          <a:p>
            <a:r>
              <a:rPr lang="en-US" sz="2400" dirty="0" smtClean="0"/>
              <a:t>……………… do you study at school? I study English.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89341.jpg"/>
          <p:cNvPicPr>
            <a:picLocks noChangeAspect="1"/>
          </p:cNvPicPr>
          <p:nvPr/>
        </p:nvPicPr>
        <p:blipFill>
          <a:blip r:embed="rId2"/>
          <a:srcRect b="15161"/>
          <a:stretch>
            <a:fillRect/>
          </a:stretch>
        </p:blipFill>
        <p:spPr>
          <a:xfrm>
            <a:off x="1962150" y="476250"/>
            <a:ext cx="5219700" cy="59245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4sr119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3058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-12-9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812" y="304800"/>
            <a:ext cx="3318387" cy="2057400"/>
          </a:xfrm>
          <a:prstGeom prst="rect">
            <a:avLst/>
          </a:prstGeom>
        </p:spPr>
      </p:pic>
      <p:pic>
        <p:nvPicPr>
          <p:cNvPr id="5" name="Picture 4" descr="postegolest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57200"/>
            <a:ext cx="2667000" cy="2061482"/>
          </a:xfrm>
          <a:prstGeom prst="rect">
            <a:avLst/>
          </a:prstGeom>
        </p:spPr>
      </p:pic>
      <p:pic>
        <p:nvPicPr>
          <p:cNvPr id="1026" name="Picture 2" descr="https://www.hackinparis.com/sites/hackinparis.com/files/ATM-Mach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267200"/>
            <a:ext cx="2152972" cy="2390776"/>
          </a:xfrm>
          <a:prstGeom prst="rect">
            <a:avLst/>
          </a:prstGeom>
          <a:noFill/>
        </p:spPr>
      </p:pic>
      <p:pic>
        <p:nvPicPr>
          <p:cNvPr id="7" name="Picture 6" descr="684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819400"/>
            <a:ext cx="4013200" cy="2152650"/>
          </a:xfrm>
          <a:prstGeom prst="rect">
            <a:avLst/>
          </a:prstGeom>
        </p:spPr>
      </p:pic>
      <p:pic>
        <p:nvPicPr>
          <p:cNvPr id="8" name="Picture 7" descr="atc_bus_stop_8xue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4800600"/>
            <a:ext cx="3276600" cy="1813052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2667000"/>
            <a:ext cx="3048000" cy="1495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440363"/>
          </a:xfrm>
        </p:spPr>
        <p:txBody>
          <a:bodyPr/>
          <a:lstStyle/>
          <a:p>
            <a:pPr>
              <a:buNone/>
            </a:pPr>
            <a:r>
              <a:rPr lang="en-US" sz="4400" dirty="0" smtClean="0"/>
              <a:t>How can get the following services?</a:t>
            </a:r>
          </a:p>
          <a:p>
            <a:r>
              <a:rPr lang="en-US" sz="4000" dirty="0" smtClean="0"/>
              <a:t>police</a:t>
            </a:r>
          </a:p>
          <a:p>
            <a:r>
              <a:rPr lang="en-US" sz="4000" dirty="0" smtClean="0"/>
              <a:t>firefighters</a:t>
            </a:r>
          </a:p>
          <a:p>
            <a:r>
              <a:rPr lang="en-US" sz="4000" dirty="0" smtClean="0"/>
              <a:t>emergency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Many people work to give </a:t>
            </a:r>
            <a:r>
              <a:rPr lang="en-US" sz="4000" dirty="0" smtClean="0">
                <a:solidFill>
                  <a:srgbClr val="0070C0"/>
                </a:solidFill>
              </a:rPr>
              <a:t>services</a:t>
            </a:r>
            <a:r>
              <a:rPr lang="en-US" sz="4000" dirty="0" smtClean="0"/>
              <a:t> to us in big cities. </a:t>
            </a:r>
            <a:r>
              <a:rPr lang="en-US" sz="4000" dirty="0" smtClean="0">
                <a:solidFill>
                  <a:srgbClr val="0070C0"/>
                </a:solidFill>
              </a:rPr>
              <a:t>Workers</a:t>
            </a:r>
            <a:r>
              <a:rPr lang="en-US" sz="4000" dirty="0" smtClean="0"/>
              <a:t> keep the city clean. </a:t>
            </a:r>
            <a:r>
              <a:rPr lang="en-US" sz="4000" dirty="0" smtClean="0">
                <a:solidFill>
                  <a:srgbClr val="0070C0"/>
                </a:solidFill>
              </a:rPr>
              <a:t>Policemen</a:t>
            </a:r>
            <a:r>
              <a:rPr lang="en-US" sz="4000" dirty="0" smtClean="0"/>
              <a:t> keep the city </a:t>
            </a:r>
            <a:r>
              <a:rPr lang="en-US" sz="4000" dirty="0" smtClean="0">
                <a:solidFill>
                  <a:srgbClr val="0070C0"/>
                </a:solidFill>
              </a:rPr>
              <a:t>safe</a:t>
            </a:r>
            <a:r>
              <a:rPr lang="en-US" sz="4000" dirty="0" smtClean="0"/>
              <a:t>. </a:t>
            </a:r>
            <a:r>
              <a:rPr lang="en-US" sz="4000" dirty="0" smtClean="0">
                <a:solidFill>
                  <a:srgbClr val="0070C0"/>
                </a:solidFill>
              </a:rPr>
              <a:t>Bus drivers</a:t>
            </a:r>
            <a:r>
              <a:rPr lang="en-US" sz="4000" dirty="0" smtClean="0"/>
              <a:t> get people to work. </a:t>
            </a:r>
            <a:r>
              <a:rPr lang="en-US" sz="4000" dirty="0" smtClean="0">
                <a:solidFill>
                  <a:srgbClr val="0070C0"/>
                </a:solidFill>
              </a:rPr>
              <a:t>Doctors</a:t>
            </a:r>
            <a:r>
              <a:rPr lang="en-US" sz="4000" dirty="0" smtClean="0"/>
              <a:t> and </a:t>
            </a:r>
            <a:r>
              <a:rPr lang="en-US" sz="4000" dirty="0" smtClean="0">
                <a:solidFill>
                  <a:srgbClr val="0070C0"/>
                </a:solidFill>
              </a:rPr>
              <a:t>nurses</a:t>
            </a:r>
            <a:r>
              <a:rPr lang="en-US" sz="4000" dirty="0" smtClean="0"/>
              <a:t> help sick people in the </a:t>
            </a:r>
            <a:r>
              <a:rPr lang="en-US" sz="4000" dirty="0" smtClean="0">
                <a:solidFill>
                  <a:srgbClr val="0070C0"/>
                </a:solidFill>
              </a:rPr>
              <a:t>hospitals</a:t>
            </a:r>
            <a:r>
              <a:rPr lang="en-US" sz="4000" dirty="0" smtClean="0"/>
              <a:t>. We know all these people are important for our city. We thank them all.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61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05000"/>
            <a:ext cx="2668282" cy="1981200"/>
          </a:xfrm>
          <a:prstGeom prst="rect">
            <a:avLst/>
          </a:prstGeom>
        </p:spPr>
      </p:pic>
      <p:pic>
        <p:nvPicPr>
          <p:cNvPr id="5" name="Picture 4" descr="bo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2009775" cy="2667000"/>
          </a:xfrm>
          <a:prstGeom prst="rect">
            <a:avLst/>
          </a:prstGeom>
        </p:spPr>
      </p:pic>
      <p:pic>
        <p:nvPicPr>
          <p:cNvPr id="6" name="Picture 5" descr="envelop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191000"/>
            <a:ext cx="2286000" cy="2286000"/>
          </a:xfrm>
          <a:prstGeom prst="rect">
            <a:avLst/>
          </a:prstGeom>
        </p:spPr>
      </p:pic>
      <p:pic>
        <p:nvPicPr>
          <p:cNvPr id="7" name="Picture 6" descr="thr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648200"/>
            <a:ext cx="2540000" cy="1905000"/>
          </a:xfrm>
          <a:prstGeom prst="rect">
            <a:avLst/>
          </a:prstGeom>
        </p:spPr>
      </p:pic>
      <p:pic>
        <p:nvPicPr>
          <p:cNvPr id="8" name="Picture 7" descr="il_fullxfull.3222845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152400"/>
            <a:ext cx="2622400" cy="1844936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3505200" y="4038600"/>
            <a:ext cx="2286000" cy="114300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 office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419600" y="228600"/>
            <a:ext cx="1447800" cy="1600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postcard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457200" y="3200400"/>
            <a:ext cx="1828800" cy="99060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stamp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6705600" y="3048000"/>
            <a:ext cx="2133600" cy="1143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envelope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3276600" y="5410200"/>
            <a:ext cx="2362200" cy="12954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Round the corner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287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Is the man a tourist?</a:t>
            </a:r>
          </a:p>
          <a:p>
            <a:r>
              <a:rPr lang="en-US" sz="4000" b="1" dirty="0" smtClean="0"/>
              <a:t>Does </a:t>
            </a:r>
            <a:r>
              <a:rPr lang="en-US" sz="4000" b="1" dirty="0" err="1" smtClean="0"/>
              <a:t>Pedram</a:t>
            </a:r>
            <a:r>
              <a:rPr lang="en-US" sz="4000" b="1" dirty="0" smtClean="0"/>
              <a:t> speak English?</a:t>
            </a:r>
          </a:p>
          <a:p>
            <a:r>
              <a:rPr lang="en-US" sz="4000" b="1" dirty="0" smtClean="0"/>
              <a:t>Is there a post office near your house?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practices</a:t>
            </a:r>
            <a:endParaRPr lang="en-US" dirty="0"/>
          </a:p>
        </p:txBody>
      </p:sp>
      <p:pic>
        <p:nvPicPr>
          <p:cNvPr id="4" name="Content Placeholder 3" descr="کارمند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3581400"/>
            <a:ext cx="3810000" cy="3048000"/>
          </a:xfrm>
        </p:spPr>
      </p:pic>
      <p:sp>
        <p:nvSpPr>
          <p:cNvPr id="5" name="Down Arrow 4"/>
          <p:cNvSpPr/>
          <p:nvPr/>
        </p:nvSpPr>
        <p:spPr>
          <a:xfrm>
            <a:off x="5715000" y="3581400"/>
            <a:ext cx="4572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43434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She’s an employee.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38100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What’s her job?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fgh.jpg"/>
          <p:cNvPicPr>
            <a:picLocks noChangeAspect="1"/>
          </p:cNvPicPr>
          <p:nvPr/>
        </p:nvPicPr>
        <p:blipFill>
          <a:blip r:embed="rId2"/>
          <a:srcRect b="6219"/>
          <a:stretch>
            <a:fillRect/>
          </a:stretch>
        </p:blipFill>
        <p:spPr>
          <a:xfrm>
            <a:off x="6400800" y="609600"/>
            <a:ext cx="2381250" cy="1795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267200"/>
            <a:ext cx="54864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Where is the post Office?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334000"/>
            <a:ext cx="35814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It’s over there.</a:t>
            </a:r>
          </a:p>
        </p:txBody>
      </p:sp>
      <p:pic>
        <p:nvPicPr>
          <p:cNvPr id="9" name="Picture 8" descr="6Troj8j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667000" y="914400"/>
            <a:ext cx="1524000" cy="2743200"/>
          </a:xfrm>
          <a:prstGeom prst="rect">
            <a:avLst/>
          </a:prstGeom>
        </p:spPr>
      </p:pic>
      <p:pic>
        <p:nvPicPr>
          <p:cNvPr id="10" name="Picture 9" descr="13811217801392977547pointing boy-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33400"/>
            <a:ext cx="1796841" cy="2591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435</Words>
  <Application>Microsoft Office PowerPoint</Application>
  <PresentationFormat>On-screen Show (4:3)</PresentationFormat>
  <Paragraphs>85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Lesson 4 </vt:lpstr>
      <vt:lpstr>Slide 2</vt:lpstr>
      <vt:lpstr>Slide 3</vt:lpstr>
      <vt:lpstr>Slide 4</vt:lpstr>
      <vt:lpstr>Slide 5</vt:lpstr>
      <vt:lpstr>Slide 6</vt:lpstr>
      <vt:lpstr>Slide 7</vt:lpstr>
      <vt:lpstr>practices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 </dc:title>
  <dc:creator>RPM</dc:creator>
  <cp:lastModifiedBy>RPM</cp:lastModifiedBy>
  <cp:revision>26</cp:revision>
  <dcterms:created xsi:type="dcterms:W3CDTF">2006-08-16T00:00:00Z</dcterms:created>
  <dcterms:modified xsi:type="dcterms:W3CDTF">2015-10-31T18:26:28Z</dcterms:modified>
</cp:coreProperties>
</file>