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4"/>
  </p:notesMasterIdLst>
  <p:handoutMasterIdLst>
    <p:handoutMasterId r:id="rId15"/>
  </p:handoutMasterIdLst>
  <p:sldIdLst>
    <p:sldId id="267" r:id="rId2"/>
    <p:sldId id="384" r:id="rId3"/>
    <p:sldId id="385" r:id="rId4"/>
    <p:sldId id="386" r:id="rId5"/>
    <p:sldId id="388" r:id="rId6"/>
    <p:sldId id="389" r:id="rId7"/>
    <p:sldId id="390" r:id="rId8"/>
    <p:sldId id="391" r:id="rId9"/>
    <p:sldId id="392" r:id="rId10"/>
    <p:sldId id="395" r:id="rId11"/>
    <p:sldId id="396" r:id="rId12"/>
    <p:sldId id="3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1733" autoAdjust="0"/>
  </p:normalViewPr>
  <p:slideViewPr>
    <p:cSldViewPr>
      <p:cViewPr varScale="1">
        <p:scale>
          <a:sx n="61" d="100"/>
          <a:sy n="61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2015-04-16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2015-04-16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2015-04-16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2015-04-16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>
                <a:latin typeface="Garamond" charset="0"/>
                <a:ea typeface="+mj-ea"/>
                <a:cs typeface="B Titr" pitchFamily="2" charset="-78"/>
              </a:rPr>
              <a:t>جلسه </a:t>
            </a: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چهارم</a:t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endParaRPr lang="en-US" sz="3200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916257" y="6172200"/>
            <a:ext cx="7232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پایگاه داده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6" name="Text Box 6"/>
          <p:cNvSpPr txBox="1">
            <a:spLocks noChangeArrowheads="1"/>
          </p:cNvSpPr>
          <p:nvPr/>
        </p:nvSpPr>
        <p:spPr bwMode="auto">
          <a:xfrm>
            <a:off x="885825" y="2088481"/>
            <a:ext cx="7343775" cy="205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altLang="en-US" sz="4000" dirty="0"/>
              <a:t>بخش دوم</a:t>
            </a:r>
          </a:p>
          <a:p>
            <a:pPr algn="ctr" rtl="1">
              <a:lnSpc>
                <a:spcPct val="200000"/>
              </a:lnSpc>
            </a:pPr>
            <a:r>
              <a:rPr lang="fa-IR" altLang="en-US" sz="2800" dirty="0"/>
              <a:t>ساخت بانک رابطه </a:t>
            </a:r>
            <a:r>
              <a:rPr lang="fa-IR" altLang="en-US" sz="2800" dirty="0" smtClean="0"/>
              <a:t>ای</a:t>
            </a:r>
            <a:endParaRPr lang="fa-IR" altLang="en-US" sz="2800" dirty="0"/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1765300" y="401638"/>
            <a:ext cx="4751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3200" b="1">
                <a:solidFill>
                  <a:schemeClr val="bg1"/>
                </a:solidFill>
              </a:rPr>
              <a:t>مراحل كلي كار در روش فايلينگ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7212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1851700"/>
            <a:ext cx="733425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ساخت بانک اطلاعاتی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ساخت جداول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ساخت میدان (</a:t>
            </a:r>
            <a:r>
              <a:rPr lang="en-US" altLang="en-US" sz="2800" b="1" spc="-100" dirty="0" err="1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dataType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)در جداول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انتخاب کلید اصلی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ذخیره جدول</a:t>
            </a: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بانک اطلاعاتی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7522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1851700"/>
            <a:ext cx="733425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تغییر در اسکیما جدول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ورود داده در جدول بصورت دستی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ایجاد ارتباط بین جداول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نمایش دیاگرام بین جداول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cs typeface="B Roya" panose="00000400000000000000" pitchFamily="2" charset="-78"/>
              </a:rPr>
              <a:t>نمایش داده ها در جداول</a:t>
            </a: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بانک اطلاعاتی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3498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3400" y="1368550"/>
            <a:ext cx="7351712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با فرض وجود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n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ميدان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D1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تا </a:t>
            </a:r>
            <a:r>
              <a:rPr lang="en-US" altLang="en-US" sz="2400" b="1" spc="-100" dirty="0" err="1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Dn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، نه لزوما متمايز، رابطه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از دو قسمت تشكيل شده است:</a:t>
            </a:r>
          </a:p>
          <a:p>
            <a:pPr algn="r" rtl="1">
              <a:lnSpc>
                <a:spcPct val="120000"/>
              </a:lnSpc>
            </a:pP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1- 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سرآيند: مجموعه‌اي نامدار از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n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صفت به صورت </a:t>
            </a:r>
            <a:r>
              <a:rPr lang="en-US" altLang="en-US" sz="2400" b="1" spc="-100" dirty="0" err="1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Ai:Di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كه </a:t>
            </a: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درآن 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هر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نام </a:t>
            </a: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يك صفت 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است و هر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Di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نام ميدان صفت</a:t>
            </a:r>
          </a:p>
          <a:p>
            <a:pPr algn="r" rtl="1">
              <a:lnSpc>
                <a:spcPct val="120000"/>
              </a:lnSpc>
            </a:pPr>
            <a:r>
              <a:rPr lang="fa-IR" altLang="en-US" sz="24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2- 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پيكر (بدنه): مجموعه‌اي است از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m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تاپل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t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به نحوي كه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t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خود مجموعه‌اي است از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n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عنصر هريك به صورت </a:t>
            </a:r>
            <a:r>
              <a:rPr lang="en-US" altLang="en-US" sz="2400" b="1" spc="-100" dirty="0" err="1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Ai:vi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كه در آن </a:t>
            </a:r>
            <a:r>
              <a:rPr lang="en-US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vi</a:t>
            </a:r>
            <a:r>
              <a:rPr lang="fa-IR" altLang="en-US" sz="24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مقداري است از نوع ميدان.</a:t>
            </a:r>
            <a:endParaRPr lang="en-US" altLang="en-US" sz="24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تعريف رابطه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graphicFrame>
        <p:nvGraphicFramePr>
          <p:cNvPr id="17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93583"/>
              </p:ext>
            </p:extLst>
          </p:nvPr>
        </p:nvGraphicFramePr>
        <p:xfrm>
          <a:off x="533400" y="5049838"/>
          <a:ext cx="2616200" cy="1384301"/>
        </p:xfrm>
        <a:graphic>
          <a:graphicData uri="http://schemas.openxmlformats.org/drawingml/2006/table">
            <a:tbl>
              <a:tblPr/>
              <a:tblGrid>
                <a:gridCol w="871538"/>
                <a:gridCol w="873125"/>
                <a:gridCol w="871537"/>
              </a:tblGrid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84130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Ahmadi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Rezaei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Hasani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438150" y="4981575"/>
            <a:ext cx="4897437" cy="1800225"/>
            <a:chOff x="929" y="2795"/>
            <a:chExt cx="3085" cy="1134"/>
          </a:xfrm>
        </p:grpSpPr>
        <p:sp>
          <p:nvSpPr>
            <p:cNvPr id="19" name="Oval 105"/>
            <p:cNvSpPr>
              <a:spLocks noChangeArrowheads="1"/>
            </p:cNvSpPr>
            <p:nvPr/>
          </p:nvSpPr>
          <p:spPr bwMode="auto">
            <a:xfrm>
              <a:off x="930" y="2795"/>
              <a:ext cx="1723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07"/>
            <p:cNvSpPr>
              <a:spLocks noChangeArrowheads="1"/>
            </p:cNvSpPr>
            <p:nvPr/>
          </p:nvSpPr>
          <p:spPr bwMode="auto">
            <a:xfrm flipH="1">
              <a:off x="929" y="3067"/>
              <a:ext cx="1724" cy="725"/>
            </a:xfrm>
            <a:prstGeom prst="wedgeEllipseCallout">
              <a:avLst>
                <a:gd name="adj1" fmla="val -43736"/>
                <a:gd name="adj2" fmla="val 5510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21" name="Line 108"/>
            <p:cNvSpPr>
              <a:spLocks noChangeShapeType="1"/>
            </p:cNvSpPr>
            <p:nvPr/>
          </p:nvSpPr>
          <p:spPr bwMode="auto">
            <a:xfrm>
              <a:off x="2699" y="2976"/>
              <a:ext cx="181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09"/>
            <p:cNvSpPr txBox="1">
              <a:spLocks noChangeArrowheads="1"/>
            </p:cNvSpPr>
            <p:nvPr/>
          </p:nvSpPr>
          <p:spPr bwMode="auto">
            <a:xfrm>
              <a:off x="2971" y="2931"/>
              <a:ext cx="10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altLang="en-US" sz="2000"/>
                <a:t>سرآيند</a:t>
              </a:r>
              <a:endParaRPr lang="en-US" altLang="en-US" sz="2000"/>
            </a:p>
          </p:txBody>
        </p:sp>
        <p:sp>
          <p:nvSpPr>
            <p:cNvPr id="23" name="Text Box 110"/>
            <p:cNvSpPr txBox="1">
              <a:spLocks noChangeArrowheads="1"/>
            </p:cNvSpPr>
            <p:nvPr/>
          </p:nvSpPr>
          <p:spPr bwMode="auto">
            <a:xfrm>
              <a:off x="2608" y="3679"/>
              <a:ext cx="10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altLang="en-US" sz="2000"/>
                <a:t>پيکر</a:t>
              </a:r>
              <a:endParaRPr lang="en-US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728795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76288" y="1638300"/>
            <a:ext cx="67691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ويژگيهاي رابطه عبارتند از: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1-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رابطه تاپل تکراري ندارد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2- تاپلها نظم ندارند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3- صفات رابطه نظم مكاني ندارند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4- تمام صفات تك‌مقداري و ساده هستند.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57238" y="484188"/>
            <a:ext cx="7775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رده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هاي تكنولوژيكي سيستم مديريت پايگاه داده</a:t>
            </a:r>
            <a:r>
              <a:rPr lang="fa-IR" altLang="en-US" sz="3600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sz="3600" b="1">
                <a:solidFill>
                  <a:schemeClr val="bg1"/>
                </a:solidFill>
                <a:cs typeface="B Lotus" panose="00000400000000000000" pitchFamily="2" charset="-78"/>
              </a:rPr>
              <a:t>ها</a:t>
            </a:r>
            <a:endParaRPr lang="en-US" altLang="en-US" sz="3600" b="1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ويژگيهاي رابطه	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563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55875" y="401638"/>
            <a:ext cx="3817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altLang="en-US" b="1">
                <a:solidFill>
                  <a:schemeClr val="bg1"/>
                </a:solidFill>
                <a:cs typeface="B Badr" panose="00000400000000000000" pitchFamily="2" charset="-78"/>
              </a:rPr>
              <a:t>داده</a:t>
            </a:r>
            <a:endParaRPr lang="en-US" altLang="en-US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1143001"/>
            <a:ext cx="81661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در مدل رابطه اي چند مفهوم در بحث کليد داريم که عبارتنداز: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ابر کليد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super key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کانديد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candidate key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اصلي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primary key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فرعی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alternate key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خارجي  (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foreign key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کليد 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در مدل رابطه‌اي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956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2698750" y="473075"/>
            <a:ext cx="3817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altLang="en-US" b="1">
                <a:solidFill>
                  <a:schemeClr val="bg1"/>
                </a:solidFill>
                <a:cs typeface="B Badr" panose="00000400000000000000" pitchFamily="2" charset="-78"/>
              </a:rPr>
              <a:t>داده</a:t>
            </a:r>
            <a:endParaRPr lang="en-US" altLang="en-US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ابر كليد (</a:t>
            </a:r>
            <a:r>
              <a:rPr lang="en-US" altLang="en-US" sz="2400" b="1" dirty="0" err="1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Superkey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123951"/>
            <a:ext cx="79438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تعريف- هر صفت خاصه يا ترکيبي از صفات در رابطه كه يكتايي مقدار (تکرار نشدن) در گستره رابطه داشته باشد. ميتواند کاهش پذير یا کاهش ناپذير باشد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.</a:t>
            </a:r>
            <a:endParaRPr lang="fa-IR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کاهش ناپذير، کليدی است که اگر هر جزء </a:t>
            </a:r>
            <a:r>
              <a:rPr lang="fa-IR" altLang="en-US" sz="2800" b="1" spc="-100" dirty="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آنرا 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حذف کنيم ديگر کليد نباشد.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مثال: 1- ش دانشجويي      (کاهش ناپذير)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       2- (ش دانشجويي و نام)  (کاهش پذير)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        3- (نام ، نام خانوادگی، ش ش )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(</a:t>
            </a:r>
            <a:r>
              <a:rPr lang="fa-IR" altLang="en-US" sz="2800" b="1" spc="-10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کاهش </a:t>
            </a:r>
            <a:r>
              <a:rPr lang="fa-IR" altLang="en-US" sz="2800" b="1" spc="-100" smtClean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پذير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)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0471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35150" y="473075"/>
            <a:ext cx="453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3200" b="1">
                <a:solidFill>
                  <a:schemeClr val="bg1"/>
                </a:solidFill>
                <a:cs typeface="B Badr" panose="00000400000000000000" pitchFamily="2" charset="-78"/>
              </a:rPr>
              <a:t>تعريف داده از ديدگاه </a:t>
            </a:r>
            <a:r>
              <a:rPr lang="en-US" altLang="en-US" sz="3200">
                <a:solidFill>
                  <a:schemeClr val="bg1"/>
                </a:solidFill>
                <a:cs typeface="B Badr" panose="00000400000000000000" pitchFamily="2" charset="-78"/>
              </a:rPr>
              <a:t>ANSI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2362200"/>
            <a:ext cx="7559675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تعريف- هر صفت خاصه يا ترکيبي از صفات در يک رابطه كه دو خاصيت زير را داشته باشد كليد كانديد رابطه است: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1- يكتايي مقدار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2- كاهش‌ناپذيري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كليد كانديد (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candidate key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768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55875" y="401638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altLang="en-US" sz="3200" b="1">
                <a:solidFill>
                  <a:schemeClr val="bg1"/>
                </a:solidFill>
              </a:rPr>
              <a:t>تعريف اطلاع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8150" y="1257290"/>
            <a:ext cx="771525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تعريف- يكي از كليدهاي كانديد رابطه كه طراح انتخاب مي‌كند و بعنوان کليد اصلی به سيستم معرفي مي‌شود.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ضابطه‌هاي انتخاب: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1- از نظر كاربر، شناسه معمول نوع موجوديت باشد.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2- طول كوتاهتر داشته باشد.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alt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كليد اصلي (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Primary key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887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8538" y="401638"/>
            <a:ext cx="424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altLang="en-US" b="1">
                <a:solidFill>
                  <a:schemeClr val="bg1"/>
                </a:solidFill>
                <a:cs typeface="B Badr" panose="00000400000000000000" pitchFamily="2" charset="-78"/>
              </a:rPr>
              <a:t>تعريف پايگاه داده</a:t>
            </a:r>
            <a:r>
              <a:rPr lang="fa-IR" altLang="en-US" b="1">
                <a:solidFill>
                  <a:schemeClr val="bg1"/>
                </a:solidFill>
                <a:cs typeface="Arial" panose="020B0604020202020204" pitchFamily="34" charset="0"/>
              </a:rPr>
              <a:t>‌</a:t>
            </a:r>
            <a:r>
              <a:rPr lang="fa-IR" altLang="en-US" b="1">
                <a:solidFill>
                  <a:schemeClr val="bg1"/>
                </a:solidFill>
                <a:cs typeface="B Badr" panose="00000400000000000000" pitchFamily="2" charset="-78"/>
              </a:rPr>
              <a:t>ها</a:t>
            </a:r>
            <a:endParaRPr lang="en-US" altLang="en-US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-457200" y="2971800"/>
            <a:ext cx="8439150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تعريف- هر كليد كانديد، غير از كليد اصلي، كليد فرعی نام دارد.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كليد فرعی يا بديل (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Alternate key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89034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1050" y="115888"/>
            <a:ext cx="48974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/>
            <a:r>
              <a:rPr lang="fa-IR" altLang="en-US" sz="3600" b="1">
                <a:solidFill>
                  <a:schemeClr val="bg1"/>
                </a:solidFill>
                <a:cs typeface="B Badr" panose="00000400000000000000" pitchFamily="2" charset="-78"/>
              </a:rPr>
              <a:t>براي ايجاد يك برنامه كاربردي دو روش وجود دارد:</a:t>
            </a:r>
            <a:endParaRPr lang="en-US" altLang="en-US" sz="3600" b="1">
              <a:solidFill>
                <a:schemeClr val="bg1"/>
              </a:solidFill>
              <a:cs typeface="B Badr" panose="00000400000000000000" pitchFamily="2" charset="-78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1420813"/>
            <a:ext cx="733425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تعريف- دورابطه  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R1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 و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R2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را در نظر مي‌گيريم. صفتی (يا ترکيبي از صفات) 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R1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که در اين رابطه کليد نيست اما در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R2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کليد اصلی است، يک كليد خارجي برای رابطه </a:t>
            </a:r>
            <a:r>
              <a:rPr lang="en-US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R1</a:t>
            </a: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 ناميده مي شود.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كليد خارجي براي برقراری ارتباط بين موجوديتها (جداول) به‌كار </a:t>
            </a:r>
          </a:p>
          <a:p>
            <a:pPr algn="r" rtl="1">
              <a:lnSpc>
                <a:spcPct val="200000"/>
              </a:lnSpc>
            </a:pPr>
            <a:r>
              <a:rPr lang="fa-IR" altLang="en-US" sz="2800" b="1" spc="-100" dirty="0">
                <a:solidFill>
                  <a:schemeClr val="tx2"/>
                </a:solidFill>
                <a:latin typeface="+mn-lt"/>
                <a:ea typeface="IranNastaliq" pitchFamily="18" charset="0"/>
                <a:cs typeface="B Roya" panose="00000400000000000000" pitchFamily="2" charset="-78"/>
              </a:rPr>
              <a:t>مي‌رود.</a:t>
            </a:r>
            <a:endParaRPr lang="en-US" altLang="en-US" sz="2800" b="1" spc="-100" dirty="0">
              <a:solidFill>
                <a:schemeClr val="tx2"/>
              </a:solidFill>
              <a:latin typeface="+mn-lt"/>
              <a:ea typeface="IranNastaliq" pitchFamily="18" charset="0"/>
              <a:cs typeface="B Roya" panose="00000400000000000000" pitchFamily="2" charset="-78"/>
            </a:endParaRPr>
          </a:p>
          <a:p>
            <a:pPr algn="ctr" rtl="1">
              <a:lnSpc>
                <a:spcPct val="200000"/>
              </a:lnSpc>
            </a:pP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كليد خارجي (</a:t>
            </a:r>
            <a:r>
              <a:rPr lang="en-US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Foreign key</a:t>
            </a:r>
            <a:r>
              <a:rPr lang="fa-IR" altLang="en-US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alt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9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3756</TotalTime>
  <Words>546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جلسه چهارم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use UPPAAL</dc:title>
  <dc:creator>arrum</dc:creator>
  <cp:lastModifiedBy>Class2-Teacher</cp:lastModifiedBy>
  <cp:revision>224</cp:revision>
  <dcterms:created xsi:type="dcterms:W3CDTF">2007-07-18T05:06:42Z</dcterms:created>
  <dcterms:modified xsi:type="dcterms:W3CDTF">2015-04-16T12:14:58Z</dcterms:modified>
</cp:coreProperties>
</file>