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 id="2147484248" r:id="rId2"/>
    <p:sldMasterId id="2147484260" r:id="rId3"/>
  </p:sldMasterIdLst>
  <p:notesMasterIdLst>
    <p:notesMasterId r:id="rId28"/>
  </p:notesMasterIdLst>
  <p:sldIdLst>
    <p:sldId id="281" r:id="rId4"/>
    <p:sldId id="256" r:id="rId5"/>
    <p:sldId id="257" r:id="rId6"/>
    <p:sldId id="258" r:id="rId7"/>
    <p:sldId id="259" r:id="rId8"/>
    <p:sldId id="260" r:id="rId9"/>
    <p:sldId id="270" r:id="rId10"/>
    <p:sldId id="261" r:id="rId11"/>
    <p:sldId id="263" r:id="rId12"/>
    <p:sldId id="264" r:id="rId13"/>
    <p:sldId id="265" r:id="rId14"/>
    <p:sldId id="271" r:id="rId15"/>
    <p:sldId id="266" r:id="rId16"/>
    <p:sldId id="267" r:id="rId17"/>
    <p:sldId id="269" r:id="rId18"/>
    <p:sldId id="272" r:id="rId19"/>
    <p:sldId id="273" r:id="rId20"/>
    <p:sldId id="274" r:id="rId21"/>
    <p:sldId id="277" r:id="rId22"/>
    <p:sldId id="278" r:id="rId23"/>
    <p:sldId id="280" r:id="rId24"/>
    <p:sldId id="279" r:id="rId25"/>
    <p:sldId id="275"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04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954AF-479C-431E-ACE4-5D1642279120}" type="datetimeFigureOut">
              <a:rPr lang="en-US" smtClean="0"/>
              <a:pPr/>
              <a:t>14/02/27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D81F2-770B-4F5E-A493-9756C585335E}" type="slidenum">
              <a:rPr lang="en-US" smtClean="0"/>
              <a:pPr/>
              <a:t>‹#›</a:t>
            </a:fld>
            <a:endParaRPr lang="en-US"/>
          </a:p>
        </p:txBody>
      </p:sp>
    </p:spTree>
    <p:extLst>
      <p:ext uri="{BB962C8B-B14F-4D97-AF65-F5344CB8AC3E}">
        <p14:creationId xmlns:p14="http://schemas.microsoft.com/office/powerpoint/2010/main" val="11508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D81F2-770B-4F5E-A493-9756C585335E}" type="slidenum">
              <a:rPr lang="en-US" smtClean="0"/>
              <a:pPr/>
              <a:t>14</a:t>
            </a:fld>
            <a:endParaRPr lang="en-US"/>
          </a:p>
        </p:txBody>
      </p:sp>
    </p:spTree>
    <p:extLst>
      <p:ext uri="{BB962C8B-B14F-4D97-AF65-F5344CB8AC3E}">
        <p14:creationId xmlns:p14="http://schemas.microsoft.com/office/powerpoint/2010/main" val="209200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D81F2-770B-4F5E-A493-9756C585335E}" type="slidenum">
              <a:rPr lang="en-US" smtClean="0"/>
              <a:pPr/>
              <a:t>19</a:t>
            </a:fld>
            <a:endParaRPr lang="en-US"/>
          </a:p>
        </p:txBody>
      </p:sp>
    </p:spTree>
    <p:extLst>
      <p:ext uri="{BB962C8B-B14F-4D97-AF65-F5344CB8AC3E}">
        <p14:creationId xmlns:p14="http://schemas.microsoft.com/office/powerpoint/2010/main" val="311779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78E8F85-6EDC-41EA-B381-C140E4DFD049}" type="datetime1">
              <a:rPr lang="en-US" smtClean="0"/>
              <a:pPr/>
              <a:t>14/02/27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F6FB995-BD3A-4A4D-9903-3A1E48A85D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0E1872-8703-4381-BA2B-400399997992}" type="datetime1">
              <a:rPr lang="en-US" smtClean="0"/>
              <a:pPr/>
              <a:t>14/02/27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4F4CB0B-4838-4616-9E16-8C906927B6A7}" type="datetime1">
              <a:rPr lang="en-US" smtClean="0"/>
              <a:pPr/>
              <a:t>14/02/27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F6FB995-BD3A-4A4D-9903-3A1E48A85D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A03DE2-B379-4B0B-AEB2-76DFB8A98A26}"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88AB05-D87E-47ED-819A-C6605554936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3389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260040C-2F7E-4B24-B40D-00830E4DF6D6}"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A460CA-5C3F-40E9-A643-F2ACBDB5D049}"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3667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F14560A0-FD6E-4E68-B507-7C6D2ED3410B}"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1EC649-E11D-43F8-87C5-401A6F44E5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05783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7F7D2B37-957F-4DEC-AD4B-F9BF1F6AC23F}" type="datetimeFigureOut">
              <a:rPr lang="fr-FR">
                <a:solidFill>
                  <a:prstClr val="black">
                    <a:tint val="75000"/>
                  </a:prstClr>
                </a:solidFill>
              </a:rPr>
              <a:pPr>
                <a:defRPr/>
              </a:pPr>
              <a:t>27/02/2014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0A72E67-84DA-4EB4-A566-1E5249F9D17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87798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88723F-764F-484C-8FAE-B30860B1F218}" type="datetimeFigureOut">
              <a:rPr lang="fr-FR">
                <a:solidFill>
                  <a:prstClr val="black">
                    <a:tint val="75000"/>
                  </a:prstClr>
                </a:solidFill>
              </a:rPr>
              <a:pPr>
                <a:defRPr/>
              </a:pPr>
              <a:t>27/02/2014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BE49BC6-8542-4098-984D-7E29388B9F2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1900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264DE472-C062-44DF-B7EA-1074C1C8A59E}" type="datetimeFigureOut">
              <a:rPr lang="fr-FR">
                <a:solidFill>
                  <a:prstClr val="black">
                    <a:tint val="75000"/>
                  </a:prstClr>
                </a:solidFill>
              </a:rPr>
              <a:pPr>
                <a:defRPr/>
              </a:pPr>
              <a:t>27/02/2014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BBCC5523-6875-4F19-B3D6-B8A8121F8DD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699493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711C3F9-2FD1-425E-9FF9-834669E0FA28}" type="datetimeFigureOut">
              <a:rPr lang="fr-FR">
                <a:solidFill>
                  <a:prstClr val="black">
                    <a:tint val="75000"/>
                  </a:prstClr>
                </a:solidFill>
              </a:rPr>
              <a:pPr>
                <a:defRPr/>
              </a:pPr>
              <a:t>27/02/2014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CF26338-9885-4EF3-936F-31D5DBDD4E5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67553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D43F2BA9-1CCF-4560-BC98-73FDB72DD41A}" type="datetimeFigureOut">
              <a:rPr lang="fr-FR">
                <a:solidFill>
                  <a:prstClr val="black">
                    <a:tint val="75000"/>
                  </a:prstClr>
                </a:solidFill>
              </a:rPr>
              <a:pPr>
                <a:defRPr/>
              </a:pPr>
              <a:t>27/02/2014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3152BFD-C038-4355-B0EA-3EB5E329B87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946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885839-3EB1-498D-9F37-DFA63454EE62}" type="datetime1">
              <a:rPr lang="en-US" smtClean="0"/>
              <a:pPr/>
              <a:t>14/02/27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CEC789E-74D9-4A61-A6A0-4539E4EBEEF2}" type="datetimeFigureOut">
              <a:rPr lang="fr-FR">
                <a:solidFill>
                  <a:prstClr val="black">
                    <a:tint val="75000"/>
                  </a:prstClr>
                </a:solidFill>
              </a:rPr>
              <a:pPr>
                <a:defRPr/>
              </a:pPr>
              <a:t>27/02/2014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148D854-B5CA-44CB-BCDE-42E76BD0333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4534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FE4FFD5-A00F-4767-B6F5-76967F8B9F8F}"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853F41C-4FDD-430C-BCB0-17B009650A3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651212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BB95101-F536-4BC2-972B-FF48756C1F46}"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51E8A0B-ED5D-49EA-9292-57FFC82C39D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15056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A03DE2-B379-4B0B-AEB2-76DFB8A98A26}"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88AB05-D87E-47ED-819A-C6605554936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18361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260040C-2F7E-4B24-B40D-00830E4DF6D6}"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A460CA-5C3F-40E9-A643-F2ACBDB5D049}"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67874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F14560A0-FD6E-4E68-B507-7C6D2ED3410B}"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1EC649-E11D-43F8-87C5-401A6F44E5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7F7D2B37-957F-4DEC-AD4B-F9BF1F6AC23F}" type="datetimeFigureOut">
              <a:rPr lang="fr-FR">
                <a:solidFill>
                  <a:prstClr val="black">
                    <a:tint val="75000"/>
                  </a:prstClr>
                </a:solidFill>
              </a:rPr>
              <a:pPr>
                <a:defRPr/>
              </a:pPr>
              <a:t>27/02/2014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0A72E67-84DA-4EB4-A566-1E5249F9D17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13337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888723F-764F-484C-8FAE-B30860B1F218}" type="datetimeFigureOut">
              <a:rPr lang="fr-FR">
                <a:solidFill>
                  <a:prstClr val="black">
                    <a:tint val="75000"/>
                  </a:prstClr>
                </a:solidFill>
              </a:rPr>
              <a:pPr>
                <a:defRPr/>
              </a:pPr>
              <a:t>27/02/2014</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BE49BC6-8542-4098-984D-7E29388B9F2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21225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264DE472-C062-44DF-B7EA-1074C1C8A59E}" type="datetimeFigureOut">
              <a:rPr lang="fr-FR">
                <a:solidFill>
                  <a:prstClr val="black">
                    <a:tint val="75000"/>
                  </a:prstClr>
                </a:solidFill>
              </a:rPr>
              <a:pPr>
                <a:defRPr/>
              </a:pPr>
              <a:t>27/02/2014</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BBCC5523-6875-4F19-B3D6-B8A8121F8DD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34966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711C3F9-2FD1-425E-9FF9-834669E0FA28}" type="datetimeFigureOut">
              <a:rPr lang="fr-FR">
                <a:solidFill>
                  <a:prstClr val="black">
                    <a:tint val="75000"/>
                  </a:prstClr>
                </a:solidFill>
              </a:rPr>
              <a:pPr>
                <a:defRPr/>
              </a:pPr>
              <a:t>27/02/2014</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CF26338-9885-4EF3-936F-31D5DBDD4E5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94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185FC1E-ABF6-4160-9157-18EF31D99487}" type="datetime1">
              <a:rPr lang="en-US" smtClean="0"/>
              <a:pPr/>
              <a:t>14/02/27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F6FB995-BD3A-4A4D-9903-3A1E48A85D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D43F2BA9-1CCF-4560-BC98-73FDB72DD41A}" type="datetimeFigureOut">
              <a:rPr lang="fr-FR">
                <a:solidFill>
                  <a:prstClr val="black">
                    <a:tint val="75000"/>
                  </a:prstClr>
                </a:solidFill>
              </a:rPr>
              <a:pPr>
                <a:defRPr/>
              </a:pPr>
              <a:t>27/02/2014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3152BFD-C038-4355-B0EA-3EB5E329B87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19789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CEC789E-74D9-4A61-A6A0-4539E4EBEEF2}" type="datetimeFigureOut">
              <a:rPr lang="fr-FR">
                <a:solidFill>
                  <a:prstClr val="black">
                    <a:tint val="75000"/>
                  </a:prstClr>
                </a:solidFill>
              </a:rPr>
              <a:pPr>
                <a:defRPr/>
              </a:pPr>
              <a:t>27/02/2014</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148D854-B5CA-44CB-BCDE-42E76BD0333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04504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FE4FFD5-A00F-4767-B6F5-76967F8B9F8F}"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853F41C-4FDD-430C-BCB0-17B009650A3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67462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BB95101-F536-4BC2-972B-FF48756C1F46}"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51E8A0B-ED5D-49EA-9292-57FFC82C39D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7270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7BFCF1-5250-46AD-93E3-12D187CB7C28}" type="datetime1">
              <a:rPr lang="en-US" smtClean="0"/>
              <a:pPr/>
              <a:t>14/02/27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B9BBE1-6E07-4134-985E-BB199A767D0F}" type="datetime1">
              <a:rPr lang="en-US" smtClean="0"/>
              <a:pPr/>
              <a:t>14/02/27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1DED53-C359-47F8-81E5-6E4D69E139AA}" type="datetime1">
              <a:rPr lang="en-US" smtClean="0"/>
              <a:pPr/>
              <a:t>14/02/27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E856671-BE48-4BEC-AD84-750DB93C0E1C}" type="datetime1">
              <a:rPr lang="en-US" smtClean="0"/>
              <a:pPr/>
              <a:t>14/02/27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3F7377-B9C2-4577-BAA1-113E12E4CF57}" type="datetime1">
              <a:rPr lang="en-US" smtClean="0"/>
              <a:pPr/>
              <a:t>14/02/27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EA11D9E-D9E8-4622-A23A-166DA72664D1}" type="datetime1">
              <a:rPr lang="en-US" smtClean="0"/>
              <a:pPr/>
              <a:t>14/02/27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6FB995-BD3A-4A4D-9903-3A1E48A85DC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F5954DC-F921-4B0C-A3EB-5073F1FF2521}" type="datetime1">
              <a:rPr lang="en-US" smtClean="0"/>
              <a:pPr/>
              <a:t>14/02/27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6FB995-BD3A-4A4D-9903-3A1E48A85D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A5397B-2855-4E63-BD79-81FF68C3BD9B}"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9226C6C-A441-4A0C-87A8-E79ED5FFB0D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4067883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A5397B-2855-4E63-BD79-81FF68C3BD9B}" type="datetimeFigureOut">
              <a:rPr lang="fr-FR">
                <a:solidFill>
                  <a:prstClr val="black">
                    <a:tint val="75000"/>
                  </a:prstClr>
                </a:solidFill>
              </a:rPr>
              <a:pPr>
                <a:defRPr/>
              </a:pPr>
              <a:t>27/02/2014</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9226C6C-A441-4A0C-87A8-E79ED5FFB0D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894488919"/>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4.xml"/><Relationship Id="rId4" Type="http://schemas.openxmlformats.org/officeDocument/2006/relationships/hyperlink" Target="http://madsg.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57225" y="1500188"/>
            <a:ext cx="7772400" cy="869950"/>
          </a:xfrm>
        </p:spPr>
        <p:txBody>
          <a:bodyPr/>
          <a:lstStyle/>
          <a:p>
            <a:r>
              <a:rPr lang="fa-IR" sz="3200" dirty="0" smtClean="0">
                <a:solidFill>
                  <a:srgbClr val="FF0000"/>
                </a:solidFill>
                <a:cs typeface="B Yekan" pitchFamily="2" charset="-78"/>
              </a:rPr>
              <a:t>مادسیج</a:t>
            </a:r>
            <a:r>
              <a:rPr lang="fa-IR" sz="3200" dirty="0" smtClean="0">
                <a:solidFill>
                  <a:srgbClr val="438BC4"/>
                </a:solidFill>
                <a:cs typeface="B Yekan" pitchFamily="2" charset="-78"/>
              </a:rPr>
              <a:t>، شبکه آموزشی پژوهشی دانشجویان ایران</a:t>
            </a:r>
            <a:endParaRPr lang="fr-CA" sz="3200" dirty="0" smtClean="0">
              <a:solidFill>
                <a:srgbClr val="438BC4"/>
              </a:solidFill>
              <a:cs typeface="B Yekan" pitchFamily="2" charset="-78"/>
            </a:endParaRPr>
          </a:p>
        </p:txBody>
      </p:sp>
      <p:sp>
        <p:nvSpPr>
          <p:cNvPr id="2051" name="Sous-titre 2"/>
          <p:cNvSpPr>
            <a:spLocks noGrp="1"/>
          </p:cNvSpPr>
          <p:nvPr>
            <p:ph type="subTitle" idx="1"/>
          </p:nvPr>
        </p:nvSpPr>
        <p:spPr>
          <a:xfrm>
            <a:off x="1905000" y="2438400"/>
            <a:ext cx="5429250" cy="757238"/>
          </a:xfrm>
        </p:spPr>
        <p:txBody>
          <a:bodyPr/>
          <a:lstStyle/>
          <a:p>
            <a:r>
              <a:rPr lang="fr-CA" sz="3600" dirty="0" smtClean="0">
                <a:solidFill>
                  <a:srgbClr val="438BC4"/>
                </a:solidFill>
              </a:rPr>
              <a:t>Mad</a:t>
            </a:r>
            <a:r>
              <a:rPr lang="fr-CA" sz="3600" dirty="0" smtClean="0">
                <a:solidFill>
                  <a:srgbClr val="FF0000"/>
                </a:solidFill>
              </a:rPr>
              <a:t>sg</a:t>
            </a:r>
            <a:r>
              <a:rPr lang="fr-CA" sz="3600" dirty="0" smtClean="0">
                <a:solidFill>
                  <a:srgbClr val="438BC4"/>
                </a:solidFill>
              </a:rPr>
              <a:t>.com</a:t>
            </a:r>
          </a:p>
        </p:txBody>
      </p:sp>
      <p:sp>
        <p:nvSpPr>
          <p:cNvPr id="4" name="Titre 1"/>
          <p:cNvSpPr txBox="1">
            <a:spLocks/>
          </p:cNvSpPr>
          <p:nvPr/>
        </p:nvSpPr>
        <p:spPr bwMode="auto">
          <a:xfrm>
            <a:off x="381000" y="304800"/>
            <a:ext cx="7772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a-IR" sz="2400" dirty="0" smtClean="0">
                <a:solidFill>
                  <a:prstClr val="white"/>
                </a:solidFill>
                <a:cs typeface="B Yekan" pitchFamily="2" charset="-78"/>
              </a:rPr>
              <a:t>مادسیج یعنی دهکده  علم و دانش ایران!!</a:t>
            </a:r>
            <a:endParaRPr lang="fr-CA" sz="2400" dirty="0" smtClean="0">
              <a:solidFill>
                <a:prstClr val="white"/>
              </a:solidFill>
              <a:cs typeface="B Yekan" pitchFamily="2" charset="-78"/>
            </a:endParaRPr>
          </a:p>
        </p:txBody>
      </p:sp>
    </p:spTree>
    <p:extLst>
      <p:ext uri="{BB962C8B-B14F-4D97-AF65-F5344CB8AC3E}">
        <p14:creationId xmlns:p14="http://schemas.microsoft.com/office/powerpoint/2010/main" val="44120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sz="2800" dirty="0" smtClean="0">
                <a:cs typeface="B Titr" pitchFamily="2" charset="-78"/>
              </a:rPr>
              <a:t>* بهداشت</a:t>
            </a:r>
            <a:r>
              <a:rPr lang="fa-IR" dirty="0" smtClean="0"/>
              <a:t> </a:t>
            </a:r>
            <a:r>
              <a:rPr lang="fa-IR" sz="2800" dirty="0">
                <a:cs typeface="B Titr" pitchFamily="2" charset="-78"/>
              </a:rPr>
              <a:t>پوشاک</a:t>
            </a:r>
            <a:r>
              <a:rPr lang="fa-IR" dirty="0" smtClean="0"/>
              <a:t> </a:t>
            </a:r>
            <a:r>
              <a:rPr lang="fa-IR" sz="2800" dirty="0">
                <a:cs typeface="B Titr" pitchFamily="2" charset="-78"/>
              </a:rPr>
              <a:t>ورزشی</a:t>
            </a:r>
            <a:r>
              <a:rPr lang="fa-IR" dirty="0" smtClean="0"/>
              <a:t>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3200400" y="1676400"/>
            <a:ext cx="4495800" cy="4953000"/>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پاکیزگی پوشاک از جمله ضروریات بهداشت فردی محسوب می  گردد. از این رو ورزشکاران نیز باید به موارد بهداشتی مرتبط با پوشاک ورزشی خود از قبیل پیراهن ، شورت ، کفش ، جوراب ، لباسهای گرم ورزشی و .... توجه خاصی مبذول دارند</a:t>
            </a:r>
            <a:r>
              <a:rPr lang="fa-IR" sz="2500" b="1" dirty="0" smtClean="0">
                <a:solidFill>
                  <a:srgbClr val="002060"/>
                </a:solidFill>
                <a:cs typeface="B Nazanin" pitchFamily="2" charset="-78"/>
              </a:rPr>
              <a:t>.</a:t>
            </a:r>
          </a:p>
          <a:p>
            <a:pPr algn="just" rtl="1">
              <a:buClr>
                <a:srgbClr val="C00000"/>
              </a:buClr>
              <a:buFont typeface="Wingdings" pitchFamily="2" charset="2"/>
              <a:buChar char="ü"/>
            </a:pPr>
            <a:r>
              <a:rPr lang="fa-IR" sz="2500" b="1" dirty="0" smtClean="0">
                <a:solidFill>
                  <a:srgbClr val="002060"/>
                </a:solidFill>
                <a:cs typeface="B Nazanin" pitchFamily="2" charset="-78"/>
              </a:rPr>
              <a:t> </a:t>
            </a:r>
            <a:r>
              <a:rPr lang="fa-IR" sz="2500" b="1" dirty="0">
                <a:solidFill>
                  <a:srgbClr val="002060"/>
                </a:solidFill>
                <a:cs typeface="B Nazanin" pitchFamily="2" charset="-78"/>
              </a:rPr>
              <a:t>انتخاب پوشاک ورزشی ، به نوع رشته ورزشی و شرایط محیطی که در آن فعالیت صورت </a:t>
            </a:r>
            <a:r>
              <a:rPr lang="fa-IR" sz="2500" b="1" dirty="0" smtClean="0">
                <a:solidFill>
                  <a:srgbClr val="002060"/>
                </a:solidFill>
                <a:cs typeface="B Nazanin" pitchFamily="2" charset="-78"/>
              </a:rPr>
              <a:t>می </a:t>
            </a:r>
            <a:r>
              <a:rPr lang="fa-IR" sz="2500" b="1" dirty="0">
                <a:solidFill>
                  <a:srgbClr val="002060"/>
                </a:solidFill>
                <a:cs typeface="B Nazanin" pitchFamily="2" charset="-78"/>
              </a:rPr>
              <a:t>گیرد بستگی دارد . </a:t>
            </a:r>
            <a:endParaRPr lang="fa-IR" sz="2500" b="1" dirty="0" smtClean="0">
              <a:solidFill>
                <a:srgbClr val="002060"/>
              </a:solidFill>
              <a:cs typeface="B Nazanin" pitchFamily="2" charset="-78"/>
            </a:endParaRPr>
          </a:p>
          <a:p>
            <a:pPr algn="just" rtl="1">
              <a:buClr>
                <a:srgbClr val="C00000"/>
              </a:buClr>
              <a:buFont typeface="Wingdings" pitchFamily="2" charset="2"/>
              <a:buChar char="ü"/>
            </a:pPr>
            <a:r>
              <a:rPr lang="ar-SA" sz="2500" b="1" dirty="0">
                <a:solidFill>
                  <a:srgbClr val="002060"/>
                </a:solidFill>
                <a:cs typeface="B Nazanin" pitchFamily="2" charset="-78"/>
              </a:rPr>
              <a:t>یک ورزشکار باید </a:t>
            </a:r>
            <a:r>
              <a:rPr lang="ar-SA" sz="2500" b="1" dirty="0" smtClean="0">
                <a:solidFill>
                  <a:srgbClr val="002060"/>
                </a:solidFill>
                <a:cs typeface="B Nazanin" pitchFamily="2" charset="-78"/>
              </a:rPr>
              <a:t>حوله،</a:t>
            </a:r>
            <a:r>
              <a:rPr lang="fa-IR" sz="2500" b="1" dirty="0" smtClean="0">
                <a:solidFill>
                  <a:srgbClr val="002060"/>
                </a:solidFill>
                <a:cs typeface="B Nazanin" pitchFamily="2" charset="-78"/>
              </a:rPr>
              <a:t> </a:t>
            </a:r>
            <a:r>
              <a:rPr lang="ar-SA" sz="2500" b="1" dirty="0" smtClean="0">
                <a:solidFill>
                  <a:srgbClr val="002060"/>
                </a:solidFill>
                <a:cs typeface="B Nazanin" pitchFamily="2" charset="-78"/>
              </a:rPr>
              <a:t>لباس</a:t>
            </a:r>
            <a:r>
              <a:rPr lang="fa-IR" sz="2500" b="1" dirty="0" smtClean="0">
                <a:solidFill>
                  <a:srgbClr val="002060"/>
                </a:solidFill>
                <a:cs typeface="B Nazanin" pitchFamily="2" charset="-78"/>
              </a:rPr>
              <a:t> و تجهیزات </a:t>
            </a:r>
            <a:r>
              <a:rPr lang="ar-SA" sz="2500" b="1" dirty="0" smtClean="0">
                <a:solidFill>
                  <a:srgbClr val="002060"/>
                </a:solidFill>
                <a:cs typeface="B Nazanin" pitchFamily="2" charset="-78"/>
              </a:rPr>
              <a:t> اختصاصی </a:t>
            </a:r>
            <a:r>
              <a:rPr lang="ar-SA" sz="2500" b="1" dirty="0">
                <a:solidFill>
                  <a:srgbClr val="002060"/>
                </a:solidFill>
                <a:cs typeface="B Nazanin" pitchFamily="2" charset="-78"/>
              </a:rPr>
              <a:t>داشته باشد .</a:t>
            </a:r>
            <a:endParaRPr lang="fa-IR"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10</a:t>
            </a:fld>
            <a:endParaRPr lang="en-US"/>
          </a:p>
        </p:txBody>
      </p:sp>
      <p:pic>
        <p:nvPicPr>
          <p:cNvPr id="5122" name="Picture 2" descr="C:\Users\behi\Pictures\13_4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
            <a:ext cx="1828800" cy="15991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hi\Pictures\101521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36" y="2362200"/>
            <a:ext cx="14097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ehi\Pictures\adidas_response_singl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ehi\Pictures\Kickboxing_Protective_Ge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57272"/>
            <a:ext cx="1632357" cy="15997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ehi\Pictures\me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535" y="4419600"/>
            <a:ext cx="1242663" cy="190023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ehi\Pictures\judogi-blue-whi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288" y="4430486"/>
            <a:ext cx="1414295" cy="17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6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sp>
        <p:nvSpPr>
          <p:cNvPr id="3" name="Content Placeholder 2"/>
          <p:cNvSpPr>
            <a:spLocks noGrp="1"/>
          </p:cNvSpPr>
          <p:nvPr>
            <p:ph idx="1"/>
          </p:nvPr>
        </p:nvSpPr>
        <p:spPr>
          <a:xfrm>
            <a:off x="2057400" y="1371600"/>
            <a:ext cx="5943600" cy="5096184"/>
          </a:xfrm>
        </p:spPr>
        <p:txBody>
          <a:bodyPr>
            <a:noAutofit/>
          </a:bodyPr>
          <a:lstStyle/>
          <a:p>
            <a:pPr algn="just" rtl="1">
              <a:buClr>
                <a:srgbClr val="C00000"/>
              </a:buClr>
              <a:buFont typeface="Wingdings" pitchFamily="2" charset="2"/>
              <a:buChar char="ü"/>
            </a:pPr>
            <a:r>
              <a:rPr lang="fa-IR" sz="2500" b="1" dirty="0" smtClean="0">
                <a:solidFill>
                  <a:srgbClr val="002060"/>
                </a:solidFill>
                <a:cs typeface="B Nazanin" pitchFamily="2" charset="-78"/>
              </a:rPr>
              <a:t>در </a:t>
            </a:r>
            <a:r>
              <a:rPr lang="fa-IR" sz="2500" b="1" dirty="0">
                <a:solidFill>
                  <a:srgbClr val="002060"/>
                </a:solidFill>
                <a:cs typeface="B Nazanin" pitchFamily="2" charset="-78"/>
              </a:rPr>
              <a:t>عده ای از فعالیتهای ورزشی ، لباسها باید از ویژگیهای خاصی برخوردار باشند.پوشاک ورزشی نیز نظیر سایر لباسهایی که به طور روزانه از آنها استفاده می شود ، باید بدن ورزشکار را از گزند متغیرهای محیطی نظیر گرما و سرما و ....... در امان نگه دارد و از روند طبیعی و فیزیولوژیکی آن جلوگیری </a:t>
            </a:r>
            <a:r>
              <a:rPr lang="fa-IR" sz="2500" b="1" dirty="0" smtClean="0">
                <a:solidFill>
                  <a:srgbClr val="002060"/>
                </a:solidFill>
                <a:cs typeface="B Nazanin" pitchFamily="2" charset="-78"/>
              </a:rPr>
              <a:t>نکند. </a:t>
            </a:r>
            <a:endParaRPr lang="fa-IR"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پاكیزگی </a:t>
            </a:r>
            <a:r>
              <a:rPr lang="ar-SA" sz="2500" b="1" dirty="0">
                <a:solidFill>
                  <a:srgbClr val="002060"/>
                </a:solidFill>
                <a:cs typeface="B Nazanin" pitchFamily="2" charset="-78"/>
              </a:rPr>
              <a:t>لباس به تندرستی فرد كمك می كند و از ضروریات بهداشت فردی محسوب می شود اما گاه، ورزشكاران به موضوع بهداشت پوشاك خود بی توجهی می كنند و شرایط را برای ایجاد بیماری ها فراهم می سازند. بهتر است لباس ورزشی رنگی روشن داشته باشد</a:t>
            </a:r>
            <a:r>
              <a:rPr lang="ar-SA" sz="2500" b="1" dirty="0" smtClean="0">
                <a:solidFill>
                  <a:srgbClr val="002060"/>
                </a:solidFill>
                <a:cs typeface="B Nazanin" pitchFamily="2" charset="-78"/>
              </a:rPr>
              <a:t>.</a:t>
            </a:r>
            <a:endParaRPr lang="en-US"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11</a:t>
            </a:fld>
            <a:endParaRPr lang="en-US"/>
          </a:p>
        </p:txBody>
      </p:sp>
      <p:pic>
        <p:nvPicPr>
          <p:cNvPr id="6146" name="Picture 2" descr="C:\Users\behi\Pictures\adi1000adidassupermasteruni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18288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behi\Pictures\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6" y="1600200"/>
            <a:ext cx="1609642" cy="21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2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9416"/>
            <a:ext cx="5715000" cy="4846320"/>
          </a:xfrm>
        </p:spPr>
        <p:txBody>
          <a:bodyPr>
            <a:normAutofit lnSpcReduction="10000"/>
          </a:bodyPr>
          <a:lstStyle/>
          <a:p>
            <a:pPr algn="just" rtl="1">
              <a:buClr>
                <a:srgbClr val="C00000"/>
              </a:buClr>
              <a:buFont typeface="Wingdings" pitchFamily="2" charset="2"/>
              <a:buChar char="ü"/>
            </a:pPr>
            <a:r>
              <a:rPr lang="fa-IR" sz="2500" b="1" dirty="0">
                <a:solidFill>
                  <a:srgbClr val="002060"/>
                </a:solidFill>
                <a:cs typeface="B Nazanin" pitchFamily="2" charset="-78"/>
              </a:rPr>
              <a:t>لباسهای ورزشی باید بعد از استفاده تعویض شود و بعد از شستشو در آفتاب خشک شود و صورتی که ویژگیهای آن اقتضا نماید ،  اتو شود</a:t>
            </a:r>
            <a:r>
              <a:rPr lang="fa-IR" sz="2500" b="1" dirty="0" smtClean="0">
                <a:solidFill>
                  <a:srgbClr val="002060"/>
                </a:solidFill>
                <a:cs typeface="B Nazanin" pitchFamily="2" charset="-78"/>
              </a:rPr>
              <a:t>.</a:t>
            </a:r>
          </a:p>
          <a:p>
            <a:pPr algn="just" rtl="1">
              <a:buClr>
                <a:srgbClr val="C00000"/>
              </a:buClr>
              <a:buFont typeface="Wingdings" pitchFamily="2" charset="2"/>
              <a:buChar char="ü"/>
            </a:pPr>
            <a:r>
              <a:rPr lang="fa-IR" sz="2500" b="1" dirty="0" smtClean="0">
                <a:solidFill>
                  <a:srgbClr val="002060"/>
                </a:solidFill>
                <a:cs typeface="B Nazanin" pitchFamily="2" charset="-78"/>
              </a:rPr>
              <a:t>لباس </a:t>
            </a:r>
            <a:r>
              <a:rPr lang="fa-IR" sz="2500" b="1" dirty="0">
                <a:solidFill>
                  <a:srgbClr val="002060"/>
                </a:solidFill>
                <a:cs typeface="B Nazanin" pitchFamily="2" charset="-78"/>
              </a:rPr>
              <a:t>از لحاظ بهداشتی ، رنگ ، جنس و ضخامت باید مطابق با اصول صحیح و مناسب فصول </a:t>
            </a:r>
            <a:r>
              <a:rPr lang="fa-IR" sz="2500" b="1" dirty="0" smtClean="0">
                <a:solidFill>
                  <a:srgbClr val="002060"/>
                </a:solidFill>
                <a:cs typeface="B Nazanin" pitchFamily="2" charset="-78"/>
              </a:rPr>
              <a:t>باشد. یعنی </a:t>
            </a:r>
            <a:r>
              <a:rPr lang="fa-IR" sz="2500" b="1" dirty="0">
                <a:solidFill>
                  <a:srgbClr val="002060"/>
                </a:solidFill>
                <a:cs typeface="B Nazanin" pitchFamily="2" charset="-78"/>
              </a:rPr>
              <a:t>جنس پوشاك ورزشي بايد به گونه اي باشد كه در گرما و سرما و تغييرات دما به نحوي از بدن ورزشكاران محافظت كند . </a:t>
            </a:r>
            <a:r>
              <a:rPr lang="ar-SA" sz="2500" b="1" dirty="0">
                <a:solidFill>
                  <a:srgbClr val="002060"/>
                </a:solidFill>
                <a:cs typeface="B Nazanin" pitchFamily="2" charset="-78"/>
              </a:rPr>
              <a:t>در هوای سرد از کلاه یا پیشانی بند استفاده </a:t>
            </a:r>
            <a:r>
              <a:rPr lang="ar-SA" sz="2500" b="1" dirty="0" smtClean="0">
                <a:solidFill>
                  <a:srgbClr val="002060"/>
                </a:solidFill>
                <a:cs typeface="B Nazanin" pitchFamily="2" charset="-78"/>
              </a:rPr>
              <a:t>شود</a:t>
            </a:r>
            <a:r>
              <a:rPr lang="fa-IR" sz="2500" b="1" dirty="0" smtClean="0">
                <a:solidFill>
                  <a:srgbClr val="002060"/>
                </a:solidFill>
                <a:cs typeface="B Nazanin" pitchFamily="2" charset="-78"/>
              </a:rPr>
              <a:t>.</a:t>
            </a:r>
          </a:p>
          <a:p>
            <a:pPr algn="just" rtl="1">
              <a:buClr>
                <a:srgbClr val="C00000"/>
              </a:buClr>
              <a:buFont typeface="Wingdings" pitchFamily="2" charset="2"/>
              <a:buChar char="ü"/>
            </a:pPr>
            <a:r>
              <a:rPr lang="fa-IR" sz="2500" b="1" dirty="0">
                <a:solidFill>
                  <a:srgbClr val="002060"/>
                </a:solidFill>
                <a:cs typeface="B Nazanin" pitchFamily="2" charset="-78"/>
              </a:rPr>
              <a:t>رنگ لباس علاوه بر جنبه زيبايي به لحاظ رواني نيز بسيار موثر است . از اين رو استفاده از رنگهاي شاد و به تناسب فصل ( رنگهاي تيره در زمستان و رنگهاي روشن در تابستان ) پيشنهاد مي شود.</a:t>
            </a:r>
            <a:endParaRPr lang="en-US" sz="2500" b="1" dirty="0">
              <a:solidFill>
                <a:srgbClr val="002060"/>
              </a:solidFill>
              <a:cs typeface="B Nazanin" pitchFamily="2" charset="-78"/>
            </a:endParaRPr>
          </a:p>
          <a:p>
            <a:pPr algn="just" rtl="1">
              <a:buClr>
                <a:srgbClr val="C00000"/>
              </a:buClr>
              <a:buFont typeface="Wingdings" pitchFamily="2" charset="2"/>
              <a:buChar char="ü"/>
            </a:pPr>
            <a:endParaRPr lang="en-US" sz="25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12</a:t>
            </a:fld>
            <a:endParaRPr lang="en-US"/>
          </a:p>
        </p:txBody>
      </p:sp>
      <p:sp>
        <p:nvSpPr>
          <p:cNvPr id="5"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7170" name="Picture 2" descr="C:\Users\behi\Pictures\dirty-laund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1143000"/>
            <a:ext cx="1219200" cy="16681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ehi\Pictures\myoh_1517_winterexerci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048000"/>
            <a:ext cx="10477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behi\Pictures\jog_sn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76" y="4495800"/>
            <a:ext cx="1329447"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2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6480"/>
            <a:ext cx="7239000" cy="4389120"/>
          </a:xfrm>
        </p:spPr>
        <p:txBody>
          <a:bodyPr>
            <a:noAutofit/>
          </a:bodyPr>
          <a:lstStyle/>
          <a:p>
            <a:pPr algn="just" rtl="1">
              <a:buClr>
                <a:srgbClr val="C00000"/>
              </a:buClr>
              <a:buFont typeface="Wingdings" pitchFamily="2" charset="2"/>
              <a:buChar char="ü"/>
            </a:pPr>
            <a:r>
              <a:rPr lang="fa-IR" sz="2500" b="1" dirty="0" smtClean="0">
                <a:solidFill>
                  <a:srgbClr val="002060"/>
                </a:solidFill>
                <a:cs typeface="B Nazanin" pitchFamily="2" charset="-78"/>
              </a:rPr>
              <a:t>کنف </a:t>
            </a:r>
            <a:r>
              <a:rPr lang="fa-IR" sz="2500" b="1" dirty="0">
                <a:solidFill>
                  <a:srgbClr val="002060"/>
                </a:solidFill>
                <a:cs typeface="B Nazanin" pitchFamily="2" charset="-78"/>
              </a:rPr>
              <a:t>، کتان و پنبه از فرآورده های گیاهی ، پشم از محصولات حیوانی و ابریشم مصنوعی ، نایلون و غیره از مواد شیمیایی مورد استفاده در تولید لباسهای ورزشی می باشد. حساسیت  ، خارش و جوش از عوارض برخی از مواد شیمیایی می باشد</a:t>
            </a:r>
            <a:r>
              <a:rPr lang="fa-IR" sz="2500" b="1" dirty="0" smtClean="0">
                <a:solidFill>
                  <a:srgbClr val="002060"/>
                </a:solidFill>
                <a:cs typeface="B Nazanin" pitchFamily="2" charset="-78"/>
              </a:rPr>
              <a:t>.</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در حین انجام فعالیتهای ورزشی لباسهای کمتری بپوشید ، زیرا تمرینات بدنی تا اندازه ای بدن شما را گرم می کند </a:t>
            </a:r>
            <a:r>
              <a:rPr lang="fa-IR" sz="2500" b="1" dirty="0" smtClean="0">
                <a:solidFill>
                  <a:srgbClr val="002060"/>
                </a:solidFill>
                <a:cs typeface="B Nazanin" pitchFamily="2" charset="-78"/>
              </a:rPr>
              <a:t>.</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پوشاك ورزشي خوب و مناسب نبايد مانع اجراي مطلوب مهارتها شود. عدم تناسب آنها چه به صورت تنگ و يا گشاد بايد به عنوان مزاحم تلقي شود و استفاده از آنها منع گردد.</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هرگز لباسهاي معمولي و روزانه خود به ورزش </a:t>
            </a:r>
            <a:r>
              <a:rPr lang="fa-IR" sz="2500" b="1" dirty="0" smtClean="0">
                <a:solidFill>
                  <a:srgbClr val="002060"/>
                </a:solidFill>
                <a:cs typeface="B Nazanin" pitchFamily="2" charset="-78"/>
              </a:rPr>
              <a:t>نپردازيد.</a:t>
            </a:r>
            <a:endParaRPr lang="en-US" sz="2500" b="1" dirty="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13</a:t>
            </a:fld>
            <a:endParaRPr lang="en-US"/>
          </a:p>
        </p:txBody>
      </p:sp>
      <p:sp>
        <p:nvSpPr>
          <p:cNvPr id="7"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8194" name="Picture 2" descr="C:\Users\behi\Pictures\different_spo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04825"/>
            <a:ext cx="2576585" cy="1781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1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*کفش </a:t>
            </a:r>
            <a:r>
              <a:rPr lang="fa-IR" sz="2800" dirty="0">
                <a:cs typeface="B Titr" pitchFamily="2" charset="-78"/>
              </a:rPr>
              <a:t>ورزشی مناسب : </a:t>
            </a:r>
            <a:endParaRPr lang="en-US" sz="2800" dirty="0">
              <a:cs typeface="B Titr" pitchFamily="2" charset="-78"/>
            </a:endParaRPr>
          </a:p>
        </p:txBody>
      </p:sp>
      <p:sp>
        <p:nvSpPr>
          <p:cNvPr id="3" name="Content Placeholder 2"/>
          <p:cNvSpPr>
            <a:spLocks noGrp="1"/>
          </p:cNvSpPr>
          <p:nvPr>
            <p:ph idx="1"/>
          </p:nvPr>
        </p:nvSpPr>
        <p:spPr>
          <a:xfrm>
            <a:off x="457200" y="1752600"/>
            <a:ext cx="7315200" cy="5486400"/>
          </a:xfrm>
        </p:spPr>
        <p:txBody>
          <a:bodyPr>
            <a:noAutofit/>
          </a:bodyPr>
          <a:lstStyle/>
          <a:p>
            <a:pPr algn="just" rtl="1">
              <a:buClr>
                <a:srgbClr val="C00000"/>
              </a:buClr>
              <a:buFont typeface="Wingdings" pitchFamily="2" charset="2"/>
              <a:buChar char="ü"/>
            </a:pPr>
            <a:r>
              <a:rPr lang="ar-SA" sz="2400" b="1" dirty="0">
                <a:solidFill>
                  <a:srgbClr val="002060"/>
                </a:solidFill>
                <a:cs typeface="B Nazanin" pitchFamily="2" charset="-78"/>
              </a:rPr>
              <a:t>از پا محافظت كند.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هنگام </a:t>
            </a:r>
            <a:r>
              <a:rPr lang="ar-SA" sz="2400" b="1" dirty="0">
                <a:solidFill>
                  <a:srgbClr val="002060"/>
                </a:solidFill>
                <a:cs typeface="B Nazanin" pitchFamily="2" charset="-78"/>
              </a:rPr>
              <a:t>حركت نقل و انتقال فشارها و نیروهای وارد به پا را، تعدیل كند.</a:t>
            </a:r>
            <a:endParaRPr lang="fa-IR" sz="2400" b="1" dirty="0">
              <a:solidFill>
                <a:srgbClr val="002060"/>
              </a:solidFill>
              <a:cs typeface="B Nazanin" pitchFamily="2" charset="-78"/>
            </a:endParaRPr>
          </a:p>
          <a:p>
            <a:pPr algn="just" rtl="1">
              <a:buClr>
                <a:srgbClr val="C00000"/>
              </a:buClr>
              <a:buFont typeface="Wingdings" pitchFamily="2" charset="2"/>
              <a:buChar char="ü"/>
            </a:pPr>
            <a:r>
              <a:rPr lang="ar-SA" sz="2400" b="1" dirty="0">
                <a:solidFill>
                  <a:srgbClr val="002060"/>
                </a:solidFill>
                <a:cs typeface="B Nazanin" pitchFamily="2" charset="-78"/>
              </a:rPr>
              <a:t>چفت پا باشد</a:t>
            </a:r>
            <a:r>
              <a:rPr lang="ar-SA" sz="2400" b="1" dirty="0" smtClean="0">
                <a:solidFill>
                  <a:srgbClr val="002060"/>
                </a:solidFill>
                <a:cs typeface="B Nazanin" pitchFamily="2" charset="-78"/>
              </a:rPr>
              <a:t>.</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 </a:t>
            </a:r>
            <a:r>
              <a:rPr lang="ar-SA" sz="2400" b="1" dirty="0">
                <a:solidFill>
                  <a:srgbClr val="002060"/>
                </a:solidFill>
                <a:cs typeface="B Nazanin" pitchFamily="2" charset="-78"/>
              </a:rPr>
              <a:t> وزن مناسب داشته باشد.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نرم </a:t>
            </a:r>
            <a:r>
              <a:rPr lang="ar-SA" sz="2400" b="1" dirty="0">
                <a:solidFill>
                  <a:srgbClr val="002060"/>
                </a:solidFill>
                <a:cs typeface="B Nazanin" pitchFamily="2" charset="-78"/>
              </a:rPr>
              <a:t>و انعطاف پذیر باشد.  </a:t>
            </a:r>
            <a:endParaRPr lang="fa-IR" sz="2400" b="1" dirty="0">
              <a:solidFill>
                <a:srgbClr val="002060"/>
              </a:solidFill>
              <a:cs typeface="B Nazanin" pitchFamily="2" charset="-78"/>
            </a:endParaRPr>
          </a:p>
          <a:p>
            <a:pPr algn="just" rtl="1">
              <a:buClr>
                <a:srgbClr val="C00000"/>
              </a:buClr>
              <a:buFont typeface="Wingdings" pitchFamily="2" charset="2"/>
              <a:buChar char="ü"/>
            </a:pPr>
            <a:r>
              <a:rPr lang="ar-SA" sz="2400" b="1" dirty="0">
                <a:solidFill>
                  <a:srgbClr val="002060"/>
                </a:solidFill>
                <a:cs typeface="B Nazanin" pitchFamily="2" charset="-78"/>
              </a:rPr>
              <a:t> هوا بتواند در آن جریان پیدا كند و قابلیت تبادل دما را </a:t>
            </a:r>
            <a:r>
              <a:rPr lang="ar-SA" sz="2400" b="1" dirty="0" smtClean="0">
                <a:solidFill>
                  <a:srgbClr val="002060"/>
                </a:solidFill>
                <a:cs typeface="B Nazanin" pitchFamily="2" charset="-78"/>
              </a:rPr>
              <a:t>داشته</a:t>
            </a:r>
            <a:r>
              <a:rPr lang="fa-IR" sz="2400" b="1" dirty="0" smtClean="0">
                <a:solidFill>
                  <a:srgbClr val="002060"/>
                </a:solidFill>
                <a:cs typeface="B Nazanin" pitchFamily="2" charset="-78"/>
              </a:rPr>
              <a:t> </a:t>
            </a:r>
            <a:r>
              <a:rPr lang="ar-SA" sz="2400" b="1" dirty="0" smtClean="0">
                <a:solidFill>
                  <a:srgbClr val="002060"/>
                </a:solidFill>
                <a:cs typeface="B Nazanin" pitchFamily="2" charset="-78"/>
              </a:rPr>
              <a:t>باشد.</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a:solidFill>
                  <a:srgbClr val="002060"/>
                </a:solidFill>
                <a:cs typeface="B Nazanin" pitchFamily="2" charset="-78"/>
              </a:rPr>
              <a:t>توصیه می شود اندازه كردن كفش در پایان روز انجام شود زیرا اندازه پا در غروب بزرگتر از صبح است.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 </a:t>
            </a:r>
            <a:r>
              <a:rPr lang="ar-SA" sz="2400" b="1" dirty="0">
                <a:solidFill>
                  <a:srgbClr val="002060"/>
                </a:solidFill>
                <a:cs typeface="B Nazanin" pitchFamily="2" charset="-78"/>
              </a:rPr>
              <a:t>كفش باید كاملا راحت باشد و به اندازه ای بزرگ باشد تا تمام انگشت ها بتواند در آن صاف قرار گیرند و به راحتی حركت كنند. </a:t>
            </a:r>
            <a:endParaRPr lang="fa-IR" sz="2400" b="1" dirty="0">
              <a:solidFill>
                <a:srgbClr val="002060"/>
              </a:solidFill>
              <a:cs typeface="B Nazanin" pitchFamily="2" charset="-78"/>
            </a:endParaRPr>
          </a:p>
          <a:p>
            <a:pPr algn="r" rtl="1">
              <a:buClr>
                <a:srgbClr val="C00000"/>
              </a:buClr>
              <a:buFont typeface="Wingdings" pitchFamily="2" charset="2"/>
              <a:buChar char="ü"/>
            </a:pPr>
            <a:endParaRPr lang="fa-IR" sz="24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14</a:t>
            </a:fld>
            <a:endParaRPr lang="en-US"/>
          </a:p>
        </p:txBody>
      </p:sp>
      <p:pic>
        <p:nvPicPr>
          <p:cNvPr id="9218" name="Picture 2" descr="C:\Users\behi\Pictures\img_SportsShoe_ful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71" y="586468"/>
            <a:ext cx="1698171" cy="125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behi\Pictures\sport_sho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76200"/>
            <a:ext cx="1918138" cy="139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behi\Pictures\Sports_Sh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57200"/>
            <a:ext cx="1866900" cy="1866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C:\Users\behi\Pictures\runn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934" y="2819400"/>
            <a:ext cx="2216815" cy="1477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5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7543800" cy="4572000"/>
          </a:xfrm>
        </p:spPr>
        <p:txBody>
          <a:bodyPr>
            <a:noAutofit/>
          </a:bodyPr>
          <a:lstStyle/>
          <a:p>
            <a:pPr algn="just" rtl="1">
              <a:buClr>
                <a:srgbClr val="C00000"/>
              </a:buClr>
              <a:buFont typeface="Wingdings" pitchFamily="2" charset="2"/>
              <a:buChar char="ü"/>
            </a:pPr>
            <a:r>
              <a:rPr lang="ar-SA" sz="2400" b="1" dirty="0" smtClean="0">
                <a:solidFill>
                  <a:srgbClr val="002060"/>
                </a:solidFill>
                <a:cs typeface="B Nazanin" pitchFamily="2" charset="-78"/>
              </a:rPr>
              <a:t>كفش </a:t>
            </a:r>
            <a:r>
              <a:rPr lang="ar-SA" sz="2400" b="1" dirty="0">
                <a:solidFill>
                  <a:srgbClr val="002060"/>
                </a:solidFill>
                <a:cs typeface="B Nazanin" pitchFamily="2" charset="-78"/>
              </a:rPr>
              <a:t>باید در طول خود خم شود. این خم شدن باید منطبق بر محل خم شدن كف پا باشد. اگر محل خم شدن كفش جلوتر یا عقب تر از محل خم شدن پا باشد به پوست و ساختمان پا فشار وارد می شود. </a:t>
            </a:r>
            <a:br>
              <a:rPr lang="ar-SA" sz="2400" b="1" dirty="0">
                <a:solidFill>
                  <a:srgbClr val="002060"/>
                </a:solidFill>
                <a:cs typeface="B Nazanin" pitchFamily="2" charset="-78"/>
              </a:rPr>
            </a:br>
            <a:r>
              <a:rPr lang="ar-SA" sz="2400" b="1" dirty="0">
                <a:solidFill>
                  <a:srgbClr val="002060"/>
                </a:solidFill>
                <a:cs typeface="B Nazanin" pitchFamily="2" charset="-78"/>
              </a:rPr>
              <a:t> كفش سفت و غیر قابل انعطاف فشار زیادی به تاندون های پا وارد می كند.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هنگام </a:t>
            </a:r>
            <a:r>
              <a:rPr lang="ar-SA" sz="2400" b="1" dirty="0">
                <a:solidFill>
                  <a:srgbClr val="002060"/>
                </a:solidFill>
                <a:cs typeface="B Nazanin" pitchFamily="2" charset="-78"/>
              </a:rPr>
              <a:t>ورزش حتی تمرینات سبك، </a:t>
            </a:r>
            <a:r>
              <a:rPr lang="ar-SA" sz="2400" b="1" dirty="0" smtClean="0">
                <a:solidFill>
                  <a:srgbClr val="002060"/>
                </a:solidFill>
                <a:cs typeface="B Nazanin" pitchFamily="2" charset="-78"/>
              </a:rPr>
              <a:t>پوشیدن </a:t>
            </a:r>
            <a:r>
              <a:rPr lang="ar-SA" sz="2400" b="1" dirty="0">
                <a:solidFill>
                  <a:srgbClr val="002060"/>
                </a:solidFill>
                <a:cs typeface="B Nazanin" pitchFamily="2" charset="-78"/>
              </a:rPr>
              <a:t>كفش ورزشی الزامی </a:t>
            </a:r>
            <a:r>
              <a:rPr lang="ar-SA" sz="2400" b="1" dirty="0" smtClean="0">
                <a:solidFill>
                  <a:srgbClr val="002060"/>
                </a:solidFill>
                <a:cs typeface="B Nazanin" pitchFamily="2" charset="-78"/>
              </a:rPr>
              <a:t>است.گاه </a:t>
            </a:r>
            <a:r>
              <a:rPr lang="ar-SA" sz="2400" b="1" dirty="0">
                <a:solidFill>
                  <a:srgbClr val="002060"/>
                </a:solidFill>
                <a:cs typeface="B Nazanin" pitchFamily="2" charset="-78"/>
              </a:rPr>
              <a:t>دیده شده افراد همان كفشی را كه برای راه رفتن عادی به پا می كنند هنگام ورزش و كوهنوردی نیز استفاده می </a:t>
            </a:r>
            <a:r>
              <a:rPr lang="ar-SA" sz="2400" b="1" dirty="0" smtClean="0">
                <a:solidFill>
                  <a:srgbClr val="002060"/>
                </a:solidFill>
                <a:cs typeface="B Nazanin" pitchFamily="2" charset="-78"/>
              </a:rPr>
              <a:t>كنند</a:t>
            </a:r>
            <a:r>
              <a:rPr lang="fa-IR" sz="2400" b="1" dirty="0" smtClean="0">
                <a:solidFill>
                  <a:srgbClr val="002060"/>
                </a:solidFill>
                <a:cs typeface="B Nazanin" pitchFamily="2" charset="-78"/>
              </a:rPr>
              <a:t>.</a:t>
            </a:r>
          </a:p>
          <a:p>
            <a:pPr algn="just" rtl="1">
              <a:buClr>
                <a:srgbClr val="C00000"/>
              </a:buClr>
              <a:buFont typeface="Wingdings" pitchFamily="2" charset="2"/>
              <a:buChar char="ü"/>
            </a:pPr>
            <a:r>
              <a:rPr lang="fa-IR" sz="2400" b="1" dirty="0">
                <a:solidFill>
                  <a:srgbClr val="002060"/>
                </a:solidFill>
                <a:cs typeface="B Nazanin" pitchFamily="2" charset="-78"/>
              </a:rPr>
              <a:t>دقت در اندازه هر جفت كفش توصيه مي شود. در انتخاب كفش بايد وضعيت استفاده مد نظر قرار گيرد. مانند پوشيدن نوع جوراب و يا حركات خاص ورزشي همچون پرش ، دو و يا...</a:t>
            </a:r>
            <a:endParaRPr lang="en-US" sz="24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15</a:t>
            </a:fld>
            <a:endParaRPr lang="en-US"/>
          </a:p>
        </p:txBody>
      </p:sp>
      <p:sp>
        <p:nvSpPr>
          <p:cNvPr id="7"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10242" name="Picture 2" descr="C:\Users\behi\Pictures\Best-Selling-2011-new-come-women-sports-athletic-shoes-Women-s-Sport-Shoes-Jogging-Shoes-Wal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2286000" cy="1516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C:\Users\behi\Pictures\trail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4325"/>
            <a:ext cx="2362200" cy="1567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3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sz="2800" dirty="0" smtClean="0">
                <a:cs typeface="B Titr" pitchFamily="2" charset="-78"/>
              </a:rPr>
              <a:t>*</a:t>
            </a:r>
            <a:r>
              <a:rPr lang="ar-SA" sz="2800" dirty="0" smtClean="0">
                <a:cs typeface="B Titr" pitchFamily="2" charset="-78"/>
              </a:rPr>
              <a:t>بهداشت </a:t>
            </a:r>
            <a:r>
              <a:rPr lang="ar-SA" sz="2800" dirty="0">
                <a:cs typeface="B Titr" pitchFamily="2" charset="-78"/>
              </a:rPr>
              <a:t>اماكن ورزشي:</a:t>
            </a:r>
            <a:endParaRPr lang="en-US" sz="2800" dirty="0">
              <a:cs typeface="B Titr"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500" b="1" dirty="0" smtClean="0">
                <a:solidFill>
                  <a:srgbClr val="C00000"/>
                </a:solidFill>
                <a:cs typeface="B Nazanin" pitchFamily="2" charset="-78"/>
              </a:rPr>
              <a:t>(</a:t>
            </a:r>
            <a:r>
              <a:rPr lang="ar-SA" sz="2500" b="1" dirty="0" smtClean="0">
                <a:solidFill>
                  <a:srgbClr val="C00000"/>
                </a:solidFill>
                <a:cs typeface="B Nazanin" pitchFamily="2" charset="-78"/>
              </a:rPr>
              <a:t>نور </a:t>
            </a:r>
            <a:r>
              <a:rPr lang="ar-SA" sz="2500" b="1" dirty="0">
                <a:solidFill>
                  <a:srgbClr val="C00000"/>
                </a:solidFill>
                <a:cs typeface="B Nazanin" pitchFamily="2" charset="-78"/>
              </a:rPr>
              <a:t>در سالن هاي </a:t>
            </a:r>
            <a:r>
              <a:rPr lang="ar-SA" sz="2500" b="1" dirty="0" smtClean="0">
                <a:solidFill>
                  <a:srgbClr val="C00000"/>
                </a:solidFill>
                <a:cs typeface="B Nazanin" pitchFamily="2" charset="-78"/>
              </a:rPr>
              <a:t>ورزشي:</a:t>
            </a:r>
            <a:r>
              <a:rPr lang="fa-IR" sz="2500" b="1" dirty="0" smtClean="0">
                <a:solidFill>
                  <a:srgbClr val="C00000"/>
                </a:solidFill>
                <a:cs typeface="B Nazanin" pitchFamily="2" charset="-78"/>
              </a:rPr>
              <a:t>)</a:t>
            </a:r>
            <a:endParaRPr lang="fa-IR" sz="2500" b="1" dirty="0">
              <a:solidFill>
                <a:srgbClr val="C00000"/>
              </a:solidFill>
              <a:cs typeface="B Nazanin" pitchFamily="2" charset="-78"/>
            </a:endParaRPr>
          </a:p>
          <a:p>
            <a:pPr marL="0" indent="0" algn="just" rtl="1">
              <a:buNone/>
            </a:pPr>
            <a:r>
              <a:rPr lang="ar-SA" sz="2500" b="1" dirty="0">
                <a:solidFill>
                  <a:srgbClr val="002060"/>
                </a:solidFill>
                <a:cs typeface="B Nazanin" pitchFamily="2" charset="-78"/>
              </a:rPr>
              <a:t>تامین نور یکی از مسائل عمده در سالنها و اماکن سرپوشیده می باشد و تقریبأ نبود آن می تواند اختلالاتی را به وجود آورد. نور </a:t>
            </a:r>
            <a:r>
              <a:rPr lang="ar-SA" sz="2700" b="1" dirty="0">
                <a:solidFill>
                  <a:srgbClr val="002060"/>
                </a:solidFill>
                <a:cs typeface="B Nazanin" pitchFamily="2" charset="-78"/>
              </a:rPr>
              <a:t>این مکانها از دو منبع نور طبیعی و مصنوعی تامین می شود. نور طبیعی که به وسیله خورشید تامین می </a:t>
            </a:r>
            <a:r>
              <a:rPr lang="ar-SA" sz="2700" b="1" dirty="0" smtClean="0">
                <a:solidFill>
                  <a:srgbClr val="002060"/>
                </a:solidFill>
                <a:cs typeface="B Nazanin" pitchFamily="2" charset="-78"/>
              </a:rPr>
              <a:t>شود</a:t>
            </a:r>
            <a:r>
              <a:rPr lang="fa-IR" sz="2700" b="1" dirty="0" smtClean="0">
                <a:solidFill>
                  <a:srgbClr val="002060"/>
                </a:solidFill>
                <a:cs typeface="B Nazanin" pitchFamily="2" charset="-78"/>
              </a:rPr>
              <a:t>.</a:t>
            </a:r>
            <a:endParaRPr lang="fa-IR" sz="2700" b="1" dirty="0">
              <a:solidFill>
                <a:srgbClr val="002060"/>
              </a:solidFill>
              <a:cs typeface="B Nazanin" pitchFamily="2" charset="-78"/>
            </a:endParaRPr>
          </a:p>
          <a:p>
            <a:pPr marL="0" indent="0" algn="just" rtl="1">
              <a:buNone/>
            </a:pPr>
            <a:r>
              <a:rPr lang="ar-SA" sz="2700" b="1" dirty="0">
                <a:solidFill>
                  <a:srgbClr val="002060"/>
                </a:solidFill>
                <a:cs typeface="B Nazanin" pitchFamily="2" charset="-78"/>
              </a:rPr>
              <a:t>برای این منظور پنجره ها و ورودیهای نور را طوری طراحی و تعبیه می کنند که مزاحم ورزشکاران و تماشا گران نشود. پنجره ها عمدتأ در قسمت فوقانی سالنهای ورزشی قرار می گیرند و باید به گونه ای باشد که بیشتر نور غیرمستقیم را وارد سالن کند.</a:t>
            </a:r>
            <a:endParaRPr lang="en-US" sz="27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16</a:t>
            </a:fld>
            <a:endParaRPr lang="en-US"/>
          </a:p>
        </p:txBody>
      </p:sp>
    </p:spTree>
    <p:extLst>
      <p:ext uri="{BB962C8B-B14F-4D97-AF65-F5344CB8AC3E}">
        <p14:creationId xmlns:p14="http://schemas.microsoft.com/office/powerpoint/2010/main" val="399986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Clr>
                <a:srgbClr val="C00000"/>
              </a:buClr>
              <a:buFont typeface="Wingdings" pitchFamily="2" charset="2"/>
              <a:buChar char="ü"/>
            </a:pPr>
            <a:r>
              <a:rPr lang="ar-SA" sz="2500" b="1" dirty="0">
                <a:solidFill>
                  <a:srgbClr val="002060"/>
                </a:solidFill>
                <a:cs typeface="B Nazanin" pitchFamily="2" charset="-78"/>
              </a:rPr>
              <a:t>منبع تامین نور مصنوعی را به طور اغلب چراغها و نورافکنها تشکیل می </a:t>
            </a:r>
            <a:r>
              <a:rPr lang="ar-SA" sz="2500" b="1" dirty="0" smtClean="0">
                <a:solidFill>
                  <a:srgbClr val="002060"/>
                </a:solidFill>
                <a:cs typeface="B Nazanin" pitchFamily="2" charset="-78"/>
              </a:rPr>
              <a:t>دهد</a:t>
            </a:r>
            <a:r>
              <a:rPr lang="fa-IR" sz="2500" b="1" dirty="0" smtClean="0">
                <a:solidFill>
                  <a:srgbClr val="002060"/>
                </a:solidFill>
                <a:cs typeface="B Nazanin" pitchFamily="2" charset="-78"/>
              </a:rPr>
              <a:t>.</a:t>
            </a:r>
            <a:endParaRPr lang="fa-IR" sz="2500" b="1" dirty="0">
              <a:solidFill>
                <a:srgbClr val="002060"/>
              </a:solidFill>
              <a:cs typeface="B Nazanin" pitchFamily="2" charset="-78"/>
            </a:endParaRPr>
          </a:p>
          <a:p>
            <a:pPr algn="just" rtl="1">
              <a:buClr>
                <a:srgbClr val="C00000"/>
              </a:buClr>
              <a:buFont typeface="Wingdings" pitchFamily="2" charset="2"/>
              <a:buChar char="ü"/>
            </a:pPr>
            <a:r>
              <a:rPr lang="ar-SA" sz="2500" b="1" dirty="0">
                <a:solidFill>
                  <a:srgbClr val="002060"/>
                </a:solidFill>
                <a:cs typeface="B Nazanin" pitchFamily="2" charset="-78"/>
              </a:rPr>
              <a:t>چنانچه از نورافکنهای بزرگ استفاده می شود، باید به وسیله فیلترهای شیشه ای مخصوص حفاظت شوند تا سبب چشم زدگی و درخشندگی در سالنها نشود. حفظ منابع نور از برخورد اشیایی نظیر توپ و غیره از سایر نکات قابل توجه می باشد.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a:solidFill>
                  <a:srgbClr val="002060"/>
                </a:solidFill>
                <a:cs typeface="B Nazanin" pitchFamily="2" charset="-78"/>
              </a:rPr>
              <a:t>نور مصنوعی مستقیم که اغلب در منازل از آن استفاده می شود</a:t>
            </a:r>
            <a:r>
              <a:rPr lang="ar-SA" sz="2500" b="1">
                <a:solidFill>
                  <a:srgbClr val="002060"/>
                </a:solidFill>
                <a:cs typeface="B Nazanin" pitchFamily="2" charset="-78"/>
              </a:rPr>
              <a:t>، </a:t>
            </a:r>
            <a:r>
              <a:rPr lang="ar-SA" sz="2500" b="1" smtClean="0">
                <a:solidFill>
                  <a:srgbClr val="002060"/>
                </a:solidFill>
                <a:cs typeface="B Nazanin" pitchFamily="2" charset="-78"/>
              </a:rPr>
              <a:t>موجب </a:t>
            </a:r>
            <a:r>
              <a:rPr lang="ar-SA" sz="2500" b="1" dirty="0">
                <a:solidFill>
                  <a:srgbClr val="002060"/>
                </a:solidFill>
                <a:cs typeface="B Nazanin" pitchFamily="2" charset="-78"/>
              </a:rPr>
              <a:t>سایه، چشم زدگی و خستگی می شود. نور مصنوعی غیرمستقیم ازطریق سقف انعکاس می یابد </a:t>
            </a:r>
            <a:r>
              <a:rPr lang="fa-IR" sz="2500" b="1" dirty="0" smtClean="0">
                <a:solidFill>
                  <a:srgbClr val="002060"/>
                </a:solidFill>
                <a:cs typeface="B Nazanin" pitchFamily="2" charset="-78"/>
              </a:rPr>
              <a:t>.</a:t>
            </a:r>
            <a:endParaRPr lang="en-US" sz="25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17</a:t>
            </a:fld>
            <a:endParaRPr lang="en-US"/>
          </a:p>
        </p:txBody>
      </p:sp>
      <p:sp>
        <p:nvSpPr>
          <p:cNvPr id="5"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spTree>
    <p:extLst>
      <p:ext uri="{BB962C8B-B14F-4D97-AF65-F5344CB8AC3E}">
        <p14:creationId xmlns:p14="http://schemas.microsoft.com/office/powerpoint/2010/main" val="232175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ar-SA" sz="2800" dirty="0">
                <a:solidFill>
                  <a:srgbClr val="C00000"/>
                </a:solidFill>
                <a:latin typeface="+mn-lt"/>
                <a:ea typeface="+mn-ea"/>
                <a:cs typeface="B Nazanin" pitchFamily="2" charset="-78"/>
              </a:rPr>
              <a:t>دما و وطوبت </a:t>
            </a:r>
            <a:r>
              <a:rPr lang="ar-SA" sz="2800" dirty="0" smtClean="0">
                <a:solidFill>
                  <a:srgbClr val="C00000"/>
                </a:solidFill>
                <a:latin typeface="+mn-lt"/>
                <a:ea typeface="+mn-ea"/>
                <a:cs typeface="B Nazanin" pitchFamily="2" charset="-78"/>
              </a:rPr>
              <a:t>:</a:t>
            </a:r>
            <a:endParaRPr lang="en-US" dirty="0"/>
          </a:p>
        </p:txBody>
      </p:sp>
      <p:sp>
        <p:nvSpPr>
          <p:cNvPr id="3" name="Content Placeholder 2"/>
          <p:cNvSpPr>
            <a:spLocks noGrp="1"/>
          </p:cNvSpPr>
          <p:nvPr>
            <p:ph idx="1"/>
          </p:nvPr>
        </p:nvSpPr>
        <p:spPr>
          <a:xfrm>
            <a:off x="457200" y="1783080"/>
            <a:ext cx="7239000" cy="4846320"/>
          </a:xfrm>
        </p:spPr>
        <p:txBody>
          <a:bodyPr>
            <a:normAutofit/>
          </a:bodyPr>
          <a:lstStyle/>
          <a:p>
            <a:pPr algn="just" rtl="1">
              <a:buClr>
                <a:srgbClr val="C00000"/>
              </a:buClr>
              <a:buFont typeface="Wingdings" pitchFamily="2" charset="2"/>
              <a:buChar char="ü"/>
            </a:pPr>
            <a:r>
              <a:rPr lang="ar-SA" sz="2500" b="1" dirty="0" smtClean="0">
                <a:solidFill>
                  <a:srgbClr val="002060"/>
                </a:solidFill>
                <a:cs typeface="B Nazanin" pitchFamily="2" charset="-78"/>
              </a:rPr>
              <a:t>دمای 20 درجه سانتیگراد و رطوبت 40 درصد در زندگی عادی، مساعد ترین شرایط برای فعالیت انسان است. رطوبت محیط را می توان به وسیله تهویه مرکزی تنظیم کرد و دمای سالنها را هم می توان به وسیله موتور خانه مرکزی شوفاژ یا فن کوئل تامین کرد. استفاده از بخاریهای بزرگ نفت سوز یا گاز سوز در محیطهای ورزشی به دلیل ایجاد مونوکسیدکربن توصیه نمی شود.</a:t>
            </a:r>
            <a:endParaRPr lang="en-US" sz="2500" b="1" dirty="0" smtClean="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هدف تهیه هوای تازه و پاک با درجه حرارت و رطوبت مناسب، برای از بین بردن بو و آلودگیهای هوا بدون ایجاد کوران است. تهویه طبیعی حداقل با بازگذاشتن پنجره ها و دریچه ها در فصول مناسب امکانپذیر می شود و تهویه مصنوعی به کمک هواکش، کولر، پنکه و تهویه مطبوع میسر می گردد. </a:t>
            </a:r>
            <a:endParaRPr lang="en-US" sz="2500" b="1" dirty="0" smtClean="0">
              <a:solidFill>
                <a:srgbClr val="002060"/>
              </a:solidFill>
              <a:cs typeface="B Nazanin" pitchFamily="2" charset="-78"/>
            </a:endParaRPr>
          </a:p>
          <a:p>
            <a:pPr algn="just" rtl="1">
              <a:buClr>
                <a:srgbClr val="C00000"/>
              </a:buClr>
              <a:buFont typeface="Wingdings" pitchFamily="2" charset="2"/>
              <a:buChar char="ü"/>
            </a:pPr>
            <a:endParaRPr lang="en-US" sz="25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18</a:t>
            </a:fld>
            <a:endParaRPr lang="en-US"/>
          </a:p>
        </p:txBody>
      </p:sp>
      <p:pic>
        <p:nvPicPr>
          <p:cNvPr id="14338" name="Picture 2" descr="C:\Users\behi\Pictures\l_12847686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2895600" cy="1729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7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1" y="685800"/>
            <a:ext cx="5181600" cy="2209800"/>
          </a:xfrm>
        </p:spPr>
        <p:txBody>
          <a:bodyPr>
            <a:noAutofit/>
          </a:bodyPr>
          <a:lstStyle/>
          <a:p>
            <a:pPr algn="just" rtl="1">
              <a:buClr>
                <a:srgbClr val="C00000"/>
              </a:buClr>
              <a:buFont typeface="Wingdings" pitchFamily="2" charset="2"/>
              <a:buChar char="ü"/>
            </a:pPr>
            <a:r>
              <a:rPr lang="ar-SA" sz="2200" b="1" dirty="0">
                <a:solidFill>
                  <a:srgbClr val="002060"/>
                </a:solidFill>
                <a:cs typeface="B Nazanin" pitchFamily="2" charset="-78"/>
              </a:rPr>
              <a:t>هر </a:t>
            </a:r>
            <a:r>
              <a:rPr lang="ar-SA" sz="2200" b="1" dirty="0">
                <a:solidFill>
                  <a:srgbClr val="C00000"/>
                </a:solidFill>
                <a:cs typeface="B Nazanin" pitchFamily="2" charset="-78"/>
              </a:rPr>
              <a:t>معلم یا مربی ورزشی </a:t>
            </a:r>
            <a:r>
              <a:rPr lang="ar-SA" sz="2200" b="1" dirty="0">
                <a:solidFill>
                  <a:srgbClr val="002060"/>
                </a:solidFill>
                <a:cs typeface="B Nazanin" pitchFamily="2" charset="-78"/>
              </a:rPr>
              <a:t>باید سعی کند تا از حداقل امکانات و فضاهای موجود حداكثر استفاده را به عمل آورد و تلاش کند تا محیطی را فراهم سازد که افراد هم از نظر تندرستی جسمی و هم روانی دچار مشکل نشوند. رعایت نکات ذیل گامی در این جهت است: </a:t>
            </a:r>
            <a:endParaRPr lang="en-US" sz="22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19</a:t>
            </a:fld>
            <a:endParaRPr lang="en-US"/>
          </a:p>
        </p:txBody>
      </p:sp>
      <p:pic>
        <p:nvPicPr>
          <p:cNvPr id="11266" name="Picture 2" descr="C:\Users\behi\Pictures\sport_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2362200" cy="1606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924413"/>
            <a:ext cx="7162800" cy="3323987"/>
          </a:xfrm>
          <a:prstGeom prst="rect">
            <a:avLst/>
          </a:prstGeom>
        </p:spPr>
        <p:txBody>
          <a:bodyPr wrap="square">
            <a:spAutoFit/>
          </a:bodyPr>
          <a:lstStyle/>
          <a:p>
            <a:pPr algn="just" rtl="1">
              <a:buClr>
                <a:srgbClr val="C00000"/>
              </a:buClr>
            </a:pPr>
            <a:r>
              <a:rPr lang="ar-SA" sz="2400" b="1" dirty="0">
                <a:solidFill>
                  <a:srgbClr val="002060"/>
                </a:solidFill>
                <a:cs typeface="B Nazanin" pitchFamily="2" charset="-78"/>
              </a:rPr>
              <a:t>1-واحدهایی که می توان از آنها همزمان استفاده کرد، نزدیک هم قرار گیرند.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2-اتاق تجهیزات و وسایل ورزشی حد الامکان در نزدیکی رختکن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3-حمام ها حتی الامکان نزدیک رختکن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4- فضای رختکن از جریان شدید هوا و کوران باد دور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5-دستشوییها و توالتها نزدیک رختکن قرار گرفته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6-رختکن باید حد المقدور از تهویه مطلوبی برخوردار باشد.</a:t>
            </a:r>
            <a:r>
              <a:rPr lang="ar-SA" sz="2400" b="1" dirty="0"/>
              <a:t> </a:t>
            </a:r>
            <a:endParaRPr lang="fa-IR" b="1" dirty="0"/>
          </a:p>
          <a:p>
            <a:pPr algn="just" rtl="1">
              <a:buClr>
                <a:srgbClr val="C00000"/>
              </a:buClr>
            </a:pPr>
            <a:endParaRPr lang="fa-IR" b="1" dirty="0"/>
          </a:p>
        </p:txBody>
      </p:sp>
    </p:spTree>
    <p:extLst>
      <p:ext uri="{BB962C8B-B14F-4D97-AF65-F5344CB8AC3E}">
        <p14:creationId xmlns:p14="http://schemas.microsoft.com/office/powerpoint/2010/main" val="232851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838200"/>
            <a:ext cx="6477000" cy="2868168"/>
          </a:xfrm>
        </p:spPr>
        <p:txBody>
          <a:bodyPr anchor="ctr"/>
          <a:lstStyle/>
          <a:p>
            <a:pPr algn="ctr" rtl="1"/>
            <a:r>
              <a:rPr lang="fa-IR" sz="3200" dirty="0" smtClean="0">
                <a:cs typeface="B Titr" pitchFamily="2" charset="-78"/>
              </a:rPr>
              <a:t>کارگاه آموزشی</a:t>
            </a:r>
            <a:r>
              <a:rPr lang="fa-IR" sz="3200" dirty="0">
                <a:cs typeface="B Titr" pitchFamily="2" charset="-78"/>
              </a:rPr>
              <a:t> </a:t>
            </a:r>
            <a:r>
              <a:rPr lang="fa-IR" sz="3200" dirty="0" smtClean="0">
                <a:cs typeface="B Titr" pitchFamily="2" charset="-78"/>
              </a:rPr>
              <a:t/>
            </a:r>
            <a:br>
              <a:rPr lang="fa-IR" sz="3200" dirty="0" smtClean="0">
                <a:cs typeface="B Titr" pitchFamily="2" charset="-78"/>
              </a:rPr>
            </a:br>
            <a:r>
              <a:rPr lang="fa-IR" sz="4000" b="0" dirty="0">
                <a:solidFill>
                  <a:srgbClr val="FF0000"/>
                </a:solidFill>
                <a:cs typeface="B Titr" pitchFamily="2" charset="-78"/>
              </a:rPr>
              <a:t>«بهداشت </a:t>
            </a:r>
            <a:r>
              <a:rPr lang="fa-IR" sz="4000" b="0" dirty="0" smtClean="0">
                <a:solidFill>
                  <a:srgbClr val="FF0000"/>
                </a:solidFill>
                <a:cs typeface="B Titr" pitchFamily="2" charset="-78"/>
              </a:rPr>
              <a:t>ورزشی» </a:t>
            </a:r>
            <a:br>
              <a:rPr lang="fa-IR" sz="4000" b="0" dirty="0" smtClean="0">
                <a:solidFill>
                  <a:srgbClr val="FF0000"/>
                </a:solidFill>
                <a:cs typeface="B Titr" pitchFamily="2" charset="-78"/>
              </a:rPr>
            </a:br>
            <a:r>
              <a:rPr lang="fa-IR" sz="3200" dirty="0" smtClean="0">
                <a:cs typeface="B Titr" pitchFamily="2" charset="-78"/>
              </a:rPr>
              <a:t> </a:t>
            </a:r>
            <a:r>
              <a:rPr lang="fa-IR" sz="2300" dirty="0">
                <a:cs typeface="B Titr" pitchFamily="2" charset="-78"/>
              </a:rPr>
              <a:t>(ویژه مربیان پایگاه های استعدادیابی سازمان ورزش بسیج </a:t>
            </a:r>
            <a:r>
              <a:rPr lang="fa-IR" sz="2300" dirty="0" smtClean="0">
                <a:cs typeface="B Titr" pitchFamily="2" charset="-78"/>
              </a:rPr>
              <a:t>)</a:t>
            </a:r>
            <a:endParaRPr lang="en-US" sz="2300" dirty="0">
              <a:cs typeface="B Titr" pitchFamily="2" charset="-78"/>
            </a:endParaRPr>
          </a:p>
        </p:txBody>
      </p:sp>
      <p:sp>
        <p:nvSpPr>
          <p:cNvPr id="3" name="Subtitle 2"/>
          <p:cNvSpPr>
            <a:spLocks noGrp="1"/>
          </p:cNvSpPr>
          <p:nvPr>
            <p:ph type="subTitle" idx="1"/>
          </p:nvPr>
        </p:nvSpPr>
        <p:spPr>
          <a:xfrm>
            <a:off x="3354442" y="5569688"/>
            <a:ext cx="5114778" cy="831112"/>
          </a:xfrm>
        </p:spPr>
        <p:txBody>
          <a:bodyPr anchor="ctr">
            <a:normAutofit/>
          </a:bodyPr>
          <a:lstStyle/>
          <a:p>
            <a:pPr algn="ctr" rtl="1"/>
            <a:r>
              <a:rPr lang="fa-IR" sz="23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مدرس : بهزاد نجفی </a:t>
            </a:r>
            <a:endParaRPr lang="fa-IR" sz="23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a:p>
            <a:pPr algn="ctr" rtl="1"/>
            <a:r>
              <a:rPr lang="fa-IR" sz="16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تهران ،آبان ماه 1390</a:t>
            </a:r>
            <a:endParaRPr lang="en-US" sz="16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pic>
        <p:nvPicPr>
          <p:cNvPr id="1026" name="Picture 1" descr="F:\آرم\ddvfdv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1157495" cy="14287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Slide Number Placeholder 5"/>
          <p:cNvSpPr>
            <a:spLocks noGrp="1"/>
          </p:cNvSpPr>
          <p:nvPr>
            <p:ph type="sldNum" sz="quarter" idx="12"/>
          </p:nvPr>
        </p:nvSpPr>
        <p:spPr/>
        <p:txBody>
          <a:bodyPr/>
          <a:lstStyle/>
          <a:p>
            <a:fld id="{4F6FB995-BD3A-4A4D-9903-3A1E48A85DC7}" type="slidenum">
              <a:rPr lang="en-US" smtClean="0"/>
              <a:pPr/>
              <a:t>2</a:t>
            </a:fld>
            <a:endParaRPr lang="en-US"/>
          </a:p>
        </p:txBody>
      </p:sp>
    </p:spTree>
    <p:extLst>
      <p:ext uri="{BB962C8B-B14F-4D97-AF65-F5344CB8AC3E}">
        <p14:creationId xmlns:p14="http://schemas.microsoft.com/office/powerpoint/2010/main" val="3185751187"/>
      </p:ext>
    </p:extLst>
  </p:cSld>
  <p:clrMapOvr>
    <a:masterClrMapping/>
  </p:clrMapOvr>
  <p:transition spd="slow">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cs typeface="B Titr" pitchFamily="2" charset="-78"/>
              </a:rPr>
              <a:t>*بهداشت </a:t>
            </a:r>
            <a:r>
              <a:rPr lang="fa-IR" sz="2800" dirty="0">
                <a:cs typeface="B Titr" pitchFamily="2" charset="-78"/>
              </a:rPr>
              <a:t>سالن های ورزشی :</a:t>
            </a:r>
            <a:endParaRPr lang="en-US" sz="2800" dirty="0">
              <a:cs typeface="B Titr" pitchFamily="2" charset="-78"/>
            </a:endParaRPr>
          </a:p>
        </p:txBody>
      </p:sp>
      <p:sp>
        <p:nvSpPr>
          <p:cNvPr id="3" name="Content Placeholder 2"/>
          <p:cNvSpPr>
            <a:spLocks noGrp="1"/>
          </p:cNvSpPr>
          <p:nvPr>
            <p:ph idx="1"/>
          </p:nvPr>
        </p:nvSpPr>
        <p:spPr>
          <a:xfrm>
            <a:off x="228600" y="2142816"/>
            <a:ext cx="7620000" cy="4638984"/>
          </a:xfrm>
        </p:spPr>
        <p:txBody>
          <a:bodyPr>
            <a:noAutofit/>
          </a:bodyPr>
          <a:lstStyle/>
          <a:p>
            <a:pPr algn="just" rtl="1">
              <a:buClr>
                <a:srgbClr val="C00000"/>
              </a:buClr>
              <a:buFont typeface="Wingdings" pitchFamily="2" charset="2"/>
              <a:buChar char="ü"/>
            </a:pPr>
            <a:r>
              <a:rPr lang="ar-SA" sz="2500" b="1" dirty="0">
                <a:solidFill>
                  <a:srgbClr val="002060"/>
                </a:solidFill>
                <a:cs typeface="B Nazanin" pitchFamily="2" charset="-78"/>
              </a:rPr>
              <a:t>کف سالنهای ورزشی را باید همیشه خشک و تمیز نگه داشت تا از لغزندگی ورزشکاران جلوگیری شود.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جلوی </a:t>
            </a:r>
            <a:r>
              <a:rPr lang="ar-SA" sz="2500" b="1" dirty="0">
                <a:solidFill>
                  <a:srgbClr val="002060"/>
                </a:solidFill>
                <a:cs typeface="B Nazanin" pitchFamily="2" charset="-78"/>
              </a:rPr>
              <a:t>پنجره سالنهای ورزشی باید تور سیمی یا نرده کشیده شود تا مانع از شکستن پنجره ها شود.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با استفاده از نور آفتاب در طول روز و با استفاده از لامپهای مناسب در شب از حداکثر روشنایی بهره مند باشد.</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سا </a:t>
            </a:r>
            <a:r>
              <a:rPr lang="ar-SA" sz="2500" b="1" dirty="0">
                <a:solidFill>
                  <a:srgbClr val="002060"/>
                </a:solidFill>
                <a:cs typeface="B Nazanin" pitchFamily="2" charset="-78"/>
              </a:rPr>
              <a:t>لنهای ورزشی باید به نحوی طراحی شود که از آلودگیهای صدایی محیط به دور باشند.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همواره </a:t>
            </a:r>
            <a:r>
              <a:rPr lang="ar-SA" sz="2500" b="1" dirty="0">
                <a:solidFill>
                  <a:srgbClr val="002060"/>
                </a:solidFill>
                <a:cs typeface="B Nazanin" pitchFamily="2" charset="-78"/>
              </a:rPr>
              <a:t>باید </a:t>
            </a:r>
            <a:r>
              <a:rPr lang="ar-SA" sz="2500" b="1" dirty="0" smtClean="0">
                <a:solidFill>
                  <a:srgbClr val="002060"/>
                </a:solidFill>
                <a:cs typeface="B Nazanin" pitchFamily="2" charset="-78"/>
              </a:rPr>
              <a:t>ورزشکاران </a:t>
            </a:r>
            <a:r>
              <a:rPr lang="ar-SA" sz="2500" b="1" dirty="0">
                <a:solidFill>
                  <a:srgbClr val="002060"/>
                </a:solidFill>
                <a:cs typeface="B Nazanin" pitchFamily="2" charset="-78"/>
              </a:rPr>
              <a:t>را نسبت به پاکیزگی سالنها آموزش و تشویق کرد</a:t>
            </a:r>
            <a:r>
              <a:rPr lang="ar-SA" sz="2500" b="1" dirty="0" smtClean="0">
                <a:solidFill>
                  <a:srgbClr val="002060"/>
                </a:solidFill>
                <a:cs typeface="B Nazanin" pitchFamily="2" charset="-78"/>
              </a:rPr>
              <a:t>.</a:t>
            </a:r>
            <a:endParaRPr lang="en-US" sz="2500" b="1" dirty="0">
              <a:solidFill>
                <a:srgbClr val="002060"/>
              </a:solidFill>
              <a:cs typeface="B Nazanin" pitchFamily="2" charset="-78"/>
            </a:endParaRPr>
          </a:p>
          <a:p>
            <a:pPr algn="just" rtl="1">
              <a:buClr>
                <a:srgbClr val="C00000"/>
              </a:buClr>
              <a:buFont typeface="Wingdings" pitchFamily="2" charset="2"/>
              <a:buChar char="ü"/>
            </a:pPr>
            <a:endParaRPr lang="en-US" sz="25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20</a:t>
            </a:fld>
            <a:endParaRPr lang="en-US"/>
          </a:p>
        </p:txBody>
      </p:sp>
      <p:pic>
        <p:nvPicPr>
          <p:cNvPr id="12290" name="Picture 2" descr="C:\Users\behi\Pictures\hpimageldfb35d1d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152400"/>
            <a:ext cx="2366963" cy="1893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9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7543800" cy="4846320"/>
          </a:xfrm>
        </p:spPr>
        <p:txBody>
          <a:bodyPr>
            <a:normAutofit/>
          </a:bodyPr>
          <a:lstStyle/>
          <a:p>
            <a:pPr marL="0" indent="0" algn="just" rtl="1">
              <a:buClr>
                <a:srgbClr val="C00000"/>
              </a:buClr>
              <a:buFont typeface="Wingdings" pitchFamily="2" charset="2"/>
              <a:buChar char="ü"/>
            </a:pPr>
            <a:r>
              <a:rPr lang="ar-SA" sz="2500" b="1" dirty="0" smtClean="0">
                <a:solidFill>
                  <a:srgbClr val="002060"/>
                </a:solidFill>
                <a:cs typeface="B Nazanin" pitchFamily="2" charset="-78"/>
              </a:rPr>
              <a:t>دستشویی </a:t>
            </a:r>
            <a:r>
              <a:rPr lang="ar-SA" sz="2500" b="1" dirty="0">
                <a:solidFill>
                  <a:srgbClr val="002060"/>
                </a:solidFill>
                <a:cs typeface="B Nazanin" pitchFamily="2" charset="-78"/>
              </a:rPr>
              <a:t>و توالت کافی به نسبت سرانه استفاده در سالنهای ورزشی در نظر گرفته شود. </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رختکن </a:t>
            </a:r>
            <a:r>
              <a:rPr lang="ar-SA" sz="2500" b="1" dirty="0">
                <a:solidFill>
                  <a:srgbClr val="002060"/>
                </a:solidFill>
                <a:cs typeface="B Nazanin" pitchFamily="2" charset="-78"/>
              </a:rPr>
              <a:t>و حمام کافی برای استحمام ورزشکاران بعد از فعالیتهای ورزشی تعبیه کردند. </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به وسایل کمکهای اولیه و همچنین کپسول آتش نشانی مجهز باشند. </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درهای </a:t>
            </a:r>
            <a:r>
              <a:rPr lang="ar-SA" sz="2500" b="1" dirty="0">
                <a:solidFill>
                  <a:srgbClr val="002060"/>
                </a:solidFill>
                <a:cs typeface="B Nazanin" pitchFamily="2" charset="-78"/>
              </a:rPr>
              <a:t>خروجی سالنها باید به طرف بیرون باز و بسته شوند.</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از تهویه مناسب و کافی برخورد ار باشند.</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رنگ </a:t>
            </a:r>
            <a:r>
              <a:rPr lang="ar-SA" sz="2500" b="1" dirty="0">
                <a:solidFill>
                  <a:srgbClr val="002060"/>
                </a:solidFill>
                <a:cs typeface="B Nazanin" pitchFamily="2" charset="-78"/>
              </a:rPr>
              <a:t>سالنها مناسب و قابل شستشو باشند.</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اتاق </a:t>
            </a:r>
            <a:r>
              <a:rPr lang="ar-SA" sz="2500" b="1" dirty="0">
                <a:solidFill>
                  <a:srgbClr val="002060"/>
                </a:solidFill>
                <a:cs typeface="B Nazanin" pitchFamily="2" charset="-78"/>
              </a:rPr>
              <a:t>سرپرستی سالنهای ورزشی باید به نحوی باشد که سالن به سهولت قابل رؤیت و کنترل </a:t>
            </a:r>
            <a:r>
              <a:rPr lang="ar-SA" sz="2500" b="1" dirty="0" smtClean="0">
                <a:solidFill>
                  <a:srgbClr val="002060"/>
                </a:solidFill>
                <a:cs typeface="B Nazanin" pitchFamily="2" charset="-78"/>
              </a:rPr>
              <a:t>باشد</a:t>
            </a:r>
            <a:r>
              <a:rPr lang="fa-IR" sz="2500" b="1" dirty="0" smtClean="0">
                <a:solidFill>
                  <a:srgbClr val="002060"/>
                </a:solidFill>
                <a:cs typeface="B Nazanin" pitchFamily="2" charset="-78"/>
              </a:rPr>
              <a:t>.</a:t>
            </a:r>
            <a:endParaRPr lang="en-US" sz="2500" dirty="0"/>
          </a:p>
        </p:txBody>
      </p:sp>
      <p:sp>
        <p:nvSpPr>
          <p:cNvPr id="4" name="Slide Number Placeholder 3"/>
          <p:cNvSpPr>
            <a:spLocks noGrp="1"/>
          </p:cNvSpPr>
          <p:nvPr>
            <p:ph type="sldNum" sz="quarter" idx="12"/>
          </p:nvPr>
        </p:nvSpPr>
        <p:spPr/>
        <p:txBody>
          <a:bodyPr/>
          <a:lstStyle/>
          <a:p>
            <a:fld id="{4F6FB995-BD3A-4A4D-9903-3A1E48A85DC7}" type="slidenum">
              <a:rPr lang="en-US" smtClean="0"/>
              <a:pPr/>
              <a:t>21</a:t>
            </a:fld>
            <a:endParaRPr lang="en-US"/>
          </a:p>
        </p:txBody>
      </p:sp>
      <p:sp>
        <p:nvSpPr>
          <p:cNvPr id="5"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13314" name="Picture 2" descr="C:\Users\behi\Pictures\heal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399"/>
            <a:ext cx="2438400" cy="1831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0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800" dirty="0" smtClean="0">
                <a:cs typeface="B Titr" pitchFamily="2" charset="-78"/>
              </a:rPr>
              <a:t>*جمع</a:t>
            </a:r>
            <a:r>
              <a:rPr lang="fa-IR" dirty="0" smtClean="0"/>
              <a:t> </a:t>
            </a:r>
            <a:r>
              <a:rPr lang="fa-IR" sz="2800" dirty="0">
                <a:cs typeface="B Titr" pitchFamily="2" charset="-78"/>
              </a:rPr>
              <a:t>بندی :</a:t>
            </a:r>
            <a:endParaRPr lang="en-US" sz="2800" dirty="0">
              <a:cs typeface="B Titr"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22</a:t>
            </a:fld>
            <a:endParaRPr lang="en-US"/>
          </a:p>
        </p:txBody>
      </p:sp>
      <p:pic>
        <p:nvPicPr>
          <p:cNvPr id="5" name="Picture 3" descr="C:\Users\behi\Pictures\summary-almost-th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7362" y="2128044"/>
            <a:ext cx="46386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KINGC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49155" name="Rectangle 3"/>
          <p:cNvSpPr>
            <a:spLocks noGrp="1" noChangeArrowheads="1"/>
          </p:cNvSpPr>
          <p:nvPr>
            <p:ph type="body" idx="1"/>
          </p:nvPr>
        </p:nvSpPr>
        <p:spPr>
          <a:xfrm>
            <a:off x="5334000" y="228600"/>
            <a:ext cx="3581400" cy="1371600"/>
          </a:xfrm>
          <a:noFill/>
          <a:ln/>
        </p:spPr>
        <p:txBody>
          <a:bodyPr/>
          <a:lstStyle/>
          <a:p>
            <a:pPr algn="ctr">
              <a:buFont typeface="Wingdings" pitchFamily="2" charset="2"/>
              <a:buNone/>
            </a:pPr>
            <a:r>
              <a:rPr lang="fa-IR" sz="3600" dirty="0">
                <a:solidFill>
                  <a:srgbClr val="C00000"/>
                </a:solidFill>
                <a:cs typeface="B Titr" pitchFamily="2" charset="-78"/>
              </a:rPr>
              <a:t>با تشکر از توجه شما</a:t>
            </a:r>
            <a:endParaRPr lang="en-US" sz="3600" dirty="0">
              <a:solidFill>
                <a:srgbClr val="C00000"/>
              </a:solidFill>
              <a:cs typeface="B Titr" pitchFamily="2" charset="-78"/>
            </a:endParaRPr>
          </a:p>
        </p:txBody>
      </p:sp>
    </p:spTree>
    <p:extLst>
      <p:ext uri="{BB962C8B-B14F-4D97-AF65-F5344CB8AC3E}">
        <p14:creationId xmlns:p14="http://schemas.microsoft.com/office/powerpoint/2010/main" val="40430109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2143125" y="274638"/>
            <a:ext cx="6543675" cy="1143000"/>
          </a:xfrm>
        </p:spPr>
        <p:txBody>
          <a:bodyPr/>
          <a:lstStyle/>
          <a:p>
            <a:pPr algn="l"/>
            <a:r>
              <a:rPr lang="fr-CA" smtClean="0">
                <a:solidFill>
                  <a:srgbClr val="438BC4"/>
                </a:solidFill>
              </a:rPr>
              <a:t>Title</a:t>
            </a:r>
          </a:p>
        </p:txBody>
      </p:sp>
      <p:sp>
        <p:nvSpPr>
          <p:cNvPr id="5123" name="Espace réservé du contenu 2"/>
          <p:cNvSpPr>
            <a:spLocks noGrp="1"/>
          </p:cNvSpPr>
          <p:nvPr>
            <p:ph idx="1"/>
          </p:nvPr>
        </p:nvSpPr>
        <p:spPr>
          <a:xfrm>
            <a:off x="2143125" y="1600200"/>
            <a:ext cx="6543675" cy="4525963"/>
          </a:xfrm>
        </p:spPr>
        <p:txBody>
          <a:bodyPr/>
          <a:lstStyle/>
          <a:p>
            <a:r>
              <a:rPr lang="fr-CA" smtClean="0">
                <a:solidFill>
                  <a:srgbClr val="438BC4"/>
                </a:solidFill>
              </a:rPr>
              <a:t>Lorem ipsum dolor sit amet, consectetuer adipiscing elit. Vivamus et magna. Fusce sed sem sed magna suscipit egestas. </a:t>
            </a:r>
          </a:p>
          <a:p>
            <a:r>
              <a:rPr lang="fr-CA" smtClean="0">
                <a:solidFill>
                  <a:srgbClr val="438BC4"/>
                </a:solidFill>
              </a:rPr>
              <a:t>Lorem ipsum dolor sit amet, consectetuer adipiscing elit. Vivamus et magna. Fusce sed sem sed magna suscipit egestas.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7918" y="3632200"/>
            <a:ext cx="7191392" cy="400110"/>
          </a:xfrm>
          <a:prstGeom prst="rect">
            <a:avLst/>
          </a:prstGeom>
          <a:noFill/>
        </p:spPr>
        <p:txBody>
          <a:bodyPr wrap="none" lIns="91440" tIns="45720" rIns="91440" bIns="45720">
            <a:spAutoFit/>
          </a:bodyPr>
          <a:lstStyle/>
          <a:p>
            <a:pPr algn="ctr" fontAlgn="base">
              <a:spcBef>
                <a:spcPct val="0"/>
              </a:spcBef>
              <a:spcAft>
                <a:spcPct val="0"/>
              </a:spcAft>
            </a:pPr>
            <a:r>
              <a:rPr lang="fa-IR" sz="2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charset="0"/>
                <a:cs typeface="B Yekan" pitchFamily="2" charset="-78"/>
              </a:rPr>
              <a:t>برای عضویت در شبکه دانشجویان ایران عدد 1 را به شماره زیر پیامک کنید</a:t>
            </a:r>
            <a:endParaRPr lang="en-US" sz="2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charset="0"/>
              <a:cs typeface="B Yekan" pitchFamily="2" charset="-78"/>
            </a:endParaRPr>
          </a:p>
        </p:txBody>
      </p:sp>
      <p:sp>
        <p:nvSpPr>
          <p:cNvPr id="6" name="Rectangle 5"/>
          <p:cNvSpPr/>
          <p:nvPr/>
        </p:nvSpPr>
        <p:spPr>
          <a:xfrm>
            <a:off x="533400" y="4267200"/>
            <a:ext cx="4495799" cy="707886"/>
          </a:xfrm>
          <a:prstGeom prst="rect">
            <a:avLst/>
          </a:prstGeom>
          <a:noFill/>
        </p:spPr>
        <p:txBody>
          <a:bodyPr wrap="square" lIns="91440" tIns="45720" rIns="91440" bIns="45720">
            <a:spAutoFit/>
          </a:bodyPr>
          <a:lstStyle/>
          <a:p>
            <a:pPr algn="ctr" fontAlgn="base">
              <a:spcBef>
                <a:spcPct val="0"/>
              </a:spcBef>
              <a:spcAft>
                <a:spcPct val="0"/>
              </a:spcAft>
            </a:pPr>
            <a:r>
              <a:rPr lang="fa-IR" sz="40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charset="0"/>
                <a:cs typeface="B Yekan" pitchFamily="2" charset="-78"/>
              </a:rPr>
              <a:t>1000</a:t>
            </a:r>
            <a:r>
              <a:rPr lang="fa-IR" sz="40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charset="0"/>
                <a:cs typeface="B Yekan" pitchFamily="2" charset="-78"/>
              </a:rPr>
              <a:t>80809090</a:t>
            </a:r>
            <a:endParaRPr lang="en-US" sz="40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charset="0"/>
              <a:cs typeface="B Yekan" pitchFamily="2" charset="-78"/>
            </a:endParaRPr>
          </a:p>
        </p:txBody>
      </p:sp>
      <p:sp>
        <p:nvSpPr>
          <p:cNvPr id="7" name="Rectangle 6"/>
          <p:cNvSpPr/>
          <p:nvPr/>
        </p:nvSpPr>
        <p:spPr>
          <a:xfrm>
            <a:off x="304800" y="609600"/>
            <a:ext cx="4495799" cy="1077218"/>
          </a:xfrm>
          <a:prstGeom prst="rect">
            <a:avLst/>
          </a:prstGeom>
          <a:noFill/>
        </p:spPr>
        <p:txBody>
          <a:bodyPr wrap="square" lIns="91440" tIns="45720" rIns="91440" bIns="45720">
            <a:spAutoFit/>
          </a:bodyPr>
          <a:lstStyle/>
          <a:p>
            <a:pPr algn="ctr" fontAlgn="base">
              <a:spcBef>
                <a:spcPct val="0"/>
              </a:spcBef>
              <a:spcAft>
                <a:spcPct val="0"/>
              </a:spcAft>
            </a:pPr>
            <a:r>
              <a:rPr lang="fa-IR" sz="32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charset="0"/>
                <a:cs typeface="B Yekan" pitchFamily="2" charset="-78"/>
                <a:hlinkClick r:id="rId4"/>
              </a:rPr>
              <a:t>برای ورود به شبکه آموزشی دانشجویان کلیک کنید</a:t>
            </a:r>
            <a:endParaRPr lang="en-US"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charset="0"/>
              <a:cs typeface="B Yekan" pitchFamily="2" charset="-78"/>
            </a:endParaRPr>
          </a:p>
        </p:txBody>
      </p:sp>
      <p:sp>
        <p:nvSpPr>
          <p:cNvPr id="8" name="Rectangle 7"/>
          <p:cNvSpPr/>
          <p:nvPr/>
        </p:nvSpPr>
        <p:spPr>
          <a:xfrm>
            <a:off x="1299878" y="5509014"/>
            <a:ext cx="4495799" cy="584775"/>
          </a:xfrm>
          <a:prstGeom prst="rect">
            <a:avLst/>
          </a:prstGeom>
          <a:noFill/>
        </p:spPr>
        <p:txBody>
          <a:bodyPr wrap="square" lIns="91440" tIns="45720" rIns="91440" bIns="45720">
            <a:spAutoFit/>
          </a:bodyPr>
          <a:lstStyle/>
          <a:p>
            <a:pPr algn="ctr" fontAlgn="base">
              <a:spcBef>
                <a:spcPct val="0"/>
              </a:spcBef>
              <a:spcAft>
                <a:spcPct val="0"/>
              </a:spcAft>
            </a:pPr>
            <a:r>
              <a:rPr lang="en-US" sz="32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Cooper Black" pitchFamily="18" charset="0"/>
                <a:cs typeface="B Yekan" pitchFamily="2" charset="-78"/>
              </a:rPr>
              <a:t>Mad</a:t>
            </a:r>
            <a:r>
              <a:rPr lang="en-US" sz="32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Cooper Black" pitchFamily="18" charset="0"/>
                <a:cs typeface="B Yekan" pitchFamily="2" charset="-78"/>
              </a:rPr>
              <a:t>sg</a:t>
            </a:r>
            <a:r>
              <a:rPr lang="en-US" sz="32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Cooper Black" pitchFamily="18" charset="0"/>
                <a:cs typeface="B Yekan" pitchFamily="2" charset="-78"/>
              </a:rPr>
              <a:t>.com</a:t>
            </a:r>
            <a:endParaRPr lang="en-US"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Cooper Black" pitchFamily="18" charset="0"/>
              <a:cs typeface="B Yekan" pitchFamily="2" charset="-78"/>
            </a:endParaRPr>
          </a:p>
        </p:txBody>
      </p:sp>
      <p:sp>
        <p:nvSpPr>
          <p:cNvPr id="9" name="Rectangle 8"/>
          <p:cNvSpPr/>
          <p:nvPr/>
        </p:nvSpPr>
        <p:spPr>
          <a:xfrm>
            <a:off x="2057400" y="5139682"/>
            <a:ext cx="3429000" cy="369332"/>
          </a:xfrm>
          <a:prstGeom prst="rect">
            <a:avLst/>
          </a:prstGeom>
          <a:noFill/>
        </p:spPr>
        <p:txBody>
          <a:bodyPr wrap="square" lIns="91440" tIns="45720" rIns="91440" bIns="45720">
            <a:spAutoFit/>
          </a:bodyPr>
          <a:lstStyle/>
          <a:p>
            <a:pPr algn="ctr" fontAlgn="base">
              <a:spcBef>
                <a:spcPct val="0"/>
              </a:spcBef>
              <a:spcAft>
                <a:spcPct val="0"/>
              </a:spcAft>
            </a:pPr>
            <a:r>
              <a:rPr lang="fa-IR"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charset="0"/>
                <a:cs typeface="B Yekan" pitchFamily="2" charset="-78"/>
              </a:rPr>
              <a:t>لطفا آدرس ما را به خاطر داشته باشید</a:t>
            </a:r>
            <a:endParaRPr lang="en-US"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charset="0"/>
              <a:cs typeface="B Yekan" pitchFamily="2" charset="-78"/>
            </a:endParaRPr>
          </a:p>
        </p:txBody>
      </p:sp>
      <p:sp>
        <p:nvSpPr>
          <p:cNvPr id="4" name="Rectangle 3"/>
          <p:cNvSpPr/>
          <p:nvPr/>
        </p:nvSpPr>
        <p:spPr>
          <a:xfrm>
            <a:off x="0" y="6553200"/>
            <a:ext cx="9144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67723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smtClean="0">
                <a:cs typeface="B Titr" pitchFamily="2" charset="-78"/>
              </a:rPr>
              <a:t>*فهرست:</a:t>
            </a:r>
            <a:r>
              <a:rPr lang="fa-IR" dirty="0" smtClean="0"/>
              <a:t> </a:t>
            </a:r>
            <a:endParaRPr lang="en-US" dirty="0"/>
          </a:p>
        </p:txBody>
      </p:sp>
      <p:sp>
        <p:nvSpPr>
          <p:cNvPr id="3" name="Content Placeholder 2"/>
          <p:cNvSpPr>
            <a:spLocks noGrp="1"/>
          </p:cNvSpPr>
          <p:nvPr>
            <p:ph idx="1"/>
          </p:nvPr>
        </p:nvSpPr>
        <p:spPr/>
        <p:txBody>
          <a:bodyPr>
            <a:normAutofit/>
          </a:bodyPr>
          <a:lstStyle/>
          <a:p>
            <a:pPr algn="r" rtl="1">
              <a:buClr>
                <a:srgbClr val="C00000"/>
              </a:buClr>
              <a:buFont typeface="Wingdings" pitchFamily="2" charset="2"/>
              <a:buChar char="q"/>
            </a:pPr>
            <a:r>
              <a:rPr lang="fa-IR" sz="2400" dirty="0" smtClean="0">
                <a:solidFill>
                  <a:srgbClr val="C00000"/>
                </a:solidFill>
                <a:cs typeface="B Titr" pitchFamily="2" charset="-78"/>
              </a:rPr>
              <a:t>مقدمه </a:t>
            </a:r>
          </a:p>
          <a:p>
            <a:pPr algn="r" rtl="1">
              <a:buClr>
                <a:srgbClr val="C00000"/>
              </a:buClr>
              <a:buFont typeface="Wingdings" pitchFamily="2" charset="2"/>
              <a:buChar char="q"/>
            </a:pPr>
            <a:r>
              <a:rPr lang="fa-IR" sz="2400" dirty="0" smtClean="0">
                <a:solidFill>
                  <a:srgbClr val="C00000"/>
                </a:solidFill>
                <a:cs typeface="B Titr" pitchFamily="2" charset="-78"/>
              </a:rPr>
              <a:t>تعاریف بهداشت</a:t>
            </a:r>
          </a:p>
          <a:p>
            <a:pPr algn="r" rtl="1">
              <a:buClr>
                <a:srgbClr val="C00000"/>
              </a:buClr>
              <a:buFont typeface="Wingdings" pitchFamily="2" charset="2"/>
              <a:buChar char="q"/>
            </a:pPr>
            <a:r>
              <a:rPr lang="fa-IR" sz="2400" dirty="0" smtClean="0">
                <a:solidFill>
                  <a:srgbClr val="C00000"/>
                </a:solidFill>
                <a:cs typeface="B Titr" pitchFamily="2" charset="-78"/>
              </a:rPr>
              <a:t> انواع بهداشت </a:t>
            </a:r>
          </a:p>
          <a:p>
            <a:pPr algn="r" rtl="1">
              <a:buClr>
                <a:srgbClr val="C00000"/>
              </a:buClr>
              <a:buFont typeface="Wingdings" pitchFamily="2" charset="2"/>
              <a:buChar char="q"/>
            </a:pPr>
            <a:r>
              <a:rPr lang="fa-IR" sz="2400" dirty="0" smtClean="0">
                <a:solidFill>
                  <a:srgbClr val="C00000"/>
                </a:solidFill>
                <a:cs typeface="B Titr" pitchFamily="2" charset="-78"/>
              </a:rPr>
              <a:t>آموزش </a:t>
            </a:r>
            <a:r>
              <a:rPr lang="fa-IR" sz="2400" dirty="0">
                <a:solidFill>
                  <a:srgbClr val="C00000"/>
                </a:solidFill>
                <a:cs typeface="B Titr" pitchFamily="2" charset="-78"/>
              </a:rPr>
              <a:t>بهداشت و اهميت </a:t>
            </a:r>
            <a:r>
              <a:rPr lang="fa-IR" sz="2400" dirty="0" smtClean="0">
                <a:solidFill>
                  <a:srgbClr val="C00000"/>
                </a:solidFill>
                <a:cs typeface="B Titr" pitchFamily="2" charset="-78"/>
              </a:rPr>
              <a:t>آن</a:t>
            </a:r>
          </a:p>
          <a:p>
            <a:pPr algn="r" rtl="1">
              <a:buClr>
                <a:srgbClr val="C00000"/>
              </a:buClr>
              <a:buFont typeface="Wingdings" pitchFamily="2" charset="2"/>
              <a:buChar char="q"/>
            </a:pPr>
            <a:r>
              <a:rPr lang="fa-IR" sz="2400" dirty="0" smtClean="0">
                <a:solidFill>
                  <a:srgbClr val="C00000"/>
                </a:solidFill>
                <a:cs typeface="B Titr" pitchFamily="2" charset="-78"/>
              </a:rPr>
              <a:t> بهداشت</a:t>
            </a:r>
            <a:r>
              <a:rPr lang="fa-IR" sz="3600" dirty="0" smtClean="0">
                <a:solidFill>
                  <a:srgbClr val="C00000"/>
                </a:solidFill>
                <a:cs typeface="B Nazanin" pitchFamily="2" charset="-78"/>
              </a:rPr>
              <a:t> </a:t>
            </a:r>
            <a:r>
              <a:rPr lang="fa-IR" sz="2400" dirty="0">
                <a:solidFill>
                  <a:srgbClr val="C00000"/>
                </a:solidFill>
                <a:cs typeface="B Titr" pitchFamily="2" charset="-78"/>
              </a:rPr>
              <a:t>ورزشی</a:t>
            </a:r>
            <a:r>
              <a:rPr lang="fa-IR" sz="3600" dirty="0">
                <a:solidFill>
                  <a:srgbClr val="C00000"/>
                </a:solidFill>
                <a:cs typeface="B Nazanin" pitchFamily="2" charset="-78"/>
              </a:rPr>
              <a:t> </a:t>
            </a:r>
            <a:endParaRPr lang="fa-IR" sz="2400" dirty="0" smtClean="0">
              <a:solidFill>
                <a:srgbClr val="C00000"/>
              </a:solidFill>
              <a:cs typeface="B Titr" pitchFamily="2" charset="-78"/>
            </a:endParaRPr>
          </a:p>
          <a:p>
            <a:pPr algn="r" rtl="1">
              <a:buClr>
                <a:srgbClr val="C00000"/>
              </a:buClr>
              <a:buFont typeface="Wingdings" pitchFamily="2" charset="2"/>
              <a:buChar char="q"/>
            </a:pPr>
            <a:r>
              <a:rPr lang="fa-IR" sz="2400" dirty="0" smtClean="0">
                <a:solidFill>
                  <a:srgbClr val="C00000"/>
                </a:solidFill>
                <a:cs typeface="B Titr" pitchFamily="2" charset="-78"/>
              </a:rPr>
              <a:t> </a:t>
            </a:r>
            <a:r>
              <a:rPr lang="fa-IR" sz="2400" dirty="0">
                <a:solidFill>
                  <a:srgbClr val="C00000"/>
                </a:solidFill>
                <a:cs typeface="B Titr" pitchFamily="2" charset="-78"/>
              </a:rPr>
              <a:t>بهداشت</a:t>
            </a:r>
            <a:r>
              <a:rPr lang="fa-IR" dirty="0">
                <a:solidFill>
                  <a:srgbClr val="C00000"/>
                </a:solidFill>
              </a:rPr>
              <a:t> </a:t>
            </a:r>
            <a:r>
              <a:rPr lang="fa-IR" sz="2400" dirty="0">
                <a:solidFill>
                  <a:srgbClr val="C00000"/>
                </a:solidFill>
                <a:cs typeface="B Titr" pitchFamily="2" charset="-78"/>
              </a:rPr>
              <a:t>پوشاک</a:t>
            </a:r>
            <a:r>
              <a:rPr lang="fa-IR" dirty="0">
                <a:solidFill>
                  <a:srgbClr val="C00000"/>
                </a:solidFill>
              </a:rPr>
              <a:t> </a:t>
            </a:r>
            <a:r>
              <a:rPr lang="fa-IR" sz="2400" dirty="0">
                <a:solidFill>
                  <a:srgbClr val="C00000"/>
                </a:solidFill>
                <a:cs typeface="B Titr" pitchFamily="2" charset="-78"/>
              </a:rPr>
              <a:t>ورزشی</a:t>
            </a:r>
            <a:r>
              <a:rPr lang="fa-IR" dirty="0">
                <a:solidFill>
                  <a:srgbClr val="C00000"/>
                </a:solidFill>
              </a:rPr>
              <a:t> </a:t>
            </a:r>
            <a:endParaRPr lang="fa-IR" dirty="0" smtClean="0">
              <a:solidFill>
                <a:srgbClr val="C00000"/>
              </a:solidFill>
            </a:endParaRPr>
          </a:p>
          <a:p>
            <a:pPr algn="r" rtl="1">
              <a:buClr>
                <a:srgbClr val="C00000"/>
              </a:buClr>
              <a:buFont typeface="Wingdings" pitchFamily="2" charset="2"/>
              <a:buChar char="q"/>
            </a:pPr>
            <a:r>
              <a:rPr lang="ar-SA" sz="2400" dirty="0" smtClean="0">
                <a:solidFill>
                  <a:srgbClr val="C00000"/>
                </a:solidFill>
                <a:cs typeface="B Titr" pitchFamily="2" charset="-78"/>
              </a:rPr>
              <a:t>بهداشت </a:t>
            </a:r>
            <a:r>
              <a:rPr lang="ar-SA" sz="2400" dirty="0">
                <a:solidFill>
                  <a:srgbClr val="C00000"/>
                </a:solidFill>
                <a:cs typeface="B Titr" pitchFamily="2" charset="-78"/>
              </a:rPr>
              <a:t>اماكن </a:t>
            </a:r>
            <a:r>
              <a:rPr lang="ar-SA" sz="2400" dirty="0" smtClean="0">
                <a:solidFill>
                  <a:srgbClr val="C00000"/>
                </a:solidFill>
                <a:cs typeface="B Titr" pitchFamily="2" charset="-78"/>
              </a:rPr>
              <a:t>ورزشي</a:t>
            </a:r>
            <a:endParaRPr lang="fa-IR" sz="2400" dirty="0" smtClean="0">
              <a:solidFill>
                <a:srgbClr val="C00000"/>
              </a:solidFill>
              <a:cs typeface="B Titr" pitchFamily="2" charset="-78"/>
            </a:endParaRPr>
          </a:p>
          <a:p>
            <a:pPr algn="r" rtl="1">
              <a:buClr>
                <a:srgbClr val="C00000"/>
              </a:buClr>
              <a:buFont typeface="Wingdings" pitchFamily="2" charset="2"/>
              <a:buChar char="q"/>
            </a:pPr>
            <a:r>
              <a:rPr lang="fa-IR" sz="2400" dirty="0" smtClean="0">
                <a:solidFill>
                  <a:srgbClr val="C00000"/>
                </a:solidFill>
                <a:cs typeface="B Titr" pitchFamily="2" charset="-78"/>
              </a:rPr>
              <a:t>بهداشت </a:t>
            </a:r>
            <a:r>
              <a:rPr lang="fa-IR" sz="2400" dirty="0">
                <a:solidFill>
                  <a:srgbClr val="C00000"/>
                </a:solidFill>
                <a:cs typeface="B Titr" pitchFamily="2" charset="-78"/>
              </a:rPr>
              <a:t>سالن های </a:t>
            </a:r>
            <a:r>
              <a:rPr lang="fa-IR" sz="2400" dirty="0" smtClean="0">
                <a:solidFill>
                  <a:srgbClr val="C00000"/>
                </a:solidFill>
                <a:cs typeface="B Titr" pitchFamily="2" charset="-78"/>
              </a:rPr>
              <a:t>ورزشی</a:t>
            </a:r>
          </a:p>
          <a:p>
            <a:pPr algn="r" rtl="1">
              <a:buClr>
                <a:srgbClr val="C00000"/>
              </a:buClr>
              <a:buFont typeface="Wingdings" pitchFamily="2" charset="2"/>
              <a:buChar char="q"/>
            </a:pPr>
            <a:r>
              <a:rPr lang="fa-IR" sz="2400" dirty="0" smtClean="0">
                <a:solidFill>
                  <a:srgbClr val="C00000"/>
                </a:solidFill>
                <a:cs typeface="B Titr" pitchFamily="2" charset="-78"/>
              </a:rPr>
              <a:t> جمع</a:t>
            </a:r>
            <a:r>
              <a:rPr lang="fa-IR" sz="2400" dirty="0" smtClean="0">
                <a:solidFill>
                  <a:srgbClr val="C00000"/>
                </a:solidFill>
              </a:rPr>
              <a:t> </a:t>
            </a:r>
            <a:r>
              <a:rPr lang="fa-IR" sz="2400" dirty="0">
                <a:solidFill>
                  <a:srgbClr val="C00000"/>
                </a:solidFill>
                <a:cs typeface="B Titr" pitchFamily="2" charset="-78"/>
              </a:rPr>
              <a:t>بندی </a:t>
            </a:r>
            <a:endParaRPr lang="fa-IR" sz="2400" dirty="0" smtClean="0">
              <a:cs typeface="B Titr" pitchFamily="2" charset="-78"/>
            </a:endParaRPr>
          </a:p>
          <a:p>
            <a:pPr marL="0" indent="0" algn="r" rtl="1">
              <a:buNone/>
            </a:pPr>
            <a:endParaRPr lang="fa-IR" sz="2400" dirty="0">
              <a:cs typeface="B Titr" pitchFamily="2" charset="-78"/>
            </a:endParaRPr>
          </a:p>
          <a:p>
            <a:pPr marL="0" indent="0" algn="r" rtl="1">
              <a:buNone/>
            </a:pPr>
            <a:endParaRPr lang="en-US" dirty="0"/>
          </a:p>
        </p:txBody>
      </p:sp>
      <p:sp>
        <p:nvSpPr>
          <p:cNvPr id="6" name="Slide Number Placeholder 5"/>
          <p:cNvSpPr>
            <a:spLocks noGrp="1"/>
          </p:cNvSpPr>
          <p:nvPr>
            <p:ph type="sldNum" sz="quarter" idx="12"/>
          </p:nvPr>
        </p:nvSpPr>
        <p:spPr/>
        <p:txBody>
          <a:bodyPr/>
          <a:lstStyle/>
          <a:p>
            <a:fld id="{4F6FB995-BD3A-4A4D-9903-3A1E48A85DC7}" type="slidenum">
              <a:rPr lang="en-US" smtClean="0"/>
              <a:pPr/>
              <a:t>3</a:t>
            </a:fld>
            <a:endParaRPr lang="en-US"/>
          </a:p>
        </p:txBody>
      </p:sp>
      <p:pic>
        <p:nvPicPr>
          <p:cNvPr id="7" name="Picture 2" descr="C:\Users\behi\Pictures\clipart-pencil-checklist_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2124844" cy="2179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9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858000" cy="1143000"/>
          </a:xfrm>
        </p:spPr>
        <p:txBody>
          <a:bodyPr anchor="ctr">
            <a:normAutofit/>
          </a:bodyPr>
          <a:lstStyle/>
          <a:p>
            <a:pPr algn="r" rtl="1"/>
            <a:r>
              <a:rPr lang="fa-IR" sz="2800" dirty="0" smtClean="0">
                <a:cs typeface="B Titr" pitchFamily="2" charset="-78"/>
              </a:rPr>
              <a:t>*مقدمه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1447800"/>
            <a:ext cx="7239000" cy="4846320"/>
          </a:xfrm>
        </p:spPr>
        <p:txBody>
          <a:bodyPr>
            <a:normAutofit/>
          </a:bodyPr>
          <a:lstStyle/>
          <a:p>
            <a:pPr algn="r" rtl="1">
              <a:buClr>
                <a:srgbClr val="C00000"/>
              </a:buClr>
              <a:buFont typeface="Wingdings" pitchFamily="2" charset="2"/>
              <a:buChar char="ü"/>
            </a:pPr>
            <a:r>
              <a:rPr lang="fa-IR" sz="2500" b="1" dirty="0">
                <a:solidFill>
                  <a:srgbClr val="002060"/>
                </a:solidFill>
                <a:cs typeface="B Nazanin" pitchFamily="2" charset="-78"/>
              </a:rPr>
              <a:t>یکی از مهمترین مسائلی که </a:t>
            </a:r>
            <a:endParaRPr lang="fa-IR" sz="2500" b="1" dirty="0" smtClean="0">
              <a:solidFill>
                <a:srgbClr val="002060"/>
              </a:solidFill>
              <a:cs typeface="B Nazanin" pitchFamily="2" charset="-78"/>
            </a:endParaRPr>
          </a:p>
          <a:p>
            <a:pPr marL="0" indent="0" algn="r" rtl="1">
              <a:buClr>
                <a:srgbClr val="C00000"/>
              </a:buClr>
              <a:buNone/>
            </a:pPr>
            <a:r>
              <a:rPr lang="fa-IR" sz="2500" b="1" dirty="0" smtClean="0">
                <a:solidFill>
                  <a:srgbClr val="002060"/>
                </a:solidFill>
                <a:cs typeface="B Nazanin" pitchFamily="2" charset="-78"/>
              </a:rPr>
              <a:t>  همواره </a:t>
            </a:r>
            <a:r>
              <a:rPr lang="fa-IR" sz="2500" b="1" dirty="0">
                <a:solidFill>
                  <a:srgbClr val="002060"/>
                </a:solidFill>
                <a:cs typeface="B Nazanin" pitchFamily="2" charset="-78"/>
              </a:rPr>
              <a:t>فکر بشر را از </a:t>
            </a:r>
            <a:r>
              <a:rPr lang="fa-IR" sz="2500" b="1" dirty="0" smtClean="0">
                <a:solidFill>
                  <a:srgbClr val="002060"/>
                </a:solidFill>
                <a:cs typeface="B Nazanin" pitchFamily="2" charset="-78"/>
              </a:rPr>
              <a:t>زمانهای</a:t>
            </a:r>
          </a:p>
          <a:p>
            <a:pPr marL="0" indent="0" algn="r" rtl="1">
              <a:buClr>
                <a:srgbClr val="C00000"/>
              </a:buClr>
              <a:buNone/>
            </a:pPr>
            <a:r>
              <a:rPr lang="fa-IR" sz="2500" b="1" dirty="0" smtClean="0">
                <a:solidFill>
                  <a:srgbClr val="002060"/>
                </a:solidFill>
                <a:cs typeface="B Nazanin" pitchFamily="2" charset="-78"/>
              </a:rPr>
              <a:t>  </a:t>
            </a:r>
            <a:r>
              <a:rPr lang="fa-IR" sz="2500" b="1" dirty="0">
                <a:solidFill>
                  <a:srgbClr val="002060"/>
                </a:solidFill>
                <a:cs typeface="B Nazanin" pitchFamily="2" charset="-78"/>
              </a:rPr>
              <a:t>دور به خود مشغول داشته ، </a:t>
            </a:r>
            <a:endParaRPr lang="fa-IR" sz="2500" b="1" dirty="0" smtClean="0">
              <a:solidFill>
                <a:srgbClr val="002060"/>
              </a:solidFill>
              <a:cs typeface="B Nazanin" pitchFamily="2" charset="-78"/>
            </a:endParaRPr>
          </a:p>
          <a:p>
            <a:pPr marL="0" indent="0" algn="r" rtl="1">
              <a:buClr>
                <a:srgbClr val="C00000"/>
              </a:buClr>
              <a:buNone/>
            </a:pPr>
            <a:r>
              <a:rPr lang="fa-IR" sz="2500" b="1" dirty="0" smtClean="0">
                <a:solidFill>
                  <a:srgbClr val="002060"/>
                </a:solidFill>
                <a:cs typeface="B Nazanin" pitchFamily="2" charset="-78"/>
              </a:rPr>
              <a:t>  حفظ </a:t>
            </a:r>
            <a:r>
              <a:rPr lang="fa-IR" sz="2500" b="1" dirty="0">
                <a:solidFill>
                  <a:srgbClr val="002060"/>
                </a:solidFill>
                <a:cs typeface="B Nazanin" pitchFamily="2" charset="-78"/>
              </a:rPr>
              <a:t>تندرستی و سلامت و </a:t>
            </a:r>
            <a:endParaRPr lang="fa-IR" sz="2500" b="1" dirty="0" smtClean="0">
              <a:solidFill>
                <a:srgbClr val="002060"/>
              </a:solidFill>
              <a:cs typeface="B Nazanin" pitchFamily="2" charset="-78"/>
            </a:endParaRPr>
          </a:p>
          <a:p>
            <a:pPr marL="0" indent="0" algn="r" rtl="1">
              <a:buClr>
                <a:srgbClr val="C00000"/>
              </a:buClr>
              <a:buNone/>
            </a:pPr>
            <a:r>
              <a:rPr lang="fa-IR" sz="2500" b="1" dirty="0" smtClean="0">
                <a:solidFill>
                  <a:srgbClr val="002060"/>
                </a:solidFill>
                <a:cs typeface="B Nazanin" pitchFamily="2" charset="-78"/>
              </a:rPr>
              <a:t>  رهایی </a:t>
            </a:r>
            <a:r>
              <a:rPr lang="fa-IR" sz="2500" b="1" dirty="0">
                <a:solidFill>
                  <a:srgbClr val="002060"/>
                </a:solidFill>
                <a:cs typeface="B Nazanin" pitchFamily="2" charset="-78"/>
              </a:rPr>
              <a:t>از درد و رنج بیماریها </a:t>
            </a:r>
            <a:r>
              <a:rPr lang="fa-IR" sz="2500" b="1" dirty="0" smtClean="0">
                <a:solidFill>
                  <a:srgbClr val="002060"/>
                </a:solidFill>
                <a:cs typeface="B Nazanin" pitchFamily="2" charset="-78"/>
              </a:rPr>
              <a:t> بوده </a:t>
            </a:r>
            <a:r>
              <a:rPr lang="fa-IR" sz="2500" b="1" dirty="0">
                <a:solidFill>
                  <a:srgbClr val="002060"/>
                </a:solidFill>
                <a:cs typeface="B Nazanin" pitchFamily="2" charset="-78"/>
              </a:rPr>
              <a:t>است . </a:t>
            </a:r>
            <a:endParaRPr lang="en-US" sz="2500" b="1" dirty="0" smtClean="0">
              <a:solidFill>
                <a:srgbClr val="002060"/>
              </a:solidFill>
              <a:cs typeface="B Nazanin" pitchFamily="2" charset="-78"/>
            </a:endParaRPr>
          </a:p>
          <a:p>
            <a:pPr marL="0" indent="0" algn="r" rtl="1">
              <a:buClr>
                <a:srgbClr val="C00000"/>
              </a:buClr>
              <a:buNone/>
            </a:pPr>
            <a:endParaRPr lang="en-US" sz="2500" b="1" dirty="0" smtClean="0">
              <a:solidFill>
                <a:srgbClr val="002060"/>
              </a:solidFill>
              <a:cs typeface="B Nazanin" pitchFamily="2" charset="-78"/>
            </a:endParaRPr>
          </a:p>
          <a:p>
            <a:pPr algn="just" rtl="1">
              <a:buClr>
                <a:srgbClr val="C00000"/>
              </a:buClr>
              <a:buFont typeface="Wingdings" pitchFamily="2" charset="2"/>
              <a:buChar char="ü"/>
            </a:pPr>
            <a:r>
              <a:rPr lang="fa-IR" sz="2500" b="1" dirty="0" smtClean="0">
                <a:solidFill>
                  <a:srgbClr val="002060"/>
                </a:solidFill>
                <a:cs typeface="B Nazanin" pitchFamily="2" charset="-78"/>
              </a:rPr>
              <a:t>عده </a:t>
            </a:r>
            <a:r>
              <a:rPr lang="fa-IR" sz="2500" b="1" dirty="0">
                <a:solidFill>
                  <a:srgbClr val="002060"/>
                </a:solidFill>
                <a:cs typeface="B Nazanin" pitchFamily="2" charset="-78"/>
              </a:rPr>
              <a:t>کثیری از مردم ، بهداشت را عدم ابتلاء به بیماری توصیف می نمایند</a:t>
            </a:r>
            <a:r>
              <a:rPr lang="en-US" sz="2500" b="1" dirty="0">
                <a:solidFill>
                  <a:srgbClr val="002060"/>
                </a:solidFill>
                <a:cs typeface="B Nazanin" pitchFamily="2" charset="-78"/>
              </a:rPr>
              <a:t> . </a:t>
            </a:r>
            <a:r>
              <a:rPr lang="fa-IR" sz="2500" b="1" dirty="0">
                <a:solidFill>
                  <a:srgbClr val="002060"/>
                </a:solidFill>
                <a:cs typeface="B Nazanin" pitchFamily="2" charset="-78"/>
              </a:rPr>
              <a:t>این تعریف گر چه تا حدی </a:t>
            </a:r>
            <a:r>
              <a:rPr lang="fa-IR" sz="2500" b="1" dirty="0" smtClean="0">
                <a:solidFill>
                  <a:srgbClr val="002060"/>
                </a:solidFill>
                <a:cs typeface="B Nazanin" pitchFamily="2" charset="-78"/>
              </a:rPr>
              <a:t>می</a:t>
            </a:r>
            <a:r>
              <a:rPr lang="fa-IR" sz="2500" b="1" dirty="0">
                <a:solidFill>
                  <a:srgbClr val="002060"/>
                </a:solidFill>
                <a:cs typeface="B Nazanin" pitchFamily="2" charset="-78"/>
              </a:rPr>
              <a:t> </a:t>
            </a:r>
            <a:r>
              <a:rPr lang="fa-IR" sz="2500" b="1" dirty="0" smtClean="0">
                <a:solidFill>
                  <a:srgbClr val="002060"/>
                </a:solidFill>
                <a:cs typeface="B Nazanin" pitchFamily="2" charset="-78"/>
              </a:rPr>
              <a:t>تواند </a:t>
            </a:r>
            <a:r>
              <a:rPr lang="fa-IR" sz="2500" b="1" dirty="0">
                <a:solidFill>
                  <a:srgbClr val="002060"/>
                </a:solidFill>
                <a:cs typeface="B Nazanin" pitchFamily="2" charset="-78"/>
              </a:rPr>
              <a:t>قابل قبول باشد اما تعریف جامعی نیست زیرا عدم ابتلاء به بیماری </a:t>
            </a:r>
            <a:r>
              <a:rPr lang="fa-IR" sz="2500" b="1" dirty="0" smtClean="0">
                <a:solidFill>
                  <a:srgbClr val="002060"/>
                </a:solidFill>
                <a:cs typeface="B Nazanin" pitchFamily="2" charset="-78"/>
              </a:rPr>
              <a:t>فقط </a:t>
            </a:r>
            <a:r>
              <a:rPr lang="fa-IR" sz="2500" b="1" dirty="0">
                <a:solidFill>
                  <a:srgbClr val="002060"/>
                </a:solidFill>
                <a:cs typeface="B Nazanin" pitchFamily="2" charset="-78"/>
              </a:rPr>
              <a:t>به سلامت دستگاه جسمانی بدن اطلاق می شود و سلامت روانی و اجتماعی را توجیه نمی </a:t>
            </a:r>
            <a:r>
              <a:rPr lang="fa-IR" sz="2500" b="1" dirty="0" smtClean="0">
                <a:solidFill>
                  <a:srgbClr val="002060"/>
                </a:solidFill>
                <a:cs typeface="B Nazanin" pitchFamily="2" charset="-78"/>
              </a:rPr>
              <a:t>کند.</a:t>
            </a:r>
            <a:endParaRPr lang="en-US" sz="2500" b="1" dirty="0">
              <a:solidFill>
                <a:srgbClr val="002060"/>
              </a:solidFill>
              <a:cs typeface="B Nazanin" pitchFamily="2" charset="-78"/>
            </a:endParaRPr>
          </a:p>
        </p:txBody>
      </p:sp>
      <p:pic>
        <p:nvPicPr>
          <p:cNvPr id="2051" name="Picture 3" descr="C:\Users\behi\Pictures\workingpeasantsandnak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91" y="1828800"/>
            <a:ext cx="3789309" cy="1435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6FB995-BD3A-4A4D-9903-3A1E48A85DC7}" type="slidenum">
              <a:rPr lang="en-US" smtClean="0"/>
              <a:pPr/>
              <a:t>4</a:t>
            </a:fld>
            <a:endParaRPr lang="en-US"/>
          </a:p>
        </p:txBody>
      </p:sp>
    </p:spTree>
    <p:extLst>
      <p:ext uri="{BB962C8B-B14F-4D97-AF65-F5344CB8AC3E}">
        <p14:creationId xmlns:p14="http://schemas.microsoft.com/office/powerpoint/2010/main" val="403620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800" dirty="0" smtClean="0">
                <a:cs typeface="B Titr" pitchFamily="2" charset="-78"/>
              </a:rPr>
              <a:t>*ادامه</a:t>
            </a:r>
            <a:r>
              <a:rPr lang="fa-IR" dirty="0" smtClean="0"/>
              <a:t> </a:t>
            </a:r>
            <a:r>
              <a:rPr lang="fa-IR" sz="2800" dirty="0">
                <a:cs typeface="B Titr" pitchFamily="2" charset="-78"/>
              </a:rPr>
              <a:t>...</a:t>
            </a:r>
            <a:endParaRPr lang="en-US" sz="2800" dirty="0">
              <a:cs typeface="B Titr" pitchFamily="2" charset="-78"/>
            </a:endParaRPr>
          </a:p>
        </p:txBody>
      </p:sp>
      <p:sp>
        <p:nvSpPr>
          <p:cNvPr id="3" name="Content Placeholder 2"/>
          <p:cNvSpPr>
            <a:spLocks noGrp="1"/>
          </p:cNvSpPr>
          <p:nvPr>
            <p:ph idx="1"/>
          </p:nvPr>
        </p:nvSpPr>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بهداشت از عدم ابتلاء به بیماری بالاتر و برتر است وبرای تندرست ماندن ، تنها سلامت شخص کافی نیست زیرا عوامل </a:t>
            </a:r>
            <a:r>
              <a:rPr lang="fa-IR" sz="2500" b="1" dirty="0" smtClean="0">
                <a:solidFill>
                  <a:srgbClr val="002060"/>
                </a:solidFill>
                <a:cs typeface="B Nazanin" pitchFamily="2" charset="-78"/>
              </a:rPr>
              <a:t>موروثی </a:t>
            </a:r>
            <a:r>
              <a:rPr lang="fa-IR" sz="2500" b="1" dirty="0">
                <a:solidFill>
                  <a:srgbClr val="002060"/>
                </a:solidFill>
                <a:cs typeface="B Nazanin" pitchFamily="2" charset="-78"/>
              </a:rPr>
              <a:t>، شخصی و محیطی از فاکتورهای موثر در سلامتی افراد بوده و زندگی یک فرد سالم در محیط های نامناسب خود باعث بیماری می گردد</a:t>
            </a:r>
            <a:r>
              <a:rPr lang="en-US" sz="2500" b="1" dirty="0" smtClean="0">
                <a:solidFill>
                  <a:srgbClr val="002060"/>
                </a:solidFill>
                <a:cs typeface="B Nazanin" pitchFamily="2" charset="-78"/>
              </a:rPr>
              <a:t>.</a:t>
            </a:r>
            <a:endParaRPr lang="fa-IR" sz="2500" b="1" dirty="0" smtClean="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p:txBody>
      </p:sp>
      <p:pic>
        <p:nvPicPr>
          <p:cNvPr id="1026" name="Picture 2" descr="C:\Users\behi\Pictures\good-hygiene-2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1832429" cy="27486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hi\Pictures\rubbish-road_1746621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3221182"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behi\Pictures\hypertensi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4495800"/>
            <a:ext cx="2580351"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Slide Number Placeholder 5"/>
          <p:cNvSpPr>
            <a:spLocks noGrp="1"/>
          </p:cNvSpPr>
          <p:nvPr>
            <p:ph type="sldNum" sz="quarter" idx="12"/>
          </p:nvPr>
        </p:nvSpPr>
        <p:spPr/>
        <p:txBody>
          <a:bodyPr/>
          <a:lstStyle/>
          <a:p>
            <a:fld id="{4F6FB995-BD3A-4A4D-9903-3A1E48A85DC7}" type="slidenum">
              <a:rPr lang="en-US" smtClean="0"/>
              <a:pPr/>
              <a:t>5</a:t>
            </a:fld>
            <a:endParaRPr lang="en-US"/>
          </a:p>
        </p:txBody>
      </p:sp>
    </p:spTree>
    <p:extLst>
      <p:ext uri="{BB962C8B-B14F-4D97-AF65-F5344CB8AC3E}">
        <p14:creationId xmlns:p14="http://schemas.microsoft.com/office/powerpoint/2010/main" val="184893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cs typeface="B Titr" pitchFamily="2" charset="-78"/>
              </a:rPr>
              <a:t>*بهداشت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2316480"/>
            <a:ext cx="7239000" cy="4389120"/>
          </a:xfrm>
        </p:spPr>
        <p:txBody>
          <a:bodyPr>
            <a:noAutofit/>
          </a:bodyPr>
          <a:lstStyle/>
          <a:p>
            <a:pPr algn="just" rtl="1">
              <a:buClr>
                <a:srgbClr val="C00000"/>
              </a:buClr>
              <a:buFont typeface="Wingdings" pitchFamily="2" charset="2"/>
              <a:buChar char="ü"/>
            </a:pPr>
            <a:r>
              <a:rPr lang="fa-IR" sz="2500" b="1" dirty="0">
                <a:solidFill>
                  <a:srgbClr val="002060"/>
                </a:solidFill>
                <a:cs typeface="B Nazanin" pitchFamily="2" charset="-78"/>
              </a:rPr>
              <a:t>تعریف سازمان جهانی بهداشت(</a:t>
            </a:r>
            <a:r>
              <a:rPr lang="en-US" sz="2500" b="1" dirty="0">
                <a:solidFill>
                  <a:srgbClr val="002060"/>
                </a:solidFill>
                <a:cs typeface="B Nazanin" pitchFamily="2" charset="-78"/>
              </a:rPr>
              <a:t>WHO</a:t>
            </a:r>
            <a:r>
              <a:rPr lang="fa-IR" sz="2500" b="1" dirty="0">
                <a:solidFill>
                  <a:srgbClr val="002060"/>
                </a:solidFill>
                <a:cs typeface="B Nazanin" pitchFamily="2" charset="-78"/>
              </a:rPr>
              <a:t>)</a:t>
            </a:r>
            <a:endParaRPr lang="en-US" sz="2500" b="1" dirty="0">
              <a:solidFill>
                <a:srgbClr val="002060"/>
              </a:solidFill>
              <a:cs typeface="B Nazanin" pitchFamily="2" charset="-78"/>
            </a:endParaRPr>
          </a:p>
          <a:p>
            <a:pPr marL="0" indent="0" algn="just" rtl="1">
              <a:buClr>
                <a:srgbClr val="C00000"/>
              </a:buClr>
              <a:buNone/>
            </a:pPr>
            <a:r>
              <a:rPr lang="fa-IR" sz="2500" b="1" dirty="0">
                <a:solidFill>
                  <a:srgbClr val="002060"/>
                </a:solidFill>
                <a:cs typeface="B Nazanin" pitchFamily="2" charset="-78"/>
              </a:rPr>
              <a:t>طبق این تعریف ، بهداشت یک حالت کامل سلامتی جسمی </a:t>
            </a:r>
            <a:r>
              <a:rPr lang="en-US" sz="2500" b="1" dirty="0">
                <a:solidFill>
                  <a:srgbClr val="002060"/>
                </a:solidFill>
                <a:cs typeface="B Nazanin" pitchFamily="2" charset="-78"/>
              </a:rPr>
              <a:t>– </a:t>
            </a:r>
            <a:r>
              <a:rPr lang="fa-IR" sz="2500" b="1" dirty="0">
                <a:solidFill>
                  <a:srgbClr val="002060"/>
                </a:solidFill>
                <a:cs typeface="B Nazanin" pitchFamily="2" charset="-78"/>
              </a:rPr>
              <a:t>روانی و اجتماعی است و تنها عدم ابتلاء به بیماری یا ناتوانی و نقص عضو دلیل برسلامت و بهداشت نمی تواند باشد</a:t>
            </a:r>
            <a:r>
              <a:rPr lang="en-US" sz="2500" b="1" dirty="0" smtClean="0">
                <a:solidFill>
                  <a:srgbClr val="002060"/>
                </a:solidFill>
                <a:cs typeface="B Nazanin" pitchFamily="2" charset="-78"/>
              </a:rPr>
              <a:t>.</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smtClean="0">
                <a:solidFill>
                  <a:srgbClr val="002060"/>
                </a:solidFill>
                <a:cs typeface="B Nazanin" pitchFamily="2" charset="-78"/>
              </a:rPr>
              <a:t>تعریف پروفسور </a:t>
            </a:r>
            <a:r>
              <a:rPr lang="fa-IR" sz="2500" b="1" dirty="0">
                <a:solidFill>
                  <a:srgbClr val="002060"/>
                </a:solidFill>
                <a:cs typeface="B Nazanin" pitchFamily="2" charset="-78"/>
              </a:rPr>
              <a:t>وینسلو (</a:t>
            </a:r>
            <a:r>
              <a:rPr lang="en-US" sz="2500" b="1" dirty="0">
                <a:solidFill>
                  <a:srgbClr val="002060"/>
                </a:solidFill>
                <a:cs typeface="B Nazanin" pitchFamily="2" charset="-78"/>
              </a:rPr>
              <a:t>Winslow</a:t>
            </a:r>
            <a:r>
              <a:rPr lang="fa-IR" sz="2500" b="1" dirty="0">
                <a:solidFill>
                  <a:srgbClr val="002060"/>
                </a:solidFill>
                <a:cs typeface="B Nazanin" pitchFamily="2" charset="-78"/>
              </a:rPr>
              <a:t>) </a:t>
            </a:r>
            <a:endParaRPr lang="en-US" sz="2500" b="1" dirty="0">
              <a:solidFill>
                <a:srgbClr val="002060"/>
              </a:solidFill>
              <a:cs typeface="B Nazanin" pitchFamily="2" charset="-78"/>
            </a:endParaRPr>
          </a:p>
          <a:p>
            <a:pPr marL="0" indent="0" algn="just" rtl="1">
              <a:buClr>
                <a:srgbClr val="002060"/>
              </a:buClr>
              <a:buNone/>
            </a:pPr>
            <a:r>
              <a:rPr lang="fa-IR" sz="2500" b="1" dirty="0">
                <a:solidFill>
                  <a:srgbClr val="002060"/>
                </a:solidFill>
                <a:cs typeface="B Nazanin" pitchFamily="2" charset="-78"/>
              </a:rPr>
              <a:t> </a:t>
            </a:r>
            <a:r>
              <a:rPr lang="fa-IR" sz="2500" b="1" dirty="0" smtClean="0">
                <a:solidFill>
                  <a:srgbClr val="002060"/>
                </a:solidFill>
                <a:cs typeface="B Nazanin" pitchFamily="2" charset="-78"/>
              </a:rPr>
              <a:t>علم </a:t>
            </a:r>
            <a:r>
              <a:rPr lang="fa-IR" sz="2500" b="1" dirty="0">
                <a:solidFill>
                  <a:srgbClr val="002060"/>
                </a:solidFill>
                <a:cs typeface="B Nazanin" pitchFamily="2" charset="-78"/>
              </a:rPr>
              <a:t>و تكنيك پيشگيري از بيماريها ، افزايش طول عمر و ارتقاي سطح سلامت و توانايي انسان از طريق كوششهاي گروهي افراد جامعه به </a:t>
            </a:r>
            <a:r>
              <a:rPr lang="fa-IR" sz="2500" b="1" dirty="0" smtClean="0">
                <a:solidFill>
                  <a:srgbClr val="002060"/>
                </a:solidFill>
                <a:cs typeface="B Nazanin" pitchFamily="2" charset="-78"/>
              </a:rPr>
              <a:t>وسیله : الف) </a:t>
            </a:r>
            <a:r>
              <a:rPr lang="fa-IR" sz="2400" b="1" dirty="0" smtClean="0">
                <a:solidFill>
                  <a:srgbClr val="002060"/>
                </a:solidFill>
                <a:cs typeface="B Nazanin" pitchFamily="2" charset="-78"/>
              </a:rPr>
              <a:t>بهسازي محيط ب) </a:t>
            </a:r>
            <a:r>
              <a:rPr lang="fa-IR" sz="2400" b="1" dirty="0">
                <a:solidFill>
                  <a:srgbClr val="002060"/>
                </a:solidFill>
                <a:cs typeface="B Nazanin" pitchFamily="2" charset="-78"/>
              </a:rPr>
              <a:t>كنترل بيماريهاي واگيردار</a:t>
            </a:r>
            <a:endParaRPr lang="en-US" sz="2400" b="1" dirty="0">
              <a:solidFill>
                <a:srgbClr val="002060"/>
              </a:solidFill>
              <a:cs typeface="B Nazanin" pitchFamily="2" charset="-78"/>
            </a:endParaRPr>
          </a:p>
          <a:p>
            <a:pPr marL="0" indent="0" algn="just" rtl="1">
              <a:buClr>
                <a:srgbClr val="002060"/>
              </a:buClr>
              <a:buNone/>
            </a:pPr>
            <a:r>
              <a:rPr lang="fa-IR" sz="2400" b="1" dirty="0" smtClean="0">
                <a:solidFill>
                  <a:srgbClr val="002060"/>
                </a:solidFill>
                <a:cs typeface="B Nazanin" pitchFamily="2" charset="-78"/>
              </a:rPr>
              <a:t>ج) </a:t>
            </a:r>
            <a:r>
              <a:rPr lang="fa-IR" sz="2400" b="1" dirty="0">
                <a:solidFill>
                  <a:srgbClr val="002060"/>
                </a:solidFill>
                <a:cs typeface="B Nazanin" pitchFamily="2" charset="-78"/>
              </a:rPr>
              <a:t>آموزش بهداشت </a:t>
            </a:r>
            <a:r>
              <a:rPr lang="fa-IR" sz="2400" b="1" dirty="0" smtClean="0">
                <a:solidFill>
                  <a:srgbClr val="002060"/>
                </a:solidFill>
                <a:cs typeface="B Nazanin" pitchFamily="2" charset="-78"/>
              </a:rPr>
              <a:t>فردي د) </a:t>
            </a:r>
            <a:r>
              <a:rPr lang="fa-IR" sz="2400" b="1" dirty="0">
                <a:solidFill>
                  <a:srgbClr val="002060"/>
                </a:solidFill>
                <a:cs typeface="B Nazanin" pitchFamily="2" charset="-78"/>
              </a:rPr>
              <a:t>ايجاد خدمت پزشكي و پرستاري جهت تشخيص زودرس و به موقع </a:t>
            </a:r>
            <a:r>
              <a:rPr lang="fa-IR" sz="2400" b="1" dirty="0" smtClean="0">
                <a:solidFill>
                  <a:srgbClr val="002060"/>
                </a:solidFill>
                <a:cs typeface="B Nazanin" pitchFamily="2" charset="-78"/>
              </a:rPr>
              <a:t>بيماريها و ... </a:t>
            </a:r>
            <a:endParaRPr lang="en-US" sz="2400" b="1" dirty="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a:p>
            <a:pPr algn="just" rtl="1">
              <a:buClr>
                <a:srgbClr val="C00000"/>
              </a:buClr>
              <a:buFont typeface="Wingdings" pitchFamily="2" charset="2"/>
              <a:buChar char="ü"/>
            </a:pPr>
            <a:endParaRPr lang="en-US" sz="2500" b="1" dirty="0">
              <a:cs typeface="B Nazanin" pitchFamily="2" charset="-78"/>
            </a:endParaRPr>
          </a:p>
        </p:txBody>
      </p:sp>
      <p:pic>
        <p:nvPicPr>
          <p:cNvPr id="2050" name="Picture 2" descr="C:\Users\behi\Pictures\who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6953"/>
            <a:ext cx="1981200" cy="1686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Slide Number Placeholder 5"/>
          <p:cNvSpPr>
            <a:spLocks noGrp="1"/>
          </p:cNvSpPr>
          <p:nvPr>
            <p:ph type="sldNum" sz="quarter" idx="12"/>
          </p:nvPr>
        </p:nvSpPr>
        <p:spPr/>
        <p:txBody>
          <a:bodyPr/>
          <a:lstStyle/>
          <a:p>
            <a:fld id="{4F6FB995-BD3A-4A4D-9903-3A1E48A85DC7}" type="slidenum">
              <a:rPr lang="en-US" smtClean="0"/>
              <a:pPr/>
              <a:t>6</a:t>
            </a:fld>
            <a:endParaRPr lang="en-US"/>
          </a:p>
        </p:txBody>
      </p:sp>
    </p:spTree>
    <p:extLst>
      <p:ext uri="{BB962C8B-B14F-4D97-AF65-F5344CB8AC3E}">
        <p14:creationId xmlns:p14="http://schemas.microsoft.com/office/powerpoint/2010/main" val="249424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3016"/>
            <a:ext cx="7239000" cy="2657784"/>
          </a:xfrm>
        </p:spPr>
        <p:txBody>
          <a:bodyPr>
            <a:normAutofit lnSpcReduction="10000"/>
          </a:bodyPr>
          <a:lstStyle/>
          <a:p>
            <a:pPr algn="just" rtl="1">
              <a:buClr>
                <a:srgbClr val="C00000"/>
              </a:buClr>
              <a:buFont typeface="Wingdings" pitchFamily="2" charset="2"/>
              <a:buChar char="ü"/>
            </a:pPr>
            <a:r>
              <a:rPr lang="fa-IR" sz="2500" b="1" dirty="0" smtClean="0">
                <a:solidFill>
                  <a:srgbClr val="002060"/>
                </a:solidFill>
                <a:cs typeface="B Nazanin" pitchFamily="2" charset="-78"/>
              </a:rPr>
              <a:t>بهداشت </a:t>
            </a:r>
            <a:r>
              <a:rPr lang="fa-IR" sz="2500" b="1" dirty="0">
                <a:solidFill>
                  <a:srgbClr val="002060"/>
                </a:solidFill>
                <a:cs typeface="B Nazanin" pitchFamily="2" charset="-78"/>
              </a:rPr>
              <a:t>فردی : تمام فعالیتهای بهداشتی که توسط شخص انجام می شود را بهداشت فردی گویند.(مانند بهداشت پوست، مو، دهان ودندان ، چشم و گوش و ... ) </a:t>
            </a:r>
            <a:endParaRPr lang="fa-IR" sz="2500" b="1" dirty="0" smtClean="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بهداشت محیط : عبارت است از کنترل عواملی از محیط زندگی که به نحوی در رفاه و سلامت بدنی ، روانی و اجتماعی انسان تاثیر دارند و یا خواهند داشت بهداشت محیط گویند . </a:t>
            </a:r>
            <a:endParaRPr lang="en-US" sz="2500" b="1" dirty="0">
              <a:solidFill>
                <a:srgbClr val="002060"/>
              </a:solidFill>
              <a:cs typeface="B Nazanin" pitchFamily="2" charset="-78"/>
            </a:endParaRPr>
          </a:p>
        </p:txBody>
      </p:sp>
      <p:sp>
        <p:nvSpPr>
          <p:cNvPr id="5" name="Rounded Rectangle 4"/>
          <p:cNvSpPr/>
          <p:nvPr/>
        </p:nvSpPr>
        <p:spPr>
          <a:xfrm>
            <a:off x="3243942" y="1077684"/>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بهداشت </a:t>
            </a:r>
            <a:endParaRPr lang="en-U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sp>
        <p:nvSpPr>
          <p:cNvPr id="6" name="Rounded Rectangle 5"/>
          <p:cNvSpPr/>
          <p:nvPr/>
        </p:nvSpPr>
        <p:spPr>
          <a:xfrm>
            <a:off x="51054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فردی</a:t>
            </a:r>
            <a:endParaRPr lang="en-U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sp>
        <p:nvSpPr>
          <p:cNvPr id="7" name="Rounded Rectangle 6"/>
          <p:cNvSpPr/>
          <p:nvPr/>
        </p:nvSpPr>
        <p:spPr>
          <a:xfrm>
            <a:off x="14478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محیطی</a:t>
            </a:r>
            <a:endParaRPr lang="en-U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sp>
        <p:nvSpPr>
          <p:cNvPr id="9" name="Down Arrow 8"/>
          <p:cNvSpPr/>
          <p:nvPr/>
        </p:nvSpPr>
        <p:spPr>
          <a:xfrm rot="2653152">
            <a:off x="3352800" y="1752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050491">
            <a:off x="4507064" y="1749716"/>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4F6FB995-BD3A-4A4D-9903-3A1E48A85DC7}" type="slidenum">
              <a:rPr lang="en-US" smtClean="0"/>
              <a:pPr/>
              <a:t>7</a:t>
            </a:fld>
            <a:endParaRPr lang="en-US"/>
          </a:p>
        </p:txBody>
      </p:sp>
    </p:spTree>
    <p:extLst>
      <p:ext uri="{BB962C8B-B14F-4D97-AF65-F5344CB8AC3E}">
        <p14:creationId xmlns:p14="http://schemas.microsoft.com/office/powerpoint/2010/main" val="429094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*آموزش </a:t>
            </a:r>
            <a:r>
              <a:rPr lang="fa-IR" sz="2800" dirty="0">
                <a:cs typeface="B Titr" pitchFamily="2" charset="-78"/>
              </a:rPr>
              <a:t>بهداشت و اهميت آن:</a:t>
            </a:r>
            <a:endParaRPr lang="en-US" sz="2800" dirty="0">
              <a:cs typeface="B Titr" pitchFamily="2" charset="-78"/>
            </a:endParaRPr>
          </a:p>
        </p:txBody>
      </p:sp>
      <p:sp>
        <p:nvSpPr>
          <p:cNvPr id="3" name="Content Placeholder 2"/>
          <p:cNvSpPr>
            <a:spLocks noGrp="1"/>
          </p:cNvSpPr>
          <p:nvPr>
            <p:ph idx="1"/>
          </p:nvPr>
        </p:nvSpPr>
        <p:spPr>
          <a:xfrm>
            <a:off x="457200" y="2904816"/>
            <a:ext cx="7239000" cy="3419784"/>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آموزش بهداشت عبارت است از : مجموعه تجربياتي كه به نحو مطلوبی در اطلاعات ، طرز تفكر و و ضع رفتار انفرادي و اجتماعي افراد جامعه موثر است و موجب سلامت جسمي و رواني مي شود.</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هر برنامه اصلاحي اگر با آموزش توام نباشد ، به نتيجه مثبت نخواهد رسيد. </a:t>
            </a:r>
            <a:endParaRPr lang="fa-IR" sz="2500" b="1" dirty="0" smtClean="0">
              <a:solidFill>
                <a:srgbClr val="002060"/>
              </a:solidFill>
              <a:cs typeface="B Nazanin" pitchFamily="2" charset="-78"/>
            </a:endParaRPr>
          </a:p>
          <a:p>
            <a:pPr algn="just" rtl="1">
              <a:buClr>
                <a:srgbClr val="C00000"/>
              </a:buClr>
              <a:buFont typeface="Wingdings" pitchFamily="2" charset="2"/>
              <a:buChar char="ü"/>
            </a:pPr>
            <a:r>
              <a:rPr lang="fa-IR" sz="2500" b="1" dirty="0" smtClean="0">
                <a:solidFill>
                  <a:srgbClr val="002060"/>
                </a:solidFill>
                <a:cs typeface="B Nazanin" pitchFamily="2" charset="-78"/>
              </a:rPr>
              <a:t>آموزش </a:t>
            </a:r>
            <a:r>
              <a:rPr lang="fa-IR" sz="2500" b="1" dirty="0">
                <a:solidFill>
                  <a:srgbClr val="002060"/>
                </a:solidFill>
                <a:cs typeface="B Nazanin" pitchFamily="2" charset="-78"/>
              </a:rPr>
              <a:t>ركن اصلي و پايه اساسي هر نوع اقدام بهداشتي است</a:t>
            </a:r>
            <a:r>
              <a:rPr lang="fa-IR" sz="2500" b="1" dirty="0" smtClean="0">
                <a:solidFill>
                  <a:srgbClr val="002060"/>
                </a:solidFill>
                <a:cs typeface="B Nazanin" pitchFamily="2" charset="-78"/>
              </a:rPr>
              <a:t>.</a:t>
            </a:r>
          </a:p>
          <a:p>
            <a:pPr algn="just" rtl="1">
              <a:buClr>
                <a:srgbClr val="002060"/>
              </a:buClr>
            </a:pPr>
            <a:endParaRPr lang="en-US" sz="2500" b="1" dirty="0">
              <a:cs typeface="B Nazanin" pitchFamily="2" charset="-78"/>
            </a:endParaRPr>
          </a:p>
        </p:txBody>
      </p:sp>
      <p:pic>
        <p:nvPicPr>
          <p:cNvPr id="3074" name="Picture 2" descr="C:\Users\behi\Pictures\hygiene_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85850"/>
            <a:ext cx="1809750" cy="1809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behi\Pictures\School-Hygiene-110x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466850"/>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6FB995-BD3A-4A4D-9903-3A1E48A85DC7}" type="slidenum">
              <a:rPr lang="en-US" smtClean="0"/>
              <a:pPr/>
              <a:t>8</a:t>
            </a:fld>
            <a:endParaRPr lang="en-US"/>
          </a:p>
        </p:txBody>
      </p:sp>
    </p:spTree>
    <p:extLst>
      <p:ext uri="{BB962C8B-B14F-4D97-AF65-F5344CB8AC3E}">
        <p14:creationId xmlns:p14="http://schemas.microsoft.com/office/powerpoint/2010/main" val="188426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 بهداشت</a:t>
            </a:r>
            <a:r>
              <a:rPr lang="fa-IR" sz="4000" dirty="0" smtClean="0">
                <a:solidFill>
                  <a:srgbClr val="002060"/>
                </a:solidFill>
                <a:cs typeface="B Nazanin" pitchFamily="2" charset="-78"/>
              </a:rPr>
              <a:t> </a:t>
            </a:r>
            <a:r>
              <a:rPr lang="fa-IR" sz="2800" dirty="0">
                <a:cs typeface="B Titr" pitchFamily="2" charset="-78"/>
              </a:rPr>
              <a:t>ورزشی</a:t>
            </a:r>
            <a:r>
              <a:rPr lang="fa-IR" sz="4000" dirty="0">
                <a:solidFill>
                  <a:srgbClr val="002060"/>
                </a:solidFill>
                <a:cs typeface="B Nazanin" pitchFamily="2" charset="-78"/>
              </a:rPr>
              <a:t>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2240280"/>
            <a:ext cx="7239000" cy="4617720"/>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بهداشت ورزشی را می توان به </a:t>
            </a:r>
            <a:r>
              <a:rPr lang="fa-IR" sz="2500" b="1" dirty="0" smtClean="0">
                <a:solidFill>
                  <a:srgbClr val="002060"/>
                </a:solidFill>
                <a:cs typeface="B Nazanin" pitchFamily="2" charset="-78"/>
              </a:rPr>
              <a:t>دوگونه </a:t>
            </a:r>
            <a:r>
              <a:rPr lang="fa-IR" sz="2500" b="1" dirty="0">
                <a:solidFill>
                  <a:srgbClr val="002060"/>
                </a:solidFill>
                <a:cs typeface="B Nazanin" pitchFamily="2" charset="-78"/>
              </a:rPr>
              <a:t>تعریف نمود : </a:t>
            </a:r>
            <a:endParaRPr lang="fa-IR" sz="2500" b="1" dirty="0" smtClean="0">
              <a:solidFill>
                <a:srgbClr val="002060"/>
              </a:solidFill>
              <a:cs typeface="B Nazanin" pitchFamily="2" charset="-78"/>
            </a:endParaRPr>
          </a:p>
          <a:p>
            <a:pPr marL="0" indent="0" algn="just" rtl="1">
              <a:buClr>
                <a:srgbClr val="C00000"/>
              </a:buClr>
              <a:buNone/>
            </a:pPr>
            <a:r>
              <a:rPr lang="fa-IR" sz="1500" b="1" dirty="0" smtClean="0">
                <a:solidFill>
                  <a:srgbClr val="FF0000"/>
                </a:solidFill>
                <a:cs typeface="B Nazanin" pitchFamily="2" charset="-78"/>
              </a:rPr>
              <a:t>* (</a:t>
            </a:r>
            <a:r>
              <a:rPr lang="fa-IR" sz="1500" b="1" dirty="0" smtClean="0">
                <a:solidFill>
                  <a:srgbClr val="002060"/>
                </a:solidFill>
                <a:cs typeface="B Nazanin" pitchFamily="2" charset="-78"/>
              </a:rPr>
              <a:t> </a:t>
            </a:r>
            <a:r>
              <a:rPr lang="fa-IR" sz="1500" b="1" dirty="0">
                <a:solidFill>
                  <a:srgbClr val="FF0000"/>
                </a:solidFill>
                <a:cs typeface="B Nazanin" pitchFamily="2" charset="-78"/>
              </a:rPr>
              <a:t>در کتاب ها سلامتی از طریق </a:t>
            </a:r>
            <a:r>
              <a:rPr lang="fa-IR" sz="1500" b="1" dirty="0" smtClean="0">
                <a:solidFill>
                  <a:srgbClr val="FF0000"/>
                </a:solidFill>
                <a:cs typeface="B Nazanin" pitchFamily="2" charset="-78"/>
              </a:rPr>
              <a:t>ورزش) </a:t>
            </a:r>
            <a:endParaRPr lang="en-US" sz="1500" b="1" dirty="0">
              <a:solidFill>
                <a:srgbClr val="FF0000"/>
              </a:solidFill>
              <a:cs typeface="B Nazanin" pitchFamily="2" charset="-78"/>
            </a:endParaRPr>
          </a:p>
          <a:p>
            <a:pPr marL="0" indent="0" algn="just" rtl="1">
              <a:buClr>
                <a:srgbClr val="C00000"/>
              </a:buClr>
              <a:buNone/>
            </a:pPr>
            <a:r>
              <a:rPr lang="fa-IR" sz="2500" b="1" dirty="0" smtClean="0">
                <a:solidFill>
                  <a:srgbClr val="002060"/>
                </a:solidFill>
                <a:cs typeface="B Nazanin" pitchFamily="2" charset="-78"/>
              </a:rPr>
              <a:t>1. به </a:t>
            </a:r>
            <a:r>
              <a:rPr lang="fa-IR" sz="2500" b="1" dirty="0">
                <a:solidFill>
                  <a:srgbClr val="002060"/>
                </a:solidFill>
                <a:cs typeface="B Nazanin" pitchFamily="2" charset="-78"/>
              </a:rPr>
              <a:t>کارگیری و استفاده از علوم و روش های مناسب هنگام فعالیت های ورزشی برای پیشگیری از بروز و اشاعه بیماری ها و جلوگیری از صدمات جسمانی در محیط ورزشی . </a:t>
            </a:r>
            <a:endParaRPr lang="en-US" sz="2500" b="1" dirty="0">
              <a:solidFill>
                <a:srgbClr val="002060"/>
              </a:solidFill>
              <a:cs typeface="B Nazanin" pitchFamily="2" charset="-78"/>
            </a:endParaRPr>
          </a:p>
          <a:p>
            <a:pPr marL="0" indent="0" algn="just" rtl="1">
              <a:buClr>
                <a:srgbClr val="C00000"/>
              </a:buClr>
              <a:buNone/>
            </a:pPr>
            <a:r>
              <a:rPr lang="fa-IR" sz="2500" b="1" dirty="0" smtClean="0">
                <a:solidFill>
                  <a:srgbClr val="002060"/>
                </a:solidFill>
                <a:cs typeface="B Nazanin" pitchFamily="2" charset="-78"/>
              </a:rPr>
              <a:t>2. فراهم </a:t>
            </a:r>
            <a:r>
              <a:rPr lang="fa-IR" sz="2500" b="1" dirty="0">
                <a:solidFill>
                  <a:srgbClr val="002060"/>
                </a:solidFill>
                <a:cs typeface="B Nazanin" pitchFamily="2" charset="-78"/>
              </a:rPr>
              <a:t>کردن شرایط و عواملی که در نتیجه آن ورزشکاران بدون هیچ گونه صدمه ای به فعالیت های ورزشی خود بپردازند ؛</a:t>
            </a:r>
            <a:r>
              <a:rPr lang="fa-IR" sz="2500" b="1" dirty="0" smtClean="0">
                <a:solidFill>
                  <a:srgbClr val="002060"/>
                </a:solidFill>
                <a:cs typeface="B Nazanin" pitchFamily="2" charset="-78"/>
              </a:rPr>
              <a:t> </a:t>
            </a:r>
            <a:r>
              <a:rPr lang="fa-IR" sz="2500" b="1" dirty="0">
                <a:solidFill>
                  <a:srgbClr val="002060"/>
                </a:solidFill>
                <a:cs typeface="B Nazanin" pitchFamily="2" charset="-78"/>
              </a:rPr>
              <a:t>درحین و پس از ورزش احساس ناراحتی نداشته باشند .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هدف بهداشت ورزشی : </a:t>
            </a:r>
            <a:endParaRPr lang="en-US" sz="2500" b="1" dirty="0">
              <a:solidFill>
                <a:srgbClr val="002060"/>
              </a:solidFill>
              <a:cs typeface="B Nazanin" pitchFamily="2" charset="-78"/>
            </a:endParaRPr>
          </a:p>
          <a:p>
            <a:pPr marL="0" indent="0" algn="just" rtl="1">
              <a:buClr>
                <a:srgbClr val="C00000"/>
              </a:buClr>
              <a:buNone/>
            </a:pPr>
            <a:r>
              <a:rPr lang="fa-IR" sz="2500" b="1" dirty="0">
                <a:solidFill>
                  <a:srgbClr val="002060"/>
                </a:solidFill>
                <a:cs typeface="B Nazanin" pitchFamily="2" charset="-78"/>
              </a:rPr>
              <a:t>ایجاد محیطی سالم و به دور از هرگونه موارد غیر بهداشتی برای انجام فعالیتهای بدنی مناسب و نشاط انگیز است . </a:t>
            </a:r>
            <a:endParaRPr lang="en-US"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9</a:t>
            </a:fld>
            <a:endParaRPr lang="en-US"/>
          </a:p>
        </p:txBody>
      </p:sp>
      <p:pic>
        <p:nvPicPr>
          <p:cNvPr id="4098" name="Picture 2" descr="C:\Users\behi\Pictures\2010-08-17_1668x_Taekwondo-Planet_WTFphoto_2010_YOG_Mens_63kg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85874"/>
            <a:ext cx="1413631" cy="1133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behi\Pictures\3340330321_9bf048fc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1687613" cy="1123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behi\Pictures\kayaking-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
            <a:ext cx="1600200"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behi\Pictures\Swimm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3088" y="1143000"/>
            <a:ext cx="1738312" cy="117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Users\behi\Pictures\Track-and-field-event-rela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796925"/>
            <a:ext cx="1474109" cy="103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9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327</TotalTime>
  <Words>1843</Words>
  <Application>Microsoft Office PowerPoint</Application>
  <PresentationFormat>On-screen Show (4:3)</PresentationFormat>
  <Paragraphs>143</Paragraphs>
  <Slides>24</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B Nazanin</vt:lpstr>
      <vt:lpstr>B Titr</vt:lpstr>
      <vt:lpstr>B Yekan</vt:lpstr>
      <vt:lpstr>Calibri</vt:lpstr>
      <vt:lpstr>Cooper Black</vt:lpstr>
      <vt:lpstr>Tahoma</vt:lpstr>
      <vt:lpstr>Trebuchet MS</vt:lpstr>
      <vt:lpstr>Wingdings</vt:lpstr>
      <vt:lpstr>Wingdings 2</vt:lpstr>
      <vt:lpstr>Opulent</vt:lpstr>
      <vt:lpstr>112</vt:lpstr>
      <vt:lpstr>1_112</vt:lpstr>
      <vt:lpstr>مادسیج، شبکه آموزشی پژوهشی دانشجویان ایران</vt:lpstr>
      <vt:lpstr>کارگاه آموزشی  «بهداشت ورزشی»   (ویژه مربیان پایگاه های استعدادیابی سازمان ورزش بسیج )</vt:lpstr>
      <vt:lpstr>*فهرست: </vt:lpstr>
      <vt:lpstr>*مقدمه : </vt:lpstr>
      <vt:lpstr>*ادامه ...</vt:lpstr>
      <vt:lpstr>*بهداشت : </vt:lpstr>
      <vt:lpstr>PowerPoint Presentation</vt:lpstr>
      <vt:lpstr>*آموزش بهداشت و اهميت آن:</vt:lpstr>
      <vt:lpstr>* بهداشت ورزشی : </vt:lpstr>
      <vt:lpstr>* بهداشت پوشاک ورزشی : </vt:lpstr>
      <vt:lpstr>*ادامه ...</vt:lpstr>
      <vt:lpstr>*ادامه ...</vt:lpstr>
      <vt:lpstr>*ادامه ...</vt:lpstr>
      <vt:lpstr>*کفش ورزشی مناسب : </vt:lpstr>
      <vt:lpstr>*ادامه ...</vt:lpstr>
      <vt:lpstr>*بهداشت اماكن ورزشي:</vt:lpstr>
      <vt:lpstr>*ادامه ...</vt:lpstr>
      <vt:lpstr>دما و وطوبت :</vt:lpstr>
      <vt:lpstr>PowerPoint Presentation</vt:lpstr>
      <vt:lpstr>*بهداشت سالن های ورزشی :</vt:lpstr>
      <vt:lpstr>*ادامه ...</vt:lpstr>
      <vt:lpstr>*جمع بندی :</vt:lpstr>
      <vt:lpstr>PowerPoint Presentation</vt:lpstr>
      <vt:lpstr>Title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behi</dc:creator>
  <cp:lastModifiedBy>Tahereh</cp:lastModifiedBy>
  <cp:revision>46</cp:revision>
  <dcterms:created xsi:type="dcterms:W3CDTF">2011-11-16T20:58:11Z</dcterms:created>
  <dcterms:modified xsi:type="dcterms:W3CDTF">2014-02-27T20:22:14Z</dcterms:modified>
</cp:coreProperties>
</file>