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9EC933-2E71-48EA-A7F1-4A8D4D0B7B04}"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54F24-6017-4D81-8AE3-329D1067C866}" type="slidenum">
              <a:rPr lang="en-US" smtClean="0"/>
              <a:t>‹#›</a:t>
            </a:fld>
            <a:endParaRPr lang="en-US"/>
          </a:p>
        </p:txBody>
      </p:sp>
    </p:spTree>
    <p:extLst>
      <p:ext uri="{BB962C8B-B14F-4D97-AF65-F5344CB8AC3E}">
        <p14:creationId xmlns:p14="http://schemas.microsoft.com/office/powerpoint/2010/main" val="387649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EC933-2E71-48EA-A7F1-4A8D4D0B7B04}"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54F24-6017-4D81-8AE3-329D1067C866}" type="slidenum">
              <a:rPr lang="en-US" smtClean="0"/>
              <a:t>‹#›</a:t>
            </a:fld>
            <a:endParaRPr lang="en-US"/>
          </a:p>
        </p:txBody>
      </p:sp>
    </p:spTree>
    <p:extLst>
      <p:ext uri="{BB962C8B-B14F-4D97-AF65-F5344CB8AC3E}">
        <p14:creationId xmlns:p14="http://schemas.microsoft.com/office/powerpoint/2010/main" val="2732933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EC933-2E71-48EA-A7F1-4A8D4D0B7B04}"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54F24-6017-4D81-8AE3-329D1067C866}" type="slidenum">
              <a:rPr lang="en-US" smtClean="0"/>
              <a:t>‹#›</a:t>
            </a:fld>
            <a:endParaRPr lang="en-US"/>
          </a:p>
        </p:txBody>
      </p:sp>
    </p:spTree>
    <p:extLst>
      <p:ext uri="{BB962C8B-B14F-4D97-AF65-F5344CB8AC3E}">
        <p14:creationId xmlns:p14="http://schemas.microsoft.com/office/powerpoint/2010/main" val="417163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EC933-2E71-48EA-A7F1-4A8D4D0B7B04}"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54F24-6017-4D81-8AE3-329D1067C866}" type="slidenum">
              <a:rPr lang="en-US" smtClean="0"/>
              <a:t>‹#›</a:t>
            </a:fld>
            <a:endParaRPr lang="en-US"/>
          </a:p>
        </p:txBody>
      </p:sp>
    </p:spTree>
    <p:extLst>
      <p:ext uri="{BB962C8B-B14F-4D97-AF65-F5344CB8AC3E}">
        <p14:creationId xmlns:p14="http://schemas.microsoft.com/office/powerpoint/2010/main" val="53229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9EC933-2E71-48EA-A7F1-4A8D4D0B7B04}"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54F24-6017-4D81-8AE3-329D1067C866}" type="slidenum">
              <a:rPr lang="en-US" smtClean="0"/>
              <a:t>‹#›</a:t>
            </a:fld>
            <a:endParaRPr lang="en-US"/>
          </a:p>
        </p:txBody>
      </p:sp>
    </p:spTree>
    <p:extLst>
      <p:ext uri="{BB962C8B-B14F-4D97-AF65-F5344CB8AC3E}">
        <p14:creationId xmlns:p14="http://schemas.microsoft.com/office/powerpoint/2010/main" val="184530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9EC933-2E71-48EA-A7F1-4A8D4D0B7B04}"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54F24-6017-4D81-8AE3-329D1067C866}" type="slidenum">
              <a:rPr lang="en-US" smtClean="0"/>
              <a:t>‹#›</a:t>
            </a:fld>
            <a:endParaRPr lang="en-US"/>
          </a:p>
        </p:txBody>
      </p:sp>
    </p:spTree>
    <p:extLst>
      <p:ext uri="{BB962C8B-B14F-4D97-AF65-F5344CB8AC3E}">
        <p14:creationId xmlns:p14="http://schemas.microsoft.com/office/powerpoint/2010/main" val="409093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9EC933-2E71-48EA-A7F1-4A8D4D0B7B04}" type="datetimeFigureOut">
              <a:rPr lang="en-US" smtClean="0"/>
              <a:t>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054F24-6017-4D81-8AE3-329D1067C866}" type="slidenum">
              <a:rPr lang="en-US" smtClean="0"/>
              <a:t>‹#›</a:t>
            </a:fld>
            <a:endParaRPr lang="en-US"/>
          </a:p>
        </p:txBody>
      </p:sp>
    </p:spTree>
    <p:extLst>
      <p:ext uri="{BB962C8B-B14F-4D97-AF65-F5344CB8AC3E}">
        <p14:creationId xmlns:p14="http://schemas.microsoft.com/office/powerpoint/2010/main" val="27862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9EC933-2E71-48EA-A7F1-4A8D4D0B7B04}" type="datetimeFigureOut">
              <a:rPr lang="en-US" smtClean="0"/>
              <a:t>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054F24-6017-4D81-8AE3-329D1067C866}" type="slidenum">
              <a:rPr lang="en-US" smtClean="0"/>
              <a:t>‹#›</a:t>
            </a:fld>
            <a:endParaRPr lang="en-US"/>
          </a:p>
        </p:txBody>
      </p:sp>
    </p:spTree>
    <p:extLst>
      <p:ext uri="{BB962C8B-B14F-4D97-AF65-F5344CB8AC3E}">
        <p14:creationId xmlns:p14="http://schemas.microsoft.com/office/powerpoint/2010/main" val="64067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EC933-2E71-48EA-A7F1-4A8D4D0B7B04}" type="datetimeFigureOut">
              <a:rPr lang="en-US" smtClean="0"/>
              <a:t>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054F24-6017-4D81-8AE3-329D1067C866}" type="slidenum">
              <a:rPr lang="en-US" smtClean="0"/>
              <a:t>‹#›</a:t>
            </a:fld>
            <a:endParaRPr lang="en-US"/>
          </a:p>
        </p:txBody>
      </p:sp>
    </p:spTree>
    <p:extLst>
      <p:ext uri="{BB962C8B-B14F-4D97-AF65-F5344CB8AC3E}">
        <p14:creationId xmlns:p14="http://schemas.microsoft.com/office/powerpoint/2010/main" val="71505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9EC933-2E71-48EA-A7F1-4A8D4D0B7B04}"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54F24-6017-4D81-8AE3-329D1067C866}" type="slidenum">
              <a:rPr lang="en-US" smtClean="0"/>
              <a:t>‹#›</a:t>
            </a:fld>
            <a:endParaRPr lang="en-US"/>
          </a:p>
        </p:txBody>
      </p:sp>
    </p:spTree>
    <p:extLst>
      <p:ext uri="{BB962C8B-B14F-4D97-AF65-F5344CB8AC3E}">
        <p14:creationId xmlns:p14="http://schemas.microsoft.com/office/powerpoint/2010/main" val="196798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9EC933-2E71-48EA-A7F1-4A8D4D0B7B04}"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54F24-6017-4D81-8AE3-329D1067C866}" type="slidenum">
              <a:rPr lang="en-US" smtClean="0"/>
              <a:t>‹#›</a:t>
            </a:fld>
            <a:endParaRPr lang="en-US"/>
          </a:p>
        </p:txBody>
      </p:sp>
    </p:spTree>
    <p:extLst>
      <p:ext uri="{BB962C8B-B14F-4D97-AF65-F5344CB8AC3E}">
        <p14:creationId xmlns:p14="http://schemas.microsoft.com/office/powerpoint/2010/main" val="226019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EC933-2E71-48EA-A7F1-4A8D4D0B7B04}" type="datetimeFigureOut">
              <a:rPr lang="en-US" smtClean="0"/>
              <a:t>2/10/2016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54F24-6017-4D81-8AE3-329D1067C866}" type="slidenum">
              <a:rPr lang="en-US" smtClean="0"/>
              <a:t>‹#›</a:t>
            </a:fld>
            <a:endParaRPr lang="en-US"/>
          </a:p>
        </p:txBody>
      </p:sp>
    </p:spTree>
    <p:extLst>
      <p:ext uri="{BB962C8B-B14F-4D97-AF65-F5344CB8AC3E}">
        <p14:creationId xmlns:p14="http://schemas.microsoft.com/office/powerpoint/2010/main" val="525497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3.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2057400"/>
          </a:xfrm>
        </p:spPr>
        <p:txBody>
          <a:bodyPr>
            <a:noAutofit/>
          </a:bodyPr>
          <a:lstStyle/>
          <a:p>
            <a:r>
              <a:rPr lang="fa-IR" sz="11500" dirty="0" smtClean="0"/>
              <a:t>به نام خدا</a:t>
            </a:r>
            <a:endParaRPr lang="en-US" sz="11500" dirty="0"/>
          </a:p>
        </p:txBody>
      </p:sp>
      <p:sp>
        <p:nvSpPr>
          <p:cNvPr id="3" name="Subtitle 2"/>
          <p:cNvSpPr>
            <a:spLocks noGrp="1"/>
          </p:cNvSpPr>
          <p:nvPr>
            <p:ph type="subTitle" idx="1"/>
          </p:nvPr>
        </p:nvSpPr>
        <p:spPr/>
        <p:txBody>
          <a:bodyPr/>
          <a:lstStyle/>
          <a:p>
            <a:r>
              <a:rPr lang="fa-IR" dirty="0" smtClean="0">
                <a:solidFill>
                  <a:srgbClr val="00B0F0"/>
                </a:solidFill>
                <a:cs typeface="B Nazanin" pitchFamily="2" charset="-78"/>
              </a:rPr>
              <a:t>نام ونام خانوادگی</a:t>
            </a:r>
            <a:r>
              <a:rPr lang="fa-IR" dirty="0" smtClean="0">
                <a:solidFill>
                  <a:srgbClr val="FF0000"/>
                </a:solidFill>
                <a:cs typeface="B Nazanin" pitchFamily="2" charset="-78"/>
              </a:rPr>
              <a:t>:</a:t>
            </a:r>
            <a:r>
              <a:rPr lang="fa-IR" dirty="0" smtClean="0">
                <a:solidFill>
                  <a:srgbClr val="FFC000"/>
                </a:solidFill>
                <a:cs typeface="B Nazanin" pitchFamily="2" charset="-78"/>
              </a:rPr>
              <a:t>علی ملایی</a:t>
            </a:r>
          </a:p>
          <a:p>
            <a:r>
              <a:rPr lang="fa-IR" dirty="0" smtClean="0">
                <a:solidFill>
                  <a:srgbClr val="00B0F0"/>
                </a:solidFill>
                <a:cs typeface="B Nazanin" pitchFamily="2" charset="-78"/>
              </a:rPr>
              <a:t>موضوع</a:t>
            </a:r>
            <a:r>
              <a:rPr lang="fa-IR" dirty="0" smtClean="0">
                <a:solidFill>
                  <a:srgbClr val="FF0000"/>
                </a:solidFill>
                <a:cs typeface="B Nazanin" pitchFamily="2" charset="-78"/>
              </a:rPr>
              <a:t>:</a:t>
            </a:r>
            <a:r>
              <a:rPr lang="fa-IR" dirty="0" smtClean="0">
                <a:solidFill>
                  <a:srgbClr val="FFC000"/>
                </a:solidFill>
                <a:cs typeface="B Nazanin" pitchFamily="2" charset="-78"/>
              </a:rPr>
              <a:t>درس</a:t>
            </a:r>
            <a:r>
              <a:rPr lang="fa-IR" dirty="0" smtClean="0">
                <a:solidFill>
                  <a:srgbClr val="FF0000"/>
                </a:solidFill>
                <a:cs typeface="B Nazanin" pitchFamily="2" charset="-78"/>
              </a:rPr>
              <a:t>12</a:t>
            </a:r>
            <a:r>
              <a:rPr lang="fa-IR" dirty="0" smtClean="0">
                <a:solidFill>
                  <a:srgbClr val="FFC000"/>
                </a:solidFill>
                <a:cs typeface="B Nazanin" pitchFamily="2" charset="-78"/>
              </a:rPr>
              <a:t>جامعه شناسی</a:t>
            </a:r>
            <a:endParaRPr lang="en-US" dirty="0">
              <a:solidFill>
                <a:srgbClr val="FFC000"/>
              </a:solidFill>
              <a:cs typeface="B Nazanin" pitchFamily="2" charset="-78"/>
            </a:endParaRPr>
          </a:p>
        </p:txBody>
      </p:sp>
    </p:spTree>
    <p:extLst>
      <p:ext uri="{BB962C8B-B14F-4D97-AF65-F5344CB8AC3E}">
        <p14:creationId xmlns:p14="http://schemas.microsoft.com/office/powerpoint/2010/main" val="2166944913"/>
      </p:ext>
    </p:extLst>
  </p:cSld>
  <p:clrMapOvr>
    <a:masterClrMapping/>
  </p:clrMapOvr>
  <p:transition spd="slow">
    <p:push dir="u"/>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fontScale="90000"/>
          </a:bodyPr>
          <a:lstStyle/>
          <a:p>
            <a:r>
              <a:rPr lang="fa-IR" dirty="0" smtClean="0">
                <a:solidFill>
                  <a:srgbClr val="FF0000"/>
                </a:solidFill>
              </a:rPr>
              <a:t>عده ای از </a:t>
            </a:r>
            <a:r>
              <a:rPr lang="fa-IR" dirty="0" smtClean="0">
                <a:solidFill>
                  <a:srgbClr val="FFFF00"/>
                </a:solidFill>
              </a:rPr>
              <a:t>جامعه شناسان</a:t>
            </a:r>
            <a:r>
              <a:rPr lang="fa-IR" dirty="0" smtClean="0">
                <a:solidFill>
                  <a:srgbClr val="FF0000"/>
                </a:solidFill>
              </a:rPr>
              <a:t> معتقدند همه جوامع انسانی شبیه یک دیگرند</a:t>
            </a:r>
            <a:r>
              <a:rPr lang="fa-IR" dirty="0" smtClean="0">
                <a:solidFill>
                  <a:srgbClr val="FFFF00"/>
                </a:solidFill>
              </a:rPr>
              <a:t>.</a:t>
            </a:r>
            <a:r>
              <a:rPr lang="fa-IR" dirty="0" smtClean="0">
                <a:solidFill>
                  <a:srgbClr val="FF0000"/>
                </a:solidFill>
              </a:rPr>
              <a:t>آنان معتقدند هر جامعه انسانی شبیه یک موجود زنده است که مراحل مختلف رشد را از دوران ابتدایی تا مراحل بزرگسالی طی می کند همان گونه که موجود زنده در مراحل رشد خود حالت های متفاوتی پیدا می کند تفاوت جوامع بشری با یکدیگر نیز از این قبیل است</a:t>
            </a:r>
            <a:r>
              <a:rPr lang="fa-IR" dirty="0" smtClean="0">
                <a:solidFill>
                  <a:srgbClr val="FFFF00"/>
                </a:solidFill>
              </a:rPr>
              <a:t>.</a:t>
            </a:r>
            <a:endParaRPr lang="en-US" dirty="0">
              <a:solidFill>
                <a:srgbClr val="FFFF00"/>
              </a:solidFill>
            </a:endParaRPr>
          </a:p>
        </p:txBody>
      </p:sp>
      <p:sp>
        <p:nvSpPr>
          <p:cNvPr id="3" name="Content Placeholder 2"/>
          <p:cNvSpPr>
            <a:spLocks noGrp="1"/>
          </p:cNvSpPr>
          <p:nvPr>
            <p:ph sz="half" idx="1"/>
          </p:nvPr>
        </p:nvSpPr>
        <p:spPr>
          <a:xfrm flipH="1" flipV="1">
            <a:off x="152400" y="6126163"/>
            <a:ext cx="304800" cy="350837"/>
          </a:xfrm>
        </p:spPr>
        <p:txBody>
          <a:bodyPr>
            <a:normAutofit fontScale="55000" lnSpcReduction="20000"/>
          </a:bodyPr>
          <a:lstStyle/>
          <a:p>
            <a:endParaRPr lang="en-US" dirty="0"/>
          </a:p>
        </p:txBody>
      </p:sp>
      <p:sp>
        <p:nvSpPr>
          <p:cNvPr id="4" name="Content Placeholder 3"/>
          <p:cNvSpPr>
            <a:spLocks noGrp="1"/>
          </p:cNvSpPr>
          <p:nvPr>
            <p:ph sz="half" idx="2"/>
          </p:nvPr>
        </p:nvSpPr>
        <p:spPr>
          <a:xfrm flipH="1" flipV="1">
            <a:off x="152400" y="6248399"/>
            <a:ext cx="304800" cy="304800"/>
          </a:xfrm>
        </p:spPr>
        <p:txBody>
          <a:bodyPr>
            <a:normAutofit fontScale="55000" lnSpcReduction="20000"/>
          </a:bodyPr>
          <a:lstStyle/>
          <a:p>
            <a:endParaRPr lang="en-US" dirty="0"/>
          </a:p>
        </p:txBody>
      </p:sp>
    </p:spTree>
    <p:extLst>
      <p:ext uri="{BB962C8B-B14F-4D97-AF65-F5344CB8AC3E}">
        <p14:creationId xmlns:p14="http://schemas.microsoft.com/office/powerpoint/2010/main" val="756702875"/>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2" name="drumroll.wav"/>
          </p:stSnd>
        </p:sndAc>
      </p:transition>
    </mc:Choice>
    <mc:Fallback>
      <p:transition spd="slow">
        <p:split orient="vert"/>
        <p:sndAc>
          <p:stSnd>
            <p:snd r:embed="rId2" name="drumroll.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2362199"/>
          </a:xfrm>
        </p:spPr>
        <p:txBody>
          <a:bodyPr>
            <a:normAutofit/>
          </a:bodyPr>
          <a:lstStyle/>
          <a:p>
            <a:r>
              <a:rPr lang="fa-IR" sz="4800" dirty="0" smtClean="0"/>
              <a:t>دور کیم جوامع انسانی را براساس مدل تک خطی به دو دسته جوامع</a:t>
            </a:r>
            <a:r>
              <a:rPr lang="fa-IR" sz="4800" dirty="0" smtClean="0">
                <a:solidFill>
                  <a:srgbClr val="FFC000"/>
                </a:solidFill>
              </a:rPr>
              <a:t> مکانیکی </a:t>
            </a:r>
            <a:r>
              <a:rPr lang="fa-IR" sz="4800" dirty="0" smtClean="0"/>
              <a:t>و </a:t>
            </a:r>
            <a:r>
              <a:rPr lang="fa-IR" sz="4800" dirty="0" smtClean="0">
                <a:solidFill>
                  <a:srgbClr val="FFC000"/>
                </a:solidFill>
              </a:rPr>
              <a:t>ارگانیکی</a:t>
            </a:r>
            <a:r>
              <a:rPr lang="fa-IR" sz="4800" dirty="0" smtClean="0"/>
              <a:t> تقسیم کرد</a:t>
            </a:r>
            <a:r>
              <a:rPr lang="fa-IR" sz="4800" dirty="0" smtClean="0">
                <a:solidFill>
                  <a:srgbClr val="FF0000"/>
                </a:solidFill>
              </a:rPr>
              <a:t>.</a:t>
            </a:r>
            <a:endParaRPr lang="en-US" sz="4800" dirty="0">
              <a:solidFill>
                <a:srgbClr val="FF0000"/>
              </a:solidFill>
            </a:endParaRPr>
          </a:p>
        </p:txBody>
      </p:sp>
      <p:sp>
        <p:nvSpPr>
          <p:cNvPr id="3" name="Subtitle 2"/>
          <p:cNvSpPr>
            <a:spLocks noGrp="1"/>
          </p:cNvSpPr>
          <p:nvPr>
            <p:ph type="subTitle" idx="1"/>
          </p:nvPr>
        </p:nvSpPr>
        <p:spPr>
          <a:xfrm>
            <a:off x="1371600" y="3276600"/>
            <a:ext cx="6400800" cy="2667000"/>
          </a:xfrm>
        </p:spPr>
        <p:txBody>
          <a:bodyPr>
            <a:noAutofit/>
          </a:bodyPr>
          <a:lstStyle/>
          <a:p>
            <a:r>
              <a:rPr lang="fa-IR" sz="4400" dirty="0" smtClean="0">
                <a:solidFill>
                  <a:srgbClr val="0070C0"/>
                </a:solidFill>
                <a:cs typeface="B Nazanin" pitchFamily="2" charset="-78"/>
              </a:rPr>
              <a:t>تشکیل هر جهان اجتماعی </a:t>
            </a:r>
            <a:r>
              <a:rPr lang="fa-IR" sz="4400" dirty="0" smtClean="0">
                <a:solidFill>
                  <a:srgbClr val="FFFF00"/>
                </a:solidFill>
                <a:cs typeface="B Nazanin" pitchFamily="2" charset="-78"/>
              </a:rPr>
              <a:t>فرهنگ</a:t>
            </a:r>
            <a:r>
              <a:rPr lang="fa-IR" sz="4400" dirty="0" smtClean="0">
                <a:solidFill>
                  <a:srgbClr val="0070C0"/>
                </a:solidFill>
                <a:cs typeface="B Nazanin" pitchFamily="2" charset="-78"/>
              </a:rPr>
              <a:t> و </a:t>
            </a:r>
            <a:r>
              <a:rPr lang="fa-IR" sz="4400" dirty="0" smtClean="0">
                <a:solidFill>
                  <a:srgbClr val="FFFF00"/>
                </a:solidFill>
                <a:cs typeface="B Nazanin" pitchFamily="2" charset="-78"/>
              </a:rPr>
              <a:t>تمدن</a:t>
            </a:r>
            <a:r>
              <a:rPr lang="fa-IR" sz="4400" dirty="0" smtClean="0">
                <a:solidFill>
                  <a:srgbClr val="0070C0"/>
                </a:solidFill>
                <a:cs typeface="B Nazanin" pitchFamily="2" charset="-78"/>
              </a:rPr>
              <a:t> مناسب را به همراه خواهد داشت</a:t>
            </a:r>
            <a:r>
              <a:rPr lang="fa-IR" sz="4400" dirty="0" smtClean="0">
                <a:solidFill>
                  <a:srgbClr val="FF0000"/>
                </a:solidFill>
                <a:cs typeface="B Nazanin" pitchFamily="2" charset="-78"/>
              </a:rPr>
              <a:t>.</a:t>
            </a:r>
            <a:endParaRPr lang="en-US" sz="4000" dirty="0">
              <a:solidFill>
                <a:srgbClr val="FF0000"/>
              </a:solidFill>
              <a:cs typeface="B Nazanin" pitchFamily="2" charset="-78"/>
            </a:endParaRPr>
          </a:p>
        </p:txBody>
      </p:sp>
    </p:spTree>
    <p:extLst>
      <p:ext uri="{BB962C8B-B14F-4D97-AF65-F5344CB8AC3E}">
        <p14:creationId xmlns:p14="http://schemas.microsoft.com/office/powerpoint/2010/main" val="1978312020"/>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2" name="explode.wav"/>
          </p:stSnd>
        </p:sndAc>
      </p:transition>
    </mc:Choice>
    <mc:Fallback>
      <p:transition spd="slow">
        <p:fade/>
        <p:sndAc>
          <p:stSnd>
            <p:snd r:embed="rId2" name="explod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5715000"/>
          </a:xfrm>
        </p:spPr>
        <p:txBody>
          <a:bodyPr>
            <a:normAutofit/>
          </a:bodyPr>
          <a:lstStyle/>
          <a:p>
            <a:r>
              <a:rPr lang="fa-IR" sz="5400" dirty="0" smtClean="0"/>
              <a:t>جوامعی که متعلق به فرهنگ های مختلف هستند با روابطی متقابلی که دارند می توانند از تجربیات یکدیگر استفاده کنند اما هیچ یک از آنها با حفظ هویت خود نمی تواند مسیر فرهنگ دیگر را ادامه دهد</a:t>
            </a:r>
            <a:r>
              <a:rPr lang="fa-IR" sz="5400" dirty="0" smtClean="0">
                <a:solidFill>
                  <a:srgbClr val="FF0000"/>
                </a:solidFill>
              </a:rPr>
              <a:t>.</a:t>
            </a:r>
            <a:endParaRPr lang="en-US" sz="5400" dirty="0">
              <a:solidFill>
                <a:srgbClr val="FF0000"/>
              </a:solidFill>
            </a:endParaRPr>
          </a:p>
        </p:txBody>
      </p:sp>
      <p:sp>
        <p:nvSpPr>
          <p:cNvPr id="3" name="Subtitle 2"/>
          <p:cNvSpPr>
            <a:spLocks noGrp="1"/>
          </p:cNvSpPr>
          <p:nvPr>
            <p:ph type="subTitle" idx="1"/>
          </p:nvPr>
        </p:nvSpPr>
        <p:spPr>
          <a:xfrm flipH="1">
            <a:off x="0" y="6629400"/>
            <a:ext cx="228600" cy="228600"/>
          </a:xfrm>
        </p:spPr>
        <p:txBody>
          <a:bodyPr>
            <a:normAutofit fontScale="32500" lnSpcReduction="20000"/>
          </a:bodyPr>
          <a:lstStyle/>
          <a:p>
            <a:endParaRPr lang="en-US" dirty="0"/>
          </a:p>
        </p:txBody>
      </p:sp>
    </p:spTree>
    <p:extLst>
      <p:ext uri="{BB962C8B-B14F-4D97-AF65-F5344CB8AC3E}">
        <p14:creationId xmlns:p14="http://schemas.microsoft.com/office/powerpoint/2010/main" val="766794798"/>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90599"/>
          </a:xfrm>
        </p:spPr>
        <p:txBody>
          <a:bodyPr/>
          <a:lstStyle/>
          <a:p>
            <a:r>
              <a:rPr lang="fa-IR" dirty="0" smtClean="0"/>
              <a:t>آنچه از این درس آموختیم</a:t>
            </a:r>
            <a:endParaRPr lang="en-US" dirty="0"/>
          </a:p>
        </p:txBody>
      </p:sp>
      <p:sp>
        <p:nvSpPr>
          <p:cNvPr id="3" name="Subtitle 2"/>
          <p:cNvSpPr>
            <a:spLocks noGrp="1"/>
          </p:cNvSpPr>
          <p:nvPr>
            <p:ph type="subTitle" idx="1"/>
          </p:nvPr>
        </p:nvSpPr>
        <p:spPr>
          <a:xfrm>
            <a:off x="1371600" y="1066800"/>
            <a:ext cx="6400800" cy="5715000"/>
          </a:xfrm>
        </p:spPr>
        <p:txBody>
          <a:bodyPr/>
          <a:lstStyle/>
          <a:p>
            <a:r>
              <a:rPr lang="fa-IR" dirty="0" smtClean="0">
                <a:solidFill>
                  <a:srgbClr val="FFC000"/>
                </a:solidFill>
                <a:cs typeface="B Nazanin" pitchFamily="2" charset="-78"/>
              </a:rPr>
              <a:t>کسانی که برای همه ی جوامع مسیر مشابه و واحدی ترسیم می کنند نگاه تک خطی دارند</a:t>
            </a:r>
            <a:r>
              <a:rPr lang="fa-IR" dirty="0" smtClean="0">
                <a:solidFill>
                  <a:srgbClr val="FF0000"/>
                </a:solidFill>
                <a:cs typeface="B Nazanin" pitchFamily="2" charset="-78"/>
              </a:rPr>
              <a:t>.</a:t>
            </a:r>
          </a:p>
          <a:p>
            <a:r>
              <a:rPr lang="fa-IR" dirty="0" smtClean="0">
                <a:solidFill>
                  <a:srgbClr val="FFC000"/>
                </a:solidFill>
                <a:cs typeface="B Nazanin" pitchFamily="2" charset="-78"/>
              </a:rPr>
              <a:t>به جوامعی که تقسیم کار ساده وابتدایی است </a:t>
            </a:r>
            <a:r>
              <a:rPr lang="fa-IR" dirty="0" smtClean="0">
                <a:solidFill>
                  <a:srgbClr val="FF0000"/>
                </a:solidFill>
                <a:cs typeface="B Nazanin" pitchFamily="2" charset="-78"/>
              </a:rPr>
              <a:t>جوامع مکانیکی</a:t>
            </a:r>
            <a:r>
              <a:rPr lang="fa-IR" dirty="0" smtClean="0">
                <a:solidFill>
                  <a:srgbClr val="FFC000"/>
                </a:solidFill>
                <a:cs typeface="B Nazanin" pitchFamily="2" charset="-78"/>
              </a:rPr>
              <a:t> وبه جوامعی که تقسیم کار گسترده وجود دارد </a:t>
            </a:r>
            <a:r>
              <a:rPr lang="fa-IR" dirty="0" smtClean="0">
                <a:solidFill>
                  <a:srgbClr val="FF0000"/>
                </a:solidFill>
                <a:cs typeface="B Nazanin" pitchFamily="2" charset="-78"/>
              </a:rPr>
              <a:t>جوامع ارگانیکی </a:t>
            </a:r>
            <a:r>
              <a:rPr lang="fa-IR" dirty="0" smtClean="0">
                <a:solidFill>
                  <a:srgbClr val="FFC000"/>
                </a:solidFill>
                <a:cs typeface="B Nazanin" pitchFamily="2" charset="-78"/>
              </a:rPr>
              <a:t>نام دارند</a:t>
            </a:r>
            <a:r>
              <a:rPr lang="fa-IR" dirty="0" smtClean="0">
                <a:solidFill>
                  <a:srgbClr val="FF0000"/>
                </a:solidFill>
                <a:cs typeface="B Nazanin" pitchFamily="2" charset="-78"/>
              </a:rPr>
              <a:t>.</a:t>
            </a:r>
          </a:p>
          <a:p>
            <a:r>
              <a:rPr lang="fa-IR" dirty="0" smtClean="0">
                <a:solidFill>
                  <a:srgbClr val="FFC000"/>
                </a:solidFill>
                <a:cs typeface="B Nazanin" pitchFamily="2" charset="-78"/>
              </a:rPr>
              <a:t>عده ای از اندیشمندان اجتماعی به تفاوت موضوع </a:t>
            </a:r>
            <a:r>
              <a:rPr lang="fa-IR" dirty="0" smtClean="0">
                <a:solidFill>
                  <a:srgbClr val="FF0000"/>
                </a:solidFill>
                <a:cs typeface="B Nazanin" pitchFamily="2" charset="-78"/>
              </a:rPr>
              <a:t>علوم اجتماعی </a:t>
            </a:r>
            <a:r>
              <a:rPr lang="fa-IR" dirty="0" smtClean="0">
                <a:solidFill>
                  <a:srgbClr val="FFC000"/>
                </a:solidFill>
                <a:cs typeface="B Nazanin" pitchFamily="2" charset="-78"/>
              </a:rPr>
              <a:t>و </a:t>
            </a:r>
            <a:r>
              <a:rPr lang="fa-IR" dirty="0" smtClean="0">
                <a:solidFill>
                  <a:srgbClr val="FF0000"/>
                </a:solidFill>
                <a:cs typeface="B Nazanin" pitchFamily="2" charset="-78"/>
              </a:rPr>
              <a:t>علوم طبیعی </a:t>
            </a:r>
            <a:r>
              <a:rPr lang="fa-IR" dirty="0" smtClean="0">
                <a:solidFill>
                  <a:srgbClr val="FFC000"/>
                </a:solidFill>
                <a:cs typeface="B Nazanin" pitchFamily="2" charset="-78"/>
              </a:rPr>
              <a:t>توجه کرده اند</a:t>
            </a:r>
            <a:r>
              <a:rPr lang="fa-IR" dirty="0" smtClean="0">
                <a:solidFill>
                  <a:srgbClr val="FF0000"/>
                </a:solidFill>
                <a:cs typeface="B Nazanin" pitchFamily="2" charset="-78"/>
              </a:rPr>
              <a:t>.</a:t>
            </a:r>
            <a:r>
              <a:rPr lang="fa-IR" dirty="0" smtClean="0">
                <a:solidFill>
                  <a:srgbClr val="FFC000"/>
                </a:solidFill>
                <a:cs typeface="B Nazanin" pitchFamily="2" charset="-78"/>
              </a:rPr>
              <a:t>آنان می گویند </a:t>
            </a:r>
            <a:r>
              <a:rPr lang="fa-IR" dirty="0" smtClean="0">
                <a:solidFill>
                  <a:srgbClr val="FF0000"/>
                </a:solidFill>
                <a:cs typeface="B Nazanin" pitchFamily="2" charset="-78"/>
              </a:rPr>
              <a:t>پدیده های اجتماعی </a:t>
            </a:r>
            <a:r>
              <a:rPr lang="fa-IR" dirty="0" smtClean="0">
                <a:solidFill>
                  <a:srgbClr val="FFC000"/>
                </a:solidFill>
                <a:cs typeface="B Nazanin" pitchFamily="2" charset="-78"/>
              </a:rPr>
              <a:t>سرشار از </a:t>
            </a:r>
            <a:r>
              <a:rPr lang="fa-IR" dirty="0" smtClean="0">
                <a:solidFill>
                  <a:srgbClr val="FF0000"/>
                </a:solidFill>
                <a:cs typeface="B Nazanin" pitchFamily="2" charset="-78"/>
              </a:rPr>
              <a:t>معانی</a:t>
            </a:r>
            <a:r>
              <a:rPr lang="fa-IR" dirty="0" smtClean="0">
                <a:solidFill>
                  <a:srgbClr val="FFC000"/>
                </a:solidFill>
                <a:cs typeface="B Nazanin" pitchFamily="2" charset="-78"/>
              </a:rPr>
              <a:t> متفاوت اند.این معانی می توانند صورت های مختلفی داشته باشند و هر یک </a:t>
            </a:r>
            <a:r>
              <a:rPr lang="fa-IR" dirty="0" smtClean="0">
                <a:solidFill>
                  <a:srgbClr val="FF0000"/>
                </a:solidFill>
                <a:cs typeface="B Nazanin" pitchFamily="2" charset="-78"/>
              </a:rPr>
              <a:t>جهانی متناسب</a:t>
            </a:r>
            <a:r>
              <a:rPr lang="fa-IR" dirty="0" smtClean="0">
                <a:solidFill>
                  <a:srgbClr val="FFC000"/>
                </a:solidFill>
                <a:cs typeface="B Nazanin" pitchFamily="2" charset="-78"/>
              </a:rPr>
              <a:t> با خود به وجود آورد</a:t>
            </a:r>
            <a:r>
              <a:rPr lang="fa-IR" dirty="0" smtClean="0">
                <a:solidFill>
                  <a:srgbClr val="FF0000"/>
                </a:solidFill>
                <a:cs typeface="B Nazanin" pitchFamily="2" charset="-78"/>
              </a:rPr>
              <a:t>.</a:t>
            </a:r>
            <a:endParaRPr lang="en-US" dirty="0">
              <a:solidFill>
                <a:srgbClr val="FF0000"/>
              </a:solidFill>
              <a:cs typeface="B Nazanin" pitchFamily="2" charset="-78"/>
            </a:endParaRPr>
          </a:p>
        </p:txBody>
      </p:sp>
    </p:spTree>
    <p:extLst>
      <p:ext uri="{BB962C8B-B14F-4D97-AF65-F5344CB8AC3E}">
        <p14:creationId xmlns:p14="http://schemas.microsoft.com/office/powerpoint/2010/main" val="3222267999"/>
      </p:ext>
    </p:extLst>
  </p:cSld>
  <p:clrMapOvr>
    <a:masterClrMapping/>
  </p:clrMapOvr>
  <mc:AlternateContent xmlns:mc="http://schemas.openxmlformats.org/markup-compatibility/2006">
    <mc:Choice xmlns:p14="http://schemas.microsoft.com/office/powerpoint/2010/main" Requires="p14">
      <p:transition spd="slow" p14:dur="1500">
        <p14:window dir="vert"/>
        <p:sndAc>
          <p:stSnd>
            <p:snd r:embed="rId2" name="explode.wav"/>
          </p:stSnd>
        </p:sndAc>
      </p:transition>
    </mc:Choice>
    <mc:Fallback>
      <p:transition spd="slow">
        <p:fade/>
        <p:sndAc>
          <p:stSnd>
            <p:snd r:embed="rId2" name="explode.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232</Words>
  <Application>Microsoft Office PowerPoint</Application>
  <PresentationFormat>On-screen Show (4:3)</PresentationFormat>
  <Paragraphs>11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به نام خدا</vt:lpstr>
      <vt:lpstr>عده ای از جامعه شناسان معتقدند همه جوامع انسانی شبیه یک دیگرند.آنان معتقدند هر جامعه انسانی شبیه یک موجود زنده است که مراحل مختلف رشد را از دوران ابتدایی تا مراحل بزرگسالی طی می کند همان گونه که موجود زنده در مراحل رشد خود حالت های متفاوتی پیدا می کند تفاوت جوامع بشری با یکدیگر نیز از این قبیل است.</vt:lpstr>
      <vt:lpstr>دور کیم جوامع انسانی را براساس مدل تک خطی به دو دسته جوامع مکانیکی و ارگانیکی تقسیم کرد.</vt:lpstr>
      <vt:lpstr>جوامعی که متعلق به فرهنگ های مختلف هستند با روابطی متقابلی که دارند می توانند از تجربیات یکدیگر استفاده کنند اما هیچ یک از آنها با حفظ هویت خود نمی تواند مسیر فرهنگ دیگر را ادامه دهد.</vt:lpstr>
      <vt:lpstr>آنچه از این درس آموختیم</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MRT Pack 24 DVDs</dc:creator>
  <cp:lastModifiedBy>MRT Pack 24 DVDs</cp:lastModifiedBy>
  <cp:revision>5</cp:revision>
  <dcterms:created xsi:type="dcterms:W3CDTF">2016-02-10T11:46:38Z</dcterms:created>
  <dcterms:modified xsi:type="dcterms:W3CDTF">2016-02-10T12:22:40Z</dcterms:modified>
</cp:coreProperties>
</file>