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5"/>
  </p:handoutMasterIdLst>
  <p:sldIdLst>
    <p:sldId id="270" r:id="rId2"/>
    <p:sldId id="267" r:id="rId3"/>
    <p:sldId id="256" r:id="rId4"/>
    <p:sldId id="257" r:id="rId5"/>
    <p:sldId id="269" r:id="rId6"/>
    <p:sldId id="258" r:id="rId7"/>
    <p:sldId id="261" r:id="rId8"/>
    <p:sldId id="260" r:id="rId9"/>
    <p:sldId id="262" r:id="rId10"/>
    <p:sldId id="263" r:id="rId11"/>
    <p:sldId id="264" r:id="rId12"/>
    <p:sldId id="268" r:id="rId13"/>
    <p:sldId id="25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3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EE7CA49-DD2A-4ACB-9A67-59F9F32BB3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042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pic>
        <p:nvPicPr>
          <p:cNvPr id="5" name="Picture 3" descr="D:\FRONTPAGE THEMES\NATURE\ANABN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57854190-62D8-4C47-AFB1-F40048939A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821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5AF74-8698-4584-9597-FA78CD38FA8A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146739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B5B2-8E40-420A-8126-548CAD221063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13631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E3E40-942B-4C0E-8140-62E3B108A7EC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238723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5B5A6-BBA6-490D-A214-0D64FE423393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28366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92222-5E35-4EC5-8F19-8FB07D11CE9C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240405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358B8-B691-48FA-9EB4-CA3DA50925C4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426631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E62D2-E7DB-4EC9-80CB-E3B054DCFDED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22785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63696-F30D-4FE3-899E-244FE14489F1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240519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BD387-F502-4C6D-A61B-ABA752F56547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404284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79BF3-9CF4-4DE5-92FA-2C6C2EAB0607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</p:spTree>
    <p:extLst>
      <p:ext uri="{BB962C8B-B14F-4D97-AF65-F5344CB8AC3E}">
        <p14:creationId xmlns:p14="http://schemas.microsoft.com/office/powerpoint/2010/main" val="389997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sp>
        <p:nvSpPr>
          <p:cNvPr id="1027" name="Rectangle 1027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sp>
        <p:nvSpPr>
          <p:cNvPr id="1028" name="Rectangle 1028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sp>
        <p:nvSpPr>
          <p:cNvPr id="1029" name="Rectangle 1029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sp>
        <p:nvSpPr>
          <p:cNvPr id="1030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080" name="Rectangle 10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pic>
        <p:nvPicPr>
          <p:cNvPr id="1033" name="Picture 1033" descr="C:\Wendy\anabnr2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034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1" lang="zh-TW" altLang="en-US"/>
          </a:p>
        </p:txBody>
      </p:sp>
      <p:sp>
        <p:nvSpPr>
          <p:cNvPr id="3083" name="Rectangle 10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1ED1D3-4253-40F2-91F9-AB30DE6B2F41}" type="slidenum">
              <a:rPr lang="zh-TW" altLang="en-US"/>
              <a:pPr>
                <a:defRPr/>
              </a:pPr>
              <a:t>‹#›</a:t>
            </a:fld>
            <a:endParaRPr lang="zh-TW" altLang="en-US" sz="1400"/>
          </a:p>
        </p:txBody>
      </p:sp>
      <p:sp>
        <p:nvSpPr>
          <p:cNvPr id="1036" name="Rectangle 10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Political Sociology\HHhimala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94050"/>
            <a:ext cx="57912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 descr="C:\Political Sociology\dalai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3810000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495800" y="1031875"/>
            <a:ext cx="5105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Is he powerful?</a:t>
            </a:r>
          </a:p>
          <a:p>
            <a:pPr eaLnBrk="1" hangingPunct="1"/>
            <a:r>
              <a:rPr lang="en-US" altLang="zh-TW"/>
              <a:t>Which power he has?</a:t>
            </a:r>
          </a:p>
          <a:p>
            <a:pPr eaLnBrk="1" hangingPunct="1"/>
            <a:r>
              <a:rPr lang="en-US" altLang="zh-TW"/>
              <a:t>What type of authority he  possesses?</a:t>
            </a:r>
          </a:p>
        </p:txBody>
      </p:sp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533400" y="4191000"/>
            <a:ext cx="20383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新細明體" panose="02020500000000000000" pitchFamily="18" charset="-120"/>
              </a:rPr>
              <a:t>Dalai Lama</a:t>
            </a:r>
            <a:endParaRPr lang="fa-IR" sz="3600" kern="1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autoUpdateAnimBg="0"/>
      <p:bldP spid="174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Basic assumption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Power is dispersed among many competing interest groups</a:t>
            </a:r>
          </a:p>
          <a:p>
            <a:pPr eaLnBrk="1" hangingPunct="1"/>
            <a:r>
              <a:rPr lang="en-US" altLang="zh-TW" sz="2800" smtClean="0"/>
              <a:t>Equal, but not necessarily absolutely equal, in power</a:t>
            </a:r>
          </a:p>
          <a:p>
            <a:pPr eaLnBrk="1" hangingPunct="1"/>
            <a:r>
              <a:rPr lang="en-US" altLang="zh-TW" sz="2800" smtClean="0"/>
              <a:t>Everyone has say and can influence decision! </a:t>
            </a:r>
          </a:p>
          <a:p>
            <a:pPr eaLnBrk="1" hangingPunct="1"/>
            <a:r>
              <a:rPr lang="en-US" altLang="zh-TW" sz="2800" smtClean="0"/>
              <a:t>Government act in the interest of the society and according to the members’wishes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Notions ….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A plurality of groups maintaining a balance of power  </a:t>
            </a:r>
          </a:p>
          <a:p>
            <a:pPr eaLnBrk="1" hangingPunct="1"/>
            <a:r>
              <a:rPr lang="en-US" altLang="zh-TW" sz="2800" smtClean="0"/>
              <a:t>Pluralism safeguard against authoritarian, best model of democracy?</a:t>
            </a:r>
          </a:p>
          <a:p>
            <a:pPr eaLnBrk="1" hangingPunct="1"/>
            <a:r>
              <a:rPr lang="en-US" altLang="zh-TW" sz="2800" smtClean="0"/>
              <a:t>Decision by different mutually exclusive groups</a:t>
            </a:r>
          </a:p>
          <a:p>
            <a:pPr eaLnBrk="1" hangingPunct="1"/>
            <a:r>
              <a:rPr lang="en-US" altLang="zh-TW" sz="2800" smtClean="0"/>
              <a:t>Interest groups represent different interests and put forward their claims </a:t>
            </a:r>
          </a:p>
          <a:p>
            <a:pPr eaLnBrk="1" hangingPunct="1"/>
            <a:r>
              <a:rPr lang="en-US" altLang="zh-TW" sz="2800" smtClean="0"/>
              <a:t>No single group dominate society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But ….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Shared power =/= shared common interest or value, no consensus </a:t>
            </a:r>
          </a:p>
          <a:p>
            <a:pPr eaLnBrk="1" hangingPunct="1"/>
            <a:r>
              <a:rPr lang="en-US" altLang="zh-TW" smtClean="0"/>
              <a:t>One person can have different positions in different issues (no rigid class interest) </a:t>
            </a:r>
          </a:p>
          <a:p>
            <a:pPr eaLnBrk="1" hangingPunct="1"/>
            <a:r>
              <a:rPr lang="en-US" altLang="zh-TW" smtClean="0"/>
              <a:t>Government = honest broker, compromise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Typology ….</a:t>
            </a:r>
          </a:p>
        </p:txBody>
      </p:sp>
      <p:graphicFrame>
        <p:nvGraphicFramePr>
          <p:cNvPr id="6218" name="Group 74"/>
          <p:cNvGraphicFramePr>
            <a:graphicFrameLocks noGrp="1"/>
          </p:cNvGraphicFramePr>
          <p:nvPr/>
        </p:nvGraphicFramePr>
        <p:xfrm>
          <a:off x="1219200" y="2743200"/>
          <a:ext cx="7162800" cy="2620963"/>
        </p:xfrm>
        <a:graphic>
          <a:graphicData uri="http://schemas.openxmlformats.org/drawingml/2006/table">
            <a:tbl>
              <a:tblPr/>
              <a:tblGrid>
                <a:gridCol w="1790700"/>
                <a:gridCol w="1790700"/>
                <a:gridCol w="1790700"/>
                <a:gridCol w="1790700"/>
              </a:tblGrid>
              <a:tr h="533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T="45714" marB="4571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ettenschweiler" panose="020B0706040902060204" pitchFamily="34" charset="0"/>
                          <a:ea typeface="新細明體" panose="02020500000000000000" pitchFamily="18" charset="-120"/>
                        </a:rPr>
                        <a:t>Recruitment Principle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85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T="45714" marB="4571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Aristocratic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Democratic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ettenschweiler" panose="020B0706040902060204" pitchFamily="34" charset="0"/>
                          <a:ea typeface="新細明體" panose="02020500000000000000" pitchFamily="18" charset="-120"/>
                        </a:rPr>
                        <a:t>Authority Principle</a:t>
                      </a:r>
                    </a:p>
                  </a:txBody>
                  <a:tcPr marT="45714" marB="4571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Autocratic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Hereditary Monarchy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Merit System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Liberal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Elected Aristocracy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marL="5715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1413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484313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algn="l" rt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Representative Democracy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772400" cy="5149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mtClean="0"/>
              <a:t>                       </a:t>
            </a:r>
            <a:r>
              <a:rPr lang="en-US" altLang="zh-TW" smtClean="0"/>
              <a:t>High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mtClean="0"/>
              <a:t>Consensus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mtClean="0"/>
              <a:t>                     Shared interest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mtClean="0"/>
              <a:t>                     Shared Power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mtClean="0"/>
              <a:t>Conflict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mtClean="0"/>
              <a:t>                        Low</a:t>
            </a: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3886200" y="4191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 flipV="1">
            <a:off x="3886200" y="2057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a-IR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156325" y="2022475"/>
            <a:ext cx="157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hlink"/>
                </a:solidFill>
              </a:rPr>
              <a:t>Over-ideal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689725" y="3013075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rgbClr val="9F3505"/>
                </a:solidFill>
              </a:rPr>
              <a:t>Pluralism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689725" y="4308475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rgbClr val="9F3505"/>
                </a:solidFill>
              </a:rPr>
              <a:t>Elitism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 autoUpdateAnimBg="0"/>
      <p:bldP spid="14344" grpId="0" build="p" autoUpdateAnimBg="0"/>
      <p:bldP spid="1434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Elitism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… </a:t>
            </a:r>
            <a:r>
              <a:rPr lang="en-US" altLang="zh-TW" smtClean="0"/>
              <a:t>unequal as natural and inevitable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5402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mtClean="0"/>
              <a:t>    </a:t>
            </a:r>
            <a:r>
              <a:rPr lang="en-US" altLang="zh-TW" smtClean="0"/>
              <a:t>Society is divided into ruling minority – the elites and the ruled – the mass</a:t>
            </a:r>
          </a:p>
        </p:txBody>
      </p:sp>
      <p:pic>
        <p:nvPicPr>
          <p:cNvPr id="7171" name="Picture 4" descr="C:\Program Files\Common Files\Microsoft Shared\Clipart\cagcat50\bd05515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95600"/>
            <a:ext cx="31813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Classical elitist theorists 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Vilfredo Pareto       (1848 – 1923)		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Gaetano Mosca        (1858 - 1911)</a:t>
            </a:r>
          </a:p>
          <a:p>
            <a:pPr eaLnBrk="1" hangingPunct="1"/>
            <a:endParaRPr lang="zh-TW" altLang="en-US" sz="2800" smtClean="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36725" y="3394075"/>
            <a:ext cx="69659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Background:</a:t>
            </a:r>
          </a:p>
          <a:p>
            <a:pPr eaLnBrk="1" hangingPunct="1"/>
            <a:r>
              <a:rPr lang="en-US" altLang="zh-TW"/>
              <a:t>   1. Italian</a:t>
            </a:r>
          </a:p>
          <a:p>
            <a:pPr eaLnBrk="1" hangingPunct="1"/>
            <a:r>
              <a:rPr lang="en-US" altLang="zh-TW"/>
              <a:t>   2. Threat from Marxism – in politics &amp; in ruling</a:t>
            </a:r>
          </a:p>
          <a:p>
            <a:pPr eaLnBrk="1" hangingPunct="1"/>
            <a:r>
              <a:rPr lang="en-US" altLang="zh-TW"/>
              <a:t>   3. Against the propositions that the mass (proletariat) </a:t>
            </a:r>
          </a:p>
          <a:p>
            <a:pPr eaLnBrk="1" hangingPunct="1"/>
            <a:r>
              <a:rPr lang="en-US" altLang="zh-TW"/>
              <a:t>        can overthrow the ruling elites and gain power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851025" y="5859463"/>
            <a:ext cx="554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 i="1">
                <a:solidFill>
                  <a:schemeClr val="folHlink"/>
                </a:solidFill>
              </a:rPr>
              <a:t>Elites gain power by their personal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autoUpdateAnimBg="0"/>
      <p:bldP spid="163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Gaetano Mosca … the ruling class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 smtClean="0"/>
              <a:t>…. </a:t>
            </a:r>
            <a:r>
              <a:rPr lang="en-US" altLang="zh-TW" sz="2800" smtClean="0"/>
              <a:t>in all societies in human history, … two classes of people appear … a class that rules and a class that is ruled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28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800" smtClean="0"/>
              <a:t>…. Elites are distinguished from the mass of the governed that give them a certain material, intellectual or even moral superiority, which are the result of their social background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Vilfredo Pareto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Two types of elites: Fox and Lion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Fox – rule by cunning, manipulation (democracy in early 20</a:t>
            </a:r>
            <a:r>
              <a:rPr lang="en-US" altLang="zh-TW" sz="2800" baseline="30000" smtClean="0"/>
              <a:t>th</a:t>
            </a:r>
            <a:r>
              <a:rPr lang="en-US" altLang="zh-TW" sz="2800" smtClean="0"/>
              <a:t> century in Europe)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Lion – rule by force, direct and incisive action (e.g. military dictatorship)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Circulation of elites: elites decay as lion lacks of cunning and fox lack of incisive action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Power circulated from one elite to another and not proletarian revolution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Robert Michels (1876 – 1936)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Study of socialist party in Europe in early 20</a:t>
            </a:r>
            <a:r>
              <a:rPr lang="en-US" altLang="zh-TW" sz="2800" baseline="30000" smtClean="0"/>
              <a:t>th</a:t>
            </a:r>
            <a:r>
              <a:rPr lang="en-US" altLang="zh-TW" sz="2800" smtClean="0"/>
              <a:t> C and found that bureaucracy grew in this organisations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Iron laws of oligarchy (rule by a small elite)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Man’s inherent nature to crave power, and to perpetuate it, and majority are apathetic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Direct involvement to politics is impossible and therefore division of labour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Leaders never give up their power to the mass but only to other new leaders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Organisations excluded participation, </a:t>
            </a:r>
            <a:r>
              <a:rPr lang="en-US" altLang="zh-TW" sz="2800" smtClean="0">
                <a:solidFill>
                  <a:srgbClr val="9F3505"/>
                </a:solidFill>
              </a:rPr>
              <a:t>elite rule!!!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Pluralism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… </a:t>
            </a:r>
            <a:r>
              <a:rPr lang="en-US" altLang="zh-TW" smtClean="0"/>
              <a:t>politics is a free market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122</TotalTime>
  <Words>481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Times New Roman</vt:lpstr>
      <vt:lpstr>新細明體</vt:lpstr>
      <vt:lpstr>Arial</vt:lpstr>
      <vt:lpstr>Wingdings</vt:lpstr>
      <vt:lpstr>Calibri</vt:lpstr>
      <vt:lpstr>Haettenschweiler</vt:lpstr>
      <vt:lpstr>Nature</vt:lpstr>
      <vt:lpstr>PowerPoint Presentation</vt:lpstr>
      <vt:lpstr>PowerPoint Presentation</vt:lpstr>
      <vt:lpstr>Elitism </vt:lpstr>
      <vt:lpstr>PowerPoint Presentation</vt:lpstr>
      <vt:lpstr>Classical elitist theorists …</vt:lpstr>
      <vt:lpstr>Gaetano Mosca … the ruling class</vt:lpstr>
      <vt:lpstr>Vilfredo Pareto</vt:lpstr>
      <vt:lpstr>Robert Michels (1876 – 1936)</vt:lpstr>
      <vt:lpstr>Pluralism</vt:lpstr>
      <vt:lpstr>Basic assumption</vt:lpstr>
      <vt:lpstr>Notions ….</vt:lpstr>
      <vt:lpstr>But ….</vt:lpstr>
      <vt:lpstr>Typology ….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Elitism</dc:title>
  <dc:creator>CityU</dc:creator>
  <cp:lastModifiedBy>M.Hadi</cp:lastModifiedBy>
  <cp:revision>7</cp:revision>
  <cp:lastPrinted>2000-02-24T02:31:36Z</cp:lastPrinted>
  <dcterms:created xsi:type="dcterms:W3CDTF">2000-02-22T15:17:52Z</dcterms:created>
  <dcterms:modified xsi:type="dcterms:W3CDTF">2016-05-12T03:55:03Z</dcterms:modified>
</cp:coreProperties>
</file>