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0" r:id="rId15"/>
    <p:sldId id="289" r:id="rId16"/>
    <p:sldId id="288" r:id="rId17"/>
    <p:sldId id="291" r:id="rId18"/>
    <p:sldId id="264" r:id="rId19"/>
    <p:sldId id="260" r:id="rId20"/>
    <p:sldId id="278" r:id="rId21"/>
    <p:sldId id="277" r:id="rId22"/>
    <p:sldId id="265" r:id="rId23"/>
    <p:sldId id="266" r:id="rId24"/>
    <p:sldId id="267" r:id="rId25"/>
    <p:sldId id="268" r:id="rId26"/>
    <p:sldId id="280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Nazanin" pitchFamily="2" charset="-78"/>
              </a:rPr>
              <a:t>تاریخ ریاضی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b="1" dirty="0" smtClean="0">
                <a:solidFill>
                  <a:schemeClr val="tx1"/>
                </a:solidFill>
                <a:cs typeface="B Nazanin" pitchFamily="2" charset="-78"/>
              </a:rPr>
              <a:t>جلسه ششم</a:t>
            </a:r>
            <a:endParaRPr lang="en-US" b="1" dirty="0" smtClean="0">
              <a:solidFill>
                <a:schemeClr val="tx1"/>
              </a:solidFill>
              <a:cs typeface="B Nazanin" pitchFamily="2" charset="-7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icasso\two girls rea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196236"/>
            <a:ext cx="3124200" cy="3980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onet\woodblo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350963"/>
            <a:ext cx="4572000" cy="4156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icasso\woman at wind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43000"/>
            <a:ext cx="3200400" cy="4105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attise\110px-Matisse_Riff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219200"/>
            <a:ext cx="3047999" cy="3885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icasso\picassoselfportr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295400"/>
            <a:ext cx="3048000" cy="3924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Monet\byhims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447800"/>
            <a:ext cx="298450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Mattise\116px-Henri_Matisse_Self-Portrait_in_a_Striped_T-shirt_(190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406201"/>
            <a:ext cx="2895600" cy="3495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شرمنده!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143125" y="3186113"/>
          <a:ext cx="4857750" cy="485775"/>
        </p:xfrm>
        <a:graphic>
          <a:graphicData uri="http://schemas.openxmlformats.org/presentationml/2006/ole">
            <p:oleObj spid="_x0000_s13314" name="Package" r:id="rId3" imgW="4857840" imgH="485640" progId="Package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عدد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>
              <a:buNone/>
            </a:pPr>
            <a:r>
              <a:rPr lang="fa-IR" b="1" dirty="0" smtClean="0">
                <a:cs typeface="B Nazanin" pitchFamily="2" charset="-78"/>
              </a:rPr>
              <a:t>سوال «عدد چیست؟»، سوالی است که به طور مکرر پرسیده شده است،‌اما فقط در زمان ما به درستی جواب داده شده است. پاسخ در 1884 توسط فرگه و در کتاب حسابش داده شده است. اگرچه این کتاب نسبتا کوتاه، نه چندان مشکل و دارای اهمیت فراوان است، هیچ توجه‌ای را به خود جلب نکرد و تعریف عدد که در آن مطرح شده است، عملا ناشناخته ماند تا اینکه توسط من در 1901 دوباره کشف شد. </a:t>
            </a:r>
            <a:endParaRPr lang="en-US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Women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"/>
            <a:ext cx="8382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757236"/>
            <a:ext cx="4495800" cy="525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931" y="838200"/>
            <a:ext cx="7476669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1274"/>
            <a:ext cx="8382000" cy="641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principle of abstraction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Peano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has defined a process which he calls definition by abstraction, of which, as he shows, frequent use is made in Mathematics. This process is as follows: when there is any relation which is transitive, symmetrical and (within its field) reflexive, then, if this relation holds between u and v, we define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 new entity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Ø (u), which is to be identical with Ø (v).		(Russell, 1903, p. 219-220)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143000"/>
            <a:ext cx="6781800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10000"/>
              </a:lnSpc>
            </a:pPr>
            <a:r>
              <a:rPr lang="fa-IR" sz="4400" b="1" dirty="0" smtClean="0">
                <a:cs typeface="B Nazanin" pitchFamily="2" charset="-78"/>
              </a:rPr>
              <a:t>زمان زیادی می بایست لازم بوده باشد تا کشف شود که یک جفت قرقاول و دو روز هردو مثالهایی برای عدد دو هستند: درجه انتزاعی که در این کار وجود دارد دور از سهولت است. </a:t>
            </a:r>
            <a:endParaRPr lang="en-US" sz="4400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خاصیت 5 بودن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>
              <a:buNone/>
            </a:pPr>
            <a:endParaRPr lang="fa-IR" sz="4000" dirty="0" smtClean="0">
              <a:cs typeface="B Nazanin" pitchFamily="2" charset="-78"/>
            </a:endParaRPr>
          </a:p>
          <a:p>
            <a:pPr algn="ctr" rtl="1">
              <a:buNone/>
            </a:pPr>
            <a:endParaRPr lang="fa-IR" sz="4000" dirty="0" smtClean="0">
              <a:cs typeface="B Nazanin" pitchFamily="2" charset="-78"/>
            </a:endParaRPr>
          </a:p>
          <a:p>
            <a:pPr algn="ctr" rtl="1">
              <a:buNone/>
            </a:pPr>
            <a:r>
              <a:rPr lang="fa-IR" sz="4000" dirty="0" smtClean="0">
                <a:cs typeface="B Nazanin" pitchFamily="2" charset="-78"/>
              </a:rPr>
              <a:t>5 </a:t>
            </a:r>
            <a:r>
              <a:rPr lang="fa-IR" sz="4000" b="1" dirty="0" smtClean="0">
                <a:cs typeface="B Nazanin" pitchFamily="2" charset="-78"/>
              </a:rPr>
              <a:t>چیز</a:t>
            </a:r>
            <a:r>
              <a:rPr lang="fa-IR" sz="4000" dirty="0" smtClean="0">
                <a:cs typeface="B Nazanin" pitchFamily="2" charset="-78"/>
              </a:rPr>
              <a:t> مشترکی است بین پنج انگشت من و ...</a:t>
            </a:r>
            <a:endParaRPr lang="en-US" sz="4000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a-IR" i="1" dirty="0" smtClean="0"/>
          </a:p>
          <a:p>
            <a:pPr>
              <a:buNone/>
            </a:pPr>
            <a:endParaRPr lang="fa-IR" i="1" dirty="0" smtClean="0"/>
          </a:p>
          <a:p>
            <a:pPr>
              <a:buNone/>
            </a:pPr>
            <a:endParaRPr lang="fa-IR" i="1" dirty="0" smtClean="0"/>
          </a:p>
          <a:p>
            <a:pPr>
              <a:buNone/>
            </a:pPr>
            <a:r>
              <a:rPr lang="en-GB" i="1" dirty="0" smtClean="0"/>
              <a:t>The number of a class is the class of all those classes that are similar to it.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lnSpc>
                <a:spcPct val="200000"/>
              </a:lnSpc>
              <a:buNone/>
            </a:pPr>
            <a:r>
              <a:rPr lang="fa-IR" sz="4000" b="1" dirty="0" smtClean="0">
                <a:cs typeface="B Nazanin" pitchFamily="2" charset="-78"/>
              </a:rPr>
              <a:t>5 مجموعه همه مجموعه هایی است که با انگشتان دست من در تناظر یک-به-یک قرار دارند. </a:t>
            </a:r>
            <a:endParaRPr lang="en-US" sz="4000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Fire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گاوس 1801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fa-IR" b="1" dirty="0" smtClean="0">
              <a:cs typeface="B Nazanin" pitchFamily="2" charset="-78"/>
            </a:endParaRPr>
          </a:p>
          <a:p>
            <a:pPr algn="ctr">
              <a:buNone/>
            </a:pPr>
            <a:endParaRPr lang="fa-IR" b="1" dirty="0" smtClean="0">
              <a:cs typeface="B Nazanin" pitchFamily="2" charset="-78"/>
            </a:endParaRPr>
          </a:p>
          <a:p>
            <a:pPr algn="ctr">
              <a:buNone/>
            </a:pPr>
            <a:endParaRPr lang="fa-IR" b="1" dirty="0" smtClean="0">
              <a:cs typeface="B Nazanin" pitchFamily="2" charset="-78"/>
            </a:endParaRPr>
          </a:p>
          <a:p>
            <a:pPr algn="ctr">
              <a:buNone/>
            </a:pPr>
            <a:r>
              <a:rPr lang="fa-IR" sz="4400" b="1" dirty="0" smtClean="0">
                <a:cs typeface="B Nazanin" pitchFamily="2" charset="-78"/>
              </a:rPr>
              <a:t>همنهشتی به پیمانه</a:t>
            </a:r>
          </a:p>
          <a:p>
            <a:pPr algn="ctr">
              <a:buNone/>
            </a:pPr>
            <a:endParaRPr lang="fa-IR" b="1" dirty="0" smtClean="0">
              <a:cs typeface="B Nazanin" pitchFamily="2" charset="-78"/>
            </a:endParaRPr>
          </a:p>
          <a:p>
            <a:pPr algn="ctr">
              <a:buNone/>
            </a:pPr>
            <a:endParaRPr lang="fa-IR" b="1" dirty="0" smtClean="0">
              <a:cs typeface="B Nazanin" pitchFamily="2" charset="-78"/>
            </a:endParaRPr>
          </a:p>
          <a:p>
            <a:pPr algn="ctr">
              <a:buNone/>
            </a:pPr>
            <a:endParaRPr lang="en-US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>
              <a:buNone/>
            </a:pPr>
            <a:endParaRPr lang="fa-IR" sz="4000" dirty="0" smtClean="0">
              <a:cs typeface="B Nazanin" pitchFamily="2" charset="-78"/>
            </a:endParaRPr>
          </a:p>
          <a:p>
            <a:pPr algn="ctr" rtl="1">
              <a:buNone/>
            </a:pPr>
            <a:r>
              <a:rPr lang="fa-IR" sz="4000" dirty="0" smtClean="0">
                <a:cs typeface="B Nazanin" pitchFamily="2" charset="-78"/>
              </a:rPr>
              <a:t>هر عدد صحیح به پیمانه </a:t>
            </a:r>
            <a:r>
              <a:rPr lang="en-US" sz="4000" dirty="0" smtClean="0">
                <a:cs typeface="B Nazanin" pitchFamily="2" charset="-78"/>
              </a:rPr>
              <a:t>m</a:t>
            </a:r>
            <a:r>
              <a:rPr lang="fa-IR" sz="4000" dirty="0" smtClean="0">
                <a:cs typeface="B Nazanin" pitchFamily="2" charset="-78"/>
              </a:rPr>
              <a:t> یک مانده در دنباله </a:t>
            </a:r>
          </a:p>
          <a:p>
            <a:pPr algn="ctr" rtl="1">
              <a:buNone/>
            </a:pPr>
            <a:r>
              <a:rPr lang="en-US" sz="4000" dirty="0" smtClean="0">
                <a:cs typeface="B Nazanin" pitchFamily="2" charset="-78"/>
              </a:rPr>
              <a:t>0, 1, 2, 3, …, m-1 </a:t>
            </a:r>
          </a:p>
          <a:p>
            <a:pPr algn="ctr" rtl="1">
              <a:buNone/>
            </a:pPr>
            <a:r>
              <a:rPr lang="fa-IR" sz="4000" dirty="0" smtClean="0">
                <a:cs typeface="B Nazanin" pitchFamily="2" charset="-78"/>
              </a:rPr>
              <a:t>دارد.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a-IR" sz="4400" b="1" dirty="0" smtClean="0">
              <a:cs typeface="B Nazanin" pitchFamily="2" charset="-78"/>
            </a:endParaRPr>
          </a:p>
          <a:p>
            <a:pPr algn="ctr">
              <a:buNone/>
            </a:pPr>
            <a:r>
              <a:rPr lang="fa-IR" sz="4400" b="1" dirty="0" smtClean="0">
                <a:cs typeface="B Nazanin" pitchFamily="2" charset="-78"/>
              </a:rPr>
              <a:t>در محاسبات می توان یک عدد داده شده را با یکی از مانده‌ها  جایگزین کرد</a:t>
            </a:r>
            <a:endParaRPr lang="en-US" sz="4400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fa-IR" sz="4000" b="1" dirty="0" smtClean="0">
              <a:cs typeface="B Nazanin" pitchFamily="2" charset="-78"/>
            </a:endParaRPr>
          </a:p>
          <a:p>
            <a:pPr algn="ctr">
              <a:buNone/>
            </a:pPr>
            <a:endParaRPr lang="fa-IR" sz="4000" b="1" dirty="0" smtClean="0">
              <a:cs typeface="B Nazanin" pitchFamily="2" charset="-78"/>
            </a:endParaRPr>
          </a:p>
          <a:p>
            <a:pPr algn="ctr">
              <a:buNone/>
            </a:pPr>
            <a:r>
              <a:rPr lang="fa-IR" sz="4000" b="1" dirty="0" smtClean="0">
                <a:cs typeface="B Nazanin" pitchFamily="2" charset="-78"/>
              </a:rPr>
              <a:t>گاوس به قلمرو قدیمی ساختار بخشید، ولی از همان اعداد استفاده می کرد.  </a:t>
            </a:r>
            <a:endParaRPr lang="en-US" sz="4000" b="1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239371"/>
            <a:ext cx="4419600" cy="361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7792" y="1371600"/>
            <a:ext cx="6999408" cy="412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909" y="1371600"/>
            <a:ext cx="735592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Ian: Imagine a world in which the textbooks define an equivalence relation by omitting reflexivity. It wouldn't be hard to make everything work. For example, we would redefine the equivalence class [x] to be the set of everything equivalent to x,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together with x itself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. Then all the usual theorems would work. So we could get round the lack of reflexivity by building it into that definition.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Dangerous Things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Balan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بازی</a:t>
            </a:r>
            <a:endParaRPr lang="en-US" b="1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icasso\large still li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533400"/>
            <a:ext cx="5943600" cy="5399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icasso\three musicai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838200"/>
            <a:ext cx="4419600" cy="4724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onet\meu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905000"/>
            <a:ext cx="3922986" cy="276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398</Words>
  <Application>Microsoft Office PowerPoint</Application>
  <PresentationFormat>On-screen Show (4:3)</PresentationFormat>
  <Paragraphs>38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Package</vt:lpstr>
      <vt:lpstr>تاریخ ریاضی </vt:lpstr>
      <vt:lpstr>Women </vt:lpstr>
      <vt:lpstr>Fire</vt:lpstr>
      <vt:lpstr>Dangerous Things</vt:lpstr>
      <vt:lpstr>Balan</vt:lpstr>
      <vt:lpstr>بازی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شرمنده!</vt:lpstr>
      <vt:lpstr>عدد</vt:lpstr>
      <vt:lpstr>Slide 19</vt:lpstr>
      <vt:lpstr>Slide 20</vt:lpstr>
      <vt:lpstr>Slide 21</vt:lpstr>
      <vt:lpstr>Slide 22</vt:lpstr>
      <vt:lpstr>Slide 23</vt:lpstr>
      <vt:lpstr>Slide 24</vt:lpstr>
      <vt:lpstr>principle of abstraction</vt:lpstr>
      <vt:lpstr>Slide 26</vt:lpstr>
      <vt:lpstr>خاصیت 5 بودن</vt:lpstr>
      <vt:lpstr>Slide 28</vt:lpstr>
      <vt:lpstr>Slide 29</vt:lpstr>
      <vt:lpstr>گاوس 1801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تاریخ ریاضی </dc:title>
  <dc:creator/>
  <cp:lastModifiedBy>MRT</cp:lastModifiedBy>
  <cp:revision>26</cp:revision>
  <dcterms:created xsi:type="dcterms:W3CDTF">2006-08-16T00:00:00Z</dcterms:created>
  <dcterms:modified xsi:type="dcterms:W3CDTF">2012-10-30T06:28:35Z</dcterms:modified>
</cp:coreProperties>
</file>