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62" r:id="rId5"/>
    <p:sldId id="265" r:id="rId6"/>
    <p:sldId id="266" r:id="rId7"/>
    <p:sldId id="267" r:id="rId8"/>
    <p:sldId id="268" r:id="rId9"/>
    <p:sldId id="269" r:id="rId10"/>
    <p:sldId id="270" r:id="rId11"/>
    <p:sldId id="271" r:id="rId12"/>
    <p:sldId id="272" r:id="rId13"/>
    <p:sldId id="273"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7A732D-D7E9-4AFE-B134-8AF32E483243}" type="datetimeFigureOut">
              <a:rPr lang="en-US" smtClean="0"/>
              <a:t>4/11/2015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6CFABB2-6203-47FA-8CE1-15CC159A30F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7A732D-D7E9-4AFE-B134-8AF32E483243}"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FABB2-6203-47FA-8CE1-15CC159A30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7A732D-D7E9-4AFE-B134-8AF32E483243}"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FABB2-6203-47FA-8CE1-15CC159A30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7A732D-D7E9-4AFE-B134-8AF32E483243}"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FABB2-6203-47FA-8CE1-15CC159A30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7A732D-D7E9-4AFE-B134-8AF32E483243}"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FABB2-6203-47FA-8CE1-15CC159A30F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7A732D-D7E9-4AFE-B134-8AF32E483243}"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CFABB2-6203-47FA-8CE1-15CC159A30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7A732D-D7E9-4AFE-B134-8AF32E483243}" type="datetimeFigureOut">
              <a:rPr lang="en-US" smtClean="0"/>
              <a:t>4/11/2015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CFABB2-6203-47FA-8CE1-15CC159A30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7A732D-D7E9-4AFE-B134-8AF32E483243}" type="datetimeFigureOut">
              <a:rPr lang="en-US" smtClean="0"/>
              <a:t>4/11/2015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CFABB2-6203-47FA-8CE1-15CC159A30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7A732D-D7E9-4AFE-B134-8AF32E483243}" type="datetimeFigureOut">
              <a:rPr lang="en-US" smtClean="0"/>
              <a:t>4/11/2015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CFABB2-6203-47FA-8CE1-15CC159A30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7A732D-D7E9-4AFE-B134-8AF32E483243}"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CFABB2-6203-47FA-8CE1-15CC159A30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7A732D-D7E9-4AFE-B134-8AF32E483243}"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6CFABB2-6203-47FA-8CE1-15CC159A30F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7A732D-D7E9-4AFE-B134-8AF32E483243}" type="datetimeFigureOut">
              <a:rPr lang="en-US" smtClean="0"/>
              <a:t>4/11/2015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6CFABB2-6203-47FA-8CE1-15CC159A30F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New folder\754344_wMdNsWsU.jpg"/>
          <p:cNvPicPr/>
          <p:nvPr/>
        </p:nvPicPr>
        <p:blipFill>
          <a:blip r:embed="rId2" cstate="print"/>
          <a:srcRect/>
          <a:stretch>
            <a:fillRect/>
          </a:stretch>
        </p:blipFill>
        <p:spPr bwMode="auto">
          <a:xfrm>
            <a:off x="2895600" y="1752600"/>
            <a:ext cx="3790950" cy="2400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696712"/>
          </a:xfrm>
        </p:spPr>
        <p:txBody>
          <a:bodyPr>
            <a:normAutofit/>
          </a:bodyPr>
          <a:lstStyle/>
          <a:p>
            <a:pPr algn="r" rtl="1"/>
            <a:r>
              <a:rPr lang="fa-IR" sz="3200" b="1" dirty="0" smtClean="0">
                <a:latin typeface="Arial" pitchFamily="34" charset="0"/>
                <a:cs typeface="Arial" pitchFamily="34" charset="0"/>
              </a:rPr>
              <a:t>نگارش هدف:</a:t>
            </a:r>
            <a:r>
              <a:rPr lang="fa-IR" sz="3600" dirty="0" smtClean="0">
                <a:latin typeface="Arial" pitchFamily="34" charset="0"/>
                <a:cs typeface="Arial" pitchFamily="34" charset="0"/>
              </a:rPr>
              <a:t/>
            </a:r>
            <a:br>
              <a:rPr lang="fa-IR" sz="3600" dirty="0" smtClean="0">
                <a:latin typeface="Arial" pitchFamily="34" charset="0"/>
                <a:cs typeface="Arial" pitchFamily="34" charset="0"/>
              </a:rPr>
            </a:br>
            <a:r>
              <a:rPr lang="fa-IR" sz="2800" dirty="0" smtClean="0">
                <a:solidFill>
                  <a:schemeClr val="tx1"/>
                </a:solidFill>
                <a:latin typeface="Arial" pitchFamily="34" charset="0"/>
                <a:cs typeface="Arial" pitchFamily="34" charset="0"/>
              </a:rPr>
              <a:t>بايد از هدف شروع كنيم، چون نقطه آغاز عزيمت هر برنامه ريزي در هر سطحي هدف است. هدف، وقتي در قالب رويكرد شناختي يا فراشناختي نوشته مي شود بصورت پيامد نگارش مي گردد.</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در رويكرد شناختي انتظار نمي رود كه تمام دانش آموزان به يك صورت به هدف برسند.</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در پيامد ها بيشتر به آن توانمندي كه دانش آموز در اين فعاليت توانسته به آن برسد تاكيد مي شود؛ مثلا اگر دانش آموز كلاس اول حروف و علامت ها را بداند، قادر به انجام چه كاري خواهد بود.</a:t>
            </a:r>
            <a:br>
              <a:rPr lang="fa-IR" sz="2800" dirty="0" smtClean="0">
                <a:solidFill>
                  <a:schemeClr val="tx1"/>
                </a:solidFill>
                <a:latin typeface="Arial" pitchFamily="34" charset="0"/>
                <a:cs typeface="Arial" pitchFamily="34" charset="0"/>
              </a:rPr>
            </a:br>
            <a:r>
              <a:rPr lang="fa-IR" sz="3600" dirty="0" smtClean="0">
                <a:latin typeface="Arial" pitchFamily="34" charset="0"/>
                <a:cs typeface="Arial" pitchFamily="34" charset="0"/>
              </a:rPr>
              <a:t/>
            </a:r>
            <a:br>
              <a:rPr lang="fa-IR" sz="3600" dirty="0" smtClean="0">
                <a:latin typeface="Arial" pitchFamily="34" charset="0"/>
                <a:cs typeface="Arial" pitchFamily="34" charset="0"/>
              </a:rPr>
            </a:br>
            <a:endParaRPr lang="en-US" sz="3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2819400"/>
          </a:xfrm>
        </p:spPr>
        <p:txBody>
          <a:bodyPr>
            <a:normAutofit/>
          </a:bodyPr>
          <a:lstStyle/>
          <a:p>
            <a:pPr algn="r" rtl="1"/>
            <a:r>
              <a:rPr lang="fa-IR" sz="2800" dirty="0" smtClean="0">
                <a:solidFill>
                  <a:schemeClr val="tx1"/>
                </a:solidFill>
                <a:latin typeface="Arial" pitchFamily="34" charset="0"/>
                <a:cs typeface="Arial" pitchFamily="34" charset="0"/>
              </a:rPr>
              <a:t>در پيامدها دانش آموز مهارتهاي خود را مي آميزد و چيز ديگري توليد مي كند.</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پيامد يك خصوصيت توليدي دارد يعني يك خروجي دارد و باعث مي شود كه دانش آموز فكر كند و چيزي به آن خروجي اضافه كند. پيامد باعث مي شود كه بين دانش آموز، نگرش و مهارت پيوند ايجاد كرد و يكپارچه مي شود.</a:t>
            </a:r>
            <a:endParaRPr lang="en-US" sz="2800" dirty="0"/>
          </a:p>
        </p:txBody>
      </p:sp>
      <p:sp>
        <p:nvSpPr>
          <p:cNvPr id="5" name="Content Placeholder 4"/>
          <p:cNvSpPr>
            <a:spLocks noGrp="1"/>
          </p:cNvSpPr>
          <p:nvPr>
            <p:ph idx="1"/>
          </p:nvPr>
        </p:nvSpPr>
        <p:spPr>
          <a:xfrm>
            <a:off x="0" y="2819400"/>
            <a:ext cx="8686800" cy="3505200"/>
          </a:xfrm>
        </p:spPr>
        <p:txBody>
          <a:bodyPr>
            <a:normAutofit lnSpcReduction="10000"/>
          </a:bodyPr>
          <a:lstStyle/>
          <a:p>
            <a:pPr algn="r" rtl="1">
              <a:buNone/>
            </a:pPr>
            <a:r>
              <a:rPr lang="fa-IR" sz="3200" b="1" dirty="0" smtClean="0">
                <a:solidFill>
                  <a:schemeClr val="tx2"/>
                </a:solidFill>
                <a:latin typeface="Arial" pitchFamily="34" charset="0"/>
                <a:ea typeface="+mj-ea"/>
                <a:cs typeface="Arial" pitchFamily="34" charset="0"/>
              </a:rPr>
              <a:t>سنجش آموخته ها/ سنجش عملكرد:</a:t>
            </a:r>
          </a:p>
          <a:p>
            <a:pPr algn="r" rtl="1">
              <a:buNone/>
            </a:pPr>
            <a:r>
              <a:rPr lang="fa-IR" sz="2800" dirty="0" smtClean="0">
                <a:solidFill>
                  <a:schemeClr val="tx2"/>
                </a:solidFill>
                <a:latin typeface="Arial" pitchFamily="34" charset="0"/>
                <a:ea typeface="+mj-ea"/>
                <a:cs typeface="Arial" pitchFamily="34" charset="0"/>
              </a:rPr>
              <a:t>   </a:t>
            </a:r>
            <a:r>
              <a:rPr lang="fa-IR" sz="2800" dirty="0" smtClean="0">
                <a:latin typeface="Arial" pitchFamily="34" charset="0"/>
                <a:ea typeface="+mj-ea"/>
                <a:cs typeface="Arial" pitchFamily="34" charset="0"/>
              </a:rPr>
              <a:t>وقتي در سطوح پايين يادگيري صحبت مي كنيم از سنجش آموخته ها ارزيابي انجام مي گيرد ولي وقتي در سطوح بالاي يادگيري صحبت مي كنيم از سنجش عملكرد ارزيابي مي كنيم. اگر خروجي يا توليد سطح پايين باشد از سنجش آموخته ولي اگر خروجي يا توليد سطح بالا باشد از سنجش عملكرد استفاده مي شود.</a:t>
            </a:r>
          </a:p>
          <a:p>
            <a:pPr algn="r" rtl="1">
              <a:buNone/>
            </a:pPr>
            <a:r>
              <a:rPr lang="fa-IR" sz="2800" dirty="0" smtClean="0">
                <a:latin typeface="Arial" pitchFamily="34" charset="0"/>
                <a:ea typeface="+mj-ea"/>
                <a:cs typeface="Arial" pitchFamily="34" charset="0"/>
              </a:rPr>
              <a:t>اگر هدف رفتاري باشد سنجش بسته پاسخ است ولي اگر هدف به شكل پيامد باشد سنجش از نوع عملكرد مي شود.</a:t>
            </a:r>
            <a:endParaRPr lang="en-US" sz="2800" dirty="0" smtClean="0">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pPr algn="r" rtl="1"/>
            <a:r>
              <a:rPr lang="fa-IR" sz="3600" dirty="0" smtClean="0">
                <a:latin typeface="Arial" pitchFamily="34" charset="0"/>
                <a:cs typeface="Arial" pitchFamily="34" charset="0"/>
              </a:rPr>
              <a:t>طراحي فعاليت با محور بد فهمي دانش آموزان</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0" y="1828800"/>
            <a:ext cx="8763000" cy="5029200"/>
          </a:xfrm>
        </p:spPr>
        <p:txBody>
          <a:bodyPr>
            <a:normAutofit/>
          </a:bodyPr>
          <a:lstStyle/>
          <a:p>
            <a:pPr algn="r" rtl="1">
              <a:buNone/>
            </a:pPr>
            <a:r>
              <a:rPr lang="fa-IR" sz="2800" dirty="0" smtClean="0">
                <a:latin typeface="Arial" pitchFamily="34" charset="0"/>
                <a:cs typeface="Arial" pitchFamily="34" charset="0"/>
              </a:rPr>
              <a:t>هدف/ پيامد: دانش آموزان بتوانند درك درستي از صداي س، ص، ث در املا نويسي داشته باشند.</a:t>
            </a:r>
          </a:p>
          <a:p>
            <a:pPr algn="r" rtl="1">
              <a:buNone/>
            </a:pPr>
            <a:r>
              <a:rPr lang="fa-IR" sz="2800" dirty="0" smtClean="0">
                <a:latin typeface="Arial" pitchFamily="34" charset="0"/>
                <a:cs typeface="Arial" pitchFamily="34" charset="0"/>
              </a:rPr>
              <a:t>مواد/ منابع: كتاب بخوانيم و بنويسيم، شهرك الفبا</a:t>
            </a:r>
          </a:p>
          <a:p>
            <a:pPr algn="r" rtl="1">
              <a:buNone/>
            </a:pPr>
            <a:r>
              <a:rPr lang="fa-IR" sz="2800" dirty="0" smtClean="0">
                <a:latin typeface="Arial" pitchFamily="34" charset="0"/>
                <a:cs typeface="Arial" pitchFamily="34" charset="0"/>
              </a:rPr>
              <a:t>مراحل اجرا</a:t>
            </a:r>
          </a:p>
          <a:p>
            <a:pPr algn="r" rtl="1">
              <a:buClrTx/>
              <a:buFont typeface="Arial" pitchFamily="34" charset="0"/>
              <a:buChar char="−"/>
            </a:pPr>
            <a:r>
              <a:rPr lang="fa-IR" sz="2800" dirty="0" smtClean="0">
                <a:latin typeface="Arial" pitchFamily="34" charset="0"/>
                <a:cs typeface="Arial" pitchFamily="34" charset="0"/>
              </a:rPr>
              <a:t>بررسي و تشخيص غلطهاي املايي دانش آموزان در صداهاي مختلف</a:t>
            </a:r>
          </a:p>
          <a:p>
            <a:pPr algn="r" rtl="1">
              <a:buClrTx/>
              <a:buFont typeface="Arial" pitchFamily="34" charset="0"/>
              <a:buChar char="−"/>
            </a:pPr>
            <a:r>
              <a:rPr lang="fa-IR" sz="2800" dirty="0" smtClean="0">
                <a:latin typeface="Arial" pitchFamily="34" charset="0"/>
                <a:cs typeface="Arial" pitchFamily="34" charset="0"/>
              </a:rPr>
              <a:t>بررسي وضعيت جسمي دانش آموزان(شنوايي، ديداري و ساير اختلالات و ...)</a:t>
            </a:r>
          </a:p>
          <a:p>
            <a:pPr algn="r" rtl="1">
              <a:buClrTx/>
              <a:buFont typeface="Arial" pitchFamily="34" charset="0"/>
              <a:buChar char="−"/>
            </a:pPr>
            <a:r>
              <a:rPr lang="fa-IR" sz="2800" dirty="0" smtClean="0">
                <a:latin typeface="Arial" pitchFamily="34" charset="0"/>
                <a:cs typeface="Arial" pitchFamily="34" charset="0"/>
              </a:rPr>
              <a:t>مصاحبه با معلم راهنما و والدين دانش آموزان</a:t>
            </a:r>
          </a:p>
          <a:p>
            <a:pPr algn="r" rtl="1">
              <a:buClrTx/>
              <a:buFont typeface="Arial" pitchFamily="34" charset="0"/>
              <a:buChar char="−"/>
            </a:pPr>
            <a:r>
              <a:rPr lang="fa-IR" sz="2800" dirty="0" smtClean="0">
                <a:latin typeface="Arial" pitchFamily="34" charset="0"/>
                <a:cs typeface="Arial" pitchFamily="34" charset="0"/>
              </a:rPr>
              <a:t>تمرين صداها و استفاده از آنها</a:t>
            </a:r>
          </a:p>
          <a:p>
            <a:pPr algn="r" rtl="1">
              <a:buClrTx/>
              <a:buNone/>
            </a:pP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305800" cy="6400800"/>
          </a:xfrm>
        </p:spPr>
        <p:txBody>
          <a:bodyPr>
            <a:normAutofit/>
          </a:bodyPr>
          <a:lstStyle/>
          <a:p>
            <a:pPr algn="r" rtl="1">
              <a:buFont typeface="Arial" pitchFamily="34" charset="0"/>
              <a:buChar char="−"/>
            </a:pPr>
            <a:r>
              <a:rPr lang="fa-IR" sz="2800" dirty="0" smtClean="0">
                <a:solidFill>
                  <a:schemeClr val="tx1"/>
                </a:solidFill>
                <a:latin typeface="Arial" pitchFamily="34" charset="0"/>
                <a:cs typeface="Arial" pitchFamily="34" charset="0"/>
              </a:rPr>
              <a:t>ارائه تصاويري كه در آن صداهاي مختلف موجود است</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_ارجاع به مركز اختلالات يادگيري</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_ و ...</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سنجش عملكرد: ارزيابي املاي دانش آموز</a:t>
            </a:r>
            <a:br>
              <a:rPr lang="fa-IR" sz="2800" dirty="0" smtClean="0">
                <a:solidFill>
                  <a:schemeClr val="tx1"/>
                </a:solidFill>
                <a:latin typeface="Arial" pitchFamily="34" charset="0"/>
                <a:cs typeface="Arial" pitchFamily="34" charset="0"/>
              </a:rPr>
            </a:br>
            <a:endParaRPr lang="en-US" sz="2800" dirty="0">
              <a:solidFill>
                <a:schemeClr val="tx1"/>
              </a:solidFill>
              <a:latin typeface="Arial" pitchFamily="34" charset="0"/>
              <a:cs typeface="Arial" pitchFamily="34" charset="0"/>
            </a:endParaRPr>
          </a:p>
        </p:txBody>
      </p:sp>
      <p:cxnSp>
        <p:nvCxnSpPr>
          <p:cNvPr id="6" name="Straight Connector 5"/>
          <p:cNvCxnSpPr/>
          <p:nvPr/>
        </p:nvCxnSpPr>
        <p:spPr>
          <a:xfrm rot="10800000">
            <a:off x="1905000" y="4419600"/>
            <a:ext cx="624840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76400" y="0"/>
            <a:ext cx="6096000" cy="762000"/>
          </a:xfrm>
        </p:spPr>
        <p:txBody>
          <a:bodyPr>
            <a:normAutofit/>
          </a:bodyPr>
          <a:lstStyle/>
          <a:p>
            <a:pPr algn="r" rtl="1"/>
            <a:r>
              <a:rPr lang="fa-IR" sz="2400" dirty="0" smtClean="0">
                <a:solidFill>
                  <a:schemeClr val="tx1"/>
                </a:solidFill>
                <a:latin typeface="Arial" pitchFamily="34" charset="0"/>
                <a:cs typeface="Arial" pitchFamily="34" charset="0"/>
              </a:rPr>
              <a:t>نمونه طراحي فعاليت (درگير نمودن دانش آموزان)</a:t>
            </a:r>
            <a:endParaRPr lang="en-US" sz="2400" dirty="0">
              <a:solidFill>
                <a:schemeClr val="tx1"/>
              </a:solidFill>
              <a:latin typeface="Arial" pitchFamily="34" charset="0"/>
              <a:cs typeface="Arial" pitchFamily="34" charset="0"/>
            </a:endParaRPr>
          </a:p>
        </p:txBody>
      </p:sp>
      <p:graphicFrame>
        <p:nvGraphicFramePr>
          <p:cNvPr id="5" name="Content Placeholder 4"/>
          <p:cNvGraphicFramePr>
            <a:graphicFrameLocks noGrp="1"/>
          </p:cNvGraphicFramePr>
          <p:nvPr>
            <p:ph idx="1"/>
          </p:nvPr>
        </p:nvGraphicFramePr>
        <p:xfrm>
          <a:off x="457200" y="990600"/>
          <a:ext cx="8153400" cy="4343400"/>
        </p:xfrm>
        <a:graphic>
          <a:graphicData uri="http://schemas.openxmlformats.org/drawingml/2006/table">
            <a:tbl>
              <a:tblPr firstRow="1" bandRow="1">
                <a:tableStyleId>{5C22544A-7EE6-4342-B048-85BDC9FD1C3A}</a:tableStyleId>
              </a:tblPr>
              <a:tblGrid>
                <a:gridCol w="2438400"/>
                <a:gridCol w="3048000"/>
                <a:gridCol w="2667000"/>
              </a:tblGrid>
              <a:tr h="821091">
                <a:tc>
                  <a:txBody>
                    <a:bodyPr/>
                    <a:lstStyle/>
                    <a:p>
                      <a:pPr algn="ctr" rtl="1"/>
                      <a:r>
                        <a:rPr lang="fa-IR" sz="2000" b="1" dirty="0" smtClean="0"/>
                        <a:t>هدف/ پيامد</a:t>
                      </a:r>
                      <a:endParaRPr lang="en-US" sz="2000" b="1" dirty="0"/>
                    </a:p>
                  </a:txBody>
                  <a:tcPr/>
                </a:tc>
                <a:tc>
                  <a:txBody>
                    <a:bodyPr/>
                    <a:lstStyle/>
                    <a:p>
                      <a:pPr algn="ctr" rtl="1"/>
                      <a:r>
                        <a:rPr lang="fa-IR" sz="2000" b="1" dirty="0" smtClean="0"/>
                        <a:t>فرايند يادگيري (مراحل اجرايي)</a:t>
                      </a:r>
                      <a:endParaRPr lang="en-US" sz="2000" b="1" dirty="0"/>
                    </a:p>
                  </a:txBody>
                  <a:tcPr/>
                </a:tc>
                <a:tc>
                  <a:txBody>
                    <a:bodyPr/>
                    <a:lstStyle/>
                    <a:p>
                      <a:pPr algn="ctr" rtl="1"/>
                      <a:r>
                        <a:rPr lang="fa-IR" sz="2000" b="1" dirty="0" smtClean="0"/>
                        <a:t>درون داد (مواد مورد نياز)</a:t>
                      </a:r>
                      <a:endParaRPr lang="en-US" sz="2000" b="1" dirty="0"/>
                    </a:p>
                  </a:txBody>
                  <a:tcPr/>
                </a:tc>
              </a:tr>
              <a:tr h="3522309">
                <a:tc>
                  <a:txBody>
                    <a:bodyPr/>
                    <a:lstStyle/>
                    <a:p>
                      <a:pPr algn="r" rtl="1"/>
                      <a:r>
                        <a:rPr lang="fa-IR" sz="2000" b="1" dirty="0" smtClean="0"/>
                        <a:t>دانش آموز بتواند</a:t>
                      </a:r>
                      <a:r>
                        <a:rPr lang="fa-IR" sz="2000" b="1" baseline="0" dirty="0" smtClean="0"/>
                        <a:t> با استفاده از عمليات رياضي(چهار عمل اصلي) هزينه هاي يك روز خانواده را محاسبه كند.</a:t>
                      </a:r>
                      <a:endParaRPr lang="en-US" sz="2000" b="1" dirty="0"/>
                    </a:p>
                  </a:txBody>
                  <a:tcPr/>
                </a:tc>
                <a:tc>
                  <a:txBody>
                    <a:bodyPr/>
                    <a:lstStyle/>
                    <a:p>
                      <a:pPr algn="r" rtl="1">
                        <a:buFont typeface="Arial" pitchFamily="34" charset="0"/>
                        <a:buChar char="•"/>
                      </a:pPr>
                      <a:r>
                        <a:rPr lang="fa-IR" sz="2000" b="1" dirty="0" smtClean="0"/>
                        <a:t>تهيه ليست اطلاعات مورد نياز هزينه خانواده چهارنفره در يك روز</a:t>
                      </a:r>
                    </a:p>
                    <a:p>
                      <a:pPr algn="r" rtl="1">
                        <a:buFont typeface="Arial" pitchFamily="34" charset="0"/>
                        <a:buChar char="•"/>
                      </a:pPr>
                      <a:r>
                        <a:rPr lang="fa-IR" sz="2000" b="1" dirty="0" smtClean="0"/>
                        <a:t>گروهبندي دانش آموزان</a:t>
                      </a:r>
                    </a:p>
                    <a:p>
                      <a:pPr algn="r" rtl="1">
                        <a:buFont typeface="Arial" pitchFamily="34" charset="0"/>
                        <a:buChar char="•"/>
                      </a:pPr>
                      <a:r>
                        <a:rPr lang="fa-IR" sz="2000" b="1" dirty="0" smtClean="0"/>
                        <a:t>محاسبه هزينه هر وعده غذايي</a:t>
                      </a:r>
                    </a:p>
                    <a:p>
                      <a:pPr algn="r" rtl="1">
                        <a:buFont typeface="Arial" pitchFamily="34" charset="0"/>
                        <a:buChar char="•"/>
                      </a:pPr>
                      <a:r>
                        <a:rPr lang="fa-IR" sz="2000" b="1" dirty="0" smtClean="0"/>
                        <a:t>محاسبه هزينه انرژي(آب</a:t>
                      </a:r>
                      <a:r>
                        <a:rPr lang="fa-IR" sz="2000" b="1" baseline="0" dirty="0" smtClean="0"/>
                        <a:t>، برق، گاز و ...)</a:t>
                      </a:r>
                    </a:p>
                    <a:p>
                      <a:pPr algn="r" rtl="1">
                        <a:buFont typeface="Arial" pitchFamily="34" charset="0"/>
                        <a:buChar char="•"/>
                      </a:pPr>
                      <a:r>
                        <a:rPr lang="fa-IR" sz="2000" b="1" baseline="0" dirty="0" smtClean="0"/>
                        <a:t>هزينه تحصيل</a:t>
                      </a:r>
                    </a:p>
                    <a:p>
                      <a:pPr algn="r" rtl="1">
                        <a:buFont typeface="Arial" pitchFamily="34" charset="0"/>
                        <a:buChar char="•"/>
                      </a:pPr>
                      <a:r>
                        <a:rPr lang="fa-IR" sz="2000" b="1" baseline="0" dirty="0" smtClean="0"/>
                        <a:t>هزينه اياب و ذهاب</a:t>
                      </a:r>
                    </a:p>
                    <a:p>
                      <a:pPr algn="r" rtl="1">
                        <a:buFont typeface="Arial" pitchFamily="34" charset="0"/>
                        <a:buChar char="•"/>
                      </a:pPr>
                      <a:r>
                        <a:rPr lang="fa-IR" sz="2000" b="1" baseline="0" dirty="0" smtClean="0"/>
                        <a:t>و ...</a:t>
                      </a:r>
                      <a:endParaRPr lang="en-US" sz="2000" b="1" dirty="0"/>
                    </a:p>
                  </a:txBody>
                  <a:tcPr/>
                </a:tc>
                <a:tc>
                  <a:txBody>
                    <a:bodyPr/>
                    <a:lstStyle/>
                    <a:p>
                      <a:pPr algn="r" rtl="1"/>
                      <a:r>
                        <a:rPr lang="fa-IR" sz="2000" b="1" dirty="0" smtClean="0"/>
                        <a:t>كتاب رياضي، مفاهيم عمليات رياضي،</a:t>
                      </a:r>
                      <a:r>
                        <a:rPr lang="fa-IR" sz="2000" b="1" baseline="0" dirty="0" smtClean="0"/>
                        <a:t> خودكار، ماشين حساب</a:t>
                      </a:r>
                      <a:endParaRPr lang="en-US" sz="2000" b="1" dirty="0"/>
                    </a:p>
                  </a:txBody>
                  <a:tcPr/>
                </a:tc>
              </a:tr>
            </a:tbl>
          </a:graphicData>
        </a:graphic>
      </p:graphicFrame>
      <p:sp>
        <p:nvSpPr>
          <p:cNvPr id="7" name="TextBox 6"/>
          <p:cNvSpPr txBox="1"/>
          <p:nvPr/>
        </p:nvSpPr>
        <p:spPr>
          <a:xfrm>
            <a:off x="0" y="5562600"/>
            <a:ext cx="9144000" cy="954107"/>
          </a:xfrm>
          <a:prstGeom prst="rect">
            <a:avLst/>
          </a:prstGeom>
          <a:noFill/>
        </p:spPr>
        <p:txBody>
          <a:bodyPr wrap="square" rtlCol="0">
            <a:spAutoFit/>
          </a:bodyPr>
          <a:lstStyle/>
          <a:p>
            <a:pPr algn="r" rtl="1"/>
            <a:r>
              <a:rPr lang="fa-IR" sz="2800" dirty="0" smtClean="0"/>
              <a:t>- سنجش عملكرد:ارائه بيلان هزينه يك روز خانواده و ارزيابي بيلان ارائه شده </a:t>
            </a:r>
          </a:p>
          <a:p>
            <a:pPr algn="r" rtl="1"/>
            <a:r>
              <a:rPr lang="fa-IR" sz="2800" dirty="0" smtClean="0"/>
              <a:t>- بازخورد: در حين عمل(فرآيند) اجرا ، صورت مي گيرد.</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rtl="1"/>
            <a:r>
              <a:rPr lang="fa-IR" dirty="0" smtClean="0">
                <a:solidFill>
                  <a:schemeClr val="bg1"/>
                </a:solidFill>
                <a:latin typeface="Arial" pitchFamily="34" charset="0"/>
                <a:cs typeface="Arial" pitchFamily="34" charset="0"/>
              </a:rPr>
              <a:t>برنامه كارورزي 2</a:t>
            </a:r>
            <a:endParaRPr lang="en-US" dirty="0">
              <a:solidFill>
                <a:schemeClr val="bg1"/>
              </a:solidFill>
            </a:endParaRPr>
          </a:p>
        </p:txBody>
      </p:sp>
      <p:sp>
        <p:nvSpPr>
          <p:cNvPr id="5" name="Text Placeholder 4"/>
          <p:cNvSpPr>
            <a:spLocks noGrp="1"/>
          </p:cNvSpPr>
          <p:nvPr>
            <p:ph type="body" idx="1"/>
          </p:nvPr>
        </p:nvSpPr>
        <p:spPr>
          <a:xfrm>
            <a:off x="0" y="6377424"/>
            <a:ext cx="609600" cy="480576"/>
          </a:xfrm>
        </p:spPr>
        <p:txBody>
          <a:bodyPr>
            <a:normAutofit/>
          </a:bodyPr>
          <a:lstStyle/>
          <a:p>
            <a:endParaRPr lang="en-US" sz="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8686800" cy="1143000"/>
          </a:xfrm>
        </p:spPr>
        <p:txBody>
          <a:bodyPr>
            <a:noAutofit/>
          </a:bodyPr>
          <a:lstStyle/>
          <a:p>
            <a:pPr algn="r" rtl="1"/>
            <a:r>
              <a:rPr lang="fa-IR" sz="3200" dirty="0" smtClean="0">
                <a:latin typeface="Arial" pitchFamily="34" charset="0"/>
                <a:cs typeface="Arial" pitchFamily="34" charset="0"/>
              </a:rPr>
              <a:t>براساس </a:t>
            </a:r>
            <a:r>
              <a:rPr lang="fa-IR" sz="3200" dirty="0" smtClean="0">
                <a:latin typeface="Arial" pitchFamily="34" charset="0"/>
                <a:cs typeface="Arial" pitchFamily="34" charset="0"/>
              </a:rPr>
              <a:t>پژوهشي كه در اتحاديه اروپا صورت گرفته دانش آموزان بايد توانايي پاسخگويي به 4دسته مساله باشند:</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0" y="2438400"/>
            <a:ext cx="8686800" cy="3779520"/>
          </a:xfrm>
        </p:spPr>
        <p:txBody>
          <a:bodyPr>
            <a:normAutofit/>
          </a:bodyPr>
          <a:lstStyle/>
          <a:p>
            <a:pPr marL="514350" indent="-514350" algn="r" rtl="1">
              <a:buClr>
                <a:schemeClr val="tx1"/>
              </a:buClr>
              <a:buFont typeface="+mj-lt"/>
              <a:buAutoNum type="arabicPeriod"/>
            </a:pPr>
            <a:r>
              <a:rPr lang="fa-IR" sz="2800" dirty="0" smtClean="0">
                <a:latin typeface="Arial" pitchFamily="34" charset="0"/>
                <a:cs typeface="Arial" pitchFamily="34" charset="0"/>
              </a:rPr>
              <a:t>مسائلي كه با دانش كشف شده قابل حل باشند.</a:t>
            </a:r>
          </a:p>
          <a:p>
            <a:pPr marL="514350" indent="-514350" algn="r" rtl="1">
              <a:buClr>
                <a:schemeClr val="tx1"/>
              </a:buClr>
              <a:buFont typeface="+mj-lt"/>
              <a:buAutoNum type="arabicPeriod"/>
            </a:pPr>
            <a:r>
              <a:rPr lang="fa-IR" sz="2800" dirty="0" smtClean="0">
                <a:latin typeface="Arial" pitchFamily="34" charset="0"/>
                <a:cs typeface="Arial" pitchFamily="34" charset="0"/>
              </a:rPr>
              <a:t>مسائلي كه براي حل آن نيازمند توليد اطلاعات است</a:t>
            </a:r>
          </a:p>
          <a:p>
            <a:pPr marL="514350" indent="-514350" algn="r" rtl="1">
              <a:buClr>
                <a:schemeClr val="tx1"/>
              </a:buClr>
              <a:buFont typeface="+mj-lt"/>
              <a:buAutoNum type="arabicPeriod"/>
            </a:pPr>
            <a:r>
              <a:rPr lang="fa-IR" sz="2800" dirty="0" smtClean="0">
                <a:latin typeface="Arial" pitchFamily="34" charset="0"/>
                <a:cs typeface="Arial" pitchFamily="34" charset="0"/>
              </a:rPr>
              <a:t>مسائلي كه با اطلاعات موجود در يك رشته ي علمي نمي توان حل كرد بلكه بايد با چند رشته علمي ارتباط برقرار كرد تا آن مسئله حل شود.</a:t>
            </a:r>
          </a:p>
          <a:p>
            <a:pPr marL="514350" indent="-514350" algn="r" rtl="1">
              <a:buClr>
                <a:schemeClr val="tx1"/>
              </a:buClr>
              <a:buFont typeface="+mj-lt"/>
              <a:buAutoNum type="arabicPeriod"/>
            </a:pPr>
            <a:r>
              <a:rPr lang="fa-IR" sz="2800" dirty="0" smtClean="0">
                <a:latin typeface="Arial" pitchFamily="34" charset="0"/>
                <a:cs typeface="Arial" pitchFamily="34" charset="0"/>
              </a:rPr>
              <a:t>مسائلي كه طرح مي شوند ولي هنوز پاسخي به آن داده نشده است.</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r" rtl="1"/>
            <a:r>
              <a:rPr lang="fa-IR" sz="3600" dirty="0" smtClean="0">
                <a:latin typeface="Arial" pitchFamily="34" charset="0"/>
                <a:cs typeface="Arial" pitchFamily="34" charset="0"/>
              </a:rPr>
              <a:t>برنامه كارورزي2</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0" y="1524000"/>
            <a:ext cx="8686800" cy="4800600"/>
          </a:xfrm>
        </p:spPr>
        <p:txBody>
          <a:bodyPr>
            <a:normAutofit fontScale="92500" lnSpcReduction="10000"/>
          </a:bodyPr>
          <a:lstStyle/>
          <a:p>
            <a:pPr algn="r" rtl="1">
              <a:lnSpc>
                <a:spcPct val="150000"/>
              </a:lnSpc>
              <a:buNone/>
            </a:pPr>
            <a:r>
              <a:rPr lang="fa-IR" sz="2800" dirty="0" smtClean="0"/>
              <a:t>    برنامه كارورزي 2 متمركز بر طراحي فعاليت يادگيري است. فعاليت هاي يادگيري، فرصت هايي براي كسب تجربيات مستقيم، ارزيابي و بازانديشي درباره يادگيري است.</a:t>
            </a:r>
          </a:p>
          <a:p>
            <a:pPr algn="r" rtl="1">
              <a:lnSpc>
                <a:spcPct val="150000"/>
              </a:lnSpc>
              <a:buNone/>
            </a:pPr>
            <a:r>
              <a:rPr lang="fa-IR" sz="2800" dirty="0" smtClean="0"/>
              <a:t>در اين برنامه دانشجو با توجه به مسئله اي كه دست پيدا كرده بايد طراحي فعاليت يادگيري انجام دهد و سپس اجرا و ارزيابي نمايد.</a:t>
            </a:r>
          </a:p>
          <a:p>
            <a:pPr algn="r" rtl="1">
              <a:lnSpc>
                <a:spcPct val="150000"/>
              </a:lnSpc>
              <a:buNone/>
            </a:pPr>
            <a:r>
              <a:rPr lang="fa-IR" sz="2800" dirty="0" smtClean="0"/>
              <a:t>در كارورزي2 فرصت هاي يادگيري تدارك ديده شده تا دانشجويان را در معرض دانش كاربردي كه تركيبي از انواع مختلف دانش بياني، رويه اي، موقعيتي و فرا شناختي است قرار دهد.</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04088"/>
            <a:ext cx="8763000" cy="5087112"/>
          </a:xfrm>
        </p:spPr>
        <p:txBody>
          <a:bodyPr>
            <a:noAutofit/>
          </a:bodyPr>
          <a:lstStyle/>
          <a:p>
            <a:pPr algn="r" rtl="1">
              <a:lnSpc>
                <a:spcPct val="150000"/>
              </a:lnSpc>
            </a:pPr>
            <a:r>
              <a:rPr lang="fa-IR" sz="2800" dirty="0" smtClean="0">
                <a:solidFill>
                  <a:schemeClr val="tx1"/>
                </a:solidFill>
                <a:latin typeface="Arial" pitchFamily="34" charset="0"/>
                <a:cs typeface="Arial" pitchFamily="34" charset="0"/>
              </a:rPr>
              <a:t>آنچه مهم است اين است كه دانشجويان در فعاليت هاي يادگيري انتخاب شده، درگير شوند و در صورت لزوم مسائل مختلف آموزشي را از ابعاد مختلف و زواياي گوناگون ببينند و در تمرين معلمي، ملزم شوند براي انجام هر فعاليت يادگيري، به تدوين برنامه، مشخص كردن نحوه اجراي آن فعاليت و نيز ارزيابي آن بپردازند و با بازانديشي درباره فعاليت يادگيري، علت موفقييت و يا عدم موفقيت خود را بيابند و در صورت نياز مجدداً به تدوين، اجرا و ارزيابي برنامه بپردازند.</a:t>
            </a:r>
            <a:endParaRPr lang="en-US" sz="28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8458200" cy="6553200"/>
          </a:xfrm>
        </p:spPr>
        <p:txBody>
          <a:bodyPr>
            <a:noAutofit/>
          </a:bodyPr>
          <a:lstStyle/>
          <a:p>
            <a:pPr algn="r" rtl="1"/>
            <a:r>
              <a:rPr lang="fa-IR" sz="3200" b="1" dirty="0" smtClean="0">
                <a:latin typeface="Arial" pitchFamily="34" charset="0"/>
                <a:cs typeface="Arial" pitchFamily="34" charset="0"/>
              </a:rPr>
              <a:t>دانش بياني: </a:t>
            </a:r>
            <a:r>
              <a:rPr lang="fa-IR" sz="2800" dirty="0" smtClean="0">
                <a:solidFill>
                  <a:schemeClr val="tx1"/>
                </a:solidFill>
                <a:latin typeface="Arial" pitchFamily="34" charset="0"/>
                <a:cs typeface="Arial" pitchFamily="34" charset="0"/>
              </a:rPr>
              <a:t>اطلاعات واقعي است كه فرد مي داند، مي توان آن را نوشت و بيان كرد، دانشي است كه با چه چيز بودن سروكار دارد؛ مثال: دانستن يك فرمول براي محاسبه، ترتيب حروف الفبا، پايتخت كشورها، تاريخ ها.</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
            </a:r>
            <a:br>
              <a:rPr lang="fa-IR" sz="2800" dirty="0" smtClean="0">
                <a:solidFill>
                  <a:schemeClr val="tx1"/>
                </a:solidFill>
                <a:latin typeface="Arial" pitchFamily="34" charset="0"/>
                <a:cs typeface="Arial" pitchFamily="34" charset="0"/>
              </a:rPr>
            </a:br>
            <a:r>
              <a:rPr lang="fa-IR" sz="3200" b="1" dirty="0" smtClean="0">
                <a:latin typeface="Arial" pitchFamily="34" charset="0"/>
                <a:cs typeface="Arial" pitchFamily="34" charset="0"/>
              </a:rPr>
              <a:t>دانش فرايندي(روندي): </a:t>
            </a:r>
            <a:r>
              <a:rPr lang="fa-IR" sz="2800" dirty="0" smtClean="0">
                <a:solidFill>
                  <a:schemeClr val="tx1"/>
                </a:solidFill>
                <a:latin typeface="Arial" pitchFamily="34" charset="0"/>
                <a:cs typeface="Arial" pitchFamily="34" charset="0"/>
              </a:rPr>
              <a:t>به چگونگي انجام مراحل يك كار است ، با فرايندهاي مختلف سروكار دارد و چگونه انجام دادن كاري به طريق فرايندي و مرحله اي را در بر مي گيرد.</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
            </a:r>
            <a:br>
              <a:rPr lang="fa-IR" sz="2800" dirty="0" smtClean="0">
                <a:solidFill>
                  <a:schemeClr val="tx1"/>
                </a:solidFill>
                <a:latin typeface="Arial" pitchFamily="34" charset="0"/>
                <a:cs typeface="Arial" pitchFamily="34" charset="0"/>
              </a:rPr>
            </a:br>
            <a:r>
              <a:rPr lang="fa-IR" sz="3200" b="1" dirty="0" smtClean="0">
                <a:latin typeface="Arial" pitchFamily="34" charset="0"/>
                <a:cs typeface="Arial" pitchFamily="34" charset="0"/>
              </a:rPr>
              <a:t>دانش موقعيتي: </a:t>
            </a:r>
            <a:r>
              <a:rPr lang="fa-IR" sz="2800" dirty="0" smtClean="0">
                <a:solidFill>
                  <a:schemeClr val="tx1"/>
                </a:solidFill>
                <a:latin typeface="Arial" pitchFamily="34" charset="0"/>
                <a:cs typeface="Arial" pitchFamily="34" charset="0"/>
              </a:rPr>
              <a:t>دانشي است كه استفاده از آن مشروط به شرايط خاص يا زمان خاصي است. استفاده از يك مهارت يا دانش يا راهبرد، زماني كه استفاده از آن مفيد باشد. زماني كه فرد بتواند به گونه اي خلاق از دانش هاي بياني و فرايندي براي حل يك مسئله استفاده كند. مانند تشخيص اينكه اكنون براي حل اين مسئله، از چه فرمولي با يد استفاده كرد.</a:t>
            </a:r>
            <a:endParaRPr lang="en-US" sz="28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3182112"/>
          </a:xfrm>
        </p:spPr>
        <p:txBody>
          <a:bodyPr>
            <a:noAutofit/>
          </a:bodyPr>
          <a:lstStyle/>
          <a:p>
            <a:pPr marL="514350" indent="-514350" algn="r" rtl="1"/>
            <a:r>
              <a:rPr lang="fa-IR" sz="3200" b="1" dirty="0" smtClean="0">
                <a:latin typeface="Arial" pitchFamily="34" charset="0"/>
                <a:cs typeface="Arial" pitchFamily="34" charset="0"/>
              </a:rPr>
              <a:t>     دانش فراشناختي: </a:t>
            </a:r>
            <a:r>
              <a:rPr lang="fa-IR" sz="2800" dirty="0" smtClean="0">
                <a:solidFill>
                  <a:schemeClr val="tx1"/>
                </a:solidFill>
                <a:latin typeface="Arial" pitchFamily="34" charset="0"/>
                <a:cs typeface="Arial" pitchFamily="34" charset="0"/>
              </a:rPr>
              <a:t>تفكر درباره تفكر است، دانشي است كه شامل شناخت درباره شناخت به طور كلي و آگاهي و دانش فرد درباره شناخت خودش است. </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
            </a:r>
            <a:br>
              <a:rPr lang="fa-IR" sz="2800" dirty="0" smtClean="0">
                <a:solidFill>
                  <a:schemeClr val="tx1"/>
                </a:solidFill>
                <a:latin typeface="Arial" pitchFamily="34" charset="0"/>
                <a:cs typeface="Arial" pitchFamily="34" charset="0"/>
              </a:rPr>
            </a:br>
            <a:r>
              <a:rPr lang="fa-IR" sz="2800" dirty="0" smtClean="0">
                <a:solidFill>
                  <a:schemeClr val="tx1"/>
                </a:solidFill>
                <a:latin typeface="Arial" pitchFamily="34" charset="0"/>
                <a:cs typeface="Arial" pitchFamily="34" charset="0"/>
              </a:rPr>
              <a:t/>
            </a:r>
            <a:br>
              <a:rPr lang="fa-IR" sz="2800" dirty="0" smtClean="0">
                <a:solidFill>
                  <a:schemeClr val="tx1"/>
                </a:solidFill>
                <a:latin typeface="Arial" pitchFamily="34" charset="0"/>
                <a:cs typeface="Arial" pitchFamily="34" charset="0"/>
              </a:rPr>
            </a:br>
            <a:endParaRPr lang="en-US" sz="28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a:xfrm>
            <a:off x="0" y="2468880"/>
            <a:ext cx="8686800" cy="4389120"/>
          </a:xfrm>
        </p:spPr>
        <p:txBody>
          <a:bodyPr>
            <a:normAutofit/>
          </a:bodyPr>
          <a:lstStyle/>
          <a:p>
            <a:pPr algn="r" rtl="1">
              <a:buNone/>
            </a:pPr>
            <a:r>
              <a:rPr lang="fa-IR" sz="3200" b="1" dirty="0" smtClean="0">
                <a:solidFill>
                  <a:schemeClr val="tx2"/>
                </a:solidFill>
                <a:latin typeface="Arial" pitchFamily="34" charset="0"/>
                <a:ea typeface="+mj-ea"/>
                <a:cs typeface="Arial" pitchFamily="34" charset="0"/>
              </a:rPr>
              <a:t>طراحي فعاليت يادگيري در 2مرحله انجام مي شود:</a:t>
            </a:r>
            <a:r>
              <a:rPr lang="fa-IR" sz="2800" dirty="0" smtClean="0">
                <a:latin typeface="Arial" pitchFamily="34" charset="0"/>
                <a:cs typeface="Arial" pitchFamily="34" charset="0"/>
              </a:rPr>
              <a:t/>
            </a:r>
            <a:br>
              <a:rPr lang="fa-IR" sz="2800" dirty="0" smtClean="0">
                <a:latin typeface="Arial" pitchFamily="34" charset="0"/>
                <a:cs typeface="Arial" pitchFamily="34" charset="0"/>
              </a:rPr>
            </a:br>
            <a:r>
              <a:rPr lang="fa-IR" sz="2800" dirty="0" smtClean="0">
                <a:latin typeface="Arial" pitchFamily="34" charset="0"/>
                <a:cs typeface="Arial" pitchFamily="34" charset="0"/>
              </a:rPr>
              <a:t/>
            </a:r>
            <a:br>
              <a:rPr lang="fa-IR" sz="2800" dirty="0" smtClean="0">
                <a:latin typeface="Arial" pitchFamily="34" charset="0"/>
                <a:cs typeface="Arial" pitchFamily="34" charset="0"/>
              </a:rPr>
            </a:br>
            <a:r>
              <a:rPr lang="fa-IR" sz="2800" dirty="0" smtClean="0">
                <a:latin typeface="Arial" pitchFamily="34" charset="0"/>
                <a:cs typeface="Arial" pitchFamily="34" charset="0"/>
              </a:rPr>
              <a:t>1- </a:t>
            </a:r>
            <a:r>
              <a:rPr lang="fa-IR" sz="2800" b="1" dirty="0" smtClean="0">
                <a:latin typeface="Arial" pitchFamily="34" charset="0"/>
                <a:cs typeface="Arial" pitchFamily="34" charset="0"/>
              </a:rPr>
              <a:t>با مشاركت معلم راهنما</a:t>
            </a:r>
            <a:br>
              <a:rPr lang="fa-IR" sz="2800" b="1" dirty="0" smtClean="0">
                <a:latin typeface="Arial" pitchFamily="34" charset="0"/>
                <a:cs typeface="Arial" pitchFamily="34" charset="0"/>
              </a:rPr>
            </a:br>
            <a:r>
              <a:rPr lang="fa-IR" sz="2800" dirty="0" smtClean="0">
                <a:latin typeface="Arial" pitchFamily="34" charset="0"/>
                <a:cs typeface="Arial" pitchFamily="34" charset="0"/>
              </a:rPr>
              <a:t/>
            </a:r>
            <a:br>
              <a:rPr lang="fa-IR" sz="2800" dirty="0" smtClean="0">
                <a:latin typeface="Arial" pitchFamily="34" charset="0"/>
                <a:cs typeface="Arial" pitchFamily="34" charset="0"/>
              </a:rPr>
            </a:br>
            <a:r>
              <a:rPr lang="fa-IR" sz="2800" dirty="0" smtClean="0">
                <a:latin typeface="Arial" pitchFamily="34" charset="0"/>
                <a:cs typeface="Arial" pitchFamily="34" charset="0"/>
              </a:rPr>
              <a:t>2- </a:t>
            </a:r>
            <a:r>
              <a:rPr lang="fa-IR" sz="2800" b="1" dirty="0" smtClean="0">
                <a:latin typeface="Arial" pitchFamily="34" charset="0"/>
                <a:cs typeface="Arial" pitchFamily="34" charset="0"/>
              </a:rPr>
              <a:t>زير نظر معلم راهنما ولي بصورت مستقل انجام مي گيرد و استاد راهنما نقش هدايت گري دارد فعاليت هاي طراحي شده بر روي يك دانش آموز يا يك گروه كوچك يا گروه بزرگ انجام مي شود.</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r" rtl="1"/>
            <a:r>
              <a:rPr lang="fa-IR" sz="3600" dirty="0" smtClean="0">
                <a:latin typeface="Arial" pitchFamily="34" charset="0"/>
                <a:cs typeface="Arial" pitchFamily="34" charset="0"/>
              </a:rPr>
              <a:t>محورهاي پيش بيني شده براي طراحي فعاليت يادگيري</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0" y="1935480"/>
            <a:ext cx="8686800" cy="4389120"/>
          </a:xfrm>
        </p:spPr>
        <p:txBody>
          <a:bodyPr>
            <a:normAutofit/>
          </a:bodyPr>
          <a:lstStyle/>
          <a:p>
            <a:pPr algn="r" rtl="1">
              <a:lnSpc>
                <a:spcPct val="150000"/>
              </a:lnSpc>
              <a:buNone/>
            </a:pPr>
            <a:r>
              <a:rPr lang="fa-IR" sz="2800" dirty="0" smtClean="0">
                <a:latin typeface="Arial" pitchFamily="34" charset="0"/>
                <a:cs typeface="Arial" pitchFamily="34" charset="0"/>
              </a:rPr>
              <a:t>   درگير نمودن دانش آموز، مرور مباحث، سنجش آموخته ها، يادگيري مشاركتي، طراحي تكليف يادگيري براي يكي از موضوعات درسي، رفع بدفهمي هاي دانش آموزان، طراحي فعاليت براي رفع عقب ماندگي هاي تحصيلي، مهارتهاي تفكر، تقويت و بهبود عملكردهاي عاطفي (مثل بي نظمي، عدم رعايت قانون) </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smtClean="0">
                <a:latin typeface="Arial" pitchFamily="34" charset="0"/>
                <a:cs typeface="Arial" pitchFamily="34" charset="0"/>
              </a:rPr>
              <a:t>ساختار طراحي فعاليت يادگيري</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rtl="1">
              <a:lnSpc>
                <a:spcPct val="150000"/>
              </a:lnSpc>
              <a:buClrTx/>
              <a:buFont typeface="Constantia" pitchFamily="18" charset="0"/>
              <a:buChar char="₋"/>
            </a:pPr>
            <a:r>
              <a:rPr lang="fa-IR" sz="2800" b="1" dirty="0" smtClean="0">
                <a:solidFill>
                  <a:schemeClr val="tx2"/>
                </a:solidFill>
              </a:rPr>
              <a:t>هدف/ پيامد</a:t>
            </a:r>
          </a:p>
          <a:p>
            <a:pPr algn="r" rtl="1">
              <a:lnSpc>
                <a:spcPct val="150000"/>
              </a:lnSpc>
              <a:buClrTx/>
              <a:buFont typeface="Constantia" pitchFamily="18" charset="0"/>
              <a:buChar char="₋"/>
            </a:pPr>
            <a:r>
              <a:rPr lang="fa-IR" sz="2800" b="1" dirty="0" smtClean="0">
                <a:solidFill>
                  <a:schemeClr val="tx2"/>
                </a:solidFill>
              </a:rPr>
              <a:t>مراحل/ گام هاي فعاليت</a:t>
            </a:r>
          </a:p>
          <a:p>
            <a:pPr algn="r" rtl="1">
              <a:lnSpc>
                <a:spcPct val="150000"/>
              </a:lnSpc>
              <a:buClrTx/>
              <a:buFont typeface="Constantia" pitchFamily="18" charset="0"/>
              <a:buChar char="₋"/>
            </a:pPr>
            <a:r>
              <a:rPr lang="fa-IR" sz="2800" b="1" dirty="0" smtClean="0">
                <a:solidFill>
                  <a:schemeClr val="tx2"/>
                </a:solidFill>
              </a:rPr>
              <a:t>مواد/ منابع آموزشي مورد نياز</a:t>
            </a:r>
          </a:p>
          <a:p>
            <a:pPr algn="r" rtl="1">
              <a:lnSpc>
                <a:spcPct val="150000"/>
              </a:lnSpc>
              <a:buClrTx/>
              <a:buFont typeface="Constantia" pitchFamily="18" charset="0"/>
              <a:buChar char="₋"/>
            </a:pPr>
            <a:r>
              <a:rPr lang="fa-IR" sz="2800" b="1" dirty="0" smtClean="0">
                <a:solidFill>
                  <a:schemeClr val="tx2"/>
                </a:solidFill>
              </a:rPr>
              <a:t>روش بازخورد دادن به دانش آموزان در فرايند اجرا</a:t>
            </a:r>
          </a:p>
          <a:p>
            <a:pPr algn="r" rtl="1">
              <a:lnSpc>
                <a:spcPct val="150000"/>
              </a:lnSpc>
              <a:buClrTx/>
              <a:buFont typeface="Constantia" pitchFamily="18" charset="0"/>
              <a:buChar char="₋"/>
            </a:pPr>
            <a:r>
              <a:rPr lang="fa-IR" sz="2800" b="1" dirty="0" smtClean="0">
                <a:solidFill>
                  <a:schemeClr val="tx2"/>
                </a:solidFill>
              </a:rPr>
              <a:t>سنجش آموخته ها/ سنجش عملكرد</a:t>
            </a:r>
            <a:endParaRPr lang="en-US" sz="2800" b="1" dirty="0">
              <a:solidFill>
                <a:schemeClr val="tx2"/>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161</TotalTime>
  <Words>759</Words>
  <Application>Microsoft Office PowerPoint</Application>
  <PresentationFormat>On-screen Show (4:3)</PresentationFormat>
  <Paragraphs>51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برنامه كارورزي 2</vt:lpstr>
      <vt:lpstr>براساس پژوهشي كه در اتحاديه اروپا صورت گرفته دانش آموزان بايد توانايي پاسخگويي به 4دسته مساله باشند:</vt:lpstr>
      <vt:lpstr>برنامه كارورزي2</vt:lpstr>
      <vt:lpstr>آنچه مهم است اين است كه دانشجويان در فعاليت هاي يادگيري انتخاب شده، درگير شوند و در صورت لزوم مسائل مختلف آموزشي را از ابعاد مختلف و زواياي گوناگون ببينند و در تمرين معلمي، ملزم شوند براي انجام هر فعاليت يادگيري، به تدوين برنامه، مشخص كردن نحوه اجراي آن فعاليت و نيز ارزيابي آن بپردازند و با بازانديشي درباره فعاليت يادگيري، علت موفقييت و يا عدم موفقيت خود را بيابند و در صورت نياز مجدداً به تدوين، اجرا و ارزيابي برنامه بپردازند.</vt:lpstr>
      <vt:lpstr>دانش بياني: اطلاعات واقعي است كه فرد مي داند، مي توان آن را نوشت و بيان كرد، دانشي است كه با چه چيز بودن سروكار دارد؛ مثال: دانستن يك فرمول براي محاسبه، ترتيب حروف الفبا، پايتخت كشورها، تاريخ ها.  دانش فرايندي(روندي): به چگونگي انجام مراحل يك كار است ، با فرايندهاي مختلف سروكار دارد و چگونه انجام دادن كاري به طريق فرايندي و مرحله اي را در بر مي گيرد.  دانش موقعيتي: دانشي است كه استفاده از آن مشروط به شرايط خاص يا زمان خاصي است. استفاده از يك مهارت يا دانش يا راهبرد، زماني كه استفاده از آن مفيد باشد. زماني كه فرد بتواند به گونه اي خلاق از دانش هاي بياني و فرايندي براي حل يك مسئله استفاده كند. مانند تشخيص اينكه اكنون براي حل اين مسئله، از چه فرمولي با يد استفاده كرد.</vt:lpstr>
      <vt:lpstr>     دانش فراشناختي: تفكر درباره تفكر است، دانشي است كه شامل شناخت درباره شناخت به طور كلي و آگاهي و دانش فرد درباره شناخت خودش است.    </vt:lpstr>
      <vt:lpstr>محورهاي پيش بيني شده براي طراحي فعاليت يادگيري</vt:lpstr>
      <vt:lpstr>ساختار طراحي فعاليت يادگيري</vt:lpstr>
      <vt:lpstr>نگارش هدف: بايد از هدف شروع كنيم، چون نقطه آغاز عزيمت هر برنامه ريزي در هر سطحي هدف است. هدف، وقتي در قالب رويكرد شناختي يا فراشناختي نوشته مي شود بصورت پيامد نگارش مي گردد. در رويكرد شناختي انتظار نمي رود كه تمام دانش آموزان به يك صورت به هدف برسند. در پيامد ها بيشتر به آن توانمندي كه دانش آموز در اين فعاليت توانسته به آن برسد تاكيد مي شود؛ مثلا اگر دانش آموز كلاس اول حروف و علامت ها را بداند، قادر به انجام چه كاري خواهد بود.  </vt:lpstr>
      <vt:lpstr>در پيامدها دانش آموز مهارتهاي خود را مي آميزد و چيز ديگري توليد مي كند. پيامد يك خصوصيت توليدي دارد يعني يك خروجي دارد و باعث مي شود كه دانش آموز فكر كند و چيزي به آن خروجي اضافه كند. پيامد باعث مي شود كه بين دانش آموز، نگرش و مهارت پيوند ايجاد كرد و يكپارچه مي شود.</vt:lpstr>
      <vt:lpstr>طراحي فعاليت با محور بد فهمي دانش آموزان</vt:lpstr>
      <vt:lpstr>ارائه تصاويري كه در آن صداهاي مختلف موجود است _ارجاع به مركز اختلالات يادگيري _ و ...    سنجش عملكرد: ارزيابي املاي دانش آموز </vt:lpstr>
      <vt:lpstr>نمونه طراحي فعاليت (درگير نمودن دانش آموزان)</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victoria</dc:creator>
  <cp:lastModifiedBy>Omid</cp:lastModifiedBy>
  <cp:revision>16</cp:revision>
  <dcterms:created xsi:type="dcterms:W3CDTF">2015-02-06T21:42:53Z</dcterms:created>
  <dcterms:modified xsi:type="dcterms:W3CDTF">2015-04-11T12:59:19Z</dcterms:modified>
</cp:coreProperties>
</file>