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63"/>
  </p:notesMasterIdLst>
  <p:handoutMasterIdLst>
    <p:handoutMasterId r:id="rId64"/>
  </p:handoutMasterIdLst>
  <p:sldIdLst>
    <p:sldId id="257" r:id="rId2"/>
    <p:sldId id="330" r:id="rId3"/>
    <p:sldId id="325" r:id="rId4"/>
    <p:sldId id="324" r:id="rId5"/>
    <p:sldId id="258" r:id="rId6"/>
    <p:sldId id="260" r:id="rId7"/>
    <p:sldId id="334" r:id="rId8"/>
    <p:sldId id="332" r:id="rId9"/>
    <p:sldId id="333" r:id="rId10"/>
    <p:sldId id="263" r:id="rId11"/>
    <p:sldId id="335" r:id="rId12"/>
    <p:sldId id="265" r:id="rId13"/>
    <p:sldId id="266" r:id="rId14"/>
    <p:sldId id="259" r:id="rId15"/>
    <p:sldId id="268" r:id="rId16"/>
    <p:sldId id="264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86" r:id="rId25"/>
    <p:sldId id="287" r:id="rId26"/>
    <p:sldId id="343" r:id="rId27"/>
    <p:sldId id="342" r:id="rId28"/>
    <p:sldId id="292" r:id="rId29"/>
    <p:sldId id="293" r:id="rId30"/>
    <p:sldId id="294" r:id="rId31"/>
    <p:sldId id="295" r:id="rId32"/>
    <p:sldId id="338" r:id="rId33"/>
    <p:sldId id="298" r:id="rId34"/>
    <p:sldId id="299" r:id="rId35"/>
    <p:sldId id="300" r:id="rId36"/>
    <p:sldId id="301" r:id="rId37"/>
    <p:sldId id="302" r:id="rId38"/>
    <p:sldId id="337" r:id="rId39"/>
    <p:sldId id="339" r:id="rId40"/>
    <p:sldId id="340" r:id="rId41"/>
    <p:sldId id="344" r:id="rId42"/>
    <p:sldId id="341" r:id="rId43"/>
    <p:sldId id="303" r:id="rId44"/>
    <p:sldId id="306" r:id="rId45"/>
    <p:sldId id="307" r:id="rId46"/>
    <p:sldId id="308" r:id="rId47"/>
    <p:sldId id="309" r:id="rId48"/>
    <p:sldId id="311" r:id="rId49"/>
    <p:sldId id="310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1" r:id="rId59"/>
    <p:sldId id="320" r:id="rId60"/>
    <p:sldId id="323" r:id="rId61"/>
    <p:sldId id="322" r:id="rId6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7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146" cy="464741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54" y="0"/>
            <a:ext cx="3037146" cy="464741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7280DC6C-4AE3-4DC9-8B81-83C459659C45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063"/>
            <a:ext cx="3037146" cy="464740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54" y="8830063"/>
            <a:ext cx="3037146" cy="464740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7B39DA58-7244-4FC0-AFFD-96134B8C4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24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8AD36-FB6D-4B90-B19B-96152E0D7395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21C1D-B9DA-4838-9FDE-4BD783D2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26C7388-3B62-410E-8243-88B7BC1F194B}" type="slidenum">
              <a:rPr lang="en-US">
                <a:latin typeface="Calibri" pitchFamily="34" charset="0"/>
              </a:rPr>
              <a:pPr eaLnBrk="1" hangingPunct="1"/>
              <a:t>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6AD4320-5E50-40E6-B229-86568EBCC254}" type="slidenum">
              <a:rPr lang="en-US">
                <a:latin typeface="Calibri" pitchFamily="34" charset="0"/>
              </a:rPr>
              <a:pPr eaLnBrk="1" hangingPunct="1"/>
              <a:t>40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None of this occurs without intracellular Ca</a:t>
            </a:r>
            <a:r>
              <a:rPr lang="en-US" b="1" baseline="26000" smtClean="0">
                <a:ea typeface="ＭＳ Ｐゴシック" pitchFamily="34" charset="-128"/>
              </a:rPr>
              <a:t>2+ </a:t>
            </a:r>
            <a:r>
              <a:rPr lang="en-US" smtClean="0">
                <a:ea typeface="ＭＳ Ｐゴシック" pitchFamily="34" charset="-128"/>
              </a:rPr>
              <a:t>release from its storage sites in the sarcoplasmic reticulum.</a:t>
            </a: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929F62-D26A-4F82-9DEE-15114E622F25}" type="slidenum">
              <a:rPr lang="en-US">
                <a:latin typeface="Calibri" pitchFamily="34" charset="0"/>
              </a:rPr>
              <a:pPr eaLnBrk="1" hangingPunct="1"/>
              <a:t>42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54D30CD-A5CC-4B47-A1EE-E3DD5BBBDADE}" type="slidenum">
              <a:rPr lang="en-US">
                <a:latin typeface="Calibri" pitchFamily="34" charset="0"/>
              </a:rPr>
              <a:pPr eaLnBrk="1" hangingPunct="1"/>
              <a:t>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5081CD7-5E7F-40BE-AB19-EAC24478DCB9}" type="slidenum">
              <a:rPr lang="en-US">
                <a:latin typeface="Calibri" pitchFamily="34" charset="0"/>
              </a:rPr>
              <a:pPr eaLnBrk="1" hangingPunct="1"/>
              <a:t>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D17CCF6-1A03-48B6-9985-E74718841773}" type="slidenum">
              <a:rPr lang="en-US">
                <a:latin typeface="Calibri" pitchFamily="34" charset="0"/>
              </a:rPr>
              <a:pPr eaLnBrk="1" hangingPunct="1"/>
              <a:t>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7B13834-DE6C-4436-B195-0EC422F9406D}" type="slidenum">
              <a:rPr lang="en-US">
                <a:latin typeface="Calibri" pitchFamily="34" charset="0"/>
              </a:rPr>
              <a:pPr eaLnBrk="1" hangingPunct="1"/>
              <a:t>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6965D38-80B5-45AF-846C-737F537ADB7F}" type="slidenum">
              <a:rPr lang="en-US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A96E629-BFDF-4651-A61A-7F4642AFA990}" type="slidenum">
              <a:rPr lang="en-US">
                <a:latin typeface="Calibri" pitchFamily="34" charset="0"/>
              </a:rPr>
              <a:pPr eaLnBrk="1" hangingPunct="1"/>
              <a:t>32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21813A6-3F36-4863-9CD7-22FABC280F46}" type="slidenum">
              <a:rPr lang="en-US">
                <a:latin typeface="Calibri" pitchFamily="34" charset="0"/>
              </a:rPr>
              <a:pPr eaLnBrk="1" hangingPunct="1"/>
              <a:t>38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32E49C6-EF06-4C6A-A3A2-F7048A696DA2}" type="slidenum">
              <a:rPr lang="en-US">
                <a:latin typeface="Calibri" pitchFamily="34" charset="0"/>
              </a:rPr>
              <a:pPr eaLnBrk="1" hangingPunct="1"/>
              <a:t>39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234E7-64EE-4C32-9BB8-B3D86920A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C6717-E0DE-4664-9224-DB2F4258D19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Muscular System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Connective Tissue Coverings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3300"/>
                </a:solidFill>
              </a:rPr>
              <a:t>Fascia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Surrounds an </a:t>
            </a:r>
            <a:r>
              <a:rPr lang="en-US" sz="2400" b="1" u="sng" dirty="0" smtClean="0"/>
              <a:t>individual skeletal muscle</a:t>
            </a:r>
            <a:r>
              <a:rPr lang="en-US" sz="2400" b="1" dirty="0" smtClean="0"/>
              <a:t>, separating it from other muscles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Fascia may extend beyond the ends of the muscle to become a </a:t>
            </a:r>
            <a:r>
              <a:rPr lang="en-US" sz="2400" b="1" u="sng" dirty="0" smtClean="0">
                <a:solidFill>
                  <a:srgbClr val="FF3300"/>
                </a:solidFill>
              </a:rPr>
              <a:t>tendon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Fascia may connect muscle to muscle and is called an </a:t>
            </a:r>
            <a:r>
              <a:rPr lang="en-US" sz="2400" b="1" u="sng" dirty="0" err="1" smtClean="0">
                <a:solidFill>
                  <a:srgbClr val="FF3300"/>
                </a:solidFill>
              </a:rPr>
              <a:t>aponeurosis</a:t>
            </a:r>
            <a:endParaRPr lang="en-US" sz="2400" b="1" u="sng" dirty="0" smtClean="0">
              <a:solidFill>
                <a:srgbClr val="FF3300"/>
              </a:solidFill>
            </a:endParaRPr>
          </a:p>
        </p:txBody>
      </p:sp>
      <p:pic>
        <p:nvPicPr>
          <p:cNvPr id="13316" name="Picture 5" descr="09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0450" y="1219200"/>
            <a:ext cx="3382963" cy="563880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3373438" cy="2057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latin typeface="Bookman Old Style" charset="0"/>
              </a:rPr>
              <a:t>Organization of Muscle Tissue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362200"/>
            <a:ext cx="4048125" cy="3457575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>
                <a:ea typeface="ＭＳ Ｐゴシック" charset="-128"/>
              </a:rPr>
              <a:t>Many large muscle groups are encased in both a </a:t>
            </a:r>
            <a:r>
              <a:rPr b="1">
                <a:solidFill>
                  <a:srgbClr val="C00000"/>
                </a:solidFill>
                <a:ea typeface="ＭＳ Ｐゴシック" charset="-128"/>
              </a:rPr>
              <a:t>superficial</a:t>
            </a:r>
            <a:r>
              <a:rPr b="1">
                <a:solidFill>
                  <a:srgbClr val="FF0000"/>
                </a:solidFill>
                <a:ea typeface="ＭＳ Ｐゴシック" charset="-128"/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>
                <a:ea typeface="ＭＳ Ｐゴシック" charset="-128"/>
              </a:rPr>
              <a:t>	and a </a:t>
            </a:r>
            <a:r>
              <a:rPr b="1">
                <a:solidFill>
                  <a:srgbClr val="C00000"/>
                </a:solidFill>
                <a:ea typeface="ＭＳ Ｐゴシック" charset="-128"/>
              </a:rPr>
              <a:t>deep fascia</a:t>
            </a:r>
          </a:p>
        </p:txBody>
      </p:sp>
      <p:pic>
        <p:nvPicPr>
          <p:cNvPr id="17412" name="Picture 19" descr="Real Anatomy Fasci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r="3746"/>
          <a:stretch>
            <a:fillRect/>
          </a:stretch>
        </p:blipFill>
        <p:spPr bwMode="auto">
          <a:xfrm>
            <a:off x="4419600" y="381000"/>
            <a:ext cx="4343400" cy="6118225"/>
          </a:xfrm>
          <a:prstGeom prst="rect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445000" y="381000"/>
            <a:ext cx="4387850" cy="6118225"/>
          </a:xfrm>
          <a:prstGeom prst="rect">
            <a:avLst/>
          </a:prstGeom>
          <a:noFill/>
          <a:ln w="1238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7414" name="TextBox 18"/>
          <p:cNvSpPr txBox="1">
            <a:spLocks noChangeArrowheads="1"/>
          </p:cNvSpPr>
          <p:nvPr/>
        </p:nvSpPr>
        <p:spPr bwMode="auto">
          <a:xfrm>
            <a:off x="6186488" y="5983288"/>
            <a:ext cx="2166937" cy="368300"/>
          </a:xfrm>
          <a:prstGeom prst="rect">
            <a:avLst/>
          </a:prstGeom>
          <a:solidFill>
            <a:schemeClr val="tx1"/>
          </a:solidFill>
          <a:ln w="1238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Real Anatomy, John Wiley and Sons</a:t>
            </a:r>
          </a:p>
        </p:txBody>
      </p:sp>
    </p:spTree>
    <p:extLst>
      <p:ext uri="{BB962C8B-B14F-4D97-AF65-F5344CB8AC3E}">
        <p14:creationId xmlns:p14="http://schemas.microsoft.com/office/powerpoint/2010/main" val="35935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Characteristics of Skeletal Muscle Tissue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800" b="1" dirty="0" smtClean="0"/>
              <a:t>Long, thin contractile fibers that are Striated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FF3300"/>
                </a:solidFill>
              </a:rPr>
              <a:t>Striations due to arrangement of thick and thin filaments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800" b="1" i="1" dirty="0" smtClean="0"/>
              <a:t>Under voluntary control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800" b="1" dirty="0" smtClean="0"/>
              <a:t>Attached to the bones of the skeleton by tendons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800" b="1" dirty="0" smtClean="0"/>
              <a:t>Allow for movement, facial expressions, breathing, swallowing, writing, talking and singing, posture, heat production, joint stability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hoto Editor Photo" r:id="rId3" imgW="6095238" imgH="4571429" progId="">
                  <p:embed/>
                </p:oleObj>
              </mc:Choice>
              <mc:Fallback>
                <p:oleObj name="Photo Editor Photo" r:id="rId3" imgW="6095238" imgH="457142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Skeletal Muscle Arrangement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/>
              <a:t>A single muscle cell is a </a:t>
            </a:r>
            <a:r>
              <a:rPr lang="en-US" sz="2800" b="1" u="sng" dirty="0" smtClean="0">
                <a:solidFill>
                  <a:srgbClr val="33CC33"/>
                </a:solidFill>
              </a:rPr>
              <a:t>muscle fiber</a:t>
            </a:r>
          </a:p>
          <a:p>
            <a:pPr lvl="1" eaLnBrk="1" hangingPunct="1">
              <a:defRPr/>
            </a:pPr>
            <a:r>
              <a:rPr lang="en-US" sz="2400" b="1" dirty="0" smtClean="0"/>
              <a:t>Fibers are made up of </a:t>
            </a:r>
            <a:r>
              <a:rPr lang="en-US" sz="2400" b="1" u="sng" dirty="0" smtClean="0">
                <a:solidFill>
                  <a:srgbClr val="33CC33"/>
                </a:solidFill>
              </a:rPr>
              <a:t>myofibrils</a:t>
            </a:r>
          </a:p>
          <a:p>
            <a:pPr lvl="1" eaLnBrk="1" hangingPunct="1">
              <a:defRPr/>
            </a:pPr>
            <a:r>
              <a:rPr lang="en-US" sz="2400" b="1" dirty="0" smtClean="0"/>
              <a:t>Myofibrils are made up of </a:t>
            </a:r>
            <a:r>
              <a:rPr lang="en-US" sz="2400" b="1" u="sng" dirty="0" smtClean="0">
                <a:solidFill>
                  <a:srgbClr val="33CC33"/>
                </a:solidFill>
              </a:rPr>
              <a:t>thick and thin filaments</a:t>
            </a:r>
          </a:p>
          <a:p>
            <a:pPr>
              <a:spcBef>
                <a:spcPct val="40000"/>
              </a:spcBef>
              <a:defRPr/>
            </a:pPr>
            <a:r>
              <a:rPr lang="en-US" b="1" dirty="0">
                <a:solidFill>
                  <a:srgbClr val="FF3300"/>
                </a:solidFill>
              </a:rPr>
              <a:t>Sarcolemma</a:t>
            </a:r>
            <a:r>
              <a:rPr lang="en-US" b="1" dirty="0"/>
              <a:t> – muscle cell membrane</a:t>
            </a:r>
          </a:p>
          <a:p>
            <a:pPr>
              <a:spcBef>
                <a:spcPct val="40000"/>
              </a:spcBef>
              <a:defRPr/>
            </a:pPr>
            <a:r>
              <a:rPr lang="en-US" b="1" dirty="0" smtClean="0">
                <a:solidFill>
                  <a:srgbClr val="FF3300"/>
                </a:solidFill>
              </a:rPr>
              <a:t>Sarcoplasm</a:t>
            </a:r>
            <a:r>
              <a:rPr lang="en-US" b="1" dirty="0" smtClean="0"/>
              <a:t> </a:t>
            </a:r>
          </a:p>
          <a:p>
            <a:pPr>
              <a:spcBef>
                <a:spcPct val="40000"/>
              </a:spcBef>
              <a:defRPr/>
            </a:pPr>
            <a:r>
              <a:rPr lang="en-US" b="1" dirty="0" smtClean="0"/>
              <a:t>muscle </a:t>
            </a:r>
            <a:r>
              <a:rPr lang="en-US" b="1" dirty="0"/>
              <a:t>cell </a:t>
            </a:r>
            <a:endParaRPr lang="en-US" b="1" dirty="0" smtClean="0"/>
          </a:p>
          <a:p>
            <a:pPr marL="0" indent="0">
              <a:spcBef>
                <a:spcPct val="40000"/>
              </a:spcBef>
              <a:buNone/>
              <a:defRPr/>
            </a:pPr>
            <a:r>
              <a:rPr lang="en-US" b="1" dirty="0" smtClean="0"/>
              <a:t>cytoplasm</a:t>
            </a:r>
            <a:endParaRPr lang="en-US" b="1" dirty="0"/>
          </a:p>
          <a:p>
            <a:pPr lvl="1" eaLnBrk="1" hangingPunct="1">
              <a:defRPr/>
            </a:pPr>
            <a:endParaRPr lang="en-US" b="1" u="sng" dirty="0" smtClean="0">
              <a:solidFill>
                <a:srgbClr val="33CC33"/>
              </a:solidFill>
            </a:endParaRPr>
          </a:p>
          <a:p>
            <a:pPr eaLnBrk="1" hangingPunct="1">
              <a:defRPr/>
            </a:pPr>
            <a:endParaRPr lang="en-US" sz="2800" b="1" dirty="0" smtClean="0"/>
          </a:p>
        </p:txBody>
      </p:sp>
      <p:pic>
        <p:nvPicPr>
          <p:cNvPr id="4" name="Picture 5" descr="pap13_fig_10_02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25" y="3124200"/>
            <a:ext cx="5980112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Skeletal Muscle Cells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b="1" dirty="0" smtClean="0"/>
              <a:t>Myofibrils are striated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400" b="1" dirty="0" smtClean="0">
                <a:solidFill>
                  <a:srgbClr val="FF3300"/>
                </a:solidFill>
              </a:rPr>
              <a:t>Striations due to arrangement of </a:t>
            </a:r>
            <a:r>
              <a:rPr lang="en-US" sz="2400" b="1" u="sng" dirty="0" smtClean="0">
                <a:solidFill>
                  <a:srgbClr val="FF3300"/>
                </a:solidFill>
              </a:rPr>
              <a:t>thick and thin filaments</a:t>
            </a:r>
          </a:p>
          <a:p>
            <a:pPr lvl="2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000" b="1" dirty="0" smtClean="0"/>
              <a:t>Seen as alternating areas of light and dark bands</a:t>
            </a:r>
          </a:p>
          <a:p>
            <a:pPr eaLnBrk="1" hangingPunct="1">
              <a:spcBef>
                <a:spcPct val="40000"/>
              </a:spcBef>
              <a:defRPr/>
            </a:pPr>
            <a:endParaRPr lang="en-US" sz="2800" b="1" dirty="0" smtClean="0"/>
          </a:p>
          <a:p>
            <a:pPr eaLnBrk="1" hangingPunct="1">
              <a:spcBef>
                <a:spcPct val="40000"/>
              </a:spcBef>
              <a:defRPr/>
            </a:pPr>
            <a:r>
              <a:rPr lang="en-US" sz="2800" b="1" dirty="0" smtClean="0"/>
              <a:t>The length of each myofibril is divided into repeating units called </a:t>
            </a:r>
            <a:r>
              <a:rPr lang="en-US" sz="2800" b="1" dirty="0" err="1" smtClean="0">
                <a:solidFill>
                  <a:srgbClr val="FF3300"/>
                </a:solidFill>
              </a:rPr>
              <a:t>sarcomeres</a:t>
            </a:r>
            <a:endParaRPr lang="en-US" sz="2800" b="1" dirty="0" smtClean="0">
              <a:solidFill>
                <a:srgbClr val="FF3300"/>
              </a:solidFill>
            </a:endParaRP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z="2400" b="1" u="sng" dirty="0" smtClean="0">
                <a:solidFill>
                  <a:srgbClr val="33CC33"/>
                </a:solidFill>
              </a:rPr>
              <a:t>A </a:t>
            </a:r>
            <a:r>
              <a:rPr lang="en-US" sz="2400" b="1" u="sng" dirty="0" err="1" smtClean="0">
                <a:solidFill>
                  <a:srgbClr val="33CC33"/>
                </a:solidFill>
              </a:rPr>
              <a:t>sarcomere</a:t>
            </a:r>
            <a:r>
              <a:rPr lang="en-US" sz="2400" b="1" u="sng" dirty="0" smtClean="0">
                <a:solidFill>
                  <a:srgbClr val="33CC33"/>
                </a:solidFill>
              </a:rPr>
              <a:t> is the functional unit of skeletal muscle</a:t>
            </a:r>
          </a:p>
          <a:p>
            <a:pPr lvl="1" eaLnBrk="1" hangingPunct="1">
              <a:spcBef>
                <a:spcPct val="40000"/>
              </a:spcBef>
              <a:defRPr/>
            </a:pPr>
            <a:endParaRPr lang="en-US" sz="2400" b="1" u="sng" dirty="0" smtClean="0">
              <a:solidFill>
                <a:srgbClr val="33CC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Sarcomere Arrangement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b="1" dirty="0" smtClean="0">
              <a:solidFill>
                <a:srgbClr val="33CC33"/>
              </a:solidFill>
            </a:endParaRPr>
          </a:p>
        </p:txBody>
      </p:sp>
      <p:pic>
        <p:nvPicPr>
          <p:cNvPr id="4" name="Picture 10" descr="pap13_fig_10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1"/>
            <a:ext cx="6198641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Sarcomere Structure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defRPr/>
            </a:pPr>
            <a:r>
              <a:rPr lang="en-US" sz="2800" b="1" dirty="0" err="1" smtClean="0"/>
              <a:t>Sarcomere</a:t>
            </a:r>
            <a:r>
              <a:rPr lang="en-US" sz="2800" b="1" dirty="0" smtClean="0"/>
              <a:t> exists from Z-line to Z-line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defRPr/>
            </a:pPr>
            <a:r>
              <a:rPr lang="en-US" sz="2800" b="1" dirty="0" smtClean="0">
                <a:solidFill>
                  <a:srgbClr val="FF3300"/>
                </a:solidFill>
              </a:rPr>
              <a:t>A-Band</a:t>
            </a:r>
            <a:r>
              <a:rPr lang="en-US" sz="2800" b="1" dirty="0" smtClean="0"/>
              <a:t> is dark middle band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defRPr/>
            </a:pPr>
            <a:r>
              <a:rPr lang="en-US" sz="2400" b="1" dirty="0" smtClean="0"/>
              <a:t>Overlapping think and thin filaments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defRPr/>
            </a:pPr>
            <a:r>
              <a:rPr lang="en-US" sz="2800" b="1" dirty="0" smtClean="0">
                <a:solidFill>
                  <a:srgbClr val="FF3300"/>
                </a:solidFill>
              </a:rPr>
              <a:t>I-Band </a:t>
            </a:r>
            <a:r>
              <a:rPr lang="en-US" sz="2800" b="1" dirty="0" smtClean="0"/>
              <a:t>– ends of A-Band, thin filaments only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defRPr/>
            </a:pPr>
            <a:r>
              <a:rPr lang="en-US" sz="2800" b="1" dirty="0" smtClean="0"/>
              <a:t>Z-line is in the middle if the I-Band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defRPr/>
            </a:pPr>
            <a:r>
              <a:rPr lang="en-US" sz="2800" b="1" dirty="0" smtClean="0"/>
              <a:t>Myosin filaments are held to the Z-line by </a:t>
            </a:r>
            <a:r>
              <a:rPr lang="en-US" sz="2800" b="1" dirty="0" err="1" smtClean="0">
                <a:solidFill>
                  <a:srgbClr val="FF3300"/>
                </a:solidFill>
              </a:rPr>
              <a:t>titin</a:t>
            </a:r>
            <a:r>
              <a:rPr lang="en-US" sz="2800" b="1" dirty="0" smtClean="0">
                <a:solidFill>
                  <a:srgbClr val="FF3300"/>
                </a:solidFill>
              </a:rPr>
              <a:t> proteins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77938"/>
            <a:ext cx="5510213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0025" y="381638"/>
            <a:ext cx="8943975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u="sng" dirty="0" smtClean="0">
                <a:solidFill>
                  <a:schemeClr val="tx1"/>
                </a:solidFill>
              </a:rPr>
              <a:t>Microscopic anatomy of a skeletal muscle fiber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763838" y="4375150"/>
            <a:ext cx="1943100" cy="635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500313" y="4375150"/>
            <a:ext cx="227965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438650" y="2379663"/>
            <a:ext cx="1588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6132513" y="2379663"/>
            <a:ext cx="1587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Freeform 8"/>
          <p:cNvSpPr>
            <a:spLocks/>
          </p:cNvSpPr>
          <p:nvPr/>
        </p:nvSpPr>
        <p:spPr bwMode="auto">
          <a:xfrm>
            <a:off x="5219700" y="1152525"/>
            <a:ext cx="220663" cy="95250"/>
          </a:xfrm>
          <a:custGeom>
            <a:avLst/>
            <a:gdLst>
              <a:gd name="T0" fmla="*/ 308178193 w 158"/>
              <a:gd name="T1" fmla="*/ 129496563 h 68"/>
              <a:gd name="T2" fmla="*/ 308178193 w 158"/>
              <a:gd name="T3" fmla="*/ 0 h 68"/>
              <a:gd name="T4" fmla="*/ 0 w 158"/>
              <a:gd name="T5" fmla="*/ 0 h 68"/>
              <a:gd name="T6" fmla="*/ 0 w 158"/>
              <a:gd name="T7" fmla="*/ 133420021 h 68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68"/>
              <a:gd name="T14" fmla="*/ 158 w 158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68">
                <a:moveTo>
                  <a:pt x="158" y="66"/>
                </a:moveTo>
                <a:lnTo>
                  <a:pt x="158" y="0"/>
                </a:lnTo>
                <a:lnTo>
                  <a:pt x="0" y="0"/>
                </a:lnTo>
                <a:lnTo>
                  <a:pt x="0" y="6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5260975" y="2379663"/>
            <a:ext cx="1588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5330825" y="1042988"/>
            <a:ext cx="1588" cy="106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422775" y="1039813"/>
            <a:ext cx="0" cy="282575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6062663" y="1039813"/>
            <a:ext cx="1587" cy="333375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422775" y="1042988"/>
            <a:ext cx="0" cy="279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6062663" y="1042988"/>
            <a:ext cx="1587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6881813" y="2163763"/>
            <a:ext cx="0" cy="293687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Freeform 16"/>
          <p:cNvSpPr>
            <a:spLocks/>
          </p:cNvSpPr>
          <p:nvPr/>
        </p:nvSpPr>
        <p:spPr bwMode="auto">
          <a:xfrm>
            <a:off x="2328863" y="3679825"/>
            <a:ext cx="688975" cy="219075"/>
          </a:xfrm>
          <a:custGeom>
            <a:avLst/>
            <a:gdLst>
              <a:gd name="T0" fmla="*/ 0 w 492"/>
              <a:gd name="T1" fmla="*/ 305693316 h 157"/>
              <a:gd name="T2" fmla="*/ 721646695 w 492"/>
              <a:gd name="T3" fmla="*/ 305693316 h 157"/>
              <a:gd name="T4" fmla="*/ 964810173 w 492"/>
              <a:gd name="T5" fmla="*/ 0 h 157"/>
              <a:gd name="T6" fmla="*/ 0 60000 65536"/>
              <a:gd name="T7" fmla="*/ 0 60000 65536"/>
              <a:gd name="T8" fmla="*/ 0 60000 65536"/>
              <a:gd name="T9" fmla="*/ 0 w 492"/>
              <a:gd name="T10" fmla="*/ 0 h 157"/>
              <a:gd name="T11" fmla="*/ 492 w 49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2" h="157">
                <a:moveTo>
                  <a:pt x="0" y="157"/>
                </a:moveTo>
                <a:lnTo>
                  <a:pt x="368" y="157"/>
                </a:lnTo>
                <a:lnTo>
                  <a:pt x="49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2844800" y="3898900"/>
            <a:ext cx="173038" cy="204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2760663" y="3259138"/>
            <a:ext cx="955675" cy="1587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2860675" y="3259138"/>
            <a:ext cx="8556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6881813" y="2163763"/>
            <a:ext cx="0" cy="296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2855913" y="1670050"/>
            <a:ext cx="217487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2489200" y="1930400"/>
            <a:ext cx="598488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2846388" y="1670050"/>
            <a:ext cx="2270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2489200" y="1930400"/>
            <a:ext cx="5984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4219575" y="2462213"/>
            <a:ext cx="4508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I band</a:t>
            </a:r>
            <a:endParaRPr lang="en-US" sz="1100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3311525" y="3033713"/>
            <a:ext cx="4413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Z disc</a:t>
            </a:r>
            <a:endParaRPr lang="en-US" sz="1100"/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6786563" y="3033713"/>
            <a:ext cx="4413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Z disc</a:t>
            </a:r>
            <a:endParaRPr lang="en-US" sz="1100"/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902325" y="2462213"/>
            <a:ext cx="4508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I band</a:t>
            </a:r>
            <a:endParaRPr lang="en-US" sz="1100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986338" y="2462213"/>
            <a:ext cx="5175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A band</a:t>
            </a:r>
            <a:endParaRPr lang="en-US" sz="1100"/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5084763" y="847725"/>
            <a:ext cx="5000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H zone</a:t>
            </a:r>
            <a:endParaRPr lang="en-US" sz="1100"/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1327150" y="2422525"/>
            <a:ext cx="185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(c)</a:t>
            </a:r>
            <a:endParaRPr lang="en-US" sz="1100"/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1319213" y="4725988"/>
            <a:ext cx="1952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(d)</a:t>
            </a:r>
            <a:endParaRPr lang="en-US" sz="1100"/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1331913" y="6540500"/>
            <a:ext cx="185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(e)</a:t>
            </a:r>
            <a:endParaRPr lang="en-US" sz="1100"/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1335088" y="1573213"/>
            <a:ext cx="14509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Thin (actin) filament</a:t>
            </a:r>
            <a:endParaRPr lang="en-US" sz="1100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1335088" y="1831975"/>
            <a:ext cx="1119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Thick (myosin)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filament</a:t>
            </a:r>
            <a:endParaRPr lang="en-US" sz="1100"/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1323975" y="3167063"/>
            <a:ext cx="14509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Thin (actin) filament</a:t>
            </a:r>
            <a:endParaRPr lang="en-US" sz="1100"/>
          </a:p>
        </p:txBody>
      </p:sp>
      <p:sp>
        <p:nvSpPr>
          <p:cNvPr id="20517" name="Rectangle 37"/>
          <p:cNvSpPr>
            <a:spLocks noChangeArrowheads="1"/>
          </p:cNvSpPr>
          <p:nvPr/>
        </p:nvSpPr>
        <p:spPr bwMode="auto">
          <a:xfrm>
            <a:off x="1327150" y="3798888"/>
            <a:ext cx="958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Elastic (titin)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filaments</a:t>
            </a:r>
            <a:endParaRPr lang="en-US" sz="1100"/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4205288" y="847725"/>
            <a:ext cx="441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Z disc</a:t>
            </a:r>
            <a:endParaRPr lang="en-US" sz="1100"/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5832475" y="847725"/>
            <a:ext cx="441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Z disc</a:t>
            </a:r>
            <a:endParaRPr lang="en-US" sz="1100"/>
          </a:p>
        </p:txBody>
      </p:sp>
      <p:sp>
        <p:nvSpPr>
          <p:cNvPr id="20520" name="Rectangle 40"/>
          <p:cNvSpPr>
            <a:spLocks noChangeArrowheads="1"/>
          </p:cNvSpPr>
          <p:nvPr/>
        </p:nvSpPr>
        <p:spPr bwMode="auto">
          <a:xfrm>
            <a:off x="6659563" y="2462213"/>
            <a:ext cx="4333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M line</a:t>
            </a:r>
            <a:endParaRPr lang="en-US" sz="1100"/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>
            <a:off x="5067300" y="2898775"/>
            <a:ext cx="433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M line</a:t>
            </a:r>
            <a:endParaRPr lang="en-US" sz="1100"/>
          </a:p>
        </p:txBody>
      </p: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4879975" y="2652713"/>
            <a:ext cx="784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Sarcomere</a:t>
            </a:r>
            <a:endParaRPr lang="en-US" sz="1100"/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1323975" y="4275138"/>
            <a:ext cx="11191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Thick (myosin)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filament</a:t>
            </a:r>
            <a:endParaRPr lang="en-US" sz="1100"/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2316163" y="6107113"/>
            <a:ext cx="99218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I band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thin filaments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only</a:t>
            </a:r>
            <a:endParaRPr lang="en-US" sz="1100"/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3738563" y="6107113"/>
            <a:ext cx="10668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H zone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thick filaments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only</a:t>
            </a:r>
            <a:endParaRPr lang="en-US" sz="1100"/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4910138" y="6107113"/>
            <a:ext cx="16065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M line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thick filaments linked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by accessory proteins</a:t>
            </a:r>
            <a:endParaRPr lang="en-US" sz="1100"/>
          </a:p>
        </p:txBody>
      </p:sp>
      <p:sp>
        <p:nvSpPr>
          <p:cNvPr id="20527" name="Rectangle 47"/>
          <p:cNvSpPr>
            <a:spLocks noChangeArrowheads="1"/>
          </p:cNvSpPr>
          <p:nvPr/>
        </p:nvSpPr>
        <p:spPr bwMode="auto">
          <a:xfrm>
            <a:off x="6556375" y="6107113"/>
            <a:ext cx="12525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Outer edge of 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A band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thick and thin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filaments overlap</a:t>
            </a:r>
            <a:endParaRPr lang="en-US" sz="1100"/>
          </a:p>
        </p:txBody>
      </p:sp>
      <p:sp>
        <p:nvSpPr>
          <p:cNvPr id="20528" name="Line 48"/>
          <p:cNvSpPr>
            <a:spLocks noChangeShapeType="1"/>
          </p:cNvSpPr>
          <p:nvPr/>
        </p:nvSpPr>
        <p:spPr bwMode="auto">
          <a:xfrm>
            <a:off x="4186238" y="2286000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29" name="Line 49"/>
          <p:cNvSpPr>
            <a:spLocks noChangeShapeType="1"/>
          </p:cNvSpPr>
          <p:nvPr/>
        </p:nvSpPr>
        <p:spPr bwMode="auto">
          <a:xfrm>
            <a:off x="4694238" y="2287588"/>
            <a:ext cx="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0" name="Line 50"/>
          <p:cNvSpPr>
            <a:spLocks noChangeShapeType="1"/>
          </p:cNvSpPr>
          <p:nvPr/>
        </p:nvSpPr>
        <p:spPr bwMode="auto">
          <a:xfrm>
            <a:off x="4724400" y="2287588"/>
            <a:ext cx="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1" name="Line 51"/>
          <p:cNvSpPr>
            <a:spLocks noChangeShapeType="1"/>
          </p:cNvSpPr>
          <p:nvPr/>
        </p:nvSpPr>
        <p:spPr bwMode="auto">
          <a:xfrm>
            <a:off x="5800725" y="2287588"/>
            <a:ext cx="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2" name="Line 52"/>
          <p:cNvSpPr>
            <a:spLocks noChangeShapeType="1"/>
          </p:cNvSpPr>
          <p:nvPr/>
        </p:nvSpPr>
        <p:spPr bwMode="auto">
          <a:xfrm>
            <a:off x="5830888" y="2287588"/>
            <a:ext cx="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3" name="Line 53"/>
          <p:cNvSpPr>
            <a:spLocks noChangeShapeType="1"/>
          </p:cNvSpPr>
          <p:nvPr/>
        </p:nvSpPr>
        <p:spPr bwMode="auto">
          <a:xfrm>
            <a:off x="6430963" y="2287588"/>
            <a:ext cx="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4" name="Line 54"/>
          <p:cNvSpPr>
            <a:spLocks noChangeShapeType="1"/>
          </p:cNvSpPr>
          <p:nvPr/>
        </p:nvSpPr>
        <p:spPr bwMode="auto">
          <a:xfrm>
            <a:off x="4186238" y="2374900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5" name="Line 55"/>
          <p:cNvSpPr>
            <a:spLocks noChangeShapeType="1"/>
          </p:cNvSpPr>
          <p:nvPr/>
        </p:nvSpPr>
        <p:spPr bwMode="auto">
          <a:xfrm>
            <a:off x="4721225" y="2378075"/>
            <a:ext cx="107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6" name="Line 56"/>
          <p:cNvSpPr>
            <a:spLocks noChangeShapeType="1"/>
          </p:cNvSpPr>
          <p:nvPr/>
        </p:nvSpPr>
        <p:spPr bwMode="auto">
          <a:xfrm>
            <a:off x="5834063" y="2374900"/>
            <a:ext cx="600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Thick Filament Structure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91440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Composed of many </a:t>
            </a:r>
            <a:r>
              <a:rPr lang="en-US" b="1" u="sng" dirty="0" smtClean="0">
                <a:solidFill>
                  <a:srgbClr val="FF3300"/>
                </a:solidFill>
              </a:rPr>
              <a:t>myosin</a:t>
            </a:r>
            <a:r>
              <a:rPr lang="en-US" b="1" dirty="0" smtClean="0"/>
              <a:t> molecules</a:t>
            </a:r>
          </a:p>
          <a:p>
            <a:pPr lvl="1" eaLnBrk="1" hangingPunct="1">
              <a:defRPr/>
            </a:pPr>
            <a:r>
              <a:rPr lang="en-US" b="1" dirty="0" smtClean="0"/>
              <a:t>Each myosin molecule has a tail region and 2 globular heads (</a:t>
            </a:r>
            <a:r>
              <a:rPr lang="en-US" b="1" dirty="0" err="1" smtClean="0"/>
              <a:t>crossbridges</a:t>
            </a:r>
            <a:r>
              <a:rPr lang="en-US" b="1" dirty="0" smtClean="0"/>
              <a:t>) </a:t>
            </a: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657600"/>
            <a:ext cx="55626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2088"/>
            <a:ext cx="8229600" cy="9509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Functions of Muscular Tissue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idx="1"/>
          </p:nvPr>
        </p:nvSpPr>
        <p:spPr>
          <a:xfrm>
            <a:off x="363538" y="1071563"/>
            <a:ext cx="8458200" cy="5557837"/>
          </a:xfrm>
        </p:spPr>
        <p:txBody>
          <a:bodyPr/>
          <a:lstStyle/>
          <a:p>
            <a:pPr marL="350838" indent="-350838">
              <a:spcBef>
                <a:spcPct val="0"/>
              </a:spcBef>
            </a:pPr>
            <a:r>
              <a:rPr dirty="0">
                <a:ea typeface="ＭＳ Ｐゴシック" pitchFamily="34" charset="-128"/>
              </a:rPr>
              <a:t>Like nervous tissue, muscles are excitable or "irritable”</a:t>
            </a:r>
          </a:p>
          <a:p>
            <a:pPr marL="647700" lvl="1" indent="-350838">
              <a:spcBef>
                <a:spcPct val="0"/>
              </a:spcBef>
              <a:buFontTx/>
              <a:buBlip>
                <a:blip r:embed="rId3"/>
              </a:buBlip>
            </a:pPr>
            <a:r>
              <a:rPr dirty="0">
                <a:ea typeface="ＭＳ Ｐゴシック" pitchFamily="34" charset="-128"/>
              </a:rPr>
              <a:t>they have the ability to respond to a stimulus</a:t>
            </a:r>
          </a:p>
          <a:p>
            <a:pPr marL="350838" indent="-350838">
              <a:spcBef>
                <a:spcPts val="600"/>
              </a:spcBef>
              <a:spcAft>
                <a:spcPts val="600"/>
              </a:spcAft>
            </a:pPr>
            <a:r>
              <a:rPr dirty="0">
                <a:ea typeface="ＭＳ Ｐゴシック" pitchFamily="34" charset="-128"/>
              </a:rPr>
              <a:t>Unlike nerves, however, muscles are also:</a:t>
            </a:r>
          </a:p>
          <a:p>
            <a:pPr marL="647700" lvl="1" indent="-350838">
              <a:lnSpc>
                <a:spcPct val="13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b="1" dirty="0">
                <a:solidFill>
                  <a:srgbClr val="C00000"/>
                </a:solidFill>
                <a:ea typeface="ＭＳ Ｐゴシック" pitchFamily="34" charset="-128"/>
              </a:rPr>
              <a:t>Contractible</a:t>
            </a:r>
            <a:r>
              <a:rPr b="1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dirty="0">
                <a:ea typeface="ＭＳ Ｐゴシック" pitchFamily="34" charset="-128"/>
              </a:rPr>
              <a:t>(they can shorten </a:t>
            </a:r>
          </a:p>
          <a:p>
            <a:pPr marL="647700" lvl="1" indent="-350838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dirty="0">
                <a:ea typeface="ＭＳ Ｐゴシック" pitchFamily="34" charset="-128"/>
              </a:rPr>
              <a:t>	in length)</a:t>
            </a:r>
          </a:p>
          <a:p>
            <a:pPr marL="647700" lvl="1" indent="-350838">
              <a:lnSpc>
                <a:spcPct val="13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b="1" dirty="0">
                <a:solidFill>
                  <a:srgbClr val="C00000"/>
                </a:solidFill>
                <a:ea typeface="ＭＳ Ｐゴシック" pitchFamily="34" charset="-128"/>
              </a:rPr>
              <a:t>Extensible</a:t>
            </a:r>
            <a:r>
              <a:rPr b="1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dirty="0">
                <a:ea typeface="ＭＳ Ｐゴシック" pitchFamily="34" charset="-128"/>
              </a:rPr>
              <a:t>(they can extend or </a:t>
            </a:r>
          </a:p>
          <a:p>
            <a:pPr marL="647700" lvl="1" indent="-350838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dirty="0">
                <a:ea typeface="ＭＳ Ｐゴシック" pitchFamily="34" charset="-128"/>
              </a:rPr>
              <a:t>	stretch)</a:t>
            </a:r>
          </a:p>
          <a:p>
            <a:pPr marL="647700" lvl="1" indent="-350838">
              <a:lnSpc>
                <a:spcPct val="13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b="1" dirty="0">
                <a:solidFill>
                  <a:srgbClr val="C00000"/>
                </a:solidFill>
                <a:ea typeface="ＭＳ Ｐゴシック" pitchFamily="34" charset="-128"/>
              </a:rPr>
              <a:t>Elastic</a:t>
            </a:r>
            <a:r>
              <a:rPr b="1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dirty="0">
                <a:ea typeface="ＭＳ Ｐゴシック" pitchFamily="34" charset="-128"/>
              </a:rPr>
              <a:t>(they can return to their </a:t>
            </a:r>
          </a:p>
          <a:p>
            <a:pPr marL="647700" lvl="1" indent="-350838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dirty="0">
                <a:ea typeface="ＭＳ Ｐゴシック" pitchFamily="34" charset="-128"/>
              </a:rPr>
              <a:t>	original shape)</a:t>
            </a:r>
          </a:p>
        </p:txBody>
      </p:sp>
    </p:spTree>
    <p:extLst>
      <p:ext uri="{BB962C8B-B14F-4D97-AF65-F5344CB8AC3E}">
        <p14:creationId xmlns:p14="http://schemas.microsoft.com/office/powerpoint/2010/main" val="41521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Thin Filament Structure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Composed of </a:t>
            </a:r>
            <a:r>
              <a:rPr lang="en-US" b="1" u="sng" smtClean="0">
                <a:solidFill>
                  <a:srgbClr val="FF3300"/>
                </a:solidFill>
              </a:rPr>
              <a:t>actin</a:t>
            </a:r>
            <a:r>
              <a:rPr lang="en-US" b="1" smtClean="0">
                <a:solidFill>
                  <a:srgbClr val="FF3300"/>
                </a:solidFill>
              </a:rPr>
              <a:t> </a:t>
            </a:r>
            <a:r>
              <a:rPr lang="en-US" b="1" smtClean="0"/>
              <a:t>protein</a:t>
            </a:r>
          </a:p>
          <a:p>
            <a:pPr lvl="1" eaLnBrk="1" hangingPunct="1">
              <a:defRPr/>
            </a:pPr>
            <a:r>
              <a:rPr lang="en-US" b="1" smtClean="0"/>
              <a:t>2 strands of globular actin molecules twisted into a helix</a:t>
            </a:r>
          </a:p>
          <a:p>
            <a:pPr lvl="1" eaLnBrk="1" hangingPunct="1">
              <a:defRPr/>
            </a:pPr>
            <a:r>
              <a:rPr lang="en-US" b="1" smtClean="0"/>
              <a:t>Actin filaments have binding sites for myosin cross bridges</a:t>
            </a:r>
          </a:p>
          <a:p>
            <a:pPr lvl="1" eaLnBrk="1" hangingPunct="1">
              <a:defRPr/>
            </a:pPr>
            <a:r>
              <a:rPr lang="en-US" b="1" u="sng" smtClean="0">
                <a:solidFill>
                  <a:srgbClr val="33CC33"/>
                </a:solidFill>
              </a:rPr>
              <a:t>Tropomyosin</a:t>
            </a:r>
            <a:r>
              <a:rPr lang="en-US" b="1" smtClean="0"/>
              <a:t> protein spirals around actin helix</a:t>
            </a:r>
          </a:p>
          <a:p>
            <a:pPr lvl="1" eaLnBrk="1" hangingPunct="1">
              <a:defRPr/>
            </a:pPr>
            <a:r>
              <a:rPr lang="en-US" b="1" u="sng" smtClean="0">
                <a:solidFill>
                  <a:srgbClr val="FF3300"/>
                </a:solidFill>
              </a:rPr>
              <a:t>Troponin</a:t>
            </a:r>
            <a:r>
              <a:rPr lang="en-US" b="1" smtClean="0"/>
              <a:t> protein (3 subunits) is attached to actin and holds tropomyosin in place</a:t>
            </a:r>
          </a:p>
          <a:p>
            <a:pPr lvl="2" eaLnBrk="1" hangingPunct="1">
              <a:defRPr/>
            </a:pPr>
            <a:r>
              <a:rPr lang="en-US" b="1" smtClean="0"/>
              <a:t>Call this the </a:t>
            </a:r>
            <a:r>
              <a:rPr lang="en-US" b="1" u="sng" smtClean="0">
                <a:solidFill>
                  <a:srgbClr val="FF3300"/>
                </a:solidFill>
              </a:rPr>
              <a:t>troponin-tropomyosin complex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819478" y="3207151"/>
            <a:ext cx="6781800" cy="3128963"/>
            <a:chOff x="1536" y="2400"/>
            <a:chExt cx="2733" cy="81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74823" r="49106"/>
            <a:stretch>
              <a:fillRect/>
            </a:stretch>
          </p:blipFill>
          <p:spPr bwMode="auto">
            <a:xfrm>
              <a:off x="1536" y="2400"/>
              <a:ext cx="2733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072" y="2744"/>
              <a:ext cx="1" cy="1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946" y="2744"/>
              <a:ext cx="0" cy="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678" y="2744"/>
              <a:ext cx="1" cy="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707" y="2617"/>
              <a:ext cx="70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1" hangingPunct="1"/>
              <a:r>
                <a:rPr lang="en-US" sz="1600" b="1">
                  <a:solidFill>
                    <a:srgbClr val="000000"/>
                  </a:solidFill>
                </a:rPr>
                <a:t>Troponin complex</a:t>
              </a:r>
              <a:endParaRPr lang="en-US" sz="160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680" y="2617"/>
              <a:ext cx="518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1" hangingPunct="1"/>
              <a:r>
                <a:rPr lang="en-US" sz="1600" b="1">
                  <a:solidFill>
                    <a:srgbClr val="000000"/>
                  </a:solidFill>
                </a:rPr>
                <a:t>Tropomyosin</a:t>
              </a:r>
              <a:endParaRPr lang="en-US" sz="16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563" y="2617"/>
              <a:ext cx="227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1" hangingPunct="1"/>
              <a:r>
                <a:rPr lang="en-US" sz="1600" b="1">
                  <a:solidFill>
                    <a:srgbClr val="000000"/>
                  </a:solidFill>
                </a:rPr>
                <a:t> Actin</a:t>
              </a:r>
              <a:endParaRPr lang="en-US" sz="16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en-US" sz="4000" dirty="0" smtClean="0"/>
          </a:p>
        </p:txBody>
      </p:sp>
      <p:pic>
        <p:nvPicPr>
          <p:cNvPr id="11" name="Picture 4" descr="pap13_fig_10_03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24"/>
          <a:stretch>
            <a:fillRect/>
          </a:stretch>
        </p:blipFill>
        <p:spPr bwMode="auto">
          <a:xfrm>
            <a:off x="304800" y="2574867"/>
            <a:ext cx="83756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Specialized Organelles of Skeletal Muscle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800" b="1" smtClean="0">
                <a:solidFill>
                  <a:srgbClr val="FF3300"/>
                </a:solidFill>
              </a:rPr>
              <a:t>Sarcoplasmic Reticulum (SR)</a:t>
            </a:r>
            <a:r>
              <a:rPr lang="en-US" sz="2800" b="1" smtClean="0"/>
              <a:t> – a type of ER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 b="1" smtClean="0"/>
              <a:t>Surrounds each myofibril, running parallel to it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 b="1" smtClean="0"/>
              <a:t>Stores calcium, when stimulated, calcium diffuses into sarcoplasm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defRPr/>
            </a:pPr>
            <a:endParaRPr lang="en-US" sz="2400" b="1" smtClean="0"/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800" b="1" smtClean="0">
                <a:solidFill>
                  <a:srgbClr val="FF3300"/>
                </a:solidFill>
              </a:rPr>
              <a:t>Transverse Tubules (TT) 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 b="1" smtClean="0"/>
              <a:t>Extends into sarcoplasm as invaginations continuous with sarcolemma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000" b="1" smtClean="0"/>
              <a:t>T tubules run between cisternae of SR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 b="1" smtClean="0"/>
              <a:t>Filled with extracellular fluid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 b="1" smtClean="0"/>
              <a:t>Cisternae of SR and TT form a triad near where thick and thin filaments overlap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963" y="762000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Relationship of the sarcoplasmic reticulum and T tubules to myofibrils of skeletal muscle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895600"/>
            <a:ext cx="6824662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Freeform 4"/>
          <p:cNvSpPr>
            <a:spLocks/>
          </p:cNvSpPr>
          <p:nvPr/>
        </p:nvSpPr>
        <p:spPr bwMode="auto">
          <a:xfrm>
            <a:off x="1962150" y="4868863"/>
            <a:ext cx="941388" cy="666750"/>
          </a:xfrm>
          <a:custGeom>
            <a:avLst/>
            <a:gdLst>
              <a:gd name="T0" fmla="*/ 1036173978 w 672"/>
              <a:gd name="T1" fmla="*/ 514060091 h 476"/>
              <a:gd name="T2" fmla="*/ 1032248728 w 672"/>
              <a:gd name="T3" fmla="*/ 372791771 h 476"/>
              <a:gd name="T4" fmla="*/ 1318766786 w 672"/>
              <a:gd name="T5" fmla="*/ 631783458 h 476"/>
              <a:gd name="T6" fmla="*/ 1051873578 w 672"/>
              <a:gd name="T7" fmla="*/ 933940368 h 476"/>
              <a:gd name="T8" fmla="*/ 1047948328 w 672"/>
              <a:gd name="T9" fmla="*/ 792672048 h 476"/>
              <a:gd name="T10" fmla="*/ 977300827 w 672"/>
              <a:gd name="T11" fmla="*/ 784823730 h 476"/>
              <a:gd name="T12" fmla="*/ 910577175 w 672"/>
              <a:gd name="T13" fmla="*/ 773051953 h 476"/>
              <a:gd name="T14" fmla="*/ 843853523 w 672"/>
              <a:gd name="T15" fmla="*/ 757355318 h 476"/>
              <a:gd name="T16" fmla="*/ 784980371 w 672"/>
              <a:gd name="T17" fmla="*/ 737735223 h 476"/>
              <a:gd name="T18" fmla="*/ 722181794 w 672"/>
              <a:gd name="T19" fmla="*/ 714190095 h 476"/>
              <a:gd name="T20" fmla="*/ 667232493 w 672"/>
              <a:gd name="T21" fmla="*/ 690645141 h 476"/>
              <a:gd name="T22" fmla="*/ 612284592 w 672"/>
              <a:gd name="T23" fmla="*/ 663176729 h 476"/>
              <a:gd name="T24" fmla="*/ 561260540 w 672"/>
              <a:gd name="T25" fmla="*/ 635706916 h 476"/>
              <a:gd name="T26" fmla="*/ 514161739 w 672"/>
              <a:gd name="T27" fmla="*/ 604315046 h 476"/>
              <a:gd name="T28" fmla="*/ 467062937 w 672"/>
              <a:gd name="T29" fmla="*/ 572921774 h 476"/>
              <a:gd name="T30" fmla="*/ 380715836 w 672"/>
              <a:gd name="T31" fmla="*/ 506211773 h 476"/>
              <a:gd name="T32" fmla="*/ 306142996 w 672"/>
              <a:gd name="T33" fmla="*/ 435576913 h 476"/>
              <a:gd name="T34" fmla="*/ 235494094 w 672"/>
              <a:gd name="T35" fmla="*/ 364943365 h 476"/>
              <a:gd name="T36" fmla="*/ 180544748 w 672"/>
              <a:gd name="T37" fmla="*/ 294308505 h 476"/>
              <a:gd name="T38" fmla="*/ 129522097 w 672"/>
              <a:gd name="T39" fmla="*/ 227598503 h 476"/>
              <a:gd name="T40" fmla="*/ 90272374 w 672"/>
              <a:gd name="T41" fmla="*/ 164813318 h 476"/>
              <a:gd name="T42" fmla="*/ 54947923 w 672"/>
              <a:gd name="T43" fmla="*/ 109875093 h 476"/>
              <a:gd name="T44" fmla="*/ 11774356 w 672"/>
              <a:gd name="T45" fmla="*/ 31393282 h 476"/>
              <a:gd name="T46" fmla="*/ 0 w 672"/>
              <a:gd name="T47" fmla="*/ 0 h 476"/>
              <a:gd name="T48" fmla="*/ 19624856 w 672"/>
              <a:gd name="T49" fmla="*/ 23544964 h 476"/>
              <a:gd name="T50" fmla="*/ 74572774 w 672"/>
              <a:gd name="T51" fmla="*/ 94178457 h 476"/>
              <a:gd name="T52" fmla="*/ 117746346 w 672"/>
              <a:gd name="T53" fmla="*/ 137343505 h 476"/>
              <a:gd name="T54" fmla="*/ 168770398 w 672"/>
              <a:gd name="T55" fmla="*/ 188358315 h 476"/>
              <a:gd name="T56" fmla="*/ 223719744 w 672"/>
              <a:gd name="T57" fmla="*/ 239371681 h 476"/>
              <a:gd name="T58" fmla="*/ 290443396 w 672"/>
              <a:gd name="T59" fmla="*/ 294308505 h 476"/>
              <a:gd name="T60" fmla="*/ 361090897 w 672"/>
              <a:gd name="T61" fmla="*/ 345321870 h 476"/>
              <a:gd name="T62" fmla="*/ 439588987 w 672"/>
              <a:gd name="T63" fmla="*/ 392411865 h 476"/>
              <a:gd name="T64" fmla="*/ 525937490 w 672"/>
              <a:gd name="T65" fmla="*/ 435576913 h 476"/>
              <a:gd name="T66" fmla="*/ 573036291 w 672"/>
              <a:gd name="T67" fmla="*/ 455198408 h 476"/>
              <a:gd name="T68" fmla="*/ 616209842 w 672"/>
              <a:gd name="T69" fmla="*/ 474818502 h 476"/>
              <a:gd name="T70" fmla="*/ 667232493 w 672"/>
              <a:gd name="T71" fmla="*/ 490515138 h 476"/>
              <a:gd name="T72" fmla="*/ 714331294 w 672"/>
              <a:gd name="T73" fmla="*/ 502286914 h 476"/>
              <a:gd name="T74" fmla="*/ 765355521 w 672"/>
              <a:gd name="T75" fmla="*/ 510135232 h 476"/>
              <a:gd name="T76" fmla="*/ 816379572 w 672"/>
              <a:gd name="T77" fmla="*/ 517983550 h 476"/>
              <a:gd name="T78" fmla="*/ 871327473 w 672"/>
              <a:gd name="T79" fmla="*/ 521908409 h 476"/>
              <a:gd name="T80" fmla="*/ 926276775 w 672"/>
              <a:gd name="T81" fmla="*/ 521908409 h 476"/>
              <a:gd name="T82" fmla="*/ 981224676 w 672"/>
              <a:gd name="T83" fmla="*/ 521908409 h 476"/>
              <a:gd name="T84" fmla="*/ 1032248728 w 672"/>
              <a:gd name="T85" fmla="*/ 514060091 h 476"/>
              <a:gd name="T86" fmla="*/ 1036173978 w 672"/>
              <a:gd name="T87" fmla="*/ 514060091 h 47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72"/>
              <a:gd name="T133" fmla="*/ 0 h 476"/>
              <a:gd name="T134" fmla="*/ 672 w 672"/>
              <a:gd name="T135" fmla="*/ 476 h 47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72" h="476">
                <a:moveTo>
                  <a:pt x="528" y="262"/>
                </a:moveTo>
                <a:lnTo>
                  <a:pt x="526" y="190"/>
                </a:lnTo>
                <a:lnTo>
                  <a:pt x="672" y="322"/>
                </a:lnTo>
                <a:lnTo>
                  <a:pt x="536" y="476"/>
                </a:lnTo>
                <a:lnTo>
                  <a:pt x="534" y="404"/>
                </a:lnTo>
                <a:lnTo>
                  <a:pt x="498" y="400"/>
                </a:lnTo>
                <a:lnTo>
                  <a:pt x="464" y="394"/>
                </a:lnTo>
                <a:lnTo>
                  <a:pt x="430" y="386"/>
                </a:lnTo>
                <a:lnTo>
                  <a:pt x="400" y="376"/>
                </a:lnTo>
                <a:lnTo>
                  <a:pt x="368" y="364"/>
                </a:lnTo>
                <a:lnTo>
                  <a:pt x="340" y="352"/>
                </a:lnTo>
                <a:lnTo>
                  <a:pt x="312" y="338"/>
                </a:lnTo>
                <a:lnTo>
                  <a:pt x="286" y="324"/>
                </a:lnTo>
                <a:lnTo>
                  <a:pt x="262" y="308"/>
                </a:lnTo>
                <a:lnTo>
                  <a:pt x="238" y="292"/>
                </a:lnTo>
                <a:lnTo>
                  <a:pt x="194" y="258"/>
                </a:lnTo>
                <a:lnTo>
                  <a:pt x="156" y="222"/>
                </a:lnTo>
                <a:lnTo>
                  <a:pt x="120" y="186"/>
                </a:lnTo>
                <a:lnTo>
                  <a:pt x="92" y="150"/>
                </a:lnTo>
                <a:lnTo>
                  <a:pt x="66" y="116"/>
                </a:lnTo>
                <a:lnTo>
                  <a:pt x="46" y="84"/>
                </a:lnTo>
                <a:lnTo>
                  <a:pt x="28" y="56"/>
                </a:lnTo>
                <a:lnTo>
                  <a:pt x="6" y="16"/>
                </a:lnTo>
                <a:lnTo>
                  <a:pt x="0" y="0"/>
                </a:lnTo>
                <a:lnTo>
                  <a:pt x="10" y="12"/>
                </a:lnTo>
                <a:lnTo>
                  <a:pt x="38" y="48"/>
                </a:lnTo>
                <a:lnTo>
                  <a:pt x="60" y="70"/>
                </a:lnTo>
                <a:lnTo>
                  <a:pt x="86" y="96"/>
                </a:lnTo>
                <a:lnTo>
                  <a:pt x="114" y="122"/>
                </a:lnTo>
                <a:lnTo>
                  <a:pt x="148" y="150"/>
                </a:lnTo>
                <a:lnTo>
                  <a:pt x="184" y="176"/>
                </a:lnTo>
                <a:lnTo>
                  <a:pt x="224" y="200"/>
                </a:lnTo>
                <a:lnTo>
                  <a:pt x="268" y="222"/>
                </a:lnTo>
                <a:lnTo>
                  <a:pt x="292" y="232"/>
                </a:lnTo>
                <a:lnTo>
                  <a:pt x="314" y="242"/>
                </a:lnTo>
                <a:lnTo>
                  <a:pt x="340" y="250"/>
                </a:lnTo>
                <a:lnTo>
                  <a:pt x="364" y="256"/>
                </a:lnTo>
                <a:lnTo>
                  <a:pt x="390" y="260"/>
                </a:lnTo>
                <a:lnTo>
                  <a:pt x="416" y="264"/>
                </a:lnTo>
                <a:lnTo>
                  <a:pt x="444" y="266"/>
                </a:lnTo>
                <a:lnTo>
                  <a:pt x="472" y="266"/>
                </a:lnTo>
                <a:lnTo>
                  <a:pt x="500" y="266"/>
                </a:lnTo>
                <a:lnTo>
                  <a:pt x="526" y="262"/>
                </a:lnTo>
                <a:lnTo>
                  <a:pt x="528" y="262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>
            <a:off x="1962150" y="4868863"/>
            <a:ext cx="941388" cy="666750"/>
          </a:xfrm>
          <a:custGeom>
            <a:avLst/>
            <a:gdLst>
              <a:gd name="T0" fmla="*/ 1036173978 w 672"/>
              <a:gd name="T1" fmla="*/ 514060091 h 476"/>
              <a:gd name="T2" fmla="*/ 1032248728 w 672"/>
              <a:gd name="T3" fmla="*/ 372791771 h 476"/>
              <a:gd name="T4" fmla="*/ 1318766786 w 672"/>
              <a:gd name="T5" fmla="*/ 631783458 h 476"/>
              <a:gd name="T6" fmla="*/ 1051873578 w 672"/>
              <a:gd name="T7" fmla="*/ 933940368 h 476"/>
              <a:gd name="T8" fmla="*/ 1047948328 w 672"/>
              <a:gd name="T9" fmla="*/ 792672048 h 476"/>
              <a:gd name="T10" fmla="*/ 977300827 w 672"/>
              <a:gd name="T11" fmla="*/ 784823730 h 476"/>
              <a:gd name="T12" fmla="*/ 910577175 w 672"/>
              <a:gd name="T13" fmla="*/ 773051953 h 476"/>
              <a:gd name="T14" fmla="*/ 843853523 w 672"/>
              <a:gd name="T15" fmla="*/ 757355318 h 476"/>
              <a:gd name="T16" fmla="*/ 784980371 w 672"/>
              <a:gd name="T17" fmla="*/ 737735223 h 476"/>
              <a:gd name="T18" fmla="*/ 722181794 w 672"/>
              <a:gd name="T19" fmla="*/ 714190095 h 476"/>
              <a:gd name="T20" fmla="*/ 667232493 w 672"/>
              <a:gd name="T21" fmla="*/ 690645141 h 476"/>
              <a:gd name="T22" fmla="*/ 612284592 w 672"/>
              <a:gd name="T23" fmla="*/ 663176729 h 476"/>
              <a:gd name="T24" fmla="*/ 561260540 w 672"/>
              <a:gd name="T25" fmla="*/ 635706916 h 476"/>
              <a:gd name="T26" fmla="*/ 514161739 w 672"/>
              <a:gd name="T27" fmla="*/ 604315046 h 476"/>
              <a:gd name="T28" fmla="*/ 467062937 w 672"/>
              <a:gd name="T29" fmla="*/ 572921774 h 476"/>
              <a:gd name="T30" fmla="*/ 380715836 w 672"/>
              <a:gd name="T31" fmla="*/ 506211773 h 476"/>
              <a:gd name="T32" fmla="*/ 306142996 w 672"/>
              <a:gd name="T33" fmla="*/ 435576913 h 476"/>
              <a:gd name="T34" fmla="*/ 235494094 w 672"/>
              <a:gd name="T35" fmla="*/ 364943365 h 476"/>
              <a:gd name="T36" fmla="*/ 180544748 w 672"/>
              <a:gd name="T37" fmla="*/ 294308505 h 476"/>
              <a:gd name="T38" fmla="*/ 129522097 w 672"/>
              <a:gd name="T39" fmla="*/ 227598503 h 476"/>
              <a:gd name="T40" fmla="*/ 90272374 w 672"/>
              <a:gd name="T41" fmla="*/ 164813318 h 476"/>
              <a:gd name="T42" fmla="*/ 54947923 w 672"/>
              <a:gd name="T43" fmla="*/ 109875093 h 476"/>
              <a:gd name="T44" fmla="*/ 11774356 w 672"/>
              <a:gd name="T45" fmla="*/ 31393282 h 476"/>
              <a:gd name="T46" fmla="*/ 0 w 672"/>
              <a:gd name="T47" fmla="*/ 0 h 476"/>
              <a:gd name="T48" fmla="*/ 19624856 w 672"/>
              <a:gd name="T49" fmla="*/ 23544964 h 476"/>
              <a:gd name="T50" fmla="*/ 74572774 w 672"/>
              <a:gd name="T51" fmla="*/ 94178457 h 476"/>
              <a:gd name="T52" fmla="*/ 117746346 w 672"/>
              <a:gd name="T53" fmla="*/ 137343505 h 476"/>
              <a:gd name="T54" fmla="*/ 168770398 w 672"/>
              <a:gd name="T55" fmla="*/ 188358315 h 476"/>
              <a:gd name="T56" fmla="*/ 223719744 w 672"/>
              <a:gd name="T57" fmla="*/ 239371681 h 476"/>
              <a:gd name="T58" fmla="*/ 290443396 w 672"/>
              <a:gd name="T59" fmla="*/ 294308505 h 476"/>
              <a:gd name="T60" fmla="*/ 361090897 w 672"/>
              <a:gd name="T61" fmla="*/ 345321870 h 476"/>
              <a:gd name="T62" fmla="*/ 439588987 w 672"/>
              <a:gd name="T63" fmla="*/ 392411865 h 476"/>
              <a:gd name="T64" fmla="*/ 525937490 w 672"/>
              <a:gd name="T65" fmla="*/ 435576913 h 476"/>
              <a:gd name="T66" fmla="*/ 573036291 w 672"/>
              <a:gd name="T67" fmla="*/ 455198408 h 476"/>
              <a:gd name="T68" fmla="*/ 616209842 w 672"/>
              <a:gd name="T69" fmla="*/ 474818502 h 476"/>
              <a:gd name="T70" fmla="*/ 667232493 w 672"/>
              <a:gd name="T71" fmla="*/ 490515138 h 476"/>
              <a:gd name="T72" fmla="*/ 714331294 w 672"/>
              <a:gd name="T73" fmla="*/ 502286914 h 476"/>
              <a:gd name="T74" fmla="*/ 765355521 w 672"/>
              <a:gd name="T75" fmla="*/ 510135232 h 476"/>
              <a:gd name="T76" fmla="*/ 816379572 w 672"/>
              <a:gd name="T77" fmla="*/ 517983550 h 476"/>
              <a:gd name="T78" fmla="*/ 871327473 w 672"/>
              <a:gd name="T79" fmla="*/ 521908409 h 476"/>
              <a:gd name="T80" fmla="*/ 926276775 w 672"/>
              <a:gd name="T81" fmla="*/ 521908409 h 476"/>
              <a:gd name="T82" fmla="*/ 981224676 w 672"/>
              <a:gd name="T83" fmla="*/ 521908409 h 476"/>
              <a:gd name="T84" fmla="*/ 1032248728 w 672"/>
              <a:gd name="T85" fmla="*/ 514060091 h 47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72"/>
              <a:gd name="T130" fmla="*/ 0 h 476"/>
              <a:gd name="T131" fmla="*/ 672 w 672"/>
              <a:gd name="T132" fmla="*/ 476 h 47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72" h="476">
                <a:moveTo>
                  <a:pt x="528" y="262"/>
                </a:moveTo>
                <a:lnTo>
                  <a:pt x="526" y="190"/>
                </a:lnTo>
                <a:lnTo>
                  <a:pt x="672" y="322"/>
                </a:lnTo>
                <a:lnTo>
                  <a:pt x="536" y="476"/>
                </a:lnTo>
                <a:lnTo>
                  <a:pt x="534" y="404"/>
                </a:lnTo>
                <a:lnTo>
                  <a:pt x="498" y="400"/>
                </a:lnTo>
                <a:lnTo>
                  <a:pt x="464" y="394"/>
                </a:lnTo>
                <a:lnTo>
                  <a:pt x="430" y="386"/>
                </a:lnTo>
                <a:lnTo>
                  <a:pt x="400" y="376"/>
                </a:lnTo>
                <a:lnTo>
                  <a:pt x="368" y="364"/>
                </a:lnTo>
                <a:lnTo>
                  <a:pt x="340" y="352"/>
                </a:lnTo>
                <a:lnTo>
                  <a:pt x="312" y="338"/>
                </a:lnTo>
                <a:lnTo>
                  <a:pt x="286" y="324"/>
                </a:lnTo>
                <a:lnTo>
                  <a:pt x="262" y="308"/>
                </a:lnTo>
                <a:lnTo>
                  <a:pt x="238" y="292"/>
                </a:lnTo>
                <a:lnTo>
                  <a:pt x="194" y="258"/>
                </a:lnTo>
                <a:lnTo>
                  <a:pt x="156" y="222"/>
                </a:lnTo>
                <a:lnTo>
                  <a:pt x="120" y="186"/>
                </a:lnTo>
                <a:lnTo>
                  <a:pt x="92" y="150"/>
                </a:lnTo>
                <a:lnTo>
                  <a:pt x="66" y="116"/>
                </a:lnTo>
                <a:lnTo>
                  <a:pt x="46" y="84"/>
                </a:lnTo>
                <a:lnTo>
                  <a:pt x="28" y="56"/>
                </a:lnTo>
                <a:lnTo>
                  <a:pt x="6" y="16"/>
                </a:lnTo>
                <a:lnTo>
                  <a:pt x="0" y="0"/>
                </a:lnTo>
                <a:lnTo>
                  <a:pt x="10" y="12"/>
                </a:lnTo>
                <a:lnTo>
                  <a:pt x="38" y="48"/>
                </a:lnTo>
                <a:lnTo>
                  <a:pt x="60" y="70"/>
                </a:lnTo>
                <a:lnTo>
                  <a:pt x="86" y="96"/>
                </a:lnTo>
                <a:lnTo>
                  <a:pt x="114" y="122"/>
                </a:lnTo>
                <a:lnTo>
                  <a:pt x="148" y="150"/>
                </a:lnTo>
                <a:lnTo>
                  <a:pt x="184" y="176"/>
                </a:lnTo>
                <a:lnTo>
                  <a:pt x="224" y="200"/>
                </a:lnTo>
                <a:lnTo>
                  <a:pt x="268" y="222"/>
                </a:lnTo>
                <a:lnTo>
                  <a:pt x="292" y="232"/>
                </a:lnTo>
                <a:lnTo>
                  <a:pt x="314" y="242"/>
                </a:lnTo>
                <a:lnTo>
                  <a:pt x="340" y="250"/>
                </a:lnTo>
                <a:lnTo>
                  <a:pt x="364" y="256"/>
                </a:lnTo>
                <a:lnTo>
                  <a:pt x="390" y="260"/>
                </a:lnTo>
                <a:lnTo>
                  <a:pt x="416" y="264"/>
                </a:lnTo>
                <a:lnTo>
                  <a:pt x="444" y="266"/>
                </a:lnTo>
                <a:lnTo>
                  <a:pt x="472" y="266"/>
                </a:lnTo>
                <a:lnTo>
                  <a:pt x="500" y="266"/>
                </a:lnTo>
                <a:lnTo>
                  <a:pt x="526" y="262"/>
                </a:lnTo>
              </a:path>
            </a:pathLst>
          </a:custGeom>
          <a:noFill/>
          <a:ln w="6350">
            <a:solidFill>
              <a:srgbClr val="99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Freeform 6"/>
          <p:cNvSpPr>
            <a:spLocks/>
          </p:cNvSpPr>
          <p:nvPr/>
        </p:nvSpPr>
        <p:spPr bwMode="auto">
          <a:xfrm>
            <a:off x="4779963" y="2481263"/>
            <a:ext cx="347662" cy="574675"/>
          </a:xfrm>
          <a:custGeom>
            <a:avLst/>
            <a:gdLst>
              <a:gd name="T0" fmla="*/ 0 w 248"/>
              <a:gd name="T1" fmla="*/ 805491222 h 410"/>
              <a:gd name="T2" fmla="*/ 0 w 248"/>
              <a:gd name="T3" fmla="*/ 0 h 410"/>
              <a:gd name="T4" fmla="*/ 227965369 w 248"/>
              <a:gd name="T5" fmla="*/ 0 h 410"/>
              <a:gd name="T6" fmla="*/ 487374516 w 248"/>
              <a:gd name="T7" fmla="*/ 0 h 410"/>
              <a:gd name="T8" fmla="*/ 487374516 w 248"/>
              <a:gd name="T9" fmla="*/ 801562408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410"/>
              <a:gd name="T17" fmla="*/ 248 w 248"/>
              <a:gd name="T18" fmla="*/ 410 h 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410">
                <a:moveTo>
                  <a:pt x="0" y="410"/>
                </a:moveTo>
                <a:lnTo>
                  <a:pt x="0" y="0"/>
                </a:lnTo>
                <a:lnTo>
                  <a:pt x="116" y="0"/>
                </a:lnTo>
                <a:lnTo>
                  <a:pt x="248" y="0"/>
                </a:lnTo>
                <a:lnTo>
                  <a:pt x="248" y="40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3802063" y="2430463"/>
            <a:ext cx="1587" cy="6667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956175" y="2425700"/>
            <a:ext cx="1588" cy="5873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3600450" y="2097088"/>
            <a:ext cx="569913" cy="896937"/>
          </a:xfrm>
          <a:custGeom>
            <a:avLst/>
            <a:gdLst>
              <a:gd name="T0" fmla="*/ 0 w 406"/>
              <a:gd name="T1" fmla="*/ 1257024843 h 640"/>
              <a:gd name="T2" fmla="*/ 0 w 406"/>
              <a:gd name="T3" fmla="*/ 0 h 640"/>
              <a:gd name="T4" fmla="*/ 228571629 w 406"/>
              <a:gd name="T5" fmla="*/ 0 h 640"/>
              <a:gd name="T6" fmla="*/ 800002149 w 406"/>
              <a:gd name="T7" fmla="*/ 0 h 640"/>
              <a:gd name="T8" fmla="*/ 800002149 w 406"/>
              <a:gd name="T9" fmla="*/ 125309654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6"/>
              <a:gd name="T16" fmla="*/ 0 h 640"/>
              <a:gd name="T17" fmla="*/ 406 w 40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6" h="640">
                <a:moveTo>
                  <a:pt x="0" y="640"/>
                </a:moveTo>
                <a:lnTo>
                  <a:pt x="0" y="0"/>
                </a:lnTo>
                <a:lnTo>
                  <a:pt x="116" y="0"/>
                </a:lnTo>
                <a:lnTo>
                  <a:pt x="406" y="0"/>
                </a:lnTo>
                <a:lnTo>
                  <a:pt x="406" y="63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>
            <a:off x="5794375" y="2097088"/>
            <a:ext cx="652463" cy="896937"/>
          </a:xfrm>
          <a:custGeom>
            <a:avLst/>
            <a:gdLst>
              <a:gd name="T0" fmla="*/ 0 w 466"/>
              <a:gd name="T1" fmla="*/ 1257024843 h 640"/>
              <a:gd name="T2" fmla="*/ 0 w 466"/>
              <a:gd name="T3" fmla="*/ 0 h 640"/>
              <a:gd name="T4" fmla="*/ 345026912 w 466"/>
              <a:gd name="T5" fmla="*/ 0 h 640"/>
              <a:gd name="T6" fmla="*/ 913536519 w 466"/>
              <a:gd name="T7" fmla="*/ 0 h 640"/>
              <a:gd name="T8" fmla="*/ 913536519 w 466"/>
              <a:gd name="T9" fmla="*/ 125309654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40"/>
              <a:gd name="T17" fmla="*/ 466 w 46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40">
                <a:moveTo>
                  <a:pt x="0" y="640"/>
                </a:moveTo>
                <a:lnTo>
                  <a:pt x="0" y="0"/>
                </a:lnTo>
                <a:lnTo>
                  <a:pt x="176" y="0"/>
                </a:lnTo>
                <a:lnTo>
                  <a:pt x="466" y="0"/>
                </a:lnTo>
                <a:lnTo>
                  <a:pt x="466" y="63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3884613" y="2044700"/>
            <a:ext cx="1587" cy="55563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6118225" y="2044700"/>
            <a:ext cx="1588" cy="55563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Freeform 13"/>
          <p:cNvSpPr>
            <a:spLocks/>
          </p:cNvSpPr>
          <p:nvPr/>
        </p:nvSpPr>
        <p:spPr bwMode="auto">
          <a:xfrm>
            <a:off x="4195763" y="2097088"/>
            <a:ext cx="1576387" cy="896937"/>
          </a:xfrm>
          <a:custGeom>
            <a:avLst/>
            <a:gdLst>
              <a:gd name="T0" fmla="*/ 0 w 1125"/>
              <a:gd name="T1" fmla="*/ 1257024843 h 640"/>
              <a:gd name="T2" fmla="*/ 0 w 1125"/>
              <a:gd name="T3" fmla="*/ 0 h 640"/>
              <a:gd name="T4" fmla="*/ 1635556852 w 1125"/>
              <a:gd name="T5" fmla="*/ 0 h 640"/>
              <a:gd name="T6" fmla="*/ 2147483647 w 1125"/>
              <a:gd name="T7" fmla="*/ 0 h 640"/>
              <a:gd name="T8" fmla="*/ 2147483647 w 1125"/>
              <a:gd name="T9" fmla="*/ 125309654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5"/>
              <a:gd name="T16" fmla="*/ 0 h 640"/>
              <a:gd name="T17" fmla="*/ 1125 w 1125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5" h="640">
                <a:moveTo>
                  <a:pt x="0" y="640"/>
                </a:moveTo>
                <a:lnTo>
                  <a:pt x="0" y="0"/>
                </a:lnTo>
                <a:lnTo>
                  <a:pt x="833" y="0"/>
                </a:lnTo>
                <a:lnTo>
                  <a:pt x="1125" y="0"/>
                </a:lnTo>
                <a:lnTo>
                  <a:pt x="1125" y="63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975225" y="2044700"/>
            <a:ext cx="1588" cy="55563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>
            <a:off x="6761163" y="3221038"/>
            <a:ext cx="750887" cy="1587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6583363" y="4402138"/>
            <a:ext cx="928687" cy="69850"/>
          </a:xfrm>
          <a:custGeom>
            <a:avLst/>
            <a:gdLst>
              <a:gd name="T0" fmla="*/ 1302808849 w 662"/>
              <a:gd name="T1" fmla="*/ 97580464 h 50"/>
              <a:gd name="T2" fmla="*/ 791131961 w 662"/>
              <a:gd name="T3" fmla="*/ 97580464 h 50"/>
              <a:gd name="T4" fmla="*/ 0 w 662"/>
              <a:gd name="T5" fmla="*/ 0 h 50"/>
              <a:gd name="T6" fmla="*/ 0 60000 65536"/>
              <a:gd name="T7" fmla="*/ 0 60000 65536"/>
              <a:gd name="T8" fmla="*/ 0 60000 65536"/>
              <a:gd name="T9" fmla="*/ 0 w 662"/>
              <a:gd name="T10" fmla="*/ 0 h 50"/>
              <a:gd name="T11" fmla="*/ 662 w 662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2" h="50">
                <a:moveTo>
                  <a:pt x="662" y="50"/>
                </a:moveTo>
                <a:lnTo>
                  <a:pt x="402" y="5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>
            <a:off x="4972050" y="4824413"/>
            <a:ext cx="2540000" cy="196850"/>
          </a:xfrm>
          <a:custGeom>
            <a:avLst/>
            <a:gdLst>
              <a:gd name="T0" fmla="*/ 2147483647 w 1812"/>
              <a:gd name="T1" fmla="*/ 0 h 140"/>
              <a:gd name="T2" fmla="*/ 2147483647 w 1812"/>
              <a:gd name="T3" fmla="*/ 0 h 140"/>
              <a:gd name="T4" fmla="*/ 0 w 1812"/>
              <a:gd name="T5" fmla="*/ 276785128 h 140"/>
              <a:gd name="T6" fmla="*/ 0 60000 65536"/>
              <a:gd name="T7" fmla="*/ 0 60000 65536"/>
              <a:gd name="T8" fmla="*/ 0 60000 65536"/>
              <a:gd name="T9" fmla="*/ 0 w 1812"/>
              <a:gd name="T10" fmla="*/ 0 h 140"/>
              <a:gd name="T11" fmla="*/ 1812 w 1812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2" h="140">
                <a:moveTo>
                  <a:pt x="1812" y="0"/>
                </a:moveTo>
                <a:lnTo>
                  <a:pt x="1564" y="0"/>
                </a:lnTo>
                <a:lnTo>
                  <a:pt x="0" y="14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>
            <a:off x="6757988" y="4137025"/>
            <a:ext cx="754062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6183313" y="4471988"/>
            <a:ext cx="1014412" cy="4762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Freeform 20"/>
          <p:cNvSpPr>
            <a:spLocks/>
          </p:cNvSpPr>
          <p:nvPr/>
        </p:nvSpPr>
        <p:spPr bwMode="auto">
          <a:xfrm>
            <a:off x="5289550" y="4222750"/>
            <a:ext cx="296863" cy="74613"/>
          </a:xfrm>
          <a:custGeom>
            <a:avLst/>
            <a:gdLst>
              <a:gd name="T0" fmla="*/ 0 w 212"/>
              <a:gd name="T1" fmla="*/ 95457678 h 54"/>
              <a:gd name="T2" fmla="*/ 0 w 212"/>
              <a:gd name="T3" fmla="*/ 0 h 54"/>
              <a:gd name="T4" fmla="*/ 415696474 w 212"/>
              <a:gd name="T5" fmla="*/ 0 h 54"/>
              <a:gd name="T6" fmla="*/ 411774243 w 212"/>
              <a:gd name="T7" fmla="*/ 103094454 h 54"/>
              <a:gd name="T8" fmla="*/ 0 60000 65536"/>
              <a:gd name="T9" fmla="*/ 0 60000 65536"/>
              <a:gd name="T10" fmla="*/ 0 60000 65536"/>
              <a:gd name="T11" fmla="*/ 0 60000 65536"/>
              <a:gd name="T12" fmla="*/ 0 w 212"/>
              <a:gd name="T13" fmla="*/ 0 h 54"/>
              <a:gd name="T14" fmla="*/ 212 w 212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" h="54">
                <a:moveTo>
                  <a:pt x="0" y="50"/>
                </a:moveTo>
                <a:lnTo>
                  <a:pt x="0" y="0"/>
                </a:lnTo>
                <a:lnTo>
                  <a:pt x="212" y="0"/>
                </a:lnTo>
                <a:lnTo>
                  <a:pt x="210" y="54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5" name="Freeform 21"/>
          <p:cNvSpPr>
            <a:spLocks/>
          </p:cNvSpPr>
          <p:nvPr/>
        </p:nvSpPr>
        <p:spPr bwMode="auto">
          <a:xfrm>
            <a:off x="5435600" y="3748088"/>
            <a:ext cx="2076450" cy="468312"/>
          </a:xfrm>
          <a:custGeom>
            <a:avLst/>
            <a:gdLst>
              <a:gd name="T0" fmla="*/ 0 w 1482"/>
              <a:gd name="T1" fmla="*/ 654674949 h 335"/>
              <a:gd name="T2" fmla="*/ 78525394 w 1482"/>
              <a:gd name="T3" fmla="*/ 0 h 335"/>
              <a:gd name="T4" fmla="*/ 2147483647 w 1482"/>
              <a:gd name="T5" fmla="*/ 0 h 335"/>
              <a:gd name="T6" fmla="*/ 0 60000 65536"/>
              <a:gd name="T7" fmla="*/ 0 60000 65536"/>
              <a:gd name="T8" fmla="*/ 0 60000 65536"/>
              <a:gd name="T9" fmla="*/ 0 w 1482"/>
              <a:gd name="T10" fmla="*/ 0 h 335"/>
              <a:gd name="T11" fmla="*/ 1482 w 1482"/>
              <a:gd name="T12" fmla="*/ 335 h 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2" h="335">
                <a:moveTo>
                  <a:pt x="0" y="335"/>
                </a:moveTo>
                <a:lnTo>
                  <a:pt x="40" y="0"/>
                </a:lnTo>
                <a:lnTo>
                  <a:pt x="1482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6" name="Freeform 22"/>
          <p:cNvSpPr>
            <a:spLocks/>
          </p:cNvSpPr>
          <p:nvPr/>
        </p:nvSpPr>
        <p:spPr bwMode="auto">
          <a:xfrm>
            <a:off x="4983163" y="4819650"/>
            <a:ext cx="2232025" cy="615950"/>
          </a:xfrm>
          <a:custGeom>
            <a:avLst/>
            <a:gdLst>
              <a:gd name="T0" fmla="*/ 314508016 w 1592"/>
              <a:gd name="T1" fmla="*/ 0 h 440"/>
              <a:gd name="T2" fmla="*/ 2147483647 w 1592"/>
              <a:gd name="T3" fmla="*/ 7839364 h 440"/>
              <a:gd name="T4" fmla="*/ 0 w 1592"/>
              <a:gd name="T5" fmla="*/ 862260116 h 440"/>
              <a:gd name="T6" fmla="*/ 0 60000 65536"/>
              <a:gd name="T7" fmla="*/ 0 60000 65536"/>
              <a:gd name="T8" fmla="*/ 0 60000 65536"/>
              <a:gd name="T9" fmla="*/ 0 w 1592"/>
              <a:gd name="T10" fmla="*/ 0 h 440"/>
              <a:gd name="T11" fmla="*/ 1592 w 1592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440">
                <a:moveTo>
                  <a:pt x="160" y="0"/>
                </a:moveTo>
                <a:lnTo>
                  <a:pt x="1592" y="4"/>
                </a:lnTo>
                <a:lnTo>
                  <a:pt x="0" y="44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H="1">
            <a:off x="5678488" y="6105525"/>
            <a:ext cx="1824037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H="1">
            <a:off x="5653088" y="5461000"/>
            <a:ext cx="1852612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1092200" y="3097213"/>
            <a:ext cx="1588" cy="21907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1003300" y="4718050"/>
            <a:ext cx="1588" cy="54927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2157413" y="4629150"/>
            <a:ext cx="190500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3802063" y="2430463"/>
            <a:ext cx="1587" cy="666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4779963" y="2481263"/>
            <a:ext cx="347662" cy="574675"/>
          </a:xfrm>
          <a:custGeom>
            <a:avLst/>
            <a:gdLst>
              <a:gd name="T0" fmla="*/ 0 w 248"/>
              <a:gd name="T1" fmla="*/ 805491222 h 410"/>
              <a:gd name="T2" fmla="*/ 0 w 248"/>
              <a:gd name="T3" fmla="*/ 0 h 410"/>
              <a:gd name="T4" fmla="*/ 227965369 w 248"/>
              <a:gd name="T5" fmla="*/ 0 h 410"/>
              <a:gd name="T6" fmla="*/ 487374516 w 248"/>
              <a:gd name="T7" fmla="*/ 0 h 410"/>
              <a:gd name="T8" fmla="*/ 487374516 w 248"/>
              <a:gd name="T9" fmla="*/ 801562408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410"/>
              <a:gd name="T17" fmla="*/ 248 w 248"/>
              <a:gd name="T18" fmla="*/ 410 h 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410">
                <a:moveTo>
                  <a:pt x="0" y="410"/>
                </a:moveTo>
                <a:lnTo>
                  <a:pt x="0" y="0"/>
                </a:lnTo>
                <a:lnTo>
                  <a:pt x="116" y="0"/>
                </a:lnTo>
                <a:lnTo>
                  <a:pt x="248" y="0"/>
                </a:lnTo>
                <a:lnTo>
                  <a:pt x="248" y="40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4" name="Freeform 30"/>
          <p:cNvSpPr>
            <a:spLocks/>
          </p:cNvSpPr>
          <p:nvPr/>
        </p:nvSpPr>
        <p:spPr bwMode="auto">
          <a:xfrm>
            <a:off x="3600450" y="2097088"/>
            <a:ext cx="569913" cy="896937"/>
          </a:xfrm>
          <a:custGeom>
            <a:avLst/>
            <a:gdLst>
              <a:gd name="T0" fmla="*/ 0 w 406"/>
              <a:gd name="T1" fmla="*/ 1257024843 h 640"/>
              <a:gd name="T2" fmla="*/ 0 w 406"/>
              <a:gd name="T3" fmla="*/ 0 h 640"/>
              <a:gd name="T4" fmla="*/ 228571629 w 406"/>
              <a:gd name="T5" fmla="*/ 0 h 640"/>
              <a:gd name="T6" fmla="*/ 800002149 w 406"/>
              <a:gd name="T7" fmla="*/ 0 h 640"/>
              <a:gd name="T8" fmla="*/ 800002149 w 406"/>
              <a:gd name="T9" fmla="*/ 125309654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6"/>
              <a:gd name="T16" fmla="*/ 0 h 640"/>
              <a:gd name="T17" fmla="*/ 406 w 40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6" h="640">
                <a:moveTo>
                  <a:pt x="0" y="640"/>
                </a:moveTo>
                <a:lnTo>
                  <a:pt x="0" y="0"/>
                </a:lnTo>
                <a:lnTo>
                  <a:pt x="116" y="0"/>
                </a:lnTo>
                <a:lnTo>
                  <a:pt x="406" y="0"/>
                </a:lnTo>
                <a:lnTo>
                  <a:pt x="406" y="6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4956175" y="2425700"/>
            <a:ext cx="1588" cy="587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3884613" y="2044700"/>
            <a:ext cx="1587" cy="55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7" name="Freeform 33"/>
          <p:cNvSpPr>
            <a:spLocks/>
          </p:cNvSpPr>
          <p:nvPr/>
        </p:nvSpPr>
        <p:spPr bwMode="auto">
          <a:xfrm>
            <a:off x="5794375" y="2097088"/>
            <a:ext cx="652463" cy="896937"/>
          </a:xfrm>
          <a:custGeom>
            <a:avLst/>
            <a:gdLst>
              <a:gd name="T0" fmla="*/ 0 w 466"/>
              <a:gd name="T1" fmla="*/ 1257024843 h 640"/>
              <a:gd name="T2" fmla="*/ 0 w 466"/>
              <a:gd name="T3" fmla="*/ 0 h 640"/>
              <a:gd name="T4" fmla="*/ 345026912 w 466"/>
              <a:gd name="T5" fmla="*/ 0 h 640"/>
              <a:gd name="T6" fmla="*/ 913536519 w 466"/>
              <a:gd name="T7" fmla="*/ 0 h 640"/>
              <a:gd name="T8" fmla="*/ 913536519 w 466"/>
              <a:gd name="T9" fmla="*/ 125309654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40"/>
              <a:gd name="T17" fmla="*/ 466 w 46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40">
                <a:moveTo>
                  <a:pt x="0" y="640"/>
                </a:moveTo>
                <a:lnTo>
                  <a:pt x="0" y="0"/>
                </a:lnTo>
                <a:lnTo>
                  <a:pt x="176" y="0"/>
                </a:lnTo>
                <a:lnTo>
                  <a:pt x="466" y="0"/>
                </a:lnTo>
                <a:lnTo>
                  <a:pt x="466" y="6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4195763" y="2097088"/>
            <a:ext cx="1576387" cy="896937"/>
          </a:xfrm>
          <a:custGeom>
            <a:avLst/>
            <a:gdLst>
              <a:gd name="T0" fmla="*/ 0 w 1125"/>
              <a:gd name="T1" fmla="*/ 1257024843 h 640"/>
              <a:gd name="T2" fmla="*/ 0 w 1125"/>
              <a:gd name="T3" fmla="*/ 0 h 640"/>
              <a:gd name="T4" fmla="*/ 1635556852 w 1125"/>
              <a:gd name="T5" fmla="*/ 0 h 640"/>
              <a:gd name="T6" fmla="*/ 2147483647 w 1125"/>
              <a:gd name="T7" fmla="*/ 0 h 640"/>
              <a:gd name="T8" fmla="*/ 2147483647 w 1125"/>
              <a:gd name="T9" fmla="*/ 125309654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5"/>
              <a:gd name="T16" fmla="*/ 0 h 640"/>
              <a:gd name="T17" fmla="*/ 1125 w 1125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5" h="640">
                <a:moveTo>
                  <a:pt x="0" y="640"/>
                </a:moveTo>
                <a:lnTo>
                  <a:pt x="0" y="0"/>
                </a:lnTo>
                <a:lnTo>
                  <a:pt x="833" y="0"/>
                </a:lnTo>
                <a:lnTo>
                  <a:pt x="1125" y="0"/>
                </a:lnTo>
                <a:lnTo>
                  <a:pt x="1125" y="6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>
            <a:off x="6118225" y="2044700"/>
            <a:ext cx="1588" cy="55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4975225" y="2044700"/>
            <a:ext cx="1588" cy="55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H="1">
            <a:off x="6761163" y="3221038"/>
            <a:ext cx="7477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2" name="Freeform 38"/>
          <p:cNvSpPr>
            <a:spLocks/>
          </p:cNvSpPr>
          <p:nvPr/>
        </p:nvSpPr>
        <p:spPr bwMode="auto">
          <a:xfrm>
            <a:off x="6583363" y="4402138"/>
            <a:ext cx="925512" cy="69850"/>
          </a:xfrm>
          <a:custGeom>
            <a:avLst/>
            <a:gdLst>
              <a:gd name="T0" fmla="*/ 1297836934 w 660"/>
              <a:gd name="T1" fmla="*/ 97580464 h 50"/>
              <a:gd name="T2" fmla="*/ 790500892 w 660"/>
              <a:gd name="T3" fmla="*/ 97580464 h 50"/>
              <a:gd name="T4" fmla="*/ 0 w 660"/>
              <a:gd name="T5" fmla="*/ 0 h 50"/>
              <a:gd name="T6" fmla="*/ 0 60000 65536"/>
              <a:gd name="T7" fmla="*/ 0 60000 65536"/>
              <a:gd name="T8" fmla="*/ 0 60000 65536"/>
              <a:gd name="T9" fmla="*/ 0 w 660"/>
              <a:gd name="T10" fmla="*/ 0 h 50"/>
              <a:gd name="T11" fmla="*/ 660 w 660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0" h="50">
                <a:moveTo>
                  <a:pt x="660" y="50"/>
                </a:moveTo>
                <a:lnTo>
                  <a:pt x="402" y="5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3" name="Freeform 39"/>
          <p:cNvSpPr>
            <a:spLocks/>
          </p:cNvSpPr>
          <p:nvPr/>
        </p:nvSpPr>
        <p:spPr bwMode="auto">
          <a:xfrm>
            <a:off x="4972050" y="4824413"/>
            <a:ext cx="2536825" cy="196850"/>
          </a:xfrm>
          <a:custGeom>
            <a:avLst/>
            <a:gdLst>
              <a:gd name="T0" fmla="*/ 2147483647 w 1810"/>
              <a:gd name="T1" fmla="*/ 0 h 140"/>
              <a:gd name="T2" fmla="*/ 2147483647 w 1810"/>
              <a:gd name="T3" fmla="*/ 0 h 140"/>
              <a:gd name="T4" fmla="*/ 0 w 1810"/>
              <a:gd name="T5" fmla="*/ 276785128 h 140"/>
              <a:gd name="T6" fmla="*/ 0 60000 65536"/>
              <a:gd name="T7" fmla="*/ 0 60000 65536"/>
              <a:gd name="T8" fmla="*/ 0 60000 65536"/>
              <a:gd name="T9" fmla="*/ 0 w 1810"/>
              <a:gd name="T10" fmla="*/ 0 h 140"/>
              <a:gd name="T11" fmla="*/ 1810 w 1810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0" h="140">
                <a:moveTo>
                  <a:pt x="1810" y="0"/>
                </a:moveTo>
                <a:lnTo>
                  <a:pt x="1564" y="0"/>
                </a:lnTo>
                <a:lnTo>
                  <a:pt x="0" y="14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H="1">
            <a:off x="6757988" y="4137025"/>
            <a:ext cx="7508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 flipH="1">
            <a:off x="6183313" y="4471988"/>
            <a:ext cx="1014412" cy="47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6" name="Freeform 42"/>
          <p:cNvSpPr>
            <a:spLocks/>
          </p:cNvSpPr>
          <p:nvPr/>
        </p:nvSpPr>
        <p:spPr bwMode="auto">
          <a:xfrm>
            <a:off x="5289550" y="4222750"/>
            <a:ext cx="296863" cy="74613"/>
          </a:xfrm>
          <a:custGeom>
            <a:avLst/>
            <a:gdLst>
              <a:gd name="T0" fmla="*/ 0 w 212"/>
              <a:gd name="T1" fmla="*/ 95457678 h 54"/>
              <a:gd name="T2" fmla="*/ 0 w 212"/>
              <a:gd name="T3" fmla="*/ 0 h 54"/>
              <a:gd name="T4" fmla="*/ 415696474 w 212"/>
              <a:gd name="T5" fmla="*/ 0 h 54"/>
              <a:gd name="T6" fmla="*/ 411774243 w 212"/>
              <a:gd name="T7" fmla="*/ 103094454 h 54"/>
              <a:gd name="T8" fmla="*/ 0 60000 65536"/>
              <a:gd name="T9" fmla="*/ 0 60000 65536"/>
              <a:gd name="T10" fmla="*/ 0 60000 65536"/>
              <a:gd name="T11" fmla="*/ 0 60000 65536"/>
              <a:gd name="T12" fmla="*/ 0 w 212"/>
              <a:gd name="T13" fmla="*/ 0 h 54"/>
              <a:gd name="T14" fmla="*/ 212 w 212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" h="54">
                <a:moveTo>
                  <a:pt x="0" y="50"/>
                </a:moveTo>
                <a:lnTo>
                  <a:pt x="0" y="0"/>
                </a:lnTo>
                <a:lnTo>
                  <a:pt x="212" y="0"/>
                </a:lnTo>
                <a:lnTo>
                  <a:pt x="210" y="5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7" name="Freeform 43"/>
          <p:cNvSpPr>
            <a:spLocks/>
          </p:cNvSpPr>
          <p:nvPr/>
        </p:nvSpPr>
        <p:spPr bwMode="auto">
          <a:xfrm>
            <a:off x="5435600" y="3748088"/>
            <a:ext cx="2073275" cy="468312"/>
          </a:xfrm>
          <a:custGeom>
            <a:avLst/>
            <a:gdLst>
              <a:gd name="T0" fmla="*/ 0 w 1480"/>
              <a:gd name="T1" fmla="*/ 654674949 h 335"/>
              <a:gd name="T2" fmla="*/ 78495869 w 1480"/>
              <a:gd name="T3" fmla="*/ 0 h 335"/>
              <a:gd name="T4" fmla="*/ 2147483647 w 1480"/>
              <a:gd name="T5" fmla="*/ 0 h 335"/>
              <a:gd name="T6" fmla="*/ 0 60000 65536"/>
              <a:gd name="T7" fmla="*/ 0 60000 65536"/>
              <a:gd name="T8" fmla="*/ 0 60000 65536"/>
              <a:gd name="T9" fmla="*/ 0 w 1480"/>
              <a:gd name="T10" fmla="*/ 0 h 335"/>
              <a:gd name="T11" fmla="*/ 1480 w 1480"/>
              <a:gd name="T12" fmla="*/ 335 h 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0" h="335">
                <a:moveTo>
                  <a:pt x="0" y="335"/>
                </a:moveTo>
                <a:lnTo>
                  <a:pt x="40" y="0"/>
                </a:lnTo>
                <a:lnTo>
                  <a:pt x="148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8" name="Freeform 44"/>
          <p:cNvSpPr>
            <a:spLocks/>
          </p:cNvSpPr>
          <p:nvPr/>
        </p:nvSpPr>
        <p:spPr bwMode="auto">
          <a:xfrm>
            <a:off x="4983163" y="4819650"/>
            <a:ext cx="2232025" cy="615950"/>
          </a:xfrm>
          <a:custGeom>
            <a:avLst/>
            <a:gdLst>
              <a:gd name="T0" fmla="*/ 314508016 w 1592"/>
              <a:gd name="T1" fmla="*/ 0 h 440"/>
              <a:gd name="T2" fmla="*/ 2147483647 w 1592"/>
              <a:gd name="T3" fmla="*/ 7839364 h 440"/>
              <a:gd name="T4" fmla="*/ 0 w 1592"/>
              <a:gd name="T5" fmla="*/ 862260116 h 440"/>
              <a:gd name="T6" fmla="*/ 0 60000 65536"/>
              <a:gd name="T7" fmla="*/ 0 60000 65536"/>
              <a:gd name="T8" fmla="*/ 0 60000 65536"/>
              <a:gd name="T9" fmla="*/ 0 w 1592"/>
              <a:gd name="T10" fmla="*/ 0 h 440"/>
              <a:gd name="T11" fmla="*/ 1592 w 1592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440">
                <a:moveTo>
                  <a:pt x="160" y="0"/>
                </a:moveTo>
                <a:lnTo>
                  <a:pt x="1592" y="4"/>
                </a:lnTo>
                <a:lnTo>
                  <a:pt x="0" y="44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9" name="Line 45"/>
          <p:cNvSpPr>
            <a:spLocks noChangeShapeType="1"/>
          </p:cNvSpPr>
          <p:nvPr/>
        </p:nvSpPr>
        <p:spPr bwMode="auto">
          <a:xfrm flipH="1">
            <a:off x="5678488" y="6105525"/>
            <a:ext cx="18303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0" name="Line 46"/>
          <p:cNvSpPr>
            <a:spLocks noChangeShapeType="1"/>
          </p:cNvSpPr>
          <p:nvPr/>
        </p:nvSpPr>
        <p:spPr bwMode="auto">
          <a:xfrm flipH="1">
            <a:off x="5653088" y="5461000"/>
            <a:ext cx="18557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1" name="Line 47"/>
          <p:cNvSpPr>
            <a:spLocks noChangeShapeType="1"/>
          </p:cNvSpPr>
          <p:nvPr/>
        </p:nvSpPr>
        <p:spPr bwMode="auto">
          <a:xfrm>
            <a:off x="1092200" y="3078163"/>
            <a:ext cx="1588" cy="238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2" name="Line 48"/>
          <p:cNvSpPr>
            <a:spLocks noChangeShapeType="1"/>
          </p:cNvSpPr>
          <p:nvPr/>
        </p:nvSpPr>
        <p:spPr bwMode="auto">
          <a:xfrm>
            <a:off x="1003300" y="4718050"/>
            <a:ext cx="1588" cy="549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>
            <a:off x="2157413" y="4629150"/>
            <a:ext cx="1905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4" name="Line 50"/>
          <p:cNvSpPr>
            <a:spLocks noChangeShapeType="1"/>
          </p:cNvSpPr>
          <p:nvPr/>
        </p:nvSpPr>
        <p:spPr bwMode="auto">
          <a:xfrm>
            <a:off x="4956175" y="2881313"/>
            <a:ext cx="3175" cy="168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 flipV="1">
            <a:off x="6118225" y="2422525"/>
            <a:ext cx="1588" cy="7112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 flipV="1">
            <a:off x="6118225" y="2422525"/>
            <a:ext cx="1588" cy="7112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7" name="Rectangle 53"/>
          <p:cNvSpPr>
            <a:spLocks noChangeArrowheads="1"/>
          </p:cNvSpPr>
          <p:nvPr/>
        </p:nvSpPr>
        <p:spPr bwMode="auto">
          <a:xfrm>
            <a:off x="2378075" y="4556125"/>
            <a:ext cx="6365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Myofibril</a:t>
            </a:r>
            <a:endParaRPr lang="en-US" sz="1200"/>
          </a:p>
        </p:txBody>
      </p:sp>
      <p:sp>
        <p:nvSpPr>
          <p:cNvPr id="26678" name="Rectangle 54"/>
          <p:cNvSpPr>
            <a:spLocks noChangeArrowheads="1"/>
          </p:cNvSpPr>
          <p:nvPr/>
        </p:nvSpPr>
        <p:spPr bwMode="auto">
          <a:xfrm>
            <a:off x="7534275" y="4398963"/>
            <a:ext cx="720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Myofibrils</a:t>
            </a:r>
            <a:endParaRPr lang="en-US" sz="1200"/>
          </a:p>
        </p:txBody>
      </p:sp>
      <p:sp>
        <p:nvSpPr>
          <p:cNvPr id="26679" name="Rectangle 55"/>
          <p:cNvSpPr>
            <a:spLocks noChangeArrowheads="1"/>
          </p:cNvSpPr>
          <p:nvPr/>
        </p:nvSpPr>
        <p:spPr bwMode="auto">
          <a:xfrm>
            <a:off x="7542213" y="3673475"/>
            <a:ext cx="3730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Triad</a:t>
            </a:r>
            <a:endParaRPr lang="en-US" sz="1200"/>
          </a:p>
        </p:txBody>
      </p:sp>
      <p:sp>
        <p:nvSpPr>
          <p:cNvPr id="26680" name="Rectangle 56"/>
          <p:cNvSpPr>
            <a:spLocks noChangeArrowheads="1"/>
          </p:cNvSpPr>
          <p:nvPr/>
        </p:nvSpPr>
        <p:spPr bwMode="auto">
          <a:xfrm>
            <a:off x="7542213" y="4746625"/>
            <a:ext cx="101441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Tubules of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sarcoplasmic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reticulum</a:t>
            </a:r>
            <a:endParaRPr lang="en-US" sz="1200"/>
          </a:p>
        </p:txBody>
      </p:sp>
      <p:sp>
        <p:nvSpPr>
          <p:cNvPr id="26681" name="Rectangle 57"/>
          <p:cNvSpPr>
            <a:spLocks noChangeArrowheads="1"/>
          </p:cNvSpPr>
          <p:nvPr/>
        </p:nvSpPr>
        <p:spPr bwMode="auto">
          <a:xfrm>
            <a:off x="7537450" y="3143250"/>
            <a:ext cx="9032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Sarcolemma</a:t>
            </a:r>
            <a:endParaRPr lang="en-US" sz="1200"/>
          </a:p>
        </p:txBody>
      </p:sp>
      <p:sp>
        <p:nvSpPr>
          <p:cNvPr id="26682" name="Rectangle 58"/>
          <p:cNvSpPr>
            <a:spLocks noChangeArrowheads="1"/>
          </p:cNvSpPr>
          <p:nvPr/>
        </p:nvSpPr>
        <p:spPr bwMode="auto">
          <a:xfrm>
            <a:off x="654050" y="5295900"/>
            <a:ext cx="9032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Sarcolemma</a:t>
            </a:r>
            <a:endParaRPr lang="en-US" sz="1200"/>
          </a:p>
        </p:txBody>
      </p:sp>
      <p:sp>
        <p:nvSpPr>
          <p:cNvPr id="26683" name="Rectangle 59"/>
          <p:cNvSpPr>
            <a:spLocks noChangeArrowheads="1"/>
          </p:cNvSpPr>
          <p:nvPr/>
        </p:nvSpPr>
        <p:spPr bwMode="auto">
          <a:xfrm>
            <a:off x="7534275" y="4065588"/>
            <a:ext cx="10620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Mitochondrion</a:t>
            </a:r>
            <a:endParaRPr lang="en-US" sz="1200"/>
          </a:p>
        </p:txBody>
      </p:sp>
      <p:sp>
        <p:nvSpPr>
          <p:cNvPr id="26684" name="Rectangle 60"/>
          <p:cNvSpPr>
            <a:spLocks noChangeArrowheads="1"/>
          </p:cNvSpPr>
          <p:nvPr/>
        </p:nvSpPr>
        <p:spPr bwMode="auto">
          <a:xfrm>
            <a:off x="3675063" y="1851025"/>
            <a:ext cx="4508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I band</a:t>
            </a:r>
            <a:endParaRPr lang="en-US" sz="1200"/>
          </a:p>
        </p:txBody>
      </p:sp>
      <p:sp>
        <p:nvSpPr>
          <p:cNvPr id="26685" name="Rectangle 61"/>
          <p:cNvSpPr>
            <a:spLocks noChangeArrowheads="1"/>
          </p:cNvSpPr>
          <p:nvPr/>
        </p:nvSpPr>
        <p:spPr bwMode="auto">
          <a:xfrm>
            <a:off x="5934075" y="1851025"/>
            <a:ext cx="4508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I band</a:t>
            </a:r>
            <a:endParaRPr lang="en-US" sz="1200"/>
          </a:p>
        </p:txBody>
      </p:sp>
      <p:sp>
        <p:nvSpPr>
          <p:cNvPr id="26686" name="Rectangle 62"/>
          <p:cNvSpPr>
            <a:spLocks noChangeArrowheads="1"/>
          </p:cNvSpPr>
          <p:nvPr/>
        </p:nvSpPr>
        <p:spPr bwMode="auto">
          <a:xfrm>
            <a:off x="4754563" y="1851025"/>
            <a:ext cx="5175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A band</a:t>
            </a:r>
            <a:endParaRPr lang="en-US" sz="1200"/>
          </a:p>
        </p:txBody>
      </p:sp>
      <p:sp>
        <p:nvSpPr>
          <p:cNvPr id="26687" name="Rectangle 63"/>
          <p:cNvSpPr>
            <a:spLocks noChangeArrowheads="1"/>
          </p:cNvSpPr>
          <p:nvPr/>
        </p:nvSpPr>
        <p:spPr bwMode="auto">
          <a:xfrm>
            <a:off x="4743450" y="2232025"/>
            <a:ext cx="500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H zone</a:t>
            </a:r>
            <a:endParaRPr lang="en-US" sz="1200"/>
          </a:p>
        </p:txBody>
      </p:sp>
      <p:sp>
        <p:nvSpPr>
          <p:cNvPr id="26688" name="Rectangle 64"/>
          <p:cNvSpPr>
            <a:spLocks noChangeArrowheads="1"/>
          </p:cNvSpPr>
          <p:nvPr/>
        </p:nvSpPr>
        <p:spPr bwMode="auto">
          <a:xfrm>
            <a:off x="5937250" y="2232025"/>
            <a:ext cx="441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Z disc</a:t>
            </a:r>
            <a:endParaRPr lang="en-US" sz="1200"/>
          </a:p>
        </p:txBody>
      </p:sp>
      <p:sp>
        <p:nvSpPr>
          <p:cNvPr id="26689" name="Rectangle 65"/>
          <p:cNvSpPr>
            <a:spLocks noChangeArrowheads="1"/>
          </p:cNvSpPr>
          <p:nvPr/>
        </p:nvSpPr>
        <p:spPr bwMode="auto">
          <a:xfrm>
            <a:off x="3671888" y="2232025"/>
            <a:ext cx="441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Z disc</a:t>
            </a:r>
            <a:endParaRPr lang="en-US" sz="1200"/>
          </a:p>
        </p:txBody>
      </p:sp>
      <p:sp>
        <p:nvSpPr>
          <p:cNvPr id="26690" name="Rectangle 66"/>
          <p:cNvSpPr>
            <a:spLocks noChangeArrowheads="1"/>
          </p:cNvSpPr>
          <p:nvPr/>
        </p:nvSpPr>
        <p:spPr bwMode="auto">
          <a:xfrm>
            <a:off x="620713" y="2686050"/>
            <a:ext cx="1295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Part of a skeletal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muscle fiber (cell)</a:t>
            </a:r>
            <a:endParaRPr lang="en-US" sz="1200"/>
          </a:p>
        </p:txBody>
      </p:sp>
      <p:sp>
        <p:nvSpPr>
          <p:cNvPr id="26691" name="Rectangle 67"/>
          <p:cNvSpPr>
            <a:spLocks noChangeArrowheads="1"/>
          </p:cNvSpPr>
          <p:nvPr/>
        </p:nvSpPr>
        <p:spPr bwMode="auto">
          <a:xfrm>
            <a:off x="7542213" y="6021388"/>
            <a:ext cx="5953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 tubule</a:t>
            </a:r>
            <a:endParaRPr lang="en-US" sz="1200"/>
          </a:p>
        </p:txBody>
      </p:sp>
      <p:sp>
        <p:nvSpPr>
          <p:cNvPr id="26692" name="Rectangle 68"/>
          <p:cNvSpPr>
            <a:spLocks noChangeArrowheads="1"/>
          </p:cNvSpPr>
          <p:nvPr/>
        </p:nvSpPr>
        <p:spPr bwMode="auto">
          <a:xfrm>
            <a:off x="7542213" y="5381625"/>
            <a:ext cx="1473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Terminal cisterna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of the sarcoplasmic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reticulum </a:t>
            </a:r>
            <a:endParaRPr lang="en-US" sz="1200"/>
          </a:p>
        </p:txBody>
      </p:sp>
      <p:sp>
        <p:nvSpPr>
          <p:cNvPr id="26693" name="Rectangle 69"/>
          <p:cNvSpPr>
            <a:spLocks noChangeArrowheads="1"/>
          </p:cNvSpPr>
          <p:nvPr/>
        </p:nvSpPr>
        <p:spPr bwMode="auto">
          <a:xfrm>
            <a:off x="4816475" y="2514600"/>
            <a:ext cx="263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M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line</a:t>
            </a:r>
            <a:endParaRPr lang="en-US" sz="1200"/>
          </a:p>
        </p:txBody>
      </p:sp>
      <p:sp>
        <p:nvSpPr>
          <p:cNvPr id="26694" name="Line 70"/>
          <p:cNvSpPr>
            <a:spLocks noChangeShapeType="1"/>
          </p:cNvSpPr>
          <p:nvPr/>
        </p:nvSpPr>
        <p:spPr bwMode="auto">
          <a:xfrm flipV="1">
            <a:off x="471488" y="3321050"/>
            <a:ext cx="0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695" name="Line 71"/>
          <p:cNvSpPr>
            <a:spLocks noChangeShapeType="1"/>
          </p:cNvSpPr>
          <p:nvPr/>
        </p:nvSpPr>
        <p:spPr bwMode="auto">
          <a:xfrm flipV="1">
            <a:off x="1897063" y="3321050"/>
            <a:ext cx="0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696" name="Line 72"/>
          <p:cNvSpPr>
            <a:spLocks noChangeShapeType="1"/>
          </p:cNvSpPr>
          <p:nvPr/>
        </p:nvSpPr>
        <p:spPr bwMode="auto">
          <a:xfrm>
            <a:off x="471488" y="3321050"/>
            <a:ext cx="1428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Skeletal Muscle Contraction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Motor Neuron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5105400" cy="495299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b="1" dirty="0" smtClean="0"/>
              <a:t>Nerve cell that innervates skeletal muscle tissue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chemeClr val="hlink"/>
                </a:solidFill>
              </a:rPr>
              <a:t>Dendrite</a:t>
            </a:r>
          </a:p>
          <a:p>
            <a:pPr lvl="1" eaLnBrk="1" hangingPunct="1">
              <a:defRPr/>
            </a:pPr>
            <a:r>
              <a:rPr lang="en-US" b="1" dirty="0" smtClean="0"/>
              <a:t>Receives information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chemeClr val="hlink"/>
                </a:solidFill>
              </a:rPr>
              <a:t>Axon </a:t>
            </a:r>
          </a:p>
          <a:p>
            <a:pPr lvl="1" eaLnBrk="1" hangingPunct="1">
              <a:defRPr/>
            </a:pPr>
            <a:r>
              <a:rPr lang="en-US" b="1" dirty="0" smtClean="0"/>
              <a:t>Transmits information</a:t>
            </a:r>
          </a:p>
          <a:p>
            <a:pPr lvl="1" eaLnBrk="1" hangingPunct="1">
              <a:defRPr/>
            </a:pPr>
            <a:r>
              <a:rPr lang="en-US" b="1" dirty="0" smtClean="0"/>
              <a:t>Has vesicles containing neurotransmitter that will stimulate or inhibit muscle contraction</a:t>
            </a:r>
          </a:p>
          <a:p>
            <a:pPr marL="285750" indent="-285750">
              <a:defRPr/>
            </a:pPr>
            <a:r>
              <a:rPr lang="en-US" sz="1900" b="1" i="1" u="sng" dirty="0" smtClean="0">
                <a:solidFill>
                  <a:srgbClr val="0070C0"/>
                </a:solidFill>
              </a:rPr>
              <a:t>Neuromuscular Junction </a:t>
            </a:r>
            <a:r>
              <a:rPr lang="en-US" sz="1900" b="1" dirty="0" smtClean="0"/>
              <a:t>-Site </a:t>
            </a:r>
            <a:r>
              <a:rPr lang="en-US" sz="1900" b="1" dirty="0"/>
              <a:t>where branch of motor neuron (motor nerve ending) comes in contact with sarcolemma of skeletal muscle fiber</a:t>
            </a:r>
          </a:p>
          <a:p>
            <a:pPr marL="1200150" lvl="2" indent="-285750">
              <a:defRPr/>
            </a:pPr>
            <a:r>
              <a:rPr lang="en-US" sz="1900" b="1" dirty="0"/>
              <a:t>A type of synapse</a:t>
            </a:r>
          </a:p>
          <a:p>
            <a:pPr lvl="1" eaLnBrk="1" hangingPunct="1">
              <a:defRPr/>
            </a:pPr>
            <a:endParaRPr lang="en-US" b="1" dirty="0" smtClean="0"/>
          </a:p>
        </p:txBody>
      </p:sp>
      <p:pic>
        <p:nvPicPr>
          <p:cNvPr id="4" name="Picture 4" descr="http://www.edugen.com:30120/apvl/resources/ch10/main/pap11e_10_10a_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3101" r="31197" b="13177"/>
          <a:stretch>
            <a:fillRect/>
          </a:stretch>
        </p:blipFill>
        <p:spPr bwMode="auto">
          <a:xfrm>
            <a:off x="5681662" y="2895600"/>
            <a:ext cx="34623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52400"/>
            <a:ext cx="8229600" cy="990600"/>
          </a:xfrm>
        </p:spPr>
        <p:txBody>
          <a:bodyPr/>
          <a:lstStyle/>
          <a:p>
            <a:r>
              <a:rPr lang="en-US" dirty="0" smtClean="0"/>
              <a:t>NMJ</a:t>
            </a:r>
            <a:endParaRPr lang="en-US" dirty="0"/>
          </a:p>
        </p:txBody>
      </p:sp>
      <p:pic>
        <p:nvPicPr>
          <p:cNvPr id="4" name="Picture 9" descr="pap13_fig_10_09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8013" y="1600200"/>
            <a:ext cx="67479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99060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 smtClean="0">
                <a:solidFill>
                  <a:schemeClr val="hlink"/>
                </a:solidFill>
              </a:rPr>
              <a:t>Motor </a:t>
            </a:r>
            <a:r>
              <a:rPr lang="en-US" sz="2400" b="1" u="sng" dirty="0">
                <a:solidFill>
                  <a:schemeClr val="hlink"/>
                </a:solidFill>
              </a:rPr>
              <a:t>end-plate</a:t>
            </a:r>
          </a:p>
          <a:p>
            <a:pPr lvl="1">
              <a:defRPr/>
            </a:pPr>
            <a:r>
              <a:rPr lang="en-US" b="1" dirty="0"/>
              <a:t>Sarcolemma of muscle fiber directly beneath motor nerve ending</a:t>
            </a:r>
          </a:p>
          <a:p>
            <a:pPr lvl="2">
              <a:defRPr/>
            </a:pPr>
            <a:r>
              <a:rPr lang="en-US" b="1" dirty="0"/>
              <a:t>Contains an abundance of mitochondria and nuclei</a:t>
            </a:r>
          </a:p>
        </p:txBody>
      </p:sp>
    </p:spTree>
    <p:extLst>
      <p:ext uri="{BB962C8B-B14F-4D97-AF65-F5344CB8AC3E}">
        <p14:creationId xmlns:p14="http://schemas.microsoft.com/office/powerpoint/2010/main" val="621387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p13_fig_10_09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"/>
          <a:stretch>
            <a:fillRect/>
          </a:stretch>
        </p:blipFill>
        <p:spPr bwMode="auto">
          <a:xfrm>
            <a:off x="304800" y="2620963"/>
            <a:ext cx="853440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Neuromuscular 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21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Synapse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0600" cy="495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b="1" i="1" dirty="0" smtClean="0"/>
              <a:t>Junction between the axonal end of one neuron and the dendrite of another neuron OR membrane of another cell type</a:t>
            </a:r>
          </a:p>
          <a:p>
            <a:pPr eaLnBrk="1" hangingPunct="1">
              <a:defRPr/>
            </a:pPr>
            <a:endParaRPr lang="en-US" b="1" i="1" dirty="0" smtClean="0"/>
          </a:p>
          <a:p>
            <a:pPr eaLnBrk="1" hangingPunct="1">
              <a:defRPr/>
            </a:pPr>
            <a:r>
              <a:rPr lang="en-US" b="1" dirty="0" smtClean="0">
                <a:solidFill>
                  <a:schemeClr val="hlink"/>
                </a:solidFill>
              </a:rPr>
              <a:t>Synaptic cleft</a:t>
            </a:r>
          </a:p>
          <a:p>
            <a:pPr lvl="1" eaLnBrk="1" hangingPunct="1">
              <a:defRPr/>
            </a:pPr>
            <a:r>
              <a:rPr lang="en-US" b="1" dirty="0" smtClean="0"/>
              <a:t>Separation that exists between the axonal ending of the motor nerve and the </a:t>
            </a:r>
            <a:r>
              <a:rPr lang="en-US" b="1" dirty="0" err="1" smtClean="0"/>
              <a:t>sarcolemma</a:t>
            </a:r>
            <a:r>
              <a:rPr lang="en-US" b="1" dirty="0" smtClean="0"/>
              <a:t> of the muscle cell fiber</a:t>
            </a:r>
          </a:p>
          <a:p>
            <a:pPr lvl="1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The axon ending contains vesicles of neurotransmitter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Neurotransmitter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 smtClean="0"/>
              <a:t>Chemical substance released from vesicles in the motor nerve ending (axonal ending)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u="sng" dirty="0" smtClean="0">
                <a:solidFill>
                  <a:srgbClr val="FF3300"/>
                </a:solidFill>
              </a:rPr>
              <a:t>Acetylcholine (Ach)</a:t>
            </a:r>
            <a:r>
              <a:rPr lang="en-US" b="1" dirty="0" smtClean="0"/>
              <a:t> is the neurotransmitter released by motor neurons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 smtClean="0"/>
              <a:t>When stimulated by a nerve impulse, Ach is released, travels across the synaptic cleft and binds receptors on the motor end plate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 smtClean="0"/>
              <a:t>Stimulates contraction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1"/>
          <p:cNvSpPr txBox="1">
            <a:spLocks noChangeArrowheads="1"/>
          </p:cNvSpPr>
          <p:nvPr/>
        </p:nvSpPr>
        <p:spPr bwMode="auto">
          <a:xfrm>
            <a:off x="1581150" y="5684838"/>
            <a:ext cx="2628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>
                <a:cs typeface="Arial" charset="0"/>
              </a:rPr>
              <a:t>(</a:t>
            </a:r>
            <a:r>
              <a:rPr lang="en-US" sz="1700">
                <a:cs typeface="Arial" charset="0"/>
              </a:rPr>
              <a:t>b) Cardiac muscle</a:t>
            </a:r>
          </a:p>
        </p:txBody>
      </p:sp>
      <p:sp>
        <p:nvSpPr>
          <p:cNvPr id="6147" name="TextBox 13"/>
          <p:cNvSpPr txBox="1">
            <a:spLocks noChangeArrowheads="1"/>
          </p:cNvSpPr>
          <p:nvPr/>
        </p:nvSpPr>
        <p:spPr bwMode="auto">
          <a:xfrm>
            <a:off x="5357813" y="565943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>
                <a:cs typeface="Arial" charset="0"/>
              </a:rPr>
              <a:t>(</a:t>
            </a:r>
            <a:r>
              <a:rPr lang="en-US" sz="1700">
                <a:cs typeface="Arial" charset="0"/>
              </a:rPr>
              <a:t>c) Visceral smooth muscle</a:t>
            </a:r>
          </a:p>
        </p:txBody>
      </p:sp>
      <p:pic>
        <p:nvPicPr>
          <p:cNvPr id="6148" name="Picture 19" descr="pap11e_10_02_tb_ul skeletal mus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7" r="72240" b="55330"/>
          <a:stretch>
            <a:fillRect/>
          </a:stretch>
        </p:blipFill>
        <p:spPr bwMode="auto">
          <a:xfrm>
            <a:off x="1143000" y="1676400"/>
            <a:ext cx="35052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20"/>
          <p:cNvSpPr txBox="1">
            <a:spLocks noChangeArrowheads="1"/>
          </p:cNvSpPr>
          <p:nvPr/>
        </p:nvSpPr>
        <p:spPr bwMode="auto">
          <a:xfrm>
            <a:off x="1338263" y="2647950"/>
            <a:ext cx="311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>
                <a:cs typeface="Arial" charset="0"/>
              </a:rPr>
              <a:t>(</a:t>
            </a:r>
            <a:r>
              <a:rPr lang="en-US" sz="1700">
                <a:cs typeface="Arial" charset="0"/>
              </a:rPr>
              <a:t>a) Skeletal muscle</a:t>
            </a:r>
          </a:p>
        </p:txBody>
      </p:sp>
      <p:sp>
        <p:nvSpPr>
          <p:cNvPr id="25" name="Title 24"/>
          <p:cNvSpPr>
            <a:spLocks/>
          </p:cNvSpPr>
          <p:nvPr/>
        </p:nvSpPr>
        <p:spPr bwMode="auto">
          <a:xfrm>
            <a:off x="46038" y="228600"/>
            <a:ext cx="90662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spc="-100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Three Types of Muscular Tissue</a:t>
            </a:r>
          </a:p>
        </p:txBody>
      </p:sp>
      <p:pic>
        <p:nvPicPr>
          <p:cNvPr id="6151" name="Picture 15" descr="t0016bn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35052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6" descr="pap13_fig_10_16a lect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1308100"/>
            <a:ext cx="3262312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9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Sliding Filament Theory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915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A </a:t>
            </a:r>
            <a:r>
              <a:rPr lang="en-US" b="1" dirty="0" err="1" smtClean="0">
                <a:solidFill>
                  <a:schemeClr val="accent1"/>
                </a:solidFill>
              </a:rPr>
              <a:t>sarcomere</a:t>
            </a:r>
            <a:r>
              <a:rPr lang="en-US" b="1" dirty="0" smtClean="0">
                <a:solidFill>
                  <a:schemeClr val="accent1"/>
                </a:solidFill>
              </a:rPr>
              <a:t> is the functional unit of skeletal muscle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When a skeletal muscle contracts, </a:t>
            </a:r>
            <a:r>
              <a:rPr lang="en-US" b="1" dirty="0" err="1" smtClean="0"/>
              <a:t>sarcomeres</a:t>
            </a:r>
            <a:r>
              <a:rPr lang="en-US" b="1" dirty="0" smtClean="0"/>
              <a:t> shorten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This is described by the </a:t>
            </a:r>
            <a:r>
              <a:rPr lang="en-US" b="1" dirty="0" smtClean="0">
                <a:solidFill>
                  <a:schemeClr val="hlink"/>
                </a:solidFill>
              </a:rPr>
              <a:t>sliding filament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Sliding Filament Theory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Sarcomeres shorten because </a:t>
            </a:r>
            <a:r>
              <a:rPr lang="en-US" b="1" u="sng" smtClean="0"/>
              <a:t>thick and thin filaments slide past one another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u="sng" smtClean="0"/>
          </a:p>
          <a:p>
            <a:pPr eaLnBrk="1" hangingPunct="1">
              <a:defRPr/>
            </a:pPr>
            <a:r>
              <a:rPr lang="en-US" b="1" smtClean="0">
                <a:solidFill>
                  <a:schemeClr val="hlink"/>
                </a:solidFill>
              </a:rPr>
              <a:t>Thin filaments move towards the center of the sarcomere from both ends</a:t>
            </a:r>
          </a:p>
          <a:p>
            <a:pPr eaLnBrk="1" hangingPunct="1">
              <a:defRPr/>
            </a:pPr>
            <a:endParaRPr lang="en-US" b="1" smtClean="0"/>
          </a:p>
        </p:txBody>
      </p:sp>
      <p:pic>
        <p:nvPicPr>
          <p:cNvPr id="4" name="Picture 4" descr="pap13_fig_10_07 le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73152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Bookman Old Style" charset="0"/>
              </a:rPr>
              <a:t>The Sliding-Filament Mechanism</a:t>
            </a:r>
          </a:p>
        </p:txBody>
      </p:sp>
      <p:sp>
        <p:nvSpPr>
          <p:cNvPr id="33794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5588000"/>
            <a:ext cx="8610600" cy="11128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>
                <a:ea typeface="ＭＳ Ｐゴシック" pitchFamily="34" charset="-128"/>
                <a:cs typeface="Arial" charset="0"/>
              </a:rPr>
              <a:t>The “sliding” of actin on myosin (thick filaments on thin filaments) can be broken down into a 4 step process</a:t>
            </a:r>
          </a:p>
        </p:txBody>
      </p:sp>
      <p:pic>
        <p:nvPicPr>
          <p:cNvPr id="33795" name="Picture 6" descr="pap13_fig_10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017588"/>
            <a:ext cx="6619875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2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/>
              <a:t>Physiology of Skeletal Muscle Contraction: Neurotransmitter Release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b="1" dirty="0" smtClean="0"/>
              <a:t>Motor impulse is initiated in the brain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b="1" dirty="0" smtClean="0"/>
              <a:t>Travels through the brain and spinal cord to a motor nerve ending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b="1" dirty="0" smtClean="0"/>
              <a:t>Motor nerve endings (axons) depolarize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b="1" dirty="0" smtClean="0"/>
              <a:t>Calcium enters the axonal endings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b="1" i="1" dirty="0" smtClean="0"/>
              <a:t>Calcium causes the release of acetylcholine into the neuromuscular junction (synaptic cleft)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0_1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 smtClean="0"/>
              <a:t>Physiology of Skeletal Muscle Contraction: Depolarization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 err="1" smtClean="0"/>
              <a:t>ACh</a:t>
            </a:r>
            <a:r>
              <a:rPr lang="en-US" b="1" dirty="0" smtClean="0"/>
              <a:t> binds receptors on motor end plate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 smtClean="0"/>
              <a:t>Depolarizes skeletal muscle fibers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 smtClean="0"/>
              <a:t>Reverses charge of membrane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 smtClean="0"/>
              <a:t>Impulse travels through transverse tubules to reach all of the muscle fibers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i="1" dirty="0" smtClean="0">
                <a:solidFill>
                  <a:schemeClr val="hlink"/>
                </a:solidFill>
              </a:rPr>
              <a:t>Muscle depolarization causes release of calcium from the </a:t>
            </a:r>
            <a:r>
              <a:rPr lang="en-US" b="1" i="1" dirty="0" err="1" smtClean="0">
                <a:solidFill>
                  <a:schemeClr val="hlink"/>
                </a:solidFill>
              </a:rPr>
              <a:t>sarcoplasmic</a:t>
            </a:r>
            <a:r>
              <a:rPr lang="en-US" b="1" i="1" dirty="0" smtClean="0">
                <a:solidFill>
                  <a:schemeClr val="hlink"/>
                </a:solidFill>
              </a:rPr>
              <a:t> reticulum into the </a:t>
            </a:r>
            <a:r>
              <a:rPr lang="en-US" b="1" i="1" dirty="0" err="1" smtClean="0">
                <a:solidFill>
                  <a:schemeClr val="hlink"/>
                </a:solidFill>
              </a:rPr>
              <a:t>sarcoplasm</a:t>
            </a:r>
            <a:endParaRPr lang="en-US" b="1" i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622" y="544943"/>
            <a:ext cx="8686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/>
              <a:t>Relationship of the </a:t>
            </a:r>
            <a:r>
              <a:rPr lang="en-US" sz="3200" dirty="0" err="1" smtClean="0"/>
              <a:t>sarcoplasmic</a:t>
            </a:r>
            <a:r>
              <a:rPr lang="en-US" sz="3200" dirty="0" smtClean="0"/>
              <a:t> reticulum and T tubules to myofibrils of skeletal muscle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2514600"/>
            <a:ext cx="6824663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Freeform 4"/>
          <p:cNvSpPr>
            <a:spLocks/>
          </p:cNvSpPr>
          <p:nvPr/>
        </p:nvSpPr>
        <p:spPr bwMode="auto">
          <a:xfrm>
            <a:off x="2090738" y="4487863"/>
            <a:ext cx="941387" cy="666750"/>
          </a:xfrm>
          <a:custGeom>
            <a:avLst/>
            <a:gdLst>
              <a:gd name="T0" fmla="*/ 739661 w 672"/>
              <a:gd name="T1" fmla="*/ 366993 h 476"/>
              <a:gd name="T2" fmla="*/ 736860 w 672"/>
              <a:gd name="T3" fmla="*/ 266140 h 476"/>
              <a:gd name="T4" fmla="*/ 941387 w 672"/>
              <a:gd name="T5" fmla="*/ 451037 h 476"/>
              <a:gd name="T6" fmla="*/ 750868 w 672"/>
              <a:gd name="T7" fmla="*/ 666750 h 476"/>
              <a:gd name="T8" fmla="*/ 748067 w 672"/>
              <a:gd name="T9" fmla="*/ 565897 h 476"/>
              <a:gd name="T10" fmla="*/ 697635 w 672"/>
              <a:gd name="T11" fmla="*/ 560294 h 476"/>
              <a:gd name="T12" fmla="*/ 650005 w 672"/>
              <a:gd name="T13" fmla="*/ 551890 h 476"/>
              <a:gd name="T14" fmla="*/ 602376 w 672"/>
              <a:gd name="T15" fmla="*/ 540684 h 476"/>
              <a:gd name="T16" fmla="*/ 560349 w 672"/>
              <a:gd name="T17" fmla="*/ 526677 h 476"/>
              <a:gd name="T18" fmla="*/ 515521 w 672"/>
              <a:gd name="T19" fmla="*/ 509868 h 476"/>
              <a:gd name="T20" fmla="*/ 476297 w 672"/>
              <a:gd name="T21" fmla="*/ 493059 h 476"/>
              <a:gd name="T22" fmla="*/ 437073 w 672"/>
              <a:gd name="T23" fmla="*/ 473449 h 476"/>
              <a:gd name="T24" fmla="*/ 400650 w 672"/>
              <a:gd name="T25" fmla="*/ 453838 h 476"/>
              <a:gd name="T26" fmla="*/ 367029 w 672"/>
              <a:gd name="T27" fmla="*/ 431427 h 476"/>
              <a:gd name="T28" fmla="*/ 333408 w 672"/>
              <a:gd name="T29" fmla="*/ 409015 h 476"/>
              <a:gd name="T30" fmla="*/ 271769 w 672"/>
              <a:gd name="T31" fmla="*/ 361390 h 476"/>
              <a:gd name="T32" fmla="*/ 218536 w 672"/>
              <a:gd name="T33" fmla="*/ 310963 h 476"/>
              <a:gd name="T34" fmla="*/ 168105 w 672"/>
              <a:gd name="T35" fmla="*/ 260537 h 476"/>
              <a:gd name="T36" fmla="*/ 128880 w 672"/>
              <a:gd name="T37" fmla="*/ 210110 h 476"/>
              <a:gd name="T38" fmla="*/ 92458 w 672"/>
              <a:gd name="T39" fmla="*/ 162485 h 476"/>
              <a:gd name="T40" fmla="*/ 64440 w 672"/>
              <a:gd name="T41" fmla="*/ 117662 h 476"/>
              <a:gd name="T42" fmla="*/ 39224 w 672"/>
              <a:gd name="T43" fmla="*/ 78441 h 476"/>
              <a:gd name="T44" fmla="*/ 8405 w 672"/>
              <a:gd name="T45" fmla="*/ 22412 h 476"/>
              <a:gd name="T46" fmla="*/ 0 w 672"/>
              <a:gd name="T47" fmla="*/ 0 h 476"/>
              <a:gd name="T48" fmla="*/ 14009 w 672"/>
              <a:gd name="T49" fmla="*/ 16809 h 476"/>
              <a:gd name="T50" fmla="*/ 53233 w 672"/>
              <a:gd name="T51" fmla="*/ 67235 h 476"/>
              <a:gd name="T52" fmla="*/ 84052 w 672"/>
              <a:gd name="T53" fmla="*/ 98051 h 476"/>
              <a:gd name="T54" fmla="*/ 120475 w 672"/>
              <a:gd name="T55" fmla="*/ 134471 h 476"/>
              <a:gd name="T56" fmla="*/ 159700 w 672"/>
              <a:gd name="T57" fmla="*/ 170890 h 476"/>
              <a:gd name="T58" fmla="*/ 207329 w 672"/>
              <a:gd name="T59" fmla="*/ 210110 h 476"/>
              <a:gd name="T60" fmla="*/ 257761 w 672"/>
              <a:gd name="T61" fmla="*/ 246529 h 476"/>
              <a:gd name="T62" fmla="*/ 313796 w 672"/>
              <a:gd name="T63" fmla="*/ 280147 h 476"/>
              <a:gd name="T64" fmla="*/ 375434 w 672"/>
              <a:gd name="T65" fmla="*/ 310963 h 476"/>
              <a:gd name="T66" fmla="*/ 409055 w 672"/>
              <a:gd name="T67" fmla="*/ 324971 h 476"/>
              <a:gd name="T68" fmla="*/ 439874 w 672"/>
              <a:gd name="T69" fmla="*/ 338978 h 476"/>
              <a:gd name="T70" fmla="*/ 476297 w 672"/>
              <a:gd name="T71" fmla="*/ 350184 h 476"/>
              <a:gd name="T72" fmla="*/ 509918 w 672"/>
              <a:gd name="T73" fmla="*/ 358588 h 476"/>
              <a:gd name="T74" fmla="*/ 546341 w 672"/>
              <a:gd name="T75" fmla="*/ 364191 h 476"/>
              <a:gd name="T76" fmla="*/ 582763 w 672"/>
              <a:gd name="T77" fmla="*/ 369794 h 476"/>
              <a:gd name="T78" fmla="*/ 621988 w 672"/>
              <a:gd name="T79" fmla="*/ 372596 h 476"/>
              <a:gd name="T80" fmla="*/ 661212 w 672"/>
              <a:gd name="T81" fmla="*/ 372596 h 476"/>
              <a:gd name="T82" fmla="*/ 700437 w 672"/>
              <a:gd name="T83" fmla="*/ 372596 h 476"/>
              <a:gd name="T84" fmla="*/ 736860 w 672"/>
              <a:gd name="T85" fmla="*/ 366993 h 476"/>
              <a:gd name="T86" fmla="*/ 739661 w 672"/>
              <a:gd name="T87" fmla="*/ 366993 h 47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72"/>
              <a:gd name="T133" fmla="*/ 0 h 476"/>
              <a:gd name="T134" fmla="*/ 672 w 672"/>
              <a:gd name="T135" fmla="*/ 476 h 47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72" h="476">
                <a:moveTo>
                  <a:pt x="528" y="262"/>
                </a:moveTo>
                <a:lnTo>
                  <a:pt x="526" y="190"/>
                </a:lnTo>
                <a:lnTo>
                  <a:pt x="672" y="322"/>
                </a:lnTo>
                <a:lnTo>
                  <a:pt x="536" y="476"/>
                </a:lnTo>
                <a:lnTo>
                  <a:pt x="534" y="404"/>
                </a:lnTo>
                <a:lnTo>
                  <a:pt x="498" y="400"/>
                </a:lnTo>
                <a:lnTo>
                  <a:pt x="464" y="394"/>
                </a:lnTo>
                <a:lnTo>
                  <a:pt x="430" y="386"/>
                </a:lnTo>
                <a:lnTo>
                  <a:pt x="400" y="376"/>
                </a:lnTo>
                <a:lnTo>
                  <a:pt x="368" y="364"/>
                </a:lnTo>
                <a:lnTo>
                  <a:pt x="340" y="352"/>
                </a:lnTo>
                <a:lnTo>
                  <a:pt x="312" y="338"/>
                </a:lnTo>
                <a:lnTo>
                  <a:pt x="286" y="324"/>
                </a:lnTo>
                <a:lnTo>
                  <a:pt x="262" y="308"/>
                </a:lnTo>
                <a:lnTo>
                  <a:pt x="238" y="292"/>
                </a:lnTo>
                <a:lnTo>
                  <a:pt x="194" y="258"/>
                </a:lnTo>
                <a:lnTo>
                  <a:pt x="156" y="222"/>
                </a:lnTo>
                <a:lnTo>
                  <a:pt x="120" y="186"/>
                </a:lnTo>
                <a:lnTo>
                  <a:pt x="92" y="150"/>
                </a:lnTo>
                <a:lnTo>
                  <a:pt x="66" y="116"/>
                </a:lnTo>
                <a:lnTo>
                  <a:pt x="46" y="84"/>
                </a:lnTo>
                <a:lnTo>
                  <a:pt x="28" y="56"/>
                </a:lnTo>
                <a:lnTo>
                  <a:pt x="6" y="16"/>
                </a:lnTo>
                <a:lnTo>
                  <a:pt x="0" y="0"/>
                </a:lnTo>
                <a:lnTo>
                  <a:pt x="10" y="12"/>
                </a:lnTo>
                <a:lnTo>
                  <a:pt x="38" y="48"/>
                </a:lnTo>
                <a:lnTo>
                  <a:pt x="60" y="70"/>
                </a:lnTo>
                <a:lnTo>
                  <a:pt x="86" y="96"/>
                </a:lnTo>
                <a:lnTo>
                  <a:pt x="114" y="122"/>
                </a:lnTo>
                <a:lnTo>
                  <a:pt x="148" y="150"/>
                </a:lnTo>
                <a:lnTo>
                  <a:pt x="184" y="176"/>
                </a:lnTo>
                <a:lnTo>
                  <a:pt x="224" y="200"/>
                </a:lnTo>
                <a:lnTo>
                  <a:pt x="268" y="222"/>
                </a:lnTo>
                <a:lnTo>
                  <a:pt x="292" y="232"/>
                </a:lnTo>
                <a:lnTo>
                  <a:pt x="314" y="242"/>
                </a:lnTo>
                <a:lnTo>
                  <a:pt x="340" y="250"/>
                </a:lnTo>
                <a:lnTo>
                  <a:pt x="364" y="256"/>
                </a:lnTo>
                <a:lnTo>
                  <a:pt x="390" y="260"/>
                </a:lnTo>
                <a:lnTo>
                  <a:pt x="416" y="264"/>
                </a:lnTo>
                <a:lnTo>
                  <a:pt x="444" y="266"/>
                </a:lnTo>
                <a:lnTo>
                  <a:pt x="472" y="266"/>
                </a:lnTo>
                <a:lnTo>
                  <a:pt x="500" y="266"/>
                </a:lnTo>
                <a:lnTo>
                  <a:pt x="526" y="262"/>
                </a:lnTo>
                <a:lnTo>
                  <a:pt x="528" y="262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2090738" y="4487863"/>
            <a:ext cx="941387" cy="666750"/>
          </a:xfrm>
          <a:custGeom>
            <a:avLst/>
            <a:gdLst>
              <a:gd name="T0" fmla="*/ 739661 w 672"/>
              <a:gd name="T1" fmla="*/ 366993 h 476"/>
              <a:gd name="T2" fmla="*/ 736860 w 672"/>
              <a:gd name="T3" fmla="*/ 266140 h 476"/>
              <a:gd name="T4" fmla="*/ 941387 w 672"/>
              <a:gd name="T5" fmla="*/ 451037 h 476"/>
              <a:gd name="T6" fmla="*/ 750868 w 672"/>
              <a:gd name="T7" fmla="*/ 666750 h 476"/>
              <a:gd name="T8" fmla="*/ 748067 w 672"/>
              <a:gd name="T9" fmla="*/ 565897 h 476"/>
              <a:gd name="T10" fmla="*/ 697635 w 672"/>
              <a:gd name="T11" fmla="*/ 560294 h 476"/>
              <a:gd name="T12" fmla="*/ 650005 w 672"/>
              <a:gd name="T13" fmla="*/ 551890 h 476"/>
              <a:gd name="T14" fmla="*/ 602376 w 672"/>
              <a:gd name="T15" fmla="*/ 540684 h 476"/>
              <a:gd name="T16" fmla="*/ 560349 w 672"/>
              <a:gd name="T17" fmla="*/ 526677 h 476"/>
              <a:gd name="T18" fmla="*/ 515521 w 672"/>
              <a:gd name="T19" fmla="*/ 509868 h 476"/>
              <a:gd name="T20" fmla="*/ 476297 w 672"/>
              <a:gd name="T21" fmla="*/ 493059 h 476"/>
              <a:gd name="T22" fmla="*/ 437073 w 672"/>
              <a:gd name="T23" fmla="*/ 473449 h 476"/>
              <a:gd name="T24" fmla="*/ 400650 w 672"/>
              <a:gd name="T25" fmla="*/ 453838 h 476"/>
              <a:gd name="T26" fmla="*/ 367029 w 672"/>
              <a:gd name="T27" fmla="*/ 431427 h 476"/>
              <a:gd name="T28" fmla="*/ 333408 w 672"/>
              <a:gd name="T29" fmla="*/ 409015 h 476"/>
              <a:gd name="T30" fmla="*/ 271769 w 672"/>
              <a:gd name="T31" fmla="*/ 361390 h 476"/>
              <a:gd name="T32" fmla="*/ 218536 w 672"/>
              <a:gd name="T33" fmla="*/ 310963 h 476"/>
              <a:gd name="T34" fmla="*/ 168105 w 672"/>
              <a:gd name="T35" fmla="*/ 260537 h 476"/>
              <a:gd name="T36" fmla="*/ 128880 w 672"/>
              <a:gd name="T37" fmla="*/ 210110 h 476"/>
              <a:gd name="T38" fmla="*/ 92458 w 672"/>
              <a:gd name="T39" fmla="*/ 162485 h 476"/>
              <a:gd name="T40" fmla="*/ 64440 w 672"/>
              <a:gd name="T41" fmla="*/ 117662 h 476"/>
              <a:gd name="T42" fmla="*/ 39224 w 672"/>
              <a:gd name="T43" fmla="*/ 78441 h 476"/>
              <a:gd name="T44" fmla="*/ 8405 w 672"/>
              <a:gd name="T45" fmla="*/ 22412 h 476"/>
              <a:gd name="T46" fmla="*/ 0 w 672"/>
              <a:gd name="T47" fmla="*/ 0 h 476"/>
              <a:gd name="T48" fmla="*/ 14009 w 672"/>
              <a:gd name="T49" fmla="*/ 16809 h 476"/>
              <a:gd name="T50" fmla="*/ 53233 w 672"/>
              <a:gd name="T51" fmla="*/ 67235 h 476"/>
              <a:gd name="T52" fmla="*/ 84052 w 672"/>
              <a:gd name="T53" fmla="*/ 98051 h 476"/>
              <a:gd name="T54" fmla="*/ 120475 w 672"/>
              <a:gd name="T55" fmla="*/ 134471 h 476"/>
              <a:gd name="T56" fmla="*/ 159700 w 672"/>
              <a:gd name="T57" fmla="*/ 170890 h 476"/>
              <a:gd name="T58" fmla="*/ 207329 w 672"/>
              <a:gd name="T59" fmla="*/ 210110 h 476"/>
              <a:gd name="T60" fmla="*/ 257761 w 672"/>
              <a:gd name="T61" fmla="*/ 246529 h 476"/>
              <a:gd name="T62" fmla="*/ 313796 w 672"/>
              <a:gd name="T63" fmla="*/ 280147 h 476"/>
              <a:gd name="T64" fmla="*/ 375434 w 672"/>
              <a:gd name="T65" fmla="*/ 310963 h 476"/>
              <a:gd name="T66" fmla="*/ 409055 w 672"/>
              <a:gd name="T67" fmla="*/ 324971 h 476"/>
              <a:gd name="T68" fmla="*/ 439874 w 672"/>
              <a:gd name="T69" fmla="*/ 338978 h 476"/>
              <a:gd name="T70" fmla="*/ 476297 w 672"/>
              <a:gd name="T71" fmla="*/ 350184 h 476"/>
              <a:gd name="T72" fmla="*/ 509918 w 672"/>
              <a:gd name="T73" fmla="*/ 358588 h 476"/>
              <a:gd name="T74" fmla="*/ 546341 w 672"/>
              <a:gd name="T75" fmla="*/ 364191 h 476"/>
              <a:gd name="T76" fmla="*/ 582763 w 672"/>
              <a:gd name="T77" fmla="*/ 369794 h 476"/>
              <a:gd name="T78" fmla="*/ 621988 w 672"/>
              <a:gd name="T79" fmla="*/ 372596 h 476"/>
              <a:gd name="T80" fmla="*/ 661212 w 672"/>
              <a:gd name="T81" fmla="*/ 372596 h 476"/>
              <a:gd name="T82" fmla="*/ 700437 w 672"/>
              <a:gd name="T83" fmla="*/ 372596 h 476"/>
              <a:gd name="T84" fmla="*/ 736860 w 672"/>
              <a:gd name="T85" fmla="*/ 366993 h 47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72"/>
              <a:gd name="T130" fmla="*/ 0 h 476"/>
              <a:gd name="T131" fmla="*/ 672 w 672"/>
              <a:gd name="T132" fmla="*/ 476 h 47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72" h="476">
                <a:moveTo>
                  <a:pt x="528" y="262"/>
                </a:moveTo>
                <a:lnTo>
                  <a:pt x="526" y="190"/>
                </a:lnTo>
                <a:lnTo>
                  <a:pt x="672" y="322"/>
                </a:lnTo>
                <a:lnTo>
                  <a:pt x="536" y="476"/>
                </a:lnTo>
                <a:lnTo>
                  <a:pt x="534" y="404"/>
                </a:lnTo>
                <a:lnTo>
                  <a:pt x="498" y="400"/>
                </a:lnTo>
                <a:lnTo>
                  <a:pt x="464" y="394"/>
                </a:lnTo>
                <a:lnTo>
                  <a:pt x="430" y="386"/>
                </a:lnTo>
                <a:lnTo>
                  <a:pt x="400" y="376"/>
                </a:lnTo>
                <a:lnTo>
                  <a:pt x="368" y="364"/>
                </a:lnTo>
                <a:lnTo>
                  <a:pt x="340" y="352"/>
                </a:lnTo>
                <a:lnTo>
                  <a:pt x="312" y="338"/>
                </a:lnTo>
                <a:lnTo>
                  <a:pt x="286" y="324"/>
                </a:lnTo>
                <a:lnTo>
                  <a:pt x="262" y="308"/>
                </a:lnTo>
                <a:lnTo>
                  <a:pt x="238" y="292"/>
                </a:lnTo>
                <a:lnTo>
                  <a:pt x="194" y="258"/>
                </a:lnTo>
                <a:lnTo>
                  <a:pt x="156" y="222"/>
                </a:lnTo>
                <a:lnTo>
                  <a:pt x="120" y="186"/>
                </a:lnTo>
                <a:lnTo>
                  <a:pt x="92" y="150"/>
                </a:lnTo>
                <a:lnTo>
                  <a:pt x="66" y="116"/>
                </a:lnTo>
                <a:lnTo>
                  <a:pt x="46" y="84"/>
                </a:lnTo>
                <a:lnTo>
                  <a:pt x="28" y="56"/>
                </a:lnTo>
                <a:lnTo>
                  <a:pt x="6" y="16"/>
                </a:lnTo>
                <a:lnTo>
                  <a:pt x="0" y="0"/>
                </a:lnTo>
                <a:lnTo>
                  <a:pt x="10" y="12"/>
                </a:lnTo>
                <a:lnTo>
                  <a:pt x="38" y="48"/>
                </a:lnTo>
                <a:lnTo>
                  <a:pt x="60" y="70"/>
                </a:lnTo>
                <a:lnTo>
                  <a:pt x="86" y="96"/>
                </a:lnTo>
                <a:lnTo>
                  <a:pt x="114" y="122"/>
                </a:lnTo>
                <a:lnTo>
                  <a:pt x="148" y="150"/>
                </a:lnTo>
                <a:lnTo>
                  <a:pt x="184" y="176"/>
                </a:lnTo>
                <a:lnTo>
                  <a:pt x="224" y="200"/>
                </a:lnTo>
                <a:lnTo>
                  <a:pt x="268" y="222"/>
                </a:lnTo>
                <a:lnTo>
                  <a:pt x="292" y="232"/>
                </a:lnTo>
                <a:lnTo>
                  <a:pt x="314" y="242"/>
                </a:lnTo>
                <a:lnTo>
                  <a:pt x="340" y="250"/>
                </a:lnTo>
                <a:lnTo>
                  <a:pt x="364" y="256"/>
                </a:lnTo>
                <a:lnTo>
                  <a:pt x="390" y="260"/>
                </a:lnTo>
                <a:lnTo>
                  <a:pt x="416" y="264"/>
                </a:lnTo>
                <a:lnTo>
                  <a:pt x="444" y="266"/>
                </a:lnTo>
                <a:lnTo>
                  <a:pt x="472" y="266"/>
                </a:lnTo>
                <a:lnTo>
                  <a:pt x="500" y="266"/>
                </a:lnTo>
                <a:lnTo>
                  <a:pt x="526" y="262"/>
                </a:lnTo>
              </a:path>
            </a:pathLst>
          </a:custGeom>
          <a:noFill/>
          <a:ln w="6350">
            <a:solidFill>
              <a:srgbClr val="99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4908550" y="2100263"/>
            <a:ext cx="347663" cy="574675"/>
          </a:xfrm>
          <a:custGeom>
            <a:avLst/>
            <a:gdLst>
              <a:gd name="T0" fmla="*/ 0 w 248"/>
              <a:gd name="T1" fmla="*/ 574675 h 410"/>
              <a:gd name="T2" fmla="*/ 0 w 248"/>
              <a:gd name="T3" fmla="*/ 0 h 410"/>
              <a:gd name="T4" fmla="*/ 162617 w 248"/>
              <a:gd name="T5" fmla="*/ 0 h 410"/>
              <a:gd name="T6" fmla="*/ 347663 w 248"/>
              <a:gd name="T7" fmla="*/ 0 h 410"/>
              <a:gd name="T8" fmla="*/ 347663 w 248"/>
              <a:gd name="T9" fmla="*/ 571872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410"/>
              <a:gd name="T17" fmla="*/ 248 w 248"/>
              <a:gd name="T18" fmla="*/ 410 h 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410">
                <a:moveTo>
                  <a:pt x="0" y="410"/>
                </a:moveTo>
                <a:lnTo>
                  <a:pt x="0" y="0"/>
                </a:lnTo>
                <a:lnTo>
                  <a:pt x="116" y="0"/>
                </a:lnTo>
                <a:lnTo>
                  <a:pt x="248" y="0"/>
                </a:lnTo>
                <a:lnTo>
                  <a:pt x="248" y="40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3930650" y="2049463"/>
            <a:ext cx="1588" cy="6667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084763" y="2044700"/>
            <a:ext cx="1587" cy="5873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3729038" y="1716088"/>
            <a:ext cx="569912" cy="896937"/>
          </a:xfrm>
          <a:custGeom>
            <a:avLst/>
            <a:gdLst>
              <a:gd name="T0" fmla="*/ 0 w 406"/>
              <a:gd name="T1" fmla="*/ 896937 h 640"/>
              <a:gd name="T2" fmla="*/ 0 w 406"/>
              <a:gd name="T3" fmla="*/ 0 h 640"/>
              <a:gd name="T4" fmla="*/ 162832 w 406"/>
              <a:gd name="T5" fmla="*/ 0 h 640"/>
              <a:gd name="T6" fmla="*/ 569912 w 406"/>
              <a:gd name="T7" fmla="*/ 0 h 640"/>
              <a:gd name="T8" fmla="*/ 569912 w 406"/>
              <a:gd name="T9" fmla="*/ 894134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6"/>
              <a:gd name="T16" fmla="*/ 0 h 640"/>
              <a:gd name="T17" fmla="*/ 406 w 40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6" h="640">
                <a:moveTo>
                  <a:pt x="0" y="640"/>
                </a:moveTo>
                <a:lnTo>
                  <a:pt x="0" y="0"/>
                </a:lnTo>
                <a:lnTo>
                  <a:pt x="116" y="0"/>
                </a:lnTo>
                <a:lnTo>
                  <a:pt x="406" y="0"/>
                </a:lnTo>
                <a:lnTo>
                  <a:pt x="406" y="63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5922963" y="1716088"/>
            <a:ext cx="652462" cy="896937"/>
          </a:xfrm>
          <a:custGeom>
            <a:avLst/>
            <a:gdLst>
              <a:gd name="T0" fmla="*/ 0 w 466"/>
              <a:gd name="T1" fmla="*/ 896937 h 640"/>
              <a:gd name="T2" fmla="*/ 0 w 466"/>
              <a:gd name="T3" fmla="*/ 0 h 640"/>
              <a:gd name="T4" fmla="*/ 246423 w 466"/>
              <a:gd name="T5" fmla="*/ 0 h 640"/>
              <a:gd name="T6" fmla="*/ 652462 w 466"/>
              <a:gd name="T7" fmla="*/ 0 h 640"/>
              <a:gd name="T8" fmla="*/ 652462 w 466"/>
              <a:gd name="T9" fmla="*/ 894134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40"/>
              <a:gd name="T17" fmla="*/ 466 w 46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40">
                <a:moveTo>
                  <a:pt x="0" y="640"/>
                </a:moveTo>
                <a:lnTo>
                  <a:pt x="0" y="0"/>
                </a:lnTo>
                <a:lnTo>
                  <a:pt x="176" y="0"/>
                </a:lnTo>
                <a:lnTo>
                  <a:pt x="466" y="0"/>
                </a:lnTo>
                <a:lnTo>
                  <a:pt x="466" y="63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4013200" y="1663700"/>
            <a:ext cx="1588" cy="55563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6246813" y="1663700"/>
            <a:ext cx="1587" cy="55563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>
            <a:off x="4324350" y="1716088"/>
            <a:ext cx="1576388" cy="896937"/>
          </a:xfrm>
          <a:custGeom>
            <a:avLst/>
            <a:gdLst>
              <a:gd name="T0" fmla="*/ 0 w 1125"/>
              <a:gd name="T1" fmla="*/ 896937 h 640"/>
              <a:gd name="T2" fmla="*/ 0 w 1125"/>
              <a:gd name="T3" fmla="*/ 0 h 640"/>
              <a:gd name="T4" fmla="*/ 1167228 w 1125"/>
              <a:gd name="T5" fmla="*/ 0 h 640"/>
              <a:gd name="T6" fmla="*/ 1576388 w 1125"/>
              <a:gd name="T7" fmla="*/ 0 h 640"/>
              <a:gd name="T8" fmla="*/ 1576388 w 1125"/>
              <a:gd name="T9" fmla="*/ 894134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5"/>
              <a:gd name="T16" fmla="*/ 0 h 640"/>
              <a:gd name="T17" fmla="*/ 1125 w 1125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5" h="640">
                <a:moveTo>
                  <a:pt x="0" y="640"/>
                </a:moveTo>
                <a:lnTo>
                  <a:pt x="0" y="0"/>
                </a:lnTo>
                <a:lnTo>
                  <a:pt x="833" y="0"/>
                </a:lnTo>
                <a:lnTo>
                  <a:pt x="1125" y="0"/>
                </a:lnTo>
                <a:lnTo>
                  <a:pt x="1125" y="63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5103813" y="1663700"/>
            <a:ext cx="1587" cy="55563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H="1">
            <a:off x="6889750" y="2840038"/>
            <a:ext cx="750888" cy="1587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Freeform 16"/>
          <p:cNvSpPr>
            <a:spLocks/>
          </p:cNvSpPr>
          <p:nvPr/>
        </p:nvSpPr>
        <p:spPr bwMode="auto">
          <a:xfrm>
            <a:off x="6711950" y="4021138"/>
            <a:ext cx="928688" cy="69850"/>
          </a:xfrm>
          <a:custGeom>
            <a:avLst/>
            <a:gdLst>
              <a:gd name="T0" fmla="*/ 928688 w 662"/>
              <a:gd name="T1" fmla="*/ 69850 h 50"/>
              <a:gd name="T2" fmla="*/ 563946 w 662"/>
              <a:gd name="T3" fmla="*/ 69850 h 50"/>
              <a:gd name="T4" fmla="*/ 0 w 662"/>
              <a:gd name="T5" fmla="*/ 0 h 50"/>
              <a:gd name="T6" fmla="*/ 0 60000 65536"/>
              <a:gd name="T7" fmla="*/ 0 60000 65536"/>
              <a:gd name="T8" fmla="*/ 0 60000 65536"/>
              <a:gd name="T9" fmla="*/ 0 w 662"/>
              <a:gd name="T10" fmla="*/ 0 h 50"/>
              <a:gd name="T11" fmla="*/ 662 w 662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2" h="50">
                <a:moveTo>
                  <a:pt x="662" y="50"/>
                </a:moveTo>
                <a:lnTo>
                  <a:pt x="402" y="5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5100638" y="4443413"/>
            <a:ext cx="2540000" cy="196850"/>
          </a:xfrm>
          <a:custGeom>
            <a:avLst/>
            <a:gdLst>
              <a:gd name="T0" fmla="*/ 2540000 w 1812"/>
              <a:gd name="T1" fmla="*/ 0 h 140"/>
              <a:gd name="T2" fmla="*/ 2192362 w 1812"/>
              <a:gd name="T3" fmla="*/ 0 h 140"/>
              <a:gd name="T4" fmla="*/ 0 w 1812"/>
              <a:gd name="T5" fmla="*/ 196850 h 140"/>
              <a:gd name="T6" fmla="*/ 0 60000 65536"/>
              <a:gd name="T7" fmla="*/ 0 60000 65536"/>
              <a:gd name="T8" fmla="*/ 0 60000 65536"/>
              <a:gd name="T9" fmla="*/ 0 w 1812"/>
              <a:gd name="T10" fmla="*/ 0 h 140"/>
              <a:gd name="T11" fmla="*/ 1812 w 1812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2" h="140">
                <a:moveTo>
                  <a:pt x="1812" y="0"/>
                </a:moveTo>
                <a:lnTo>
                  <a:pt x="1564" y="0"/>
                </a:lnTo>
                <a:lnTo>
                  <a:pt x="0" y="14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6886575" y="3756025"/>
            <a:ext cx="754063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6311900" y="4090988"/>
            <a:ext cx="1014413" cy="4762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5418138" y="3841750"/>
            <a:ext cx="296862" cy="74613"/>
          </a:xfrm>
          <a:custGeom>
            <a:avLst/>
            <a:gdLst>
              <a:gd name="T0" fmla="*/ 0 w 212"/>
              <a:gd name="T1" fmla="*/ 69086 h 54"/>
              <a:gd name="T2" fmla="*/ 0 w 212"/>
              <a:gd name="T3" fmla="*/ 0 h 54"/>
              <a:gd name="T4" fmla="*/ 296862 w 212"/>
              <a:gd name="T5" fmla="*/ 0 h 54"/>
              <a:gd name="T6" fmla="*/ 294061 w 212"/>
              <a:gd name="T7" fmla="*/ 74613 h 54"/>
              <a:gd name="T8" fmla="*/ 0 60000 65536"/>
              <a:gd name="T9" fmla="*/ 0 60000 65536"/>
              <a:gd name="T10" fmla="*/ 0 60000 65536"/>
              <a:gd name="T11" fmla="*/ 0 60000 65536"/>
              <a:gd name="T12" fmla="*/ 0 w 212"/>
              <a:gd name="T13" fmla="*/ 0 h 54"/>
              <a:gd name="T14" fmla="*/ 212 w 212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" h="54">
                <a:moveTo>
                  <a:pt x="0" y="50"/>
                </a:moveTo>
                <a:lnTo>
                  <a:pt x="0" y="0"/>
                </a:lnTo>
                <a:lnTo>
                  <a:pt x="212" y="0"/>
                </a:lnTo>
                <a:lnTo>
                  <a:pt x="210" y="54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5564188" y="3367088"/>
            <a:ext cx="2076450" cy="468312"/>
          </a:xfrm>
          <a:custGeom>
            <a:avLst/>
            <a:gdLst>
              <a:gd name="T0" fmla="*/ 0 w 1482"/>
              <a:gd name="T1" fmla="*/ 468312 h 335"/>
              <a:gd name="T2" fmla="*/ 56045 w 1482"/>
              <a:gd name="T3" fmla="*/ 0 h 335"/>
              <a:gd name="T4" fmla="*/ 2076450 w 1482"/>
              <a:gd name="T5" fmla="*/ 0 h 335"/>
              <a:gd name="T6" fmla="*/ 0 60000 65536"/>
              <a:gd name="T7" fmla="*/ 0 60000 65536"/>
              <a:gd name="T8" fmla="*/ 0 60000 65536"/>
              <a:gd name="T9" fmla="*/ 0 w 1482"/>
              <a:gd name="T10" fmla="*/ 0 h 335"/>
              <a:gd name="T11" fmla="*/ 1482 w 1482"/>
              <a:gd name="T12" fmla="*/ 335 h 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2" h="335">
                <a:moveTo>
                  <a:pt x="0" y="335"/>
                </a:moveTo>
                <a:lnTo>
                  <a:pt x="40" y="0"/>
                </a:lnTo>
                <a:lnTo>
                  <a:pt x="1482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Freeform 22"/>
          <p:cNvSpPr>
            <a:spLocks/>
          </p:cNvSpPr>
          <p:nvPr/>
        </p:nvSpPr>
        <p:spPr bwMode="auto">
          <a:xfrm>
            <a:off x="5111750" y="4438650"/>
            <a:ext cx="2232025" cy="615950"/>
          </a:xfrm>
          <a:custGeom>
            <a:avLst/>
            <a:gdLst>
              <a:gd name="T0" fmla="*/ 224324 w 1592"/>
              <a:gd name="T1" fmla="*/ 0 h 440"/>
              <a:gd name="T2" fmla="*/ 2232025 w 1592"/>
              <a:gd name="T3" fmla="*/ 5600 h 440"/>
              <a:gd name="T4" fmla="*/ 0 w 1592"/>
              <a:gd name="T5" fmla="*/ 615950 h 440"/>
              <a:gd name="T6" fmla="*/ 0 60000 65536"/>
              <a:gd name="T7" fmla="*/ 0 60000 65536"/>
              <a:gd name="T8" fmla="*/ 0 60000 65536"/>
              <a:gd name="T9" fmla="*/ 0 w 1592"/>
              <a:gd name="T10" fmla="*/ 0 h 440"/>
              <a:gd name="T11" fmla="*/ 1592 w 1592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440">
                <a:moveTo>
                  <a:pt x="160" y="0"/>
                </a:moveTo>
                <a:lnTo>
                  <a:pt x="1592" y="4"/>
                </a:lnTo>
                <a:lnTo>
                  <a:pt x="0" y="44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H="1">
            <a:off x="5807075" y="5724525"/>
            <a:ext cx="1824038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H="1">
            <a:off x="5781675" y="5080000"/>
            <a:ext cx="1852613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1220788" y="2716213"/>
            <a:ext cx="1587" cy="21907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1131888" y="4337050"/>
            <a:ext cx="1587" cy="54927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2286000" y="4248150"/>
            <a:ext cx="190500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V="1">
            <a:off x="3930650" y="2049463"/>
            <a:ext cx="1588" cy="666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1" name="Freeform 29"/>
          <p:cNvSpPr>
            <a:spLocks/>
          </p:cNvSpPr>
          <p:nvPr/>
        </p:nvSpPr>
        <p:spPr bwMode="auto">
          <a:xfrm>
            <a:off x="4908550" y="2100263"/>
            <a:ext cx="347663" cy="574675"/>
          </a:xfrm>
          <a:custGeom>
            <a:avLst/>
            <a:gdLst>
              <a:gd name="T0" fmla="*/ 0 w 248"/>
              <a:gd name="T1" fmla="*/ 574675 h 410"/>
              <a:gd name="T2" fmla="*/ 0 w 248"/>
              <a:gd name="T3" fmla="*/ 0 h 410"/>
              <a:gd name="T4" fmla="*/ 162617 w 248"/>
              <a:gd name="T5" fmla="*/ 0 h 410"/>
              <a:gd name="T6" fmla="*/ 347663 w 248"/>
              <a:gd name="T7" fmla="*/ 0 h 410"/>
              <a:gd name="T8" fmla="*/ 347663 w 248"/>
              <a:gd name="T9" fmla="*/ 571872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410"/>
              <a:gd name="T17" fmla="*/ 248 w 248"/>
              <a:gd name="T18" fmla="*/ 410 h 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410">
                <a:moveTo>
                  <a:pt x="0" y="410"/>
                </a:moveTo>
                <a:lnTo>
                  <a:pt x="0" y="0"/>
                </a:lnTo>
                <a:lnTo>
                  <a:pt x="116" y="0"/>
                </a:lnTo>
                <a:lnTo>
                  <a:pt x="248" y="0"/>
                </a:lnTo>
                <a:lnTo>
                  <a:pt x="248" y="40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Freeform 30"/>
          <p:cNvSpPr>
            <a:spLocks/>
          </p:cNvSpPr>
          <p:nvPr/>
        </p:nvSpPr>
        <p:spPr bwMode="auto">
          <a:xfrm>
            <a:off x="3729038" y="1716088"/>
            <a:ext cx="569912" cy="896937"/>
          </a:xfrm>
          <a:custGeom>
            <a:avLst/>
            <a:gdLst>
              <a:gd name="T0" fmla="*/ 0 w 406"/>
              <a:gd name="T1" fmla="*/ 896937 h 640"/>
              <a:gd name="T2" fmla="*/ 0 w 406"/>
              <a:gd name="T3" fmla="*/ 0 h 640"/>
              <a:gd name="T4" fmla="*/ 162832 w 406"/>
              <a:gd name="T5" fmla="*/ 0 h 640"/>
              <a:gd name="T6" fmla="*/ 569912 w 406"/>
              <a:gd name="T7" fmla="*/ 0 h 640"/>
              <a:gd name="T8" fmla="*/ 569912 w 406"/>
              <a:gd name="T9" fmla="*/ 894134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6"/>
              <a:gd name="T16" fmla="*/ 0 h 640"/>
              <a:gd name="T17" fmla="*/ 406 w 40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6" h="640">
                <a:moveTo>
                  <a:pt x="0" y="640"/>
                </a:moveTo>
                <a:lnTo>
                  <a:pt x="0" y="0"/>
                </a:lnTo>
                <a:lnTo>
                  <a:pt x="116" y="0"/>
                </a:lnTo>
                <a:lnTo>
                  <a:pt x="406" y="0"/>
                </a:lnTo>
                <a:lnTo>
                  <a:pt x="406" y="6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5084763" y="2044700"/>
            <a:ext cx="1587" cy="587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4013200" y="1663700"/>
            <a:ext cx="1588" cy="55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5" name="Freeform 33"/>
          <p:cNvSpPr>
            <a:spLocks/>
          </p:cNvSpPr>
          <p:nvPr/>
        </p:nvSpPr>
        <p:spPr bwMode="auto">
          <a:xfrm>
            <a:off x="5922963" y="1716088"/>
            <a:ext cx="652462" cy="896937"/>
          </a:xfrm>
          <a:custGeom>
            <a:avLst/>
            <a:gdLst>
              <a:gd name="T0" fmla="*/ 0 w 466"/>
              <a:gd name="T1" fmla="*/ 896937 h 640"/>
              <a:gd name="T2" fmla="*/ 0 w 466"/>
              <a:gd name="T3" fmla="*/ 0 h 640"/>
              <a:gd name="T4" fmla="*/ 246423 w 466"/>
              <a:gd name="T5" fmla="*/ 0 h 640"/>
              <a:gd name="T6" fmla="*/ 652462 w 466"/>
              <a:gd name="T7" fmla="*/ 0 h 640"/>
              <a:gd name="T8" fmla="*/ 652462 w 466"/>
              <a:gd name="T9" fmla="*/ 894134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40"/>
              <a:gd name="T17" fmla="*/ 466 w 46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40">
                <a:moveTo>
                  <a:pt x="0" y="640"/>
                </a:moveTo>
                <a:lnTo>
                  <a:pt x="0" y="0"/>
                </a:lnTo>
                <a:lnTo>
                  <a:pt x="176" y="0"/>
                </a:lnTo>
                <a:lnTo>
                  <a:pt x="466" y="0"/>
                </a:lnTo>
                <a:lnTo>
                  <a:pt x="466" y="6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4324350" y="1716088"/>
            <a:ext cx="1576388" cy="896937"/>
          </a:xfrm>
          <a:custGeom>
            <a:avLst/>
            <a:gdLst>
              <a:gd name="T0" fmla="*/ 0 w 1125"/>
              <a:gd name="T1" fmla="*/ 896937 h 640"/>
              <a:gd name="T2" fmla="*/ 0 w 1125"/>
              <a:gd name="T3" fmla="*/ 0 h 640"/>
              <a:gd name="T4" fmla="*/ 1167228 w 1125"/>
              <a:gd name="T5" fmla="*/ 0 h 640"/>
              <a:gd name="T6" fmla="*/ 1576388 w 1125"/>
              <a:gd name="T7" fmla="*/ 0 h 640"/>
              <a:gd name="T8" fmla="*/ 1576388 w 1125"/>
              <a:gd name="T9" fmla="*/ 894134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5"/>
              <a:gd name="T16" fmla="*/ 0 h 640"/>
              <a:gd name="T17" fmla="*/ 1125 w 1125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5" h="640">
                <a:moveTo>
                  <a:pt x="0" y="640"/>
                </a:moveTo>
                <a:lnTo>
                  <a:pt x="0" y="0"/>
                </a:lnTo>
                <a:lnTo>
                  <a:pt x="833" y="0"/>
                </a:lnTo>
                <a:lnTo>
                  <a:pt x="1125" y="0"/>
                </a:lnTo>
                <a:lnTo>
                  <a:pt x="1125" y="6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6246813" y="1663700"/>
            <a:ext cx="1587" cy="55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5103813" y="1663700"/>
            <a:ext cx="1587" cy="55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 flipH="1">
            <a:off x="6889750" y="2840038"/>
            <a:ext cx="747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0" name="Freeform 38"/>
          <p:cNvSpPr>
            <a:spLocks/>
          </p:cNvSpPr>
          <p:nvPr/>
        </p:nvSpPr>
        <p:spPr bwMode="auto">
          <a:xfrm>
            <a:off x="6711950" y="4021138"/>
            <a:ext cx="925513" cy="69850"/>
          </a:xfrm>
          <a:custGeom>
            <a:avLst/>
            <a:gdLst>
              <a:gd name="T0" fmla="*/ 925513 w 660"/>
              <a:gd name="T1" fmla="*/ 69850 h 50"/>
              <a:gd name="T2" fmla="*/ 563722 w 660"/>
              <a:gd name="T3" fmla="*/ 69850 h 50"/>
              <a:gd name="T4" fmla="*/ 0 w 660"/>
              <a:gd name="T5" fmla="*/ 0 h 50"/>
              <a:gd name="T6" fmla="*/ 0 60000 65536"/>
              <a:gd name="T7" fmla="*/ 0 60000 65536"/>
              <a:gd name="T8" fmla="*/ 0 60000 65536"/>
              <a:gd name="T9" fmla="*/ 0 w 660"/>
              <a:gd name="T10" fmla="*/ 0 h 50"/>
              <a:gd name="T11" fmla="*/ 660 w 660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0" h="50">
                <a:moveTo>
                  <a:pt x="660" y="50"/>
                </a:moveTo>
                <a:lnTo>
                  <a:pt x="402" y="5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5100638" y="4443413"/>
            <a:ext cx="2536825" cy="196850"/>
          </a:xfrm>
          <a:custGeom>
            <a:avLst/>
            <a:gdLst>
              <a:gd name="T0" fmla="*/ 2536825 w 1810"/>
              <a:gd name="T1" fmla="*/ 0 h 140"/>
              <a:gd name="T2" fmla="*/ 2192041 w 1810"/>
              <a:gd name="T3" fmla="*/ 0 h 140"/>
              <a:gd name="T4" fmla="*/ 0 w 1810"/>
              <a:gd name="T5" fmla="*/ 196850 h 140"/>
              <a:gd name="T6" fmla="*/ 0 60000 65536"/>
              <a:gd name="T7" fmla="*/ 0 60000 65536"/>
              <a:gd name="T8" fmla="*/ 0 60000 65536"/>
              <a:gd name="T9" fmla="*/ 0 w 1810"/>
              <a:gd name="T10" fmla="*/ 0 h 140"/>
              <a:gd name="T11" fmla="*/ 1810 w 1810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0" h="140">
                <a:moveTo>
                  <a:pt x="1810" y="0"/>
                </a:moveTo>
                <a:lnTo>
                  <a:pt x="1564" y="0"/>
                </a:lnTo>
                <a:lnTo>
                  <a:pt x="0" y="14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 flipH="1">
            <a:off x="6886575" y="3756025"/>
            <a:ext cx="750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3" name="Line 41"/>
          <p:cNvSpPr>
            <a:spLocks noChangeShapeType="1"/>
          </p:cNvSpPr>
          <p:nvPr/>
        </p:nvSpPr>
        <p:spPr bwMode="auto">
          <a:xfrm flipH="1">
            <a:off x="6311900" y="4090988"/>
            <a:ext cx="1014413" cy="47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4" name="Freeform 42"/>
          <p:cNvSpPr>
            <a:spLocks/>
          </p:cNvSpPr>
          <p:nvPr/>
        </p:nvSpPr>
        <p:spPr bwMode="auto">
          <a:xfrm>
            <a:off x="5418138" y="3841750"/>
            <a:ext cx="296862" cy="74613"/>
          </a:xfrm>
          <a:custGeom>
            <a:avLst/>
            <a:gdLst>
              <a:gd name="T0" fmla="*/ 0 w 212"/>
              <a:gd name="T1" fmla="*/ 69086 h 54"/>
              <a:gd name="T2" fmla="*/ 0 w 212"/>
              <a:gd name="T3" fmla="*/ 0 h 54"/>
              <a:gd name="T4" fmla="*/ 296862 w 212"/>
              <a:gd name="T5" fmla="*/ 0 h 54"/>
              <a:gd name="T6" fmla="*/ 294061 w 212"/>
              <a:gd name="T7" fmla="*/ 74613 h 54"/>
              <a:gd name="T8" fmla="*/ 0 60000 65536"/>
              <a:gd name="T9" fmla="*/ 0 60000 65536"/>
              <a:gd name="T10" fmla="*/ 0 60000 65536"/>
              <a:gd name="T11" fmla="*/ 0 60000 65536"/>
              <a:gd name="T12" fmla="*/ 0 w 212"/>
              <a:gd name="T13" fmla="*/ 0 h 54"/>
              <a:gd name="T14" fmla="*/ 212 w 212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" h="54">
                <a:moveTo>
                  <a:pt x="0" y="50"/>
                </a:moveTo>
                <a:lnTo>
                  <a:pt x="0" y="0"/>
                </a:lnTo>
                <a:lnTo>
                  <a:pt x="212" y="0"/>
                </a:lnTo>
                <a:lnTo>
                  <a:pt x="210" y="5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5" name="Freeform 43"/>
          <p:cNvSpPr>
            <a:spLocks/>
          </p:cNvSpPr>
          <p:nvPr/>
        </p:nvSpPr>
        <p:spPr bwMode="auto">
          <a:xfrm>
            <a:off x="5564188" y="3367088"/>
            <a:ext cx="2073275" cy="468312"/>
          </a:xfrm>
          <a:custGeom>
            <a:avLst/>
            <a:gdLst>
              <a:gd name="T0" fmla="*/ 0 w 1480"/>
              <a:gd name="T1" fmla="*/ 468312 h 335"/>
              <a:gd name="T2" fmla="*/ 56034 w 1480"/>
              <a:gd name="T3" fmla="*/ 0 h 335"/>
              <a:gd name="T4" fmla="*/ 2073275 w 1480"/>
              <a:gd name="T5" fmla="*/ 0 h 335"/>
              <a:gd name="T6" fmla="*/ 0 60000 65536"/>
              <a:gd name="T7" fmla="*/ 0 60000 65536"/>
              <a:gd name="T8" fmla="*/ 0 60000 65536"/>
              <a:gd name="T9" fmla="*/ 0 w 1480"/>
              <a:gd name="T10" fmla="*/ 0 h 335"/>
              <a:gd name="T11" fmla="*/ 1480 w 1480"/>
              <a:gd name="T12" fmla="*/ 335 h 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0" h="335">
                <a:moveTo>
                  <a:pt x="0" y="335"/>
                </a:moveTo>
                <a:lnTo>
                  <a:pt x="40" y="0"/>
                </a:lnTo>
                <a:lnTo>
                  <a:pt x="148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6" name="Freeform 44"/>
          <p:cNvSpPr>
            <a:spLocks/>
          </p:cNvSpPr>
          <p:nvPr/>
        </p:nvSpPr>
        <p:spPr bwMode="auto">
          <a:xfrm>
            <a:off x="5111750" y="4438650"/>
            <a:ext cx="2232025" cy="615950"/>
          </a:xfrm>
          <a:custGeom>
            <a:avLst/>
            <a:gdLst>
              <a:gd name="T0" fmla="*/ 224324 w 1592"/>
              <a:gd name="T1" fmla="*/ 0 h 440"/>
              <a:gd name="T2" fmla="*/ 2232025 w 1592"/>
              <a:gd name="T3" fmla="*/ 5600 h 440"/>
              <a:gd name="T4" fmla="*/ 0 w 1592"/>
              <a:gd name="T5" fmla="*/ 615950 h 440"/>
              <a:gd name="T6" fmla="*/ 0 60000 65536"/>
              <a:gd name="T7" fmla="*/ 0 60000 65536"/>
              <a:gd name="T8" fmla="*/ 0 60000 65536"/>
              <a:gd name="T9" fmla="*/ 0 w 1592"/>
              <a:gd name="T10" fmla="*/ 0 h 440"/>
              <a:gd name="T11" fmla="*/ 1592 w 1592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440">
                <a:moveTo>
                  <a:pt x="160" y="0"/>
                </a:moveTo>
                <a:lnTo>
                  <a:pt x="1592" y="4"/>
                </a:lnTo>
                <a:lnTo>
                  <a:pt x="0" y="44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 flipH="1">
            <a:off x="5807075" y="5724525"/>
            <a:ext cx="18303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 flipH="1">
            <a:off x="5781675" y="5080000"/>
            <a:ext cx="18557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>
            <a:off x="1220788" y="2697163"/>
            <a:ext cx="1587" cy="238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0" name="Line 48"/>
          <p:cNvSpPr>
            <a:spLocks noChangeShapeType="1"/>
          </p:cNvSpPr>
          <p:nvPr/>
        </p:nvSpPr>
        <p:spPr bwMode="auto">
          <a:xfrm>
            <a:off x="1131888" y="4337050"/>
            <a:ext cx="1587" cy="549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1" name="Line 49"/>
          <p:cNvSpPr>
            <a:spLocks noChangeShapeType="1"/>
          </p:cNvSpPr>
          <p:nvPr/>
        </p:nvSpPr>
        <p:spPr bwMode="auto">
          <a:xfrm>
            <a:off x="2286000" y="4248150"/>
            <a:ext cx="1905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>
            <a:off x="5084763" y="2500313"/>
            <a:ext cx="3175" cy="168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3" name="Line 51"/>
          <p:cNvSpPr>
            <a:spLocks noChangeShapeType="1"/>
          </p:cNvSpPr>
          <p:nvPr/>
        </p:nvSpPr>
        <p:spPr bwMode="auto">
          <a:xfrm flipV="1">
            <a:off x="6246813" y="2041525"/>
            <a:ext cx="1587" cy="7112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 flipV="1">
            <a:off x="6246813" y="2041525"/>
            <a:ext cx="1587" cy="7112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5" name="Rectangle 53"/>
          <p:cNvSpPr>
            <a:spLocks noChangeArrowheads="1"/>
          </p:cNvSpPr>
          <p:nvPr/>
        </p:nvSpPr>
        <p:spPr bwMode="auto">
          <a:xfrm>
            <a:off x="2506663" y="4175125"/>
            <a:ext cx="738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Myofibril</a:t>
            </a:r>
            <a:endParaRPr lang="en-US" sz="1400">
              <a:latin typeface="Arial" charset="0"/>
            </a:endParaRPr>
          </a:p>
        </p:txBody>
      </p:sp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7662863" y="4017963"/>
            <a:ext cx="8366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Myofibrils</a:t>
            </a:r>
            <a:endParaRPr lang="en-US" sz="1400">
              <a:latin typeface="Arial" charset="0"/>
            </a:endParaRPr>
          </a:p>
        </p:txBody>
      </p:sp>
      <p:sp>
        <p:nvSpPr>
          <p:cNvPr id="23607" name="Rectangle 55"/>
          <p:cNvSpPr>
            <a:spLocks noChangeArrowheads="1"/>
          </p:cNvSpPr>
          <p:nvPr/>
        </p:nvSpPr>
        <p:spPr bwMode="auto">
          <a:xfrm>
            <a:off x="7670800" y="3292475"/>
            <a:ext cx="433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Triad</a:t>
            </a:r>
            <a:endParaRPr lang="en-US" sz="1400">
              <a:latin typeface="Arial" charset="0"/>
            </a:endParaRPr>
          </a:p>
        </p:txBody>
      </p:sp>
      <p:sp>
        <p:nvSpPr>
          <p:cNvPr id="23608" name="Rectangle 56"/>
          <p:cNvSpPr>
            <a:spLocks noChangeArrowheads="1"/>
          </p:cNvSpPr>
          <p:nvPr/>
        </p:nvSpPr>
        <p:spPr bwMode="auto">
          <a:xfrm>
            <a:off x="7670800" y="4365625"/>
            <a:ext cx="118268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Tubules of </a:t>
            </a:r>
          </a:p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sarcoplasmic </a:t>
            </a:r>
          </a:p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reticulum</a:t>
            </a:r>
            <a:endParaRPr lang="en-US" sz="1400">
              <a:latin typeface="Arial" charset="0"/>
            </a:endParaRPr>
          </a:p>
        </p:txBody>
      </p:sp>
      <p:sp>
        <p:nvSpPr>
          <p:cNvPr id="23609" name="Rectangle 57"/>
          <p:cNvSpPr>
            <a:spLocks noChangeArrowheads="1"/>
          </p:cNvSpPr>
          <p:nvPr/>
        </p:nvSpPr>
        <p:spPr bwMode="auto">
          <a:xfrm>
            <a:off x="7666038" y="2762250"/>
            <a:ext cx="1057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Sarcolemma</a:t>
            </a:r>
            <a:endParaRPr lang="en-US" sz="1400">
              <a:latin typeface="Arial" charset="0"/>
            </a:endParaRPr>
          </a:p>
        </p:txBody>
      </p:sp>
      <p:sp>
        <p:nvSpPr>
          <p:cNvPr id="23610" name="Rectangle 58"/>
          <p:cNvSpPr>
            <a:spLocks noChangeArrowheads="1"/>
          </p:cNvSpPr>
          <p:nvPr/>
        </p:nvSpPr>
        <p:spPr bwMode="auto">
          <a:xfrm>
            <a:off x="782638" y="4914900"/>
            <a:ext cx="1057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Sarcolemma</a:t>
            </a:r>
            <a:endParaRPr lang="en-US" sz="1400">
              <a:latin typeface="Arial" charset="0"/>
            </a:endParaRPr>
          </a:p>
        </p:txBody>
      </p:sp>
      <p:sp>
        <p:nvSpPr>
          <p:cNvPr id="23611" name="Rectangle 59"/>
          <p:cNvSpPr>
            <a:spLocks noChangeArrowheads="1"/>
          </p:cNvSpPr>
          <p:nvPr/>
        </p:nvSpPr>
        <p:spPr bwMode="auto">
          <a:xfrm>
            <a:off x="7662863" y="3684588"/>
            <a:ext cx="1228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Mitochondrion</a:t>
            </a:r>
            <a:endParaRPr lang="en-US" sz="1400">
              <a:latin typeface="Arial" charset="0"/>
            </a:endParaRPr>
          </a:p>
        </p:txBody>
      </p:sp>
      <p:sp>
        <p:nvSpPr>
          <p:cNvPr id="23612" name="Rectangle 60"/>
          <p:cNvSpPr>
            <a:spLocks noChangeArrowheads="1"/>
          </p:cNvSpPr>
          <p:nvPr/>
        </p:nvSpPr>
        <p:spPr bwMode="auto">
          <a:xfrm>
            <a:off x="3803650" y="1470025"/>
            <a:ext cx="520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I band</a:t>
            </a:r>
            <a:endParaRPr lang="en-US" sz="1400">
              <a:latin typeface="Arial" charset="0"/>
            </a:endParaRPr>
          </a:p>
        </p:txBody>
      </p:sp>
      <p:sp>
        <p:nvSpPr>
          <p:cNvPr id="23613" name="Rectangle 61"/>
          <p:cNvSpPr>
            <a:spLocks noChangeArrowheads="1"/>
          </p:cNvSpPr>
          <p:nvPr/>
        </p:nvSpPr>
        <p:spPr bwMode="auto">
          <a:xfrm>
            <a:off x="6062663" y="1470025"/>
            <a:ext cx="520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I band</a:t>
            </a:r>
            <a:endParaRPr lang="en-US" sz="1400">
              <a:latin typeface="Arial" charset="0"/>
            </a:endParaRPr>
          </a:p>
        </p:txBody>
      </p:sp>
      <p:sp>
        <p:nvSpPr>
          <p:cNvPr id="23614" name="Rectangle 62"/>
          <p:cNvSpPr>
            <a:spLocks noChangeArrowheads="1"/>
          </p:cNvSpPr>
          <p:nvPr/>
        </p:nvSpPr>
        <p:spPr bwMode="auto">
          <a:xfrm>
            <a:off x="4883150" y="1470025"/>
            <a:ext cx="600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A band</a:t>
            </a:r>
            <a:endParaRPr lang="en-US" sz="1400">
              <a:latin typeface="Arial" charset="0"/>
            </a:endParaRPr>
          </a:p>
        </p:txBody>
      </p:sp>
      <p:sp>
        <p:nvSpPr>
          <p:cNvPr id="23615" name="Rectangle 63"/>
          <p:cNvSpPr>
            <a:spLocks noChangeArrowheads="1"/>
          </p:cNvSpPr>
          <p:nvPr/>
        </p:nvSpPr>
        <p:spPr bwMode="auto">
          <a:xfrm>
            <a:off x="4872038" y="1851025"/>
            <a:ext cx="5810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H zone</a:t>
            </a:r>
            <a:endParaRPr lang="en-US" sz="1400">
              <a:latin typeface="Arial" charset="0"/>
            </a:endParaRPr>
          </a:p>
        </p:txBody>
      </p:sp>
      <p:sp>
        <p:nvSpPr>
          <p:cNvPr id="23616" name="Rectangle 64"/>
          <p:cNvSpPr>
            <a:spLocks noChangeArrowheads="1"/>
          </p:cNvSpPr>
          <p:nvPr/>
        </p:nvSpPr>
        <p:spPr bwMode="auto">
          <a:xfrm>
            <a:off x="6065838" y="1851025"/>
            <a:ext cx="511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Z disc</a:t>
            </a:r>
            <a:endParaRPr lang="en-US" sz="1400">
              <a:latin typeface="Arial" charset="0"/>
            </a:endParaRPr>
          </a:p>
        </p:txBody>
      </p:sp>
      <p:sp>
        <p:nvSpPr>
          <p:cNvPr id="23617" name="Rectangle 65"/>
          <p:cNvSpPr>
            <a:spLocks noChangeArrowheads="1"/>
          </p:cNvSpPr>
          <p:nvPr/>
        </p:nvSpPr>
        <p:spPr bwMode="auto">
          <a:xfrm>
            <a:off x="3800475" y="1851025"/>
            <a:ext cx="511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Z disc</a:t>
            </a:r>
            <a:endParaRPr lang="en-US" sz="1400">
              <a:latin typeface="Arial" charset="0"/>
            </a:endParaRPr>
          </a:p>
        </p:txBody>
      </p:sp>
      <p:sp>
        <p:nvSpPr>
          <p:cNvPr id="23618" name="Rectangle 66"/>
          <p:cNvSpPr>
            <a:spLocks noChangeArrowheads="1"/>
          </p:cNvSpPr>
          <p:nvPr/>
        </p:nvSpPr>
        <p:spPr bwMode="auto">
          <a:xfrm>
            <a:off x="749300" y="2305050"/>
            <a:ext cx="15065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Part of a skeletal </a:t>
            </a:r>
          </a:p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muscle fiber (cell)</a:t>
            </a:r>
            <a:endParaRPr lang="en-US" sz="1400">
              <a:latin typeface="Arial" charset="0"/>
            </a:endParaRPr>
          </a:p>
        </p:txBody>
      </p:sp>
      <p:sp>
        <p:nvSpPr>
          <p:cNvPr id="23619" name="Rectangle 67"/>
          <p:cNvSpPr>
            <a:spLocks noChangeArrowheads="1"/>
          </p:cNvSpPr>
          <p:nvPr/>
        </p:nvSpPr>
        <p:spPr bwMode="auto">
          <a:xfrm>
            <a:off x="7670800" y="5640388"/>
            <a:ext cx="687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 tubule</a:t>
            </a:r>
            <a:endParaRPr lang="en-US" sz="1400">
              <a:latin typeface="Arial" charset="0"/>
            </a:endParaRPr>
          </a:p>
        </p:txBody>
      </p:sp>
      <p:sp>
        <p:nvSpPr>
          <p:cNvPr id="23620" name="Rectangle 68"/>
          <p:cNvSpPr>
            <a:spLocks noChangeArrowheads="1"/>
          </p:cNvSpPr>
          <p:nvPr/>
        </p:nvSpPr>
        <p:spPr bwMode="auto">
          <a:xfrm>
            <a:off x="7670800" y="5000625"/>
            <a:ext cx="17129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Terminal cisterna</a:t>
            </a:r>
          </a:p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of the sarcoplasmic </a:t>
            </a:r>
          </a:p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reticulum </a:t>
            </a:r>
            <a:endParaRPr lang="en-US" sz="1400">
              <a:latin typeface="Arial" charset="0"/>
            </a:endParaRPr>
          </a:p>
        </p:txBody>
      </p:sp>
      <p:sp>
        <p:nvSpPr>
          <p:cNvPr id="23621" name="Rectangle 69"/>
          <p:cNvSpPr>
            <a:spLocks noChangeArrowheads="1"/>
          </p:cNvSpPr>
          <p:nvPr/>
        </p:nvSpPr>
        <p:spPr bwMode="auto">
          <a:xfrm>
            <a:off x="4924425" y="2133600"/>
            <a:ext cx="304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M</a:t>
            </a:r>
          </a:p>
          <a:p>
            <a:pPr algn="ctr"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line</a:t>
            </a:r>
            <a:endParaRPr lang="en-US" sz="1400">
              <a:latin typeface="Arial" charset="0"/>
            </a:endParaRPr>
          </a:p>
        </p:txBody>
      </p:sp>
      <p:sp>
        <p:nvSpPr>
          <p:cNvPr id="23622" name="Line 70"/>
          <p:cNvSpPr>
            <a:spLocks noChangeShapeType="1"/>
          </p:cNvSpPr>
          <p:nvPr/>
        </p:nvSpPr>
        <p:spPr bwMode="auto">
          <a:xfrm flipV="1">
            <a:off x="600075" y="2940050"/>
            <a:ext cx="0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3623" name="Line 71"/>
          <p:cNvSpPr>
            <a:spLocks noChangeShapeType="1"/>
          </p:cNvSpPr>
          <p:nvPr/>
        </p:nvSpPr>
        <p:spPr bwMode="auto">
          <a:xfrm flipV="1">
            <a:off x="2025650" y="2940050"/>
            <a:ext cx="0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3624" name="Line 72"/>
          <p:cNvSpPr>
            <a:spLocks noChangeShapeType="1"/>
          </p:cNvSpPr>
          <p:nvPr/>
        </p:nvSpPr>
        <p:spPr bwMode="auto">
          <a:xfrm>
            <a:off x="600075" y="2940050"/>
            <a:ext cx="1428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524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/>
              <a:t>Physiology of Skeletal Muscle Contraction: Power Stroke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5029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smtClean="0"/>
              <a:t>Calcium binds </a:t>
            </a:r>
            <a:r>
              <a:rPr lang="en-US" sz="2800" b="1" dirty="0" err="1" smtClean="0"/>
              <a:t>troponin</a:t>
            </a:r>
            <a:r>
              <a:rPr lang="en-US" sz="2800" b="1" dirty="0" smtClean="0"/>
              <a:t> (which is attached to </a:t>
            </a:r>
            <a:r>
              <a:rPr lang="en-US" sz="2800" b="1" dirty="0" err="1" smtClean="0"/>
              <a:t>tropomyosin</a:t>
            </a:r>
            <a:endParaRPr lang="en-US" sz="2800" b="1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i="1" dirty="0" smtClean="0">
                <a:solidFill>
                  <a:schemeClr val="hlink"/>
                </a:solidFill>
              </a:rPr>
              <a:t>Moves </a:t>
            </a:r>
            <a:r>
              <a:rPr lang="en-US" sz="2800" b="1" i="1" dirty="0" err="1" smtClean="0">
                <a:solidFill>
                  <a:schemeClr val="hlink"/>
                </a:solidFill>
              </a:rPr>
              <a:t>tropomyosin</a:t>
            </a:r>
            <a:r>
              <a:rPr lang="en-US" sz="2800" b="1" i="1" dirty="0" smtClean="0">
                <a:solidFill>
                  <a:schemeClr val="hlink"/>
                </a:solidFill>
              </a:rPr>
              <a:t> from the myosin binding sites on </a:t>
            </a:r>
            <a:r>
              <a:rPr lang="en-US" sz="2800" b="1" i="1" dirty="0" err="1" smtClean="0">
                <a:solidFill>
                  <a:schemeClr val="hlink"/>
                </a:solidFill>
              </a:rPr>
              <a:t>actin</a:t>
            </a:r>
            <a:endParaRPr lang="en-US" sz="2800" b="1" i="1" dirty="0" smtClean="0">
              <a:solidFill>
                <a:schemeClr val="hlink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smtClean="0"/>
              <a:t>Myosin </a:t>
            </a:r>
            <a:r>
              <a:rPr lang="en-US" sz="2800" b="1" dirty="0" err="1" smtClean="0"/>
              <a:t>crossbridges</a:t>
            </a:r>
            <a:r>
              <a:rPr lang="en-US" sz="2800" b="1" dirty="0" smtClean="0"/>
              <a:t> (heads) bind to </a:t>
            </a:r>
            <a:r>
              <a:rPr lang="en-US" sz="2800" b="1" dirty="0" err="1" smtClean="0"/>
              <a:t>actin</a:t>
            </a:r>
            <a:endParaRPr lang="en-US" sz="2800" b="1" dirty="0" smtClean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 smtClean="0"/>
              <a:t>ATP hydrolysis supplies energy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err="1" smtClean="0"/>
              <a:t>Actin</a:t>
            </a:r>
            <a:r>
              <a:rPr lang="en-US" sz="2800" b="1" dirty="0" smtClean="0"/>
              <a:t> is pulled inward towards the center of the </a:t>
            </a:r>
            <a:r>
              <a:rPr lang="en-US" sz="2800" b="1" dirty="0" err="1" smtClean="0"/>
              <a:t>sarcomere</a:t>
            </a:r>
            <a:r>
              <a:rPr lang="en-US" sz="2800" b="1" dirty="0" smtClean="0"/>
              <a:t> = </a:t>
            </a:r>
            <a:r>
              <a:rPr lang="en-US" sz="2800" b="1" dirty="0" smtClean="0">
                <a:solidFill>
                  <a:schemeClr val="hlink"/>
                </a:solidFill>
              </a:rPr>
              <a:t>POWER STROKE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err="1" smtClean="0"/>
              <a:t>Sarcomeres</a:t>
            </a:r>
            <a:r>
              <a:rPr lang="en-US" sz="2800" b="1" dirty="0" smtClean="0"/>
              <a:t> shorten as muscle contracts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2897" y="3048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Bookman Old Style" charset="0"/>
              </a:rPr>
              <a:t>The Sliding-Filament Mechanism</a:t>
            </a:r>
          </a:p>
        </p:txBody>
      </p:sp>
      <p:sp>
        <p:nvSpPr>
          <p:cNvPr id="32770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4233863"/>
            <a:ext cx="8610600" cy="22304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>
                <a:ea typeface="ＭＳ Ｐゴシック" pitchFamily="34" charset="-128"/>
                <a:cs typeface="Arial" charset="0"/>
              </a:rPr>
              <a:t>With exposure of the myosin binding sites on actin (the thin filaments)—in the presence of Ca</a:t>
            </a:r>
            <a:r>
              <a:rPr baseline="26000">
                <a:ea typeface="ＭＳ Ｐゴシック" pitchFamily="34" charset="-128"/>
                <a:cs typeface="Arial" charset="0"/>
              </a:rPr>
              <a:t>2</a:t>
            </a:r>
            <a:r>
              <a:rPr b="1" baseline="26000">
                <a:ea typeface="ＭＳ Ｐゴシック" pitchFamily="34" charset="-128"/>
                <a:cs typeface="Arial" charset="0"/>
              </a:rPr>
              <a:t>+</a:t>
            </a:r>
            <a:r>
              <a:rPr>
                <a:ea typeface="ＭＳ Ｐゴシック" pitchFamily="34" charset="-128"/>
                <a:cs typeface="Arial" charset="0"/>
              </a:rPr>
              <a:t> and ATP—the thick and thin filaments “slide” on one another and the sarcomere is shortened</a:t>
            </a:r>
          </a:p>
        </p:txBody>
      </p:sp>
      <p:pic>
        <p:nvPicPr>
          <p:cNvPr id="32772" name="Picture 6" descr="karp6_fig_09_60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2" y="1143000"/>
            <a:ext cx="7527925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4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10_07 Step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3302000"/>
            <a:ext cx="3479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6" descr="10_07 Step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39800"/>
            <a:ext cx="563562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Rectangle 3"/>
          <p:cNvSpPr>
            <a:spLocks noGrp="1" noChangeArrowheads="1"/>
          </p:cNvSpPr>
          <p:nvPr>
            <p:ph idx="1"/>
          </p:nvPr>
        </p:nvSpPr>
        <p:spPr>
          <a:xfrm>
            <a:off x="222250" y="241300"/>
            <a:ext cx="8610600" cy="647700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b="1">
                <a:solidFill>
                  <a:srgbClr val="C00000"/>
                </a:solidFill>
                <a:ea typeface="ＭＳ Ｐゴシック" pitchFamily="34" charset="-128"/>
              </a:rPr>
              <a:t>Step 1:  ATP hydrolysis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b="1">
                <a:solidFill>
                  <a:srgbClr val="C00000"/>
                </a:solidFill>
                <a:ea typeface="ＭＳ Ｐゴシック" pitchFamily="34" charset="-128"/>
              </a:rPr>
              <a:t>Step 2:  Attachment</a:t>
            </a:r>
          </a:p>
        </p:txBody>
      </p:sp>
    </p:spTree>
    <p:extLst>
      <p:ext uri="{BB962C8B-B14F-4D97-AF65-F5344CB8AC3E}">
        <p14:creationId xmlns:p14="http://schemas.microsoft.com/office/powerpoint/2010/main" val="727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67"/>
          <p:cNvGraphicFramePr>
            <a:graphicFrameLocks noGrp="1"/>
          </p:cNvGraphicFramePr>
          <p:nvPr/>
        </p:nvGraphicFramePr>
        <p:xfrm>
          <a:off x="124943" y="1143000"/>
          <a:ext cx="8768628" cy="5410200"/>
        </p:xfrm>
        <a:graphic>
          <a:graphicData uri="http://schemas.openxmlformats.org/drawingml/2006/table">
            <a:tbl>
              <a:tblPr>
                <a:effectLst>
                  <a:innerShdw blurRad="63500" dist="469900" dir="8100000">
                    <a:schemeClr val="accent3"/>
                  </a:innerShdw>
                </a:effectLst>
              </a:tblPr>
              <a:tblGrid>
                <a:gridCol w="185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3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8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Function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Appearance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Control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0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Skeletal</a:t>
                      </a:r>
                    </a:p>
                  </a:txBody>
                  <a:tcPr marT="1828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skeleton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movement, heat, posture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striated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multi-nucleated (eccentric), fibers parallel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voluntary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Cardiac</a:t>
                      </a:r>
                    </a:p>
                  </a:txBody>
                  <a:tcPr marT="1828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heart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pump blood continuously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striated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one central nucleus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involuntary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6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Visceral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(smooth muscle)</a:t>
                      </a:r>
                    </a:p>
                  </a:txBody>
                  <a:tcPr marT="1828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G.I. tract, uterus, eye, blood vessels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Peristalsis, blood pressure, pupil size, erects hairs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no striations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one central nucleus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involuntary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>
            <a:off x="-534193" y="3734594"/>
            <a:ext cx="5029200" cy="1587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813" y="4648200"/>
            <a:ext cx="8686800" cy="1588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813" y="3200400"/>
            <a:ext cx="8686800" cy="1588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52400" y="1816100"/>
            <a:ext cx="8763000" cy="1270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7" name="Group 24"/>
          <p:cNvGrpSpPr>
            <a:grpSpLocks/>
          </p:cNvGrpSpPr>
          <p:nvPr/>
        </p:nvGrpSpPr>
        <p:grpSpPr bwMode="auto">
          <a:xfrm>
            <a:off x="87313" y="1128713"/>
            <a:ext cx="8839200" cy="5424487"/>
            <a:chOff x="152400" y="1205345"/>
            <a:chExt cx="8839200" cy="5120049"/>
          </a:xfrm>
        </p:grpSpPr>
        <p:sp>
          <p:nvSpPr>
            <p:cNvPr id="9" name="Rectangle 8"/>
            <p:cNvSpPr/>
            <p:nvPr/>
          </p:nvSpPr>
          <p:spPr>
            <a:xfrm>
              <a:off x="152400" y="1205345"/>
              <a:ext cx="8839200" cy="5105400"/>
            </a:xfrm>
            <a:prstGeom prst="rect">
              <a:avLst/>
            </a:prstGeom>
            <a:noFill/>
            <a:ln w="44450">
              <a:solidFill>
                <a:schemeClr val="accent3"/>
              </a:solidFill>
            </a:ln>
            <a:effectLst>
              <a:innerShdw blurRad="63500" dist="50800" dir="13500000">
                <a:schemeClr val="accent3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-495132" y="3771274"/>
              <a:ext cx="5105065" cy="3175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782261" y="3770570"/>
              <a:ext cx="5105066" cy="1587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105861" y="3770570"/>
              <a:ext cx="5105066" cy="1587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5095248" y="3770570"/>
              <a:ext cx="5105066" cy="1588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8" name="Picture 2" descr="t0016an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15541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" descr="t0016bn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833813"/>
            <a:ext cx="1295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4" descr="t0016cn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1554163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24"/>
          <p:cNvSpPr>
            <a:spLocks noGrp="1"/>
          </p:cNvSpPr>
          <p:nvPr>
            <p:ph type="title"/>
          </p:nvPr>
        </p:nvSpPr>
        <p:spPr>
          <a:xfrm>
            <a:off x="379413" y="233748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Bookman Old Style" charset="0"/>
              </a:rPr>
              <a:t>Three Types of Muscular Tissue</a:t>
            </a:r>
          </a:p>
        </p:txBody>
      </p:sp>
    </p:spTree>
    <p:extLst>
      <p:ext uri="{BB962C8B-B14F-4D97-AF65-F5344CB8AC3E}">
        <p14:creationId xmlns:p14="http://schemas.microsoft.com/office/powerpoint/2010/main" val="6782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10_07 Step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04888"/>
            <a:ext cx="5345113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 descr="10_07 Step 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3413125"/>
            <a:ext cx="3719512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2051"/>
          <p:cNvSpPr>
            <a:spLocks noGrp="1" noChangeArrowheads="1"/>
          </p:cNvSpPr>
          <p:nvPr>
            <p:ph idx="1"/>
          </p:nvPr>
        </p:nvSpPr>
        <p:spPr>
          <a:xfrm>
            <a:off x="187325" y="176213"/>
            <a:ext cx="8878888" cy="6488112"/>
          </a:xfrm>
        </p:spPr>
        <p:txBody>
          <a:bodyPr/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b="1">
                <a:solidFill>
                  <a:srgbClr val="C00000"/>
                </a:solidFill>
                <a:ea typeface="ＭＳ Ｐゴシック" pitchFamily="34" charset="-128"/>
              </a:rPr>
              <a:t>Step 3:  Power Stroke</a:t>
            </a:r>
          </a:p>
          <a:p>
            <a:pPr>
              <a:lnSpc>
                <a:spcPct val="16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6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6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6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60000"/>
              </a:lnSpc>
              <a:spcBef>
                <a:spcPct val="0"/>
              </a:spcBef>
            </a:pPr>
            <a:r>
              <a:rPr b="1">
                <a:solidFill>
                  <a:srgbClr val="C00000"/>
                </a:solidFill>
                <a:ea typeface="ＭＳ Ｐゴシック" pitchFamily="34" charset="-128"/>
              </a:rPr>
              <a:t>Step 4:  Detachment</a:t>
            </a:r>
          </a:p>
        </p:txBody>
      </p:sp>
    </p:spTree>
    <p:extLst>
      <p:ext uri="{BB962C8B-B14F-4D97-AF65-F5344CB8AC3E}">
        <p14:creationId xmlns:p14="http://schemas.microsoft.com/office/powerpoint/2010/main" val="2579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27050"/>
            <a:ext cx="6926262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06537" y="25636"/>
            <a:ext cx="3152775" cy="88558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dirty="0" smtClean="0"/>
              <a:t>The Cross Bridge Cycle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455988" y="6000750"/>
            <a:ext cx="2439987" cy="1588"/>
          </a:xfrm>
          <a:prstGeom prst="line">
            <a:avLst/>
          </a:prstGeom>
          <a:noFill/>
          <a:ln w="6350">
            <a:solidFill>
              <a:srgbClr val="CB00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754438" y="5278438"/>
            <a:ext cx="268287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ATP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349750" y="896938"/>
            <a:ext cx="28257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ADP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143125" y="3121025"/>
            <a:ext cx="28416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ADP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898525" y="3162300"/>
            <a:ext cx="6715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ATP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hydrolysis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319838" y="3059113"/>
            <a:ext cx="2825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ADP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7340600" y="4933950"/>
            <a:ext cx="2698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ATP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3019425" y="1928813"/>
            <a:ext cx="131763" cy="134937"/>
          </a:xfrm>
          <a:custGeom>
            <a:avLst/>
            <a:gdLst>
              <a:gd name="T0" fmla="*/ 90383804 w 94"/>
              <a:gd name="T1" fmla="*/ 189666631 h 96"/>
              <a:gd name="T2" fmla="*/ 110031925 w 94"/>
              <a:gd name="T3" fmla="*/ 185715509 h 96"/>
              <a:gd name="T4" fmla="*/ 125750966 w 94"/>
              <a:gd name="T5" fmla="*/ 181764342 h 96"/>
              <a:gd name="T6" fmla="*/ 141470006 w 94"/>
              <a:gd name="T7" fmla="*/ 173860691 h 96"/>
              <a:gd name="T8" fmla="*/ 157189047 w 94"/>
              <a:gd name="T9" fmla="*/ 162007322 h 96"/>
              <a:gd name="T10" fmla="*/ 168977626 w 94"/>
              <a:gd name="T11" fmla="*/ 146201426 h 96"/>
              <a:gd name="T12" fmla="*/ 176837146 w 94"/>
              <a:gd name="T13" fmla="*/ 130395529 h 96"/>
              <a:gd name="T14" fmla="*/ 180767607 w 94"/>
              <a:gd name="T15" fmla="*/ 114589632 h 96"/>
              <a:gd name="T16" fmla="*/ 184696710 w 94"/>
              <a:gd name="T17" fmla="*/ 94834018 h 96"/>
              <a:gd name="T18" fmla="*/ 180767607 w 94"/>
              <a:gd name="T19" fmla="*/ 75076977 h 96"/>
              <a:gd name="T20" fmla="*/ 176837146 w 94"/>
              <a:gd name="T21" fmla="*/ 59271080 h 96"/>
              <a:gd name="T22" fmla="*/ 168977626 w 94"/>
              <a:gd name="T23" fmla="*/ 43465173 h 96"/>
              <a:gd name="T24" fmla="*/ 157189047 w 94"/>
              <a:gd name="T25" fmla="*/ 27659276 h 96"/>
              <a:gd name="T26" fmla="*/ 141470006 w 94"/>
              <a:gd name="T27" fmla="*/ 19757025 h 96"/>
              <a:gd name="T28" fmla="*/ 125750966 w 94"/>
              <a:gd name="T29" fmla="*/ 7902248 h 96"/>
              <a:gd name="T30" fmla="*/ 110031925 w 94"/>
              <a:gd name="T31" fmla="*/ 3951124 h 96"/>
              <a:gd name="T32" fmla="*/ 90383804 w 94"/>
              <a:gd name="T33" fmla="*/ 0 h 96"/>
              <a:gd name="T34" fmla="*/ 70734302 w 94"/>
              <a:gd name="T35" fmla="*/ 3951124 h 96"/>
              <a:gd name="T36" fmla="*/ 55016663 w 94"/>
              <a:gd name="T37" fmla="*/ 7902248 h 96"/>
              <a:gd name="T38" fmla="*/ 39297612 w 94"/>
              <a:gd name="T39" fmla="*/ 19757025 h 96"/>
              <a:gd name="T40" fmla="*/ 27507631 w 94"/>
              <a:gd name="T41" fmla="*/ 27659276 h 96"/>
              <a:gd name="T42" fmla="*/ 15719046 w 94"/>
              <a:gd name="T43" fmla="*/ 43465173 h 96"/>
              <a:gd name="T44" fmla="*/ 7859523 w 94"/>
              <a:gd name="T45" fmla="*/ 59271080 h 96"/>
              <a:gd name="T46" fmla="*/ 0 w 94"/>
              <a:gd name="T47" fmla="*/ 75076977 h 96"/>
              <a:gd name="T48" fmla="*/ 0 w 94"/>
              <a:gd name="T49" fmla="*/ 94834018 h 96"/>
              <a:gd name="T50" fmla="*/ 0 w 94"/>
              <a:gd name="T51" fmla="*/ 114589632 h 96"/>
              <a:gd name="T52" fmla="*/ 7859523 w 94"/>
              <a:gd name="T53" fmla="*/ 130395529 h 96"/>
              <a:gd name="T54" fmla="*/ 15719046 w 94"/>
              <a:gd name="T55" fmla="*/ 146201426 h 96"/>
              <a:gd name="T56" fmla="*/ 27507631 w 94"/>
              <a:gd name="T57" fmla="*/ 162007322 h 96"/>
              <a:gd name="T58" fmla="*/ 39297612 w 94"/>
              <a:gd name="T59" fmla="*/ 173860691 h 96"/>
              <a:gd name="T60" fmla="*/ 55016663 w 94"/>
              <a:gd name="T61" fmla="*/ 181764342 h 96"/>
              <a:gd name="T62" fmla="*/ 70734302 w 94"/>
              <a:gd name="T63" fmla="*/ 185715509 h 96"/>
              <a:gd name="T64" fmla="*/ 86453343 w 94"/>
              <a:gd name="T65" fmla="*/ 189666631 h 96"/>
              <a:gd name="T66" fmla="*/ 90383804 w 94"/>
              <a:gd name="T67" fmla="*/ 189666631 h 9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4"/>
              <a:gd name="T103" fmla="*/ 0 h 96"/>
              <a:gd name="T104" fmla="*/ 94 w 94"/>
              <a:gd name="T105" fmla="*/ 96 h 9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4" h="96">
                <a:moveTo>
                  <a:pt x="46" y="96"/>
                </a:moveTo>
                <a:lnTo>
                  <a:pt x="56" y="94"/>
                </a:lnTo>
                <a:lnTo>
                  <a:pt x="64" y="92"/>
                </a:lnTo>
                <a:lnTo>
                  <a:pt x="72" y="88"/>
                </a:lnTo>
                <a:lnTo>
                  <a:pt x="80" y="82"/>
                </a:lnTo>
                <a:lnTo>
                  <a:pt x="86" y="74"/>
                </a:lnTo>
                <a:lnTo>
                  <a:pt x="90" y="66"/>
                </a:lnTo>
                <a:lnTo>
                  <a:pt x="92" y="58"/>
                </a:lnTo>
                <a:lnTo>
                  <a:pt x="94" y="48"/>
                </a:lnTo>
                <a:lnTo>
                  <a:pt x="92" y="38"/>
                </a:lnTo>
                <a:lnTo>
                  <a:pt x="90" y="30"/>
                </a:lnTo>
                <a:lnTo>
                  <a:pt x="86" y="22"/>
                </a:lnTo>
                <a:lnTo>
                  <a:pt x="80" y="14"/>
                </a:lnTo>
                <a:lnTo>
                  <a:pt x="72" y="10"/>
                </a:lnTo>
                <a:lnTo>
                  <a:pt x="64" y="4"/>
                </a:lnTo>
                <a:lnTo>
                  <a:pt x="56" y="2"/>
                </a:lnTo>
                <a:lnTo>
                  <a:pt x="46" y="0"/>
                </a:lnTo>
                <a:lnTo>
                  <a:pt x="36" y="2"/>
                </a:lnTo>
                <a:lnTo>
                  <a:pt x="28" y="4"/>
                </a:lnTo>
                <a:lnTo>
                  <a:pt x="20" y="10"/>
                </a:lnTo>
                <a:lnTo>
                  <a:pt x="14" y="14"/>
                </a:lnTo>
                <a:lnTo>
                  <a:pt x="8" y="22"/>
                </a:lnTo>
                <a:lnTo>
                  <a:pt x="4" y="30"/>
                </a:lnTo>
                <a:lnTo>
                  <a:pt x="0" y="38"/>
                </a:lnTo>
                <a:lnTo>
                  <a:pt x="0" y="48"/>
                </a:lnTo>
                <a:lnTo>
                  <a:pt x="0" y="58"/>
                </a:lnTo>
                <a:lnTo>
                  <a:pt x="4" y="66"/>
                </a:lnTo>
                <a:lnTo>
                  <a:pt x="8" y="74"/>
                </a:lnTo>
                <a:lnTo>
                  <a:pt x="14" y="82"/>
                </a:lnTo>
                <a:lnTo>
                  <a:pt x="20" y="88"/>
                </a:lnTo>
                <a:lnTo>
                  <a:pt x="28" y="92"/>
                </a:lnTo>
                <a:lnTo>
                  <a:pt x="36" y="94"/>
                </a:lnTo>
                <a:lnTo>
                  <a:pt x="44" y="96"/>
                </a:lnTo>
                <a:lnTo>
                  <a:pt x="46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Freeform 12"/>
          <p:cNvSpPr>
            <a:spLocks/>
          </p:cNvSpPr>
          <p:nvPr/>
        </p:nvSpPr>
        <p:spPr bwMode="auto">
          <a:xfrm>
            <a:off x="5402263" y="4000500"/>
            <a:ext cx="131762" cy="131763"/>
          </a:xfrm>
          <a:custGeom>
            <a:avLst/>
            <a:gdLst>
              <a:gd name="T0" fmla="*/ 90381716 w 94"/>
              <a:gd name="T1" fmla="*/ 184696710 h 94"/>
              <a:gd name="T2" fmla="*/ 110031090 w 94"/>
              <a:gd name="T3" fmla="*/ 184696710 h 94"/>
              <a:gd name="T4" fmla="*/ 125748610 w 94"/>
              <a:gd name="T5" fmla="*/ 176837146 h 94"/>
              <a:gd name="T6" fmla="*/ 141467531 w 94"/>
              <a:gd name="T7" fmla="*/ 168977626 h 94"/>
              <a:gd name="T8" fmla="*/ 157186452 w 94"/>
              <a:gd name="T9" fmla="*/ 157189047 h 94"/>
              <a:gd name="T10" fmla="*/ 168974942 w 94"/>
              <a:gd name="T11" fmla="*/ 145399065 h 94"/>
              <a:gd name="T12" fmla="*/ 176834402 w 94"/>
              <a:gd name="T13" fmla="*/ 129680025 h 94"/>
              <a:gd name="T14" fmla="*/ 180764834 w 94"/>
              <a:gd name="T15" fmla="*/ 113962386 h 94"/>
              <a:gd name="T16" fmla="*/ 184693907 w 94"/>
              <a:gd name="T17" fmla="*/ 94312885 h 94"/>
              <a:gd name="T18" fmla="*/ 180764834 w 94"/>
              <a:gd name="T19" fmla="*/ 74664763 h 94"/>
              <a:gd name="T20" fmla="*/ 176834402 w 94"/>
              <a:gd name="T21" fmla="*/ 58945723 h 94"/>
              <a:gd name="T22" fmla="*/ 168974942 w 94"/>
              <a:gd name="T23" fmla="*/ 43226671 h 94"/>
              <a:gd name="T24" fmla="*/ 157186452 w 94"/>
              <a:gd name="T25" fmla="*/ 27507631 h 94"/>
              <a:gd name="T26" fmla="*/ 141467531 w 94"/>
              <a:gd name="T27" fmla="*/ 15719046 h 94"/>
              <a:gd name="T28" fmla="*/ 125748610 w 94"/>
              <a:gd name="T29" fmla="*/ 7859523 h 94"/>
              <a:gd name="T30" fmla="*/ 110031090 w 94"/>
              <a:gd name="T31" fmla="*/ 3929061 h 94"/>
              <a:gd name="T32" fmla="*/ 90381716 w 94"/>
              <a:gd name="T33" fmla="*/ 0 h 94"/>
              <a:gd name="T34" fmla="*/ 70733765 w 94"/>
              <a:gd name="T35" fmla="*/ 3929061 h 94"/>
              <a:gd name="T36" fmla="*/ 55014844 w 94"/>
              <a:gd name="T37" fmla="*/ 7859523 h 94"/>
              <a:gd name="T38" fmla="*/ 39295912 w 94"/>
              <a:gd name="T39" fmla="*/ 15719046 h 94"/>
              <a:gd name="T40" fmla="*/ 27507422 w 94"/>
              <a:gd name="T41" fmla="*/ 27507631 h 94"/>
              <a:gd name="T42" fmla="*/ 15718927 w 94"/>
              <a:gd name="T43" fmla="*/ 43226671 h 94"/>
              <a:gd name="T44" fmla="*/ 7859463 w 94"/>
              <a:gd name="T45" fmla="*/ 58945723 h 94"/>
              <a:gd name="T46" fmla="*/ 0 w 94"/>
              <a:gd name="T47" fmla="*/ 74664763 h 94"/>
              <a:gd name="T48" fmla="*/ 0 w 94"/>
              <a:gd name="T49" fmla="*/ 94312885 h 94"/>
              <a:gd name="T50" fmla="*/ 0 w 94"/>
              <a:gd name="T51" fmla="*/ 113962386 h 94"/>
              <a:gd name="T52" fmla="*/ 7859463 w 94"/>
              <a:gd name="T53" fmla="*/ 129680025 h 94"/>
              <a:gd name="T54" fmla="*/ 15718927 w 94"/>
              <a:gd name="T55" fmla="*/ 145399065 h 94"/>
              <a:gd name="T56" fmla="*/ 27507422 w 94"/>
              <a:gd name="T57" fmla="*/ 157189047 h 94"/>
              <a:gd name="T58" fmla="*/ 39295912 w 94"/>
              <a:gd name="T59" fmla="*/ 168977626 h 94"/>
              <a:gd name="T60" fmla="*/ 55014844 w 94"/>
              <a:gd name="T61" fmla="*/ 176837146 h 94"/>
              <a:gd name="T62" fmla="*/ 70733765 w 94"/>
              <a:gd name="T63" fmla="*/ 184696710 h 94"/>
              <a:gd name="T64" fmla="*/ 86452687 w 94"/>
              <a:gd name="T65" fmla="*/ 184696710 h 94"/>
              <a:gd name="T66" fmla="*/ 90381716 w 94"/>
              <a:gd name="T67" fmla="*/ 184696710 h 9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4"/>
              <a:gd name="T103" fmla="*/ 0 h 94"/>
              <a:gd name="T104" fmla="*/ 94 w 94"/>
              <a:gd name="T105" fmla="*/ 94 h 9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4" h="94">
                <a:moveTo>
                  <a:pt x="46" y="94"/>
                </a:moveTo>
                <a:lnTo>
                  <a:pt x="56" y="94"/>
                </a:lnTo>
                <a:lnTo>
                  <a:pt x="64" y="90"/>
                </a:lnTo>
                <a:lnTo>
                  <a:pt x="72" y="86"/>
                </a:lnTo>
                <a:lnTo>
                  <a:pt x="80" y="80"/>
                </a:lnTo>
                <a:lnTo>
                  <a:pt x="86" y="74"/>
                </a:lnTo>
                <a:lnTo>
                  <a:pt x="90" y="66"/>
                </a:lnTo>
                <a:lnTo>
                  <a:pt x="92" y="58"/>
                </a:lnTo>
                <a:lnTo>
                  <a:pt x="94" y="48"/>
                </a:lnTo>
                <a:lnTo>
                  <a:pt x="92" y="38"/>
                </a:lnTo>
                <a:lnTo>
                  <a:pt x="90" y="30"/>
                </a:lnTo>
                <a:lnTo>
                  <a:pt x="86" y="22"/>
                </a:lnTo>
                <a:lnTo>
                  <a:pt x="80" y="14"/>
                </a:lnTo>
                <a:lnTo>
                  <a:pt x="72" y="8"/>
                </a:lnTo>
                <a:lnTo>
                  <a:pt x="64" y="4"/>
                </a:lnTo>
                <a:lnTo>
                  <a:pt x="56" y="2"/>
                </a:lnTo>
                <a:lnTo>
                  <a:pt x="46" y="0"/>
                </a:lnTo>
                <a:lnTo>
                  <a:pt x="36" y="2"/>
                </a:lnTo>
                <a:lnTo>
                  <a:pt x="28" y="4"/>
                </a:lnTo>
                <a:lnTo>
                  <a:pt x="20" y="8"/>
                </a:lnTo>
                <a:lnTo>
                  <a:pt x="14" y="14"/>
                </a:lnTo>
                <a:lnTo>
                  <a:pt x="8" y="22"/>
                </a:lnTo>
                <a:lnTo>
                  <a:pt x="4" y="30"/>
                </a:lnTo>
                <a:lnTo>
                  <a:pt x="0" y="38"/>
                </a:lnTo>
                <a:lnTo>
                  <a:pt x="0" y="48"/>
                </a:lnTo>
                <a:lnTo>
                  <a:pt x="0" y="58"/>
                </a:lnTo>
                <a:lnTo>
                  <a:pt x="4" y="66"/>
                </a:lnTo>
                <a:lnTo>
                  <a:pt x="8" y="74"/>
                </a:lnTo>
                <a:lnTo>
                  <a:pt x="14" y="80"/>
                </a:lnTo>
                <a:lnTo>
                  <a:pt x="20" y="86"/>
                </a:lnTo>
                <a:lnTo>
                  <a:pt x="28" y="90"/>
                </a:lnTo>
                <a:lnTo>
                  <a:pt x="36" y="94"/>
                </a:lnTo>
                <a:lnTo>
                  <a:pt x="44" y="94"/>
                </a:lnTo>
                <a:lnTo>
                  <a:pt x="46" y="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178050" y="3363913"/>
            <a:ext cx="1143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i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90" name="Freeform 14"/>
          <p:cNvSpPr>
            <a:spLocks/>
          </p:cNvSpPr>
          <p:nvPr/>
        </p:nvSpPr>
        <p:spPr bwMode="auto">
          <a:xfrm>
            <a:off x="4362450" y="1111250"/>
            <a:ext cx="198438" cy="201613"/>
          </a:xfrm>
          <a:custGeom>
            <a:avLst/>
            <a:gdLst>
              <a:gd name="T0" fmla="*/ 140605883 w 142"/>
              <a:gd name="T1" fmla="*/ 282276369 h 144"/>
              <a:gd name="T2" fmla="*/ 167946995 w 142"/>
              <a:gd name="T3" fmla="*/ 278356118 h 144"/>
              <a:gd name="T4" fmla="*/ 195286752 w 142"/>
              <a:gd name="T5" fmla="*/ 270514216 h 144"/>
              <a:gd name="T6" fmla="*/ 218720593 w 142"/>
              <a:gd name="T7" fmla="*/ 258753462 h 144"/>
              <a:gd name="T8" fmla="*/ 238249958 w 142"/>
              <a:gd name="T9" fmla="*/ 243071058 h 144"/>
              <a:gd name="T10" fmla="*/ 253873450 w 142"/>
              <a:gd name="T11" fmla="*/ 219548151 h 144"/>
              <a:gd name="T12" fmla="*/ 269495545 w 142"/>
              <a:gd name="T13" fmla="*/ 196025244 h 144"/>
              <a:gd name="T14" fmla="*/ 277307291 w 142"/>
              <a:gd name="T15" fmla="*/ 168582042 h 144"/>
              <a:gd name="T16" fmla="*/ 277307291 w 142"/>
              <a:gd name="T17" fmla="*/ 141138885 h 144"/>
              <a:gd name="T18" fmla="*/ 277307291 w 142"/>
              <a:gd name="T19" fmla="*/ 113694327 h 144"/>
              <a:gd name="T20" fmla="*/ 269495545 w 142"/>
              <a:gd name="T21" fmla="*/ 86251147 h 144"/>
              <a:gd name="T22" fmla="*/ 253873450 w 142"/>
              <a:gd name="T23" fmla="*/ 62728240 h 144"/>
              <a:gd name="T24" fmla="*/ 238249958 w 142"/>
              <a:gd name="T25" fmla="*/ 43125573 h 144"/>
              <a:gd name="T26" fmla="*/ 218720593 w 142"/>
              <a:gd name="T27" fmla="*/ 27443169 h 144"/>
              <a:gd name="T28" fmla="*/ 195286752 w 142"/>
              <a:gd name="T29" fmla="*/ 11762159 h 144"/>
              <a:gd name="T30" fmla="*/ 167946995 w 142"/>
              <a:gd name="T31" fmla="*/ 3920252 h 144"/>
              <a:gd name="T32" fmla="*/ 140605883 w 142"/>
              <a:gd name="T33" fmla="*/ 0 h 144"/>
              <a:gd name="T34" fmla="*/ 109360296 w 142"/>
              <a:gd name="T35" fmla="*/ 3920252 h 144"/>
              <a:gd name="T36" fmla="*/ 85926434 w 142"/>
              <a:gd name="T37" fmla="*/ 11762159 h 144"/>
              <a:gd name="T38" fmla="*/ 62491196 w 142"/>
              <a:gd name="T39" fmla="*/ 27443169 h 144"/>
              <a:gd name="T40" fmla="*/ 39057344 w 142"/>
              <a:gd name="T41" fmla="*/ 43125573 h 144"/>
              <a:gd name="T42" fmla="*/ 23433852 w 142"/>
              <a:gd name="T43" fmla="*/ 62728240 h 144"/>
              <a:gd name="T44" fmla="*/ 11717625 w 142"/>
              <a:gd name="T45" fmla="*/ 86251147 h 144"/>
              <a:gd name="T46" fmla="*/ 3905874 w 142"/>
              <a:gd name="T47" fmla="*/ 113694327 h 144"/>
              <a:gd name="T48" fmla="*/ 0 w 142"/>
              <a:gd name="T49" fmla="*/ 141138885 h 144"/>
              <a:gd name="T50" fmla="*/ 3905874 w 142"/>
              <a:gd name="T51" fmla="*/ 168582042 h 144"/>
              <a:gd name="T52" fmla="*/ 11717625 w 142"/>
              <a:gd name="T53" fmla="*/ 196025244 h 144"/>
              <a:gd name="T54" fmla="*/ 23433852 w 142"/>
              <a:gd name="T55" fmla="*/ 219548151 h 144"/>
              <a:gd name="T56" fmla="*/ 39057344 w 142"/>
              <a:gd name="T57" fmla="*/ 243071058 h 144"/>
              <a:gd name="T58" fmla="*/ 62491196 w 142"/>
              <a:gd name="T59" fmla="*/ 258753462 h 144"/>
              <a:gd name="T60" fmla="*/ 85926434 w 142"/>
              <a:gd name="T61" fmla="*/ 270514216 h 144"/>
              <a:gd name="T62" fmla="*/ 109360296 w 142"/>
              <a:gd name="T63" fmla="*/ 278356118 h 144"/>
              <a:gd name="T64" fmla="*/ 136701408 w 142"/>
              <a:gd name="T65" fmla="*/ 282276369 h 144"/>
              <a:gd name="T66" fmla="*/ 140605883 w 142"/>
              <a:gd name="T67" fmla="*/ 282276369 h 1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2"/>
              <a:gd name="T103" fmla="*/ 0 h 144"/>
              <a:gd name="T104" fmla="*/ 142 w 142"/>
              <a:gd name="T105" fmla="*/ 144 h 1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2" h="144">
                <a:moveTo>
                  <a:pt x="72" y="144"/>
                </a:moveTo>
                <a:lnTo>
                  <a:pt x="86" y="142"/>
                </a:lnTo>
                <a:lnTo>
                  <a:pt x="100" y="138"/>
                </a:lnTo>
                <a:lnTo>
                  <a:pt x="112" y="132"/>
                </a:lnTo>
                <a:lnTo>
                  <a:pt x="122" y="124"/>
                </a:lnTo>
                <a:lnTo>
                  <a:pt x="130" y="112"/>
                </a:lnTo>
                <a:lnTo>
                  <a:pt x="138" y="100"/>
                </a:lnTo>
                <a:lnTo>
                  <a:pt x="142" y="86"/>
                </a:lnTo>
                <a:lnTo>
                  <a:pt x="142" y="72"/>
                </a:lnTo>
                <a:lnTo>
                  <a:pt x="142" y="58"/>
                </a:lnTo>
                <a:lnTo>
                  <a:pt x="138" y="44"/>
                </a:lnTo>
                <a:lnTo>
                  <a:pt x="130" y="32"/>
                </a:lnTo>
                <a:lnTo>
                  <a:pt x="122" y="22"/>
                </a:lnTo>
                <a:lnTo>
                  <a:pt x="112" y="14"/>
                </a:lnTo>
                <a:lnTo>
                  <a:pt x="100" y="6"/>
                </a:lnTo>
                <a:lnTo>
                  <a:pt x="86" y="2"/>
                </a:lnTo>
                <a:lnTo>
                  <a:pt x="72" y="0"/>
                </a:lnTo>
                <a:lnTo>
                  <a:pt x="56" y="2"/>
                </a:lnTo>
                <a:lnTo>
                  <a:pt x="44" y="6"/>
                </a:lnTo>
                <a:lnTo>
                  <a:pt x="32" y="14"/>
                </a:lnTo>
                <a:lnTo>
                  <a:pt x="20" y="22"/>
                </a:lnTo>
                <a:lnTo>
                  <a:pt x="12" y="32"/>
                </a:lnTo>
                <a:lnTo>
                  <a:pt x="6" y="44"/>
                </a:lnTo>
                <a:lnTo>
                  <a:pt x="2" y="58"/>
                </a:lnTo>
                <a:lnTo>
                  <a:pt x="0" y="72"/>
                </a:lnTo>
                <a:lnTo>
                  <a:pt x="2" y="86"/>
                </a:lnTo>
                <a:lnTo>
                  <a:pt x="6" y="100"/>
                </a:lnTo>
                <a:lnTo>
                  <a:pt x="12" y="112"/>
                </a:lnTo>
                <a:lnTo>
                  <a:pt x="20" y="124"/>
                </a:lnTo>
                <a:lnTo>
                  <a:pt x="32" y="132"/>
                </a:lnTo>
                <a:lnTo>
                  <a:pt x="44" y="138"/>
                </a:lnTo>
                <a:lnTo>
                  <a:pt x="56" y="142"/>
                </a:lnTo>
                <a:lnTo>
                  <a:pt x="70" y="144"/>
                </a:lnTo>
                <a:lnTo>
                  <a:pt x="72" y="144"/>
                </a:lnTo>
                <a:close/>
              </a:path>
            </a:pathLst>
          </a:custGeom>
          <a:solidFill>
            <a:srgbClr val="B05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4362450" y="1111250"/>
            <a:ext cx="198438" cy="201613"/>
          </a:xfrm>
          <a:custGeom>
            <a:avLst/>
            <a:gdLst>
              <a:gd name="T0" fmla="*/ 140605883 w 142"/>
              <a:gd name="T1" fmla="*/ 282276369 h 144"/>
              <a:gd name="T2" fmla="*/ 167946995 w 142"/>
              <a:gd name="T3" fmla="*/ 278356118 h 144"/>
              <a:gd name="T4" fmla="*/ 195286752 w 142"/>
              <a:gd name="T5" fmla="*/ 270514216 h 144"/>
              <a:gd name="T6" fmla="*/ 218720593 w 142"/>
              <a:gd name="T7" fmla="*/ 258753462 h 144"/>
              <a:gd name="T8" fmla="*/ 238249958 w 142"/>
              <a:gd name="T9" fmla="*/ 243071058 h 144"/>
              <a:gd name="T10" fmla="*/ 253873450 w 142"/>
              <a:gd name="T11" fmla="*/ 219548151 h 144"/>
              <a:gd name="T12" fmla="*/ 269495545 w 142"/>
              <a:gd name="T13" fmla="*/ 196025244 h 144"/>
              <a:gd name="T14" fmla="*/ 277307291 w 142"/>
              <a:gd name="T15" fmla="*/ 168582042 h 144"/>
              <a:gd name="T16" fmla="*/ 277307291 w 142"/>
              <a:gd name="T17" fmla="*/ 141138885 h 144"/>
              <a:gd name="T18" fmla="*/ 277307291 w 142"/>
              <a:gd name="T19" fmla="*/ 113694327 h 144"/>
              <a:gd name="T20" fmla="*/ 269495545 w 142"/>
              <a:gd name="T21" fmla="*/ 86251147 h 144"/>
              <a:gd name="T22" fmla="*/ 253873450 w 142"/>
              <a:gd name="T23" fmla="*/ 62728240 h 144"/>
              <a:gd name="T24" fmla="*/ 238249958 w 142"/>
              <a:gd name="T25" fmla="*/ 43125573 h 144"/>
              <a:gd name="T26" fmla="*/ 218720593 w 142"/>
              <a:gd name="T27" fmla="*/ 27443169 h 144"/>
              <a:gd name="T28" fmla="*/ 195286752 w 142"/>
              <a:gd name="T29" fmla="*/ 11762159 h 144"/>
              <a:gd name="T30" fmla="*/ 167946995 w 142"/>
              <a:gd name="T31" fmla="*/ 3920252 h 144"/>
              <a:gd name="T32" fmla="*/ 140605883 w 142"/>
              <a:gd name="T33" fmla="*/ 0 h 144"/>
              <a:gd name="T34" fmla="*/ 109360296 w 142"/>
              <a:gd name="T35" fmla="*/ 3920252 h 144"/>
              <a:gd name="T36" fmla="*/ 85926434 w 142"/>
              <a:gd name="T37" fmla="*/ 11762159 h 144"/>
              <a:gd name="T38" fmla="*/ 62491196 w 142"/>
              <a:gd name="T39" fmla="*/ 27443169 h 144"/>
              <a:gd name="T40" fmla="*/ 39057344 w 142"/>
              <a:gd name="T41" fmla="*/ 43125573 h 144"/>
              <a:gd name="T42" fmla="*/ 23433852 w 142"/>
              <a:gd name="T43" fmla="*/ 62728240 h 144"/>
              <a:gd name="T44" fmla="*/ 11717625 w 142"/>
              <a:gd name="T45" fmla="*/ 86251147 h 144"/>
              <a:gd name="T46" fmla="*/ 3905874 w 142"/>
              <a:gd name="T47" fmla="*/ 113694327 h 144"/>
              <a:gd name="T48" fmla="*/ 0 w 142"/>
              <a:gd name="T49" fmla="*/ 141138885 h 144"/>
              <a:gd name="T50" fmla="*/ 3905874 w 142"/>
              <a:gd name="T51" fmla="*/ 168582042 h 144"/>
              <a:gd name="T52" fmla="*/ 11717625 w 142"/>
              <a:gd name="T53" fmla="*/ 196025244 h 144"/>
              <a:gd name="T54" fmla="*/ 23433852 w 142"/>
              <a:gd name="T55" fmla="*/ 219548151 h 144"/>
              <a:gd name="T56" fmla="*/ 39057344 w 142"/>
              <a:gd name="T57" fmla="*/ 243071058 h 144"/>
              <a:gd name="T58" fmla="*/ 62491196 w 142"/>
              <a:gd name="T59" fmla="*/ 258753462 h 144"/>
              <a:gd name="T60" fmla="*/ 85926434 w 142"/>
              <a:gd name="T61" fmla="*/ 270514216 h 144"/>
              <a:gd name="T62" fmla="*/ 109360296 w 142"/>
              <a:gd name="T63" fmla="*/ 278356118 h 144"/>
              <a:gd name="T64" fmla="*/ 136701408 w 142"/>
              <a:gd name="T65" fmla="*/ 282276369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2"/>
              <a:gd name="T100" fmla="*/ 0 h 144"/>
              <a:gd name="T101" fmla="*/ 142 w 142"/>
              <a:gd name="T102" fmla="*/ 144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2" h="144">
                <a:moveTo>
                  <a:pt x="72" y="144"/>
                </a:moveTo>
                <a:lnTo>
                  <a:pt x="86" y="142"/>
                </a:lnTo>
                <a:lnTo>
                  <a:pt x="100" y="138"/>
                </a:lnTo>
                <a:lnTo>
                  <a:pt x="112" y="132"/>
                </a:lnTo>
                <a:lnTo>
                  <a:pt x="122" y="124"/>
                </a:lnTo>
                <a:lnTo>
                  <a:pt x="130" y="112"/>
                </a:lnTo>
                <a:lnTo>
                  <a:pt x="138" y="100"/>
                </a:lnTo>
                <a:lnTo>
                  <a:pt x="142" y="86"/>
                </a:lnTo>
                <a:lnTo>
                  <a:pt x="142" y="72"/>
                </a:lnTo>
                <a:lnTo>
                  <a:pt x="142" y="58"/>
                </a:lnTo>
                <a:lnTo>
                  <a:pt x="138" y="44"/>
                </a:lnTo>
                <a:lnTo>
                  <a:pt x="130" y="32"/>
                </a:lnTo>
                <a:lnTo>
                  <a:pt x="122" y="22"/>
                </a:lnTo>
                <a:lnTo>
                  <a:pt x="112" y="14"/>
                </a:lnTo>
                <a:lnTo>
                  <a:pt x="100" y="6"/>
                </a:lnTo>
                <a:lnTo>
                  <a:pt x="86" y="2"/>
                </a:lnTo>
                <a:lnTo>
                  <a:pt x="72" y="0"/>
                </a:lnTo>
                <a:lnTo>
                  <a:pt x="56" y="2"/>
                </a:lnTo>
                <a:lnTo>
                  <a:pt x="44" y="6"/>
                </a:lnTo>
                <a:lnTo>
                  <a:pt x="32" y="14"/>
                </a:lnTo>
                <a:lnTo>
                  <a:pt x="20" y="22"/>
                </a:lnTo>
                <a:lnTo>
                  <a:pt x="12" y="32"/>
                </a:lnTo>
                <a:lnTo>
                  <a:pt x="6" y="44"/>
                </a:lnTo>
                <a:lnTo>
                  <a:pt x="2" y="58"/>
                </a:lnTo>
                <a:lnTo>
                  <a:pt x="0" y="72"/>
                </a:lnTo>
                <a:lnTo>
                  <a:pt x="2" y="86"/>
                </a:lnTo>
                <a:lnTo>
                  <a:pt x="6" y="100"/>
                </a:lnTo>
                <a:lnTo>
                  <a:pt x="12" y="112"/>
                </a:lnTo>
                <a:lnTo>
                  <a:pt x="20" y="124"/>
                </a:lnTo>
                <a:lnTo>
                  <a:pt x="32" y="132"/>
                </a:lnTo>
                <a:lnTo>
                  <a:pt x="44" y="138"/>
                </a:lnTo>
                <a:lnTo>
                  <a:pt x="56" y="142"/>
                </a:lnTo>
                <a:lnTo>
                  <a:pt x="70" y="144"/>
                </a:lnTo>
              </a:path>
            </a:pathLst>
          </a:custGeom>
          <a:noFill/>
          <a:ln w="15875">
            <a:solidFill>
              <a:srgbClr val="BE5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4394200" y="1131888"/>
            <a:ext cx="1143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i</a:t>
            </a:r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>
            <a:off x="4468813" y="5272088"/>
            <a:ext cx="442912" cy="120650"/>
          </a:xfrm>
          <a:custGeom>
            <a:avLst/>
            <a:gdLst>
              <a:gd name="T0" fmla="*/ 618836024 w 317"/>
              <a:gd name="T1" fmla="*/ 0 h 86"/>
              <a:gd name="T2" fmla="*/ 384576185 w 317"/>
              <a:gd name="T3" fmla="*/ 0 h 86"/>
              <a:gd name="T4" fmla="*/ 0 w 317"/>
              <a:gd name="T5" fmla="*/ 169260711 h 86"/>
              <a:gd name="T6" fmla="*/ 0 60000 65536"/>
              <a:gd name="T7" fmla="*/ 0 60000 65536"/>
              <a:gd name="T8" fmla="*/ 0 60000 65536"/>
              <a:gd name="T9" fmla="*/ 0 w 317"/>
              <a:gd name="T10" fmla="*/ 0 h 86"/>
              <a:gd name="T11" fmla="*/ 317 w 317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86">
                <a:moveTo>
                  <a:pt x="317" y="0"/>
                </a:moveTo>
                <a:lnTo>
                  <a:pt x="197" y="0"/>
                </a:lnTo>
                <a:lnTo>
                  <a:pt x="0" y="8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2927350" y="2463800"/>
            <a:ext cx="1588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2927350" y="3317875"/>
            <a:ext cx="1588" cy="450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2870200" y="911225"/>
            <a:ext cx="90646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Myosin head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(high-energy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configuration)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3200400" y="1938338"/>
            <a:ext cx="23637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Myosin head attaches to the actin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myofilament, forming a cross bridge.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2581275" y="2293938"/>
            <a:ext cx="8382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Thin filament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1098550" y="3978275"/>
            <a:ext cx="30083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As ATP is split into ADP and P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, the myosin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head is energized (cocked into the high-energy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conformation).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5581650" y="3917950"/>
            <a:ext cx="32813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Inorganic phosphate (P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) generated in the previous 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contraction cycle is released, initiating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the power (working) stroke. The myosin head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pivots and bends as it pulls on the actin filament,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sliding it toward the M line. Then ADP is released.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4932363" y="5173663"/>
            <a:ext cx="90646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Myosin head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(low-energy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configuration)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2552700" y="3187700"/>
            <a:ext cx="9048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Thick filament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3262313" y="6069013"/>
            <a:ext cx="37480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altLang="en-US" sz="1100" b="1">
                <a:latin typeface="Arial" charset="0"/>
              </a:rPr>
              <a:t>s new ATP attaches to the myosin head, the link between</a:t>
            </a:r>
          </a:p>
          <a:p>
            <a:pPr eaLnBrk="1" hangingPunct="1"/>
            <a:r>
              <a:rPr lang="en-US" altLang="en-US" sz="1100" b="1">
                <a:latin typeface="Arial" charset="0"/>
              </a:rPr>
              <a:t>Myosin and actin weakens, and the cross bridge detaches.</a:t>
            </a:r>
          </a:p>
        </p:txBody>
      </p:sp>
      <p:sp>
        <p:nvSpPr>
          <p:cNvPr id="24604" name="Oval 28"/>
          <p:cNvSpPr>
            <a:spLocks noChangeArrowheads="1"/>
          </p:cNvSpPr>
          <p:nvPr/>
        </p:nvSpPr>
        <p:spPr bwMode="auto">
          <a:xfrm>
            <a:off x="3014663" y="1938338"/>
            <a:ext cx="130175" cy="1285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100" b="1" dirty="0" smtClean="0">
                <a:latin typeface="Arial" charset="0"/>
              </a:rPr>
              <a:t>1</a:t>
            </a:r>
            <a:endParaRPr lang="en-US" altLang="en-US" sz="1100" b="1" dirty="0">
              <a:latin typeface="Arial" charset="0"/>
            </a:endParaRPr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5394325" y="3957638"/>
            <a:ext cx="128588" cy="1285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100" b="1" dirty="0" smtClean="0">
                <a:latin typeface="Arial" charset="0"/>
              </a:rPr>
              <a:t>2</a:t>
            </a:r>
            <a:endParaRPr lang="en-US" altLang="en-US" sz="1100" b="1" dirty="0">
              <a:latin typeface="Arial" charset="0"/>
            </a:endParaRPr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3060700" y="6089650"/>
            <a:ext cx="128588" cy="1301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100" b="1" dirty="0" smtClean="0">
                <a:latin typeface="Arial" charset="0"/>
              </a:rPr>
              <a:t>3</a:t>
            </a:r>
            <a:endParaRPr lang="en-US" altLang="en-US" sz="1100" b="1" dirty="0">
              <a:latin typeface="Arial" charset="0"/>
            </a:endParaRPr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>
            <a:off x="912813" y="3987800"/>
            <a:ext cx="130175" cy="1285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100" b="1" dirty="0" smtClean="0">
                <a:latin typeface="Arial" charset="0"/>
              </a:rPr>
              <a:t>4</a:t>
            </a:r>
            <a:endParaRPr lang="en-US" altLang="en-US" sz="1100" b="1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837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pap13_fig_10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6988"/>
            <a:ext cx="85344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latin typeface="Bookman Old Style" charset="0"/>
              </a:rPr>
              <a:t>The Sliding-Filament Mechanism</a:t>
            </a:r>
          </a:p>
        </p:txBody>
      </p:sp>
    </p:spTree>
    <p:extLst>
      <p:ext uri="{BB962C8B-B14F-4D97-AF65-F5344CB8AC3E}">
        <p14:creationId xmlns:p14="http://schemas.microsoft.com/office/powerpoint/2010/main" val="6875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85800"/>
            <a:ext cx="6865938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464425" cy="381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Excitation-Contraction Coupling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938338" y="3546475"/>
            <a:ext cx="2968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ADP</a:t>
            </a:r>
            <a:endParaRPr lang="en-US" sz="1100">
              <a:latin typeface="Arial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000250" y="3736975"/>
            <a:ext cx="1190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i</a:t>
            </a:r>
            <a:endParaRPr lang="en-US" sz="1100">
              <a:latin typeface="Arial" charset="0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3027363" y="1363663"/>
            <a:ext cx="1587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1743075" y="1331913"/>
            <a:ext cx="90488" cy="288925"/>
          </a:xfrm>
          <a:custGeom>
            <a:avLst/>
            <a:gdLst>
              <a:gd name="T0" fmla="*/ 14139 w 64"/>
              <a:gd name="T1" fmla="*/ 288925 h 206"/>
              <a:gd name="T2" fmla="*/ 90488 w 64"/>
              <a:gd name="T3" fmla="*/ 0 h 206"/>
              <a:gd name="T4" fmla="*/ 0 w 64"/>
              <a:gd name="T5" fmla="*/ 0 h 206"/>
              <a:gd name="T6" fmla="*/ 0 60000 65536"/>
              <a:gd name="T7" fmla="*/ 0 60000 65536"/>
              <a:gd name="T8" fmla="*/ 0 60000 65536"/>
              <a:gd name="T9" fmla="*/ 0 w 64"/>
              <a:gd name="T10" fmla="*/ 0 h 206"/>
              <a:gd name="T11" fmla="*/ 64 w 64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206">
                <a:moveTo>
                  <a:pt x="10" y="206"/>
                </a:moveTo>
                <a:lnTo>
                  <a:pt x="6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4772025" y="1590675"/>
            <a:ext cx="1588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3640138" y="1481138"/>
            <a:ext cx="1587" cy="176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2217738" y="925513"/>
            <a:ext cx="369887" cy="325437"/>
          </a:xfrm>
          <a:custGeom>
            <a:avLst/>
            <a:gdLst>
              <a:gd name="T0" fmla="*/ 0 w 264"/>
              <a:gd name="T1" fmla="*/ 325437 h 232"/>
              <a:gd name="T2" fmla="*/ 369887 w 264"/>
              <a:gd name="T3" fmla="*/ 106609 h 232"/>
              <a:gd name="T4" fmla="*/ 369887 w 264"/>
              <a:gd name="T5" fmla="*/ 0 h 232"/>
              <a:gd name="T6" fmla="*/ 0 60000 65536"/>
              <a:gd name="T7" fmla="*/ 0 60000 65536"/>
              <a:gd name="T8" fmla="*/ 0 60000 65536"/>
              <a:gd name="T9" fmla="*/ 0 w 264"/>
              <a:gd name="T10" fmla="*/ 0 h 232"/>
              <a:gd name="T11" fmla="*/ 264 w 264"/>
              <a:gd name="T12" fmla="*/ 232 h 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32">
                <a:moveTo>
                  <a:pt x="0" y="232"/>
                </a:moveTo>
                <a:lnTo>
                  <a:pt x="264" y="76"/>
                </a:lnTo>
                <a:lnTo>
                  <a:pt x="26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6197600" y="2803525"/>
            <a:ext cx="577850" cy="201613"/>
          </a:xfrm>
          <a:custGeom>
            <a:avLst/>
            <a:gdLst>
              <a:gd name="T0" fmla="*/ 577850 w 412"/>
              <a:gd name="T1" fmla="*/ 201613 h 144"/>
              <a:gd name="T2" fmla="*/ 434790 w 412"/>
              <a:gd name="T3" fmla="*/ 201613 h 144"/>
              <a:gd name="T4" fmla="*/ 0 w 412"/>
              <a:gd name="T5" fmla="*/ 0 h 144"/>
              <a:gd name="T6" fmla="*/ 0 60000 65536"/>
              <a:gd name="T7" fmla="*/ 0 60000 65536"/>
              <a:gd name="T8" fmla="*/ 0 60000 65536"/>
              <a:gd name="T9" fmla="*/ 0 w 412"/>
              <a:gd name="T10" fmla="*/ 0 h 144"/>
              <a:gd name="T11" fmla="*/ 412 w 41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2" h="144">
                <a:moveTo>
                  <a:pt x="412" y="144"/>
                </a:moveTo>
                <a:lnTo>
                  <a:pt x="310" y="14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3511550" y="2749550"/>
            <a:ext cx="449263" cy="146050"/>
          </a:xfrm>
          <a:custGeom>
            <a:avLst/>
            <a:gdLst>
              <a:gd name="T0" fmla="*/ 0 w 320"/>
              <a:gd name="T1" fmla="*/ 146050 h 104"/>
              <a:gd name="T2" fmla="*/ 143203 w 320"/>
              <a:gd name="T3" fmla="*/ 146050 h 104"/>
              <a:gd name="T4" fmla="*/ 449263 w 320"/>
              <a:gd name="T5" fmla="*/ 0 h 104"/>
              <a:gd name="T6" fmla="*/ 0 60000 65536"/>
              <a:gd name="T7" fmla="*/ 0 60000 65536"/>
              <a:gd name="T8" fmla="*/ 0 60000 65536"/>
              <a:gd name="T9" fmla="*/ 0 w 320"/>
              <a:gd name="T10" fmla="*/ 0 h 104"/>
              <a:gd name="T11" fmla="*/ 320 w 320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" h="104">
                <a:moveTo>
                  <a:pt x="0" y="104"/>
                </a:moveTo>
                <a:lnTo>
                  <a:pt x="102" y="104"/>
                </a:lnTo>
                <a:lnTo>
                  <a:pt x="32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6350000" y="3005138"/>
            <a:ext cx="282575" cy="157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3654425" y="2895600"/>
            <a:ext cx="292100" cy="160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1643063" y="2105025"/>
            <a:ext cx="1587" cy="188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V="1">
            <a:off x="2105025" y="2155825"/>
            <a:ext cx="1588" cy="138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2698750" y="2046288"/>
            <a:ext cx="1588" cy="24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3389313" y="1901825"/>
            <a:ext cx="170338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Net entry of Na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sz="1100" b="1">
                <a:solidFill>
                  <a:srgbClr val="000000"/>
                </a:solidFill>
                <a:latin typeface="Arial" charset="0"/>
              </a:rPr>
              <a:t> initiates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an action potential which 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is propagated along the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sarcolemma and down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the T tubules.</a:t>
            </a:r>
            <a:endParaRPr lang="en-US" sz="1100">
              <a:latin typeface="Arial" charset="0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4511675" y="1446213"/>
            <a:ext cx="542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T tubule</a:t>
            </a:r>
            <a:endParaRPr lang="en-US" sz="1100">
              <a:latin typeface="Arial" charset="0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3244850" y="1339850"/>
            <a:ext cx="830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Sarcolemma</a:t>
            </a:r>
            <a:endParaRPr lang="en-US" sz="1100">
              <a:latin typeface="Arial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2454275" y="2805113"/>
            <a:ext cx="10699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SR tubules (cut)</a:t>
            </a:r>
            <a:endParaRPr lang="en-US" sz="1100">
              <a:latin typeface="Arial" charset="0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2849563" y="1030288"/>
            <a:ext cx="582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Synaptic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cleft</a:t>
            </a:r>
            <a:endParaRPr lang="en-US" sz="1100">
              <a:latin typeface="Arial" charset="0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1162050" y="1263650"/>
            <a:ext cx="582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Synaptic</a:t>
            </a:r>
            <a:br>
              <a:rPr lang="en-US" sz="1100" b="1">
                <a:solidFill>
                  <a:srgbClr val="000000"/>
                </a:solidFill>
                <a:latin typeface="Arial" charset="0"/>
              </a:rPr>
            </a:br>
            <a:r>
              <a:rPr lang="en-US" sz="1100" b="1">
                <a:solidFill>
                  <a:srgbClr val="000000"/>
                </a:solidFill>
                <a:latin typeface="Arial" charset="0"/>
              </a:rPr>
              <a:t>vesicle</a:t>
            </a:r>
            <a:endParaRPr lang="en-US" sz="1100">
              <a:latin typeface="Arial" charset="0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2136775" y="776288"/>
            <a:ext cx="930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Axon terminal</a:t>
            </a:r>
            <a:endParaRPr lang="en-US" sz="1100">
              <a:latin typeface="Arial" charset="0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1503363" y="2303463"/>
            <a:ext cx="288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ACh</a:t>
            </a:r>
            <a:endParaRPr lang="en-US" sz="1100">
              <a:latin typeface="Arial" charset="0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1966913" y="2303463"/>
            <a:ext cx="288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ACh</a:t>
            </a:r>
            <a:endParaRPr lang="en-US" sz="1100">
              <a:latin typeface="Arial" charset="0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2560638" y="2303463"/>
            <a:ext cx="288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ACh</a:t>
            </a:r>
            <a:endParaRPr lang="en-US" sz="1100">
              <a:latin typeface="Arial" charset="0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3819525" y="720725"/>
            <a:ext cx="1914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Neurotransmitter released 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diffuses across the synaptic 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cleft and attaches to ACh </a:t>
            </a:r>
            <a:endParaRPr lang="en-US" sz="1100">
              <a:latin typeface="Arial" charset="0"/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2897188" y="3062288"/>
            <a:ext cx="1408112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Action potential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in T tubule activates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voltage-sensitive 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receptors, which in 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turn trigger 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release from terminal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cisternae of SR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into cytosol.</a:t>
            </a:r>
            <a:endParaRPr lang="en-US" sz="1100">
              <a:latin typeface="Arial" charset="0"/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5511800" y="4403725"/>
            <a:ext cx="23717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Calcium ions bind to troponin;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troponin changes shape, removing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the blocking action of tropomyosin;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actin active sites exposed.</a:t>
            </a:r>
            <a:endParaRPr lang="en-US" sz="1100">
              <a:latin typeface="Arial" charset="0"/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4676775" y="5948363"/>
            <a:ext cx="33909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Contraction; myosin heads alternately attach to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actin and detach, pulling the actin filaments toward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the center of the sarcomere; release of energy by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ATP hydrolysis powers the cycling process.</a:t>
            </a:r>
            <a:endParaRPr lang="en-US" sz="1100">
              <a:latin typeface="Arial" charset="0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2230438" y="5292725"/>
            <a:ext cx="23574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Removal of 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sz="1100" b="1">
                <a:solidFill>
                  <a:srgbClr val="000000"/>
                </a:solidFill>
                <a:latin typeface="Arial" charset="0"/>
              </a:rPr>
              <a:t> by active transport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into the SR after the action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potential ends.</a:t>
            </a:r>
            <a:endParaRPr lang="en-US" sz="1100">
              <a:latin typeface="Arial" charset="0"/>
            </a:endParaRPr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6797675" y="2922588"/>
            <a:ext cx="195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SR</a:t>
            </a:r>
            <a:endParaRPr lang="en-US" sz="1100">
              <a:latin typeface="Arial" charset="0"/>
            </a:endParaRPr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1406525" y="4210050"/>
            <a:ext cx="17367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Tropomyosin blockage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restored, blocking myosin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binding sites on actin; 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contraction ends and 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muscle fiber relaxes.</a:t>
            </a:r>
            <a:endParaRPr lang="en-US" sz="1100">
              <a:latin typeface="Arial" charset="0"/>
            </a:endParaRPr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4729163" y="4648200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3798888" y="5821363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5654675" y="3065463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5611813" y="2684463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5754688" y="4110038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6226175" y="3997325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4608513" y="2662238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  <a:endParaRPr lang="en-US" sz="1100">
              <a:latin typeface="Arial" charset="0"/>
            </a:endParaRPr>
          </a:p>
        </p:txBody>
      </p:sp>
      <p:sp>
        <p:nvSpPr>
          <p:cNvPr id="25642" name="Rectangle 42"/>
          <p:cNvSpPr>
            <a:spLocks noChangeArrowheads="1"/>
          </p:cNvSpPr>
          <p:nvPr/>
        </p:nvSpPr>
        <p:spPr bwMode="auto">
          <a:xfrm>
            <a:off x="4676775" y="3070225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43" name="Rectangle 43"/>
          <p:cNvSpPr>
            <a:spLocks noChangeArrowheads="1"/>
          </p:cNvSpPr>
          <p:nvPr/>
        </p:nvSpPr>
        <p:spPr bwMode="auto">
          <a:xfrm>
            <a:off x="4281488" y="3919538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44" name="Rectangle 44"/>
          <p:cNvSpPr>
            <a:spLocks noChangeArrowheads="1"/>
          </p:cNvSpPr>
          <p:nvPr/>
        </p:nvSpPr>
        <p:spPr bwMode="auto">
          <a:xfrm>
            <a:off x="4849813" y="4121150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45" name="Oval 45"/>
          <p:cNvSpPr>
            <a:spLocks noChangeArrowheads="1"/>
          </p:cNvSpPr>
          <p:nvPr/>
        </p:nvSpPr>
        <p:spPr bwMode="auto">
          <a:xfrm>
            <a:off x="3208338" y="1900238"/>
            <a:ext cx="142875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1</a:t>
            </a:r>
            <a:endParaRPr lang="en-US" sz="1100">
              <a:latin typeface="Arial" charset="0"/>
            </a:endParaRPr>
          </a:p>
        </p:txBody>
      </p:sp>
      <p:sp>
        <p:nvSpPr>
          <p:cNvPr id="25646" name="Oval 46"/>
          <p:cNvSpPr>
            <a:spLocks noChangeArrowheads="1"/>
          </p:cNvSpPr>
          <p:nvPr/>
        </p:nvSpPr>
        <p:spPr bwMode="auto">
          <a:xfrm>
            <a:off x="2720975" y="3057525"/>
            <a:ext cx="142875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2</a:t>
            </a:r>
            <a:endParaRPr lang="en-US" sz="1100">
              <a:latin typeface="Arial" charset="0"/>
            </a:endParaRPr>
          </a:p>
        </p:txBody>
      </p:sp>
      <p:sp>
        <p:nvSpPr>
          <p:cNvPr id="25647" name="Oval 47"/>
          <p:cNvSpPr>
            <a:spLocks noChangeArrowheads="1"/>
          </p:cNvSpPr>
          <p:nvPr/>
        </p:nvSpPr>
        <p:spPr bwMode="auto">
          <a:xfrm>
            <a:off x="1228725" y="4206875"/>
            <a:ext cx="142875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6</a:t>
            </a:r>
            <a:endParaRPr lang="en-US" sz="1100">
              <a:latin typeface="Arial" charset="0"/>
            </a:endParaRPr>
          </a:p>
        </p:txBody>
      </p:sp>
      <p:sp>
        <p:nvSpPr>
          <p:cNvPr id="25648" name="Oval 48"/>
          <p:cNvSpPr>
            <a:spLocks noChangeArrowheads="1"/>
          </p:cNvSpPr>
          <p:nvPr/>
        </p:nvSpPr>
        <p:spPr bwMode="auto">
          <a:xfrm>
            <a:off x="2051050" y="5294313"/>
            <a:ext cx="142875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5</a:t>
            </a:r>
            <a:endParaRPr lang="en-US" sz="1100">
              <a:latin typeface="Arial" charset="0"/>
            </a:endParaRPr>
          </a:p>
        </p:txBody>
      </p:sp>
      <p:sp>
        <p:nvSpPr>
          <p:cNvPr id="25649" name="Oval 49"/>
          <p:cNvSpPr>
            <a:spLocks noChangeArrowheads="1"/>
          </p:cNvSpPr>
          <p:nvPr/>
        </p:nvSpPr>
        <p:spPr bwMode="auto">
          <a:xfrm>
            <a:off x="4502150" y="5943600"/>
            <a:ext cx="142875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4</a:t>
            </a:r>
            <a:endParaRPr lang="en-US" sz="1100">
              <a:latin typeface="Arial" charset="0"/>
            </a:endParaRPr>
          </a:p>
        </p:txBody>
      </p:sp>
      <p:sp>
        <p:nvSpPr>
          <p:cNvPr id="25650" name="Oval 50"/>
          <p:cNvSpPr>
            <a:spLocks noChangeArrowheads="1"/>
          </p:cNvSpPr>
          <p:nvPr/>
        </p:nvSpPr>
        <p:spPr bwMode="auto">
          <a:xfrm>
            <a:off x="5334000" y="4400550"/>
            <a:ext cx="144463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3</a:t>
            </a:r>
            <a:endParaRPr lang="en-US" sz="110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Muscle Relaxation Mechanism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582930" indent="-514350" eaLnBrk="1" hangingPunct="1">
              <a:buNone/>
              <a:defRPr/>
            </a:pPr>
            <a:r>
              <a:rPr lang="en-US" b="1" dirty="0" smtClean="0"/>
              <a:t>1. </a:t>
            </a:r>
            <a:r>
              <a:rPr lang="en-US" b="1" u="sng" dirty="0" err="1" smtClean="0">
                <a:solidFill>
                  <a:srgbClr val="FFC000"/>
                </a:solidFill>
              </a:rPr>
              <a:t>Acetylcholinesterase</a:t>
            </a:r>
            <a:r>
              <a:rPr lang="en-US" b="1" u="sng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/>
              <a:t>present in the NMJ destroys </a:t>
            </a:r>
            <a:r>
              <a:rPr lang="en-US" b="1" dirty="0" err="1" smtClean="0"/>
              <a:t>ACh</a:t>
            </a:r>
            <a:r>
              <a:rPr lang="en-US" b="1" dirty="0" smtClean="0"/>
              <a:t> (preventing continual stimulation)</a:t>
            </a:r>
          </a:p>
          <a:p>
            <a:pPr marL="582930" indent="-514350" eaLnBrk="1" hangingPunct="1">
              <a:buNone/>
              <a:defRPr/>
            </a:pPr>
            <a:endParaRPr lang="en-US" b="1" dirty="0" smtClean="0"/>
          </a:p>
          <a:p>
            <a:pPr marL="582930" indent="-514350" eaLnBrk="1" hangingPunct="1">
              <a:buNone/>
              <a:defRPr/>
            </a:pPr>
            <a:r>
              <a:rPr lang="en-US" b="1" dirty="0" smtClean="0"/>
              <a:t>2. Calcium ions are transported from the </a:t>
            </a:r>
            <a:r>
              <a:rPr lang="en-US" b="1" dirty="0" err="1" smtClean="0"/>
              <a:t>sarcoplasm</a:t>
            </a:r>
            <a:r>
              <a:rPr lang="en-US" b="1" dirty="0" smtClean="0"/>
              <a:t> back into the SR</a:t>
            </a:r>
          </a:p>
          <a:p>
            <a:pPr eaLnBrk="1" hangingPunct="1">
              <a:defRPr/>
            </a:pPr>
            <a:endParaRPr lang="en-US" b="1" dirty="0" smtClean="0"/>
          </a:p>
          <a:p>
            <a:pPr marL="582930" indent="-514350" eaLnBrk="1" hangingPunct="1">
              <a:buNone/>
              <a:defRPr/>
            </a:pPr>
            <a:r>
              <a:rPr lang="en-US" b="1" dirty="0" smtClean="0"/>
              <a:t>3. Linkages between myosin and </a:t>
            </a:r>
            <a:r>
              <a:rPr lang="en-US" b="1" dirty="0" err="1" smtClean="0"/>
              <a:t>actin</a:t>
            </a:r>
            <a:r>
              <a:rPr lang="en-US" b="1" dirty="0" smtClean="0"/>
              <a:t> are broken </a:t>
            </a:r>
          </a:p>
          <a:p>
            <a:pPr lvl="1" eaLnBrk="1" hangingPunct="1">
              <a:defRPr/>
            </a:pPr>
            <a:r>
              <a:rPr lang="en-US" b="1" dirty="0" smtClean="0"/>
              <a:t>Requires ATP binding</a:t>
            </a:r>
          </a:p>
          <a:p>
            <a:pPr lvl="1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THEN: The muscle fiber relaxes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Contraction in the </a:t>
            </a:r>
            <a:r>
              <a:rPr lang="en-US" b="1" dirty="0" err="1" smtClean="0"/>
              <a:t>Sarcomere</a:t>
            </a:r>
            <a:endParaRPr lang="en-US" b="1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b="1" dirty="0" smtClean="0"/>
              <a:t>A band stays the same </a:t>
            </a:r>
          </a:p>
          <a:p>
            <a:pPr eaLnBrk="1" hangingPunct="1">
              <a:spcBef>
                <a:spcPct val="40000"/>
              </a:spcBef>
              <a:defRPr/>
            </a:pPr>
            <a:endParaRPr lang="en-US" b="1" dirty="0" smtClean="0"/>
          </a:p>
          <a:p>
            <a:pPr eaLnBrk="1" hangingPunct="1">
              <a:spcBef>
                <a:spcPct val="40000"/>
              </a:spcBef>
              <a:defRPr/>
            </a:pPr>
            <a:r>
              <a:rPr lang="en-US" b="1" dirty="0" smtClean="0"/>
              <a:t>I band gets smaller</a:t>
            </a:r>
          </a:p>
          <a:p>
            <a:pPr eaLnBrk="1" hangingPunct="1">
              <a:spcBef>
                <a:spcPct val="40000"/>
              </a:spcBef>
              <a:defRPr/>
            </a:pPr>
            <a:endParaRPr lang="en-US" b="1" dirty="0" smtClean="0"/>
          </a:p>
          <a:p>
            <a:pPr eaLnBrk="1" hangingPunct="1">
              <a:spcBef>
                <a:spcPct val="40000"/>
              </a:spcBef>
              <a:defRPr/>
            </a:pPr>
            <a:r>
              <a:rPr lang="en-US" b="1" dirty="0" smtClean="0"/>
              <a:t>H zone gets smaller</a:t>
            </a:r>
          </a:p>
          <a:p>
            <a:pPr eaLnBrk="1" hangingPunct="1">
              <a:spcBef>
                <a:spcPct val="40000"/>
              </a:spcBef>
              <a:defRPr/>
            </a:pPr>
            <a:endParaRPr lang="en-US" b="1" dirty="0" smtClean="0"/>
          </a:p>
          <a:p>
            <a:pPr eaLnBrk="1" hangingPunct="1">
              <a:spcBef>
                <a:spcPct val="40000"/>
              </a:spcBef>
              <a:defRPr/>
            </a:pPr>
            <a:r>
              <a:rPr lang="en-US" b="1" dirty="0" err="1" smtClean="0"/>
              <a:t>Sarcomere</a:t>
            </a:r>
            <a:r>
              <a:rPr lang="en-US" b="1" dirty="0" smtClean="0"/>
              <a:t> shortens</a:t>
            </a:r>
          </a:p>
        </p:txBody>
      </p:sp>
      <p:pic>
        <p:nvPicPr>
          <p:cNvPr id="29700" name="Picture 8" descr="09_11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54225"/>
            <a:ext cx="4038600" cy="3406775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23950"/>
            <a:ext cx="6759575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763000" cy="685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dirty="0" smtClean="0"/>
              <a:t>Sliding filament model of contraction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594475" y="5081588"/>
            <a:ext cx="1095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A</a:t>
            </a:r>
            <a:endParaRPr lang="en-US" sz="1200">
              <a:latin typeface="Arial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591175" y="4821238"/>
            <a:ext cx="93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Z</a:t>
            </a:r>
            <a:endParaRPr lang="en-US" sz="1200">
              <a:latin typeface="Arial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623175" y="4821238"/>
            <a:ext cx="93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Z</a:t>
            </a:r>
            <a:endParaRPr lang="en-US" sz="1200">
              <a:latin typeface="Arial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257675" y="3630613"/>
            <a:ext cx="42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I</a:t>
            </a:r>
            <a:endParaRPr lang="en-US" sz="1200">
              <a:latin typeface="Arial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674813" y="3630613"/>
            <a:ext cx="428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I</a:t>
            </a:r>
            <a:endParaRPr lang="en-US" sz="1200">
              <a:latin typeface="Arial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935288" y="3608388"/>
            <a:ext cx="109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A</a:t>
            </a:r>
            <a:endParaRPr lang="en-US" sz="1200">
              <a:latin typeface="Arial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674813" y="3338513"/>
            <a:ext cx="936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Z</a:t>
            </a:r>
            <a:endParaRPr lang="en-US" sz="1200">
              <a:latin typeface="Arial" charset="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4238625" y="3338513"/>
            <a:ext cx="93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Z</a:t>
            </a:r>
            <a:endParaRPr lang="en-US" sz="1200">
              <a:latin typeface="Arial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932113" y="6583363"/>
            <a:ext cx="109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A</a:t>
            </a:r>
            <a:endParaRPr lang="en-US" sz="1200">
              <a:latin typeface="Arial" charset="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749425" y="6297613"/>
            <a:ext cx="93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Z</a:t>
            </a:r>
            <a:endParaRPr lang="en-US" sz="1200">
              <a:latin typeface="Arial" charset="0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4121150" y="6297613"/>
            <a:ext cx="93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Z</a:t>
            </a:r>
            <a:endParaRPr lang="en-US" sz="1200">
              <a:latin typeface="Arial" charset="0"/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2935288" y="3389313"/>
            <a:ext cx="109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H</a:t>
            </a:r>
            <a:endParaRPr lang="en-US" sz="1200">
              <a:latin typeface="Arial" charset="0"/>
            </a:endParaRPr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1169988" y="3656013"/>
            <a:ext cx="147637" cy="1476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1181100" y="6708775"/>
            <a:ext cx="149225" cy="149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200" b="1">
                <a:latin typeface="Arial" charset="0"/>
              </a:rPr>
              <a:t>2</a:t>
            </a:r>
          </a:p>
        </p:txBody>
      </p:sp>
      <p:sp>
        <p:nvSpPr>
          <p:cNvPr id="30738" name="Oval 18"/>
          <p:cNvSpPr>
            <a:spLocks noChangeArrowheads="1"/>
          </p:cNvSpPr>
          <p:nvPr/>
        </p:nvSpPr>
        <p:spPr bwMode="auto">
          <a:xfrm>
            <a:off x="5154613" y="5157788"/>
            <a:ext cx="149225" cy="1476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200" b="1">
                <a:latin typeface="Arial" charset="0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Energy for Contraction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b="1" dirty="0" smtClean="0"/>
              <a:t>Muscle cells require huge amounts of ATP energy to power contraction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en-US" b="1" dirty="0" smtClean="0"/>
              <a:t>The cells have only a very small store of ATP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en-US" b="1" i="1" dirty="0" smtClean="0"/>
              <a:t>Three pathways supply ATP to power muscle contraction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ATP Supply for Contraction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388" y="2514600"/>
            <a:ext cx="6499225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570761" y="2827338"/>
            <a:ext cx="19908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Pathway 1</a:t>
            </a:r>
          </a:p>
          <a:p>
            <a:pPr algn="ctr"/>
            <a:r>
              <a:rPr lang="en-US" sz="1200" b="1" dirty="0">
                <a:latin typeface="Arial" charset="0"/>
              </a:rPr>
              <a:t>DEPHOSPHORYLATION</a:t>
            </a:r>
          </a:p>
          <a:p>
            <a:pPr algn="ctr"/>
            <a:r>
              <a:rPr lang="en-US" sz="1200" b="1" dirty="0">
                <a:latin typeface="Arial" charset="0"/>
              </a:rPr>
              <a:t>CREATINE  PHOSPHATE</a:t>
            </a:r>
            <a:endParaRPr lang="en-US" sz="1200" dirty="0">
              <a:latin typeface="Arial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892425" y="4770438"/>
            <a:ext cx="197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Pathway 2</a:t>
            </a:r>
          </a:p>
          <a:p>
            <a:pPr algn="ctr"/>
            <a:r>
              <a:rPr lang="en-US" sz="1200" b="1">
                <a:latin typeface="Arial" charset="0"/>
              </a:rPr>
              <a:t>AEROBIC RESPIRATION</a:t>
            </a:r>
            <a:endParaRPr lang="en-US" sz="1200">
              <a:latin typeface="Arial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683250" y="4770438"/>
            <a:ext cx="174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Pathway 3</a:t>
            </a:r>
          </a:p>
          <a:p>
            <a:pPr algn="ctr"/>
            <a:r>
              <a:rPr lang="en-US" sz="1200" b="1" dirty="0">
                <a:latin typeface="Arial" charset="0"/>
              </a:rPr>
              <a:t>GLYCOLYSIS ALONE</a:t>
            </a:r>
            <a:endParaRPr lang="en-US" sz="1200" dirty="0">
              <a:latin typeface="Arial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333625" y="3792538"/>
            <a:ext cx="766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creatine</a:t>
            </a:r>
            <a:endParaRPr lang="en-US" sz="1200">
              <a:latin typeface="Arial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409825" y="5824538"/>
            <a:ext cx="717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oxygen</a:t>
            </a:r>
            <a:endParaRPr lang="en-US" sz="1200">
              <a:latin typeface="Arial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022725" y="5722938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glucose from bloodstream and</a:t>
            </a:r>
          </a:p>
          <a:p>
            <a:r>
              <a:rPr lang="en-US" sz="1200" b="1">
                <a:latin typeface="Arial" charset="0"/>
              </a:rPr>
              <a:t>from glycogen breakdown in cells</a:t>
            </a:r>
            <a:endParaRPr lang="en-US" sz="1200">
              <a:latin typeface="Arial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810125" y="2636838"/>
            <a:ext cx="809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charset="0"/>
              </a:rPr>
              <a:t>ADP + P</a:t>
            </a:r>
            <a:r>
              <a:rPr lang="en-US" sz="1200" b="1" baseline="-25000" dirty="0">
                <a:latin typeface="Arial" charset="0"/>
              </a:rPr>
              <a:t>i</a:t>
            </a:r>
            <a:endParaRPr lang="en-US" sz="1200" dirty="0">
              <a:latin typeface="Arial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740525" y="2916238"/>
            <a:ext cx="954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Relaxation</a:t>
            </a:r>
            <a:endParaRPr lang="en-US" sz="1200">
              <a:latin typeface="Arial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6740525" y="3373438"/>
            <a:ext cx="1039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Contraction</a:t>
            </a:r>
            <a:endParaRPr 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Energy for Contraction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defRPr/>
            </a:pPr>
            <a:r>
              <a:rPr lang="en-US" sz="2800" b="1" dirty="0" smtClean="0"/>
              <a:t>ATP initially supplied from </a:t>
            </a:r>
            <a:r>
              <a:rPr lang="en-US" sz="2800" b="1" u="sng" dirty="0" smtClean="0">
                <a:solidFill>
                  <a:srgbClr val="FFC000"/>
                </a:solidFill>
              </a:rPr>
              <a:t>cellular respiration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sz="2800" b="1" dirty="0" smtClean="0"/>
              <a:t>If ATP is abundant, is converted to </a:t>
            </a:r>
            <a:r>
              <a:rPr lang="en-US" sz="2800" b="1" u="sng" dirty="0" err="1" smtClean="0">
                <a:solidFill>
                  <a:srgbClr val="FFC000"/>
                </a:solidFill>
              </a:rPr>
              <a:t>creatine</a:t>
            </a:r>
            <a:r>
              <a:rPr lang="en-US" sz="2800" b="1" u="sng" dirty="0" smtClean="0">
                <a:solidFill>
                  <a:srgbClr val="FFC000"/>
                </a:solidFill>
              </a:rPr>
              <a:t> phosphate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/>
              <a:t>and stored in skeletal muscles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sz="2800" b="1" dirty="0" smtClean="0"/>
              <a:t>When ATP is low, </a:t>
            </a:r>
            <a:r>
              <a:rPr lang="en-US" sz="2800" b="1" dirty="0" err="1" smtClean="0"/>
              <a:t>creatine</a:t>
            </a:r>
            <a:r>
              <a:rPr lang="en-US" sz="2800" b="1" dirty="0" smtClean="0"/>
              <a:t> phosphate supplies phosphate to ADP making ATP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sz="2800" b="1" dirty="0" smtClean="0"/>
              <a:t>CP &amp; ATP stores only good for about a 10 second maximal contraction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sz="2800" b="1" dirty="0" smtClean="0"/>
              <a:t>ATP must then come from </a:t>
            </a:r>
            <a:r>
              <a:rPr lang="en-US" sz="2800" b="1" u="sng" dirty="0" smtClean="0">
                <a:solidFill>
                  <a:srgbClr val="FFC000"/>
                </a:solidFill>
              </a:rPr>
              <a:t>cellular respiration or </a:t>
            </a:r>
            <a:r>
              <a:rPr lang="en-US" sz="2800" b="1" u="sng" dirty="0" err="1" smtClean="0">
                <a:solidFill>
                  <a:srgbClr val="FFC000"/>
                </a:solidFill>
              </a:rPr>
              <a:t>glycolysis</a:t>
            </a:r>
            <a:endParaRPr lang="en-US" sz="2800" b="1" u="sng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Muscular System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Skeletal muscle is the only organ of the muscular system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Skeletal muscle is composed of skeletal muscle tissue and also contains nervous tissue, blood vessels and connective tissue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Half of the body’s weight is muscle tissue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Skeletal muscle = 40% in males, 32% in females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Cardiac muscle = 10%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" y="1089025"/>
            <a:ext cx="782955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791575" cy="546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Methods of regenerating ATP during muscle activity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9563" y="4521200"/>
            <a:ext cx="8518525" cy="669925"/>
          </a:xfrm>
          <a:prstGeom prst="rect">
            <a:avLst/>
          </a:prstGeom>
          <a:solidFill>
            <a:srgbClr val="FEEB93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9563" y="5191125"/>
            <a:ext cx="8518525" cy="658813"/>
          </a:xfrm>
          <a:prstGeom prst="rect">
            <a:avLst/>
          </a:prstGeom>
          <a:solidFill>
            <a:srgbClr val="FB9A7A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842963" y="2589213"/>
            <a:ext cx="5842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Creatine</a:t>
            </a:r>
            <a:endParaRPr lang="en-US" sz="1100">
              <a:latin typeface="Arial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88938" y="4583113"/>
            <a:ext cx="13065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Energy source: CP</a:t>
            </a:r>
            <a:endParaRPr lang="en-US" sz="1100">
              <a:latin typeface="Arial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50838" y="5257800"/>
            <a:ext cx="233203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Oxygen use: None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Products: 1 ATP per CP, creatine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Duration of energy provision: 15s</a:t>
            </a:r>
            <a:endParaRPr lang="en-US" sz="1100">
              <a:latin typeface="Arial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47663" y="3944938"/>
            <a:ext cx="22447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(a) Direct phosphorylation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      [coupled reaction of creatine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      phosphate (CP) and ADP]</a:t>
            </a:r>
            <a:endParaRPr lang="en-US" sz="1100">
              <a:latin typeface="Arial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797175" y="3944938"/>
            <a:ext cx="25828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(b) Anaerobic mechanism (glycolysis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      and lactic acid formation)</a:t>
            </a:r>
            <a:endParaRPr lang="en-US" sz="1100">
              <a:latin typeface="Arial" charset="0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603875" y="3944938"/>
            <a:ext cx="28098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(c) Aerobic mechanism (aerobic cellular 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     respiration)</a:t>
            </a:r>
            <a:endParaRPr lang="en-US" sz="1100">
              <a:latin typeface="Arial" charset="0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846388" y="4583113"/>
            <a:ext cx="16589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Energy source: glucose</a:t>
            </a:r>
            <a:endParaRPr lang="en-US" sz="1100">
              <a:latin typeface="Arial" charset="0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2757488" y="5238750"/>
            <a:ext cx="27876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Oxygen use: None</a:t>
            </a:r>
          </a:p>
          <a:p>
            <a:pPr defTabSz="806450" eaLnBrk="1" hangingPunct="1"/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Products: 2 ATP per glucose, lactic acid</a:t>
            </a:r>
          </a:p>
          <a:p>
            <a:pPr defTabSz="806450" eaLnBrk="1" hangingPunct="1"/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Duration of energy provision: 30–60 s.</a:t>
            </a:r>
            <a:endParaRPr lang="en-US" sz="1100" dirty="0">
              <a:latin typeface="Arial" charset="0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5621338" y="4583113"/>
            <a:ext cx="312261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Energy source: glucose; pyruvic acid; free 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fatty acids from adipose tissue; amino acids 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from protein catabolism</a:t>
            </a:r>
            <a:endParaRPr lang="en-US" sz="1100">
              <a:latin typeface="Arial" charset="0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5654675" y="5238750"/>
            <a:ext cx="27908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Oxygen use: Required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Products: 38 ATP per glucose, CO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100" b="1">
                <a:solidFill>
                  <a:srgbClr val="000000"/>
                </a:solidFill>
                <a:latin typeface="Arial" charset="0"/>
              </a:rPr>
              <a:t>, H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100" b="1">
                <a:solidFill>
                  <a:srgbClr val="000000"/>
                </a:solidFill>
                <a:latin typeface="Arial" charset="0"/>
              </a:rPr>
              <a:t>O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Duration of energy provision: Hours</a:t>
            </a:r>
            <a:endParaRPr lang="en-US" sz="1100">
              <a:latin typeface="Arial" charset="0"/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5065713" y="2398713"/>
            <a:ext cx="1682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sz="1100">
              <a:latin typeface="Arial" charset="0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065713" y="2935288"/>
            <a:ext cx="168275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1816100" y="2582863"/>
            <a:ext cx="2905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ATP</a:t>
            </a:r>
            <a:endParaRPr lang="en-US" sz="1100">
              <a:latin typeface="Arial" charset="0"/>
            </a:endParaRP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3087688" y="2554288"/>
            <a:ext cx="2921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ATP</a:t>
            </a:r>
            <a:endParaRPr lang="en-US" sz="1100">
              <a:latin typeface="Arial" charset="0"/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2973388" y="2851150"/>
            <a:ext cx="5619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net gain</a:t>
            </a:r>
            <a:endParaRPr lang="en-US" sz="1100">
              <a:latin typeface="Arial" charset="0"/>
            </a:endParaRP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3408363" y="1123950"/>
            <a:ext cx="16414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Glucose (from</a:t>
            </a:r>
          </a:p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glycogen breakdown or</a:t>
            </a:r>
          </a:p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delivered from blood)</a:t>
            </a:r>
            <a:endParaRPr lang="en-US" sz="1100">
              <a:latin typeface="Arial" charset="0"/>
            </a:endParaRP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3814763" y="2708275"/>
            <a:ext cx="8588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Pyruvic acid</a:t>
            </a:r>
            <a:endParaRPr lang="en-US" sz="1100">
              <a:latin typeface="Arial" charset="0"/>
            </a:endParaRP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3878263" y="1893888"/>
            <a:ext cx="7318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Glycolysis</a:t>
            </a:r>
          </a:p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in cytosol</a:t>
            </a:r>
            <a:endParaRPr lang="en-US" sz="1100">
              <a:latin typeface="Arial" charset="0"/>
            </a:endParaRPr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309563" y="5849938"/>
            <a:ext cx="852963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V="1">
            <a:off x="2711450" y="1004888"/>
            <a:ext cx="1588" cy="4845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flipV="1">
            <a:off x="309563" y="1004888"/>
            <a:ext cx="1587" cy="28781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V="1">
            <a:off x="8828088" y="1006475"/>
            <a:ext cx="0" cy="28797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 flipV="1">
            <a:off x="5580063" y="1004888"/>
            <a:ext cx="0" cy="4845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V="1">
            <a:off x="8828088" y="4535488"/>
            <a:ext cx="0" cy="1314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6396038" y="1123950"/>
            <a:ext cx="164306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Glucose (from</a:t>
            </a:r>
          </a:p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glycogen breakdown or</a:t>
            </a:r>
          </a:p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delivered from blood)</a:t>
            </a:r>
            <a:endParaRPr lang="en-US" sz="1100">
              <a:latin typeface="Arial" charset="0"/>
            </a:endParaRP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6784975" y="1897063"/>
            <a:ext cx="8604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Pyruvic acid</a:t>
            </a:r>
            <a:endParaRPr lang="en-US" sz="1100">
              <a:latin typeface="Arial" charset="0"/>
            </a:endParaRPr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2908300" y="2565400"/>
            <a:ext cx="8255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2</a:t>
            </a:r>
            <a:endParaRPr lang="en-US" sz="1100">
              <a:latin typeface="Arial" charset="0"/>
            </a:endParaRP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8216900" y="2989263"/>
            <a:ext cx="2905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ATP</a:t>
            </a:r>
            <a:endParaRPr lang="en-US" sz="1100">
              <a:latin typeface="Arial" charset="0"/>
            </a:endParaRP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7359650" y="3341688"/>
            <a:ext cx="14224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net gain per glucose</a:t>
            </a:r>
            <a:endParaRPr lang="en-US" sz="1100">
              <a:latin typeface="Arial" charset="0"/>
            </a:endParaRP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7858125" y="3000375"/>
            <a:ext cx="1619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38</a:t>
            </a:r>
            <a:endParaRPr lang="en-US" sz="1100">
              <a:latin typeface="Arial" charset="0"/>
            </a:endParaRP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3867150" y="3173413"/>
            <a:ext cx="75723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Lactic acid</a:t>
            </a:r>
            <a:endParaRPr lang="en-US" sz="1100">
              <a:latin typeface="Arial" charset="0"/>
            </a:endParaRPr>
          </a:p>
        </p:txBody>
      </p:sp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2822575" y="3173413"/>
            <a:ext cx="6413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Released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to blood</a:t>
            </a:r>
            <a:endParaRPr lang="en-US" sz="1100">
              <a:latin typeface="Arial" charset="0"/>
            </a:endParaRPr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8062913" y="1684338"/>
            <a:ext cx="1682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6946900" y="3205163"/>
            <a:ext cx="27463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100" b="1">
                <a:solidFill>
                  <a:srgbClr val="000000"/>
                </a:solidFill>
                <a:latin typeface="Arial" charset="0"/>
              </a:rPr>
              <a:t>O</a:t>
            </a:r>
            <a:endParaRPr lang="en-US" sz="1100">
              <a:latin typeface="Arial" charset="0"/>
            </a:endParaRP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8062913" y="2149475"/>
            <a:ext cx="1682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sz="1100">
              <a:latin typeface="Arial" charset="0"/>
            </a:endParaRP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715000" y="2017713"/>
            <a:ext cx="3746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Fatty</a:t>
            </a:r>
          </a:p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acids</a:t>
            </a:r>
            <a:endParaRPr lang="en-US" sz="1100">
              <a:latin typeface="Arial" charset="0"/>
            </a:endParaRP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5680075" y="2501900"/>
            <a:ext cx="4540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Amino</a:t>
            </a:r>
          </a:p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acids</a:t>
            </a:r>
            <a:endParaRPr lang="en-US" sz="1100">
              <a:latin typeface="Arial" charset="0"/>
            </a:endParaRPr>
          </a:p>
        </p:txBody>
      </p:sp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958850" y="1720850"/>
            <a:ext cx="2016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CP</a:t>
            </a:r>
            <a:endParaRPr lang="en-US" sz="1100">
              <a:latin typeface="Arial" charset="0"/>
            </a:endParaRPr>
          </a:p>
        </p:txBody>
      </p:sp>
      <p:sp>
        <p:nvSpPr>
          <p:cNvPr id="34860" name="Rectangle 44"/>
          <p:cNvSpPr>
            <a:spLocks noChangeArrowheads="1"/>
          </p:cNvSpPr>
          <p:nvPr/>
        </p:nvSpPr>
        <p:spPr bwMode="auto">
          <a:xfrm>
            <a:off x="1790700" y="1722438"/>
            <a:ext cx="30638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ADP</a:t>
            </a:r>
            <a:endParaRPr lang="en-US" sz="1100">
              <a:latin typeface="Arial" charset="0"/>
            </a:endParaRPr>
          </a:p>
        </p:txBody>
      </p:sp>
      <p:sp>
        <p:nvSpPr>
          <p:cNvPr id="34861" name="Rectangle 45"/>
          <p:cNvSpPr>
            <a:spLocks noChangeArrowheads="1"/>
          </p:cNvSpPr>
          <p:nvPr/>
        </p:nvSpPr>
        <p:spPr bwMode="auto">
          <a:xfrm>
            <a:off x="6546850" y="2414588"/>
            <a:ext cx="13382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Aerobic respiration</a:t>
            </a:r>
          </a:p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in mitochondria</a:t>
            </a:r>
            <a:endParaRPr lang="en-US" sz="1100">
              <a:latin typeface="Arial" charset="0"/>
            </a:endParaRP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309563" y="3883025"/>
            <a:ext cx="8518525" cy="19669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3" name="Line 47"/>
          <p:cNvSpPr>
            <a:spLocks noChangeShapeType="1"/>
          </p:cNvSpPr>
          <p:nvPr/>
        </p:nvSpPr>
        <p:spPr bwMode="auto">
          <a:xfrm flipH="1">
            <a:off x="304800" y="1143000"/>
            <a:ext cx="852963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6237288" y="3078163"/>
            <a:ext cx="27463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CO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sz="110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Oxygen &amp; Muscle Contraction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Myoglobin</a:t>
            </a:r>
            <a:r>
              <a:rPr lang="en-US" b="1" dirty="0" smtClean="0"/>
              <a:t> of muscle (similar to hemoglobin) binds to and stores oxygen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C000"/>
                </a:solidFill>
              </a:rPr>
              <a:t>Supplies O</a:t>
            </a:r>
            <a:r>
              <a:rPr lang="en-US" b="1" u="sng" baseline="-25000" dirty="0" smtClean="0">
                <a:solidFill>
                  <a:srgbClr val="FFC000"/>
                </a:solidFill>
              </a:rPr>
              <a:t>2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/>
              <a:t>needed to make ATP for contraction 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Exercise and Skeletal Muscles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/>
              <a:t>Prolonged, moderate exercise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u="sng" dirty="0" smtClean="0">
                <a:solidFill>
                  <a:srgbClr val="FFC000"/>
                </a:solidFill>
              </a:rPr>
              <a:t>ATP supplied through cellular respiration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/>
              <a:t>Once glycogen stores are depleted in muscle, glucose and fatty acid deliveries from blood are used as fuel source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Exercise and Contraction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b="1" dirty="0" smtClean="0"/>
              <a:t>In intense strenuous activity, oxygen can be depleted</a:t>
            </a:r>
          </a:p>
          <a:p>
            <a:pPr eaLnBrk="1" hangingPunct="1">
              <a:spcBef>
                <a:spcPct val="40000"/>
              </a:spcBef>
              <a:defRPr/>
            </a:pPr>
            <a:endParaRPr lang="en-US" b="1" dirty="0" smtClean="0"/>
          </a:p>
          <a:p>
            <a:pPr eaLnBrk="1" hangingPunct="1">
              <a:spcBef>
                <a:spcPct val="40000"/>
              </a:spcBef>
              <a:defRPr/>
            </a:pPr>
            <a:r>
              <a:rPr lang="en-US" b="1" dirty="0" smtClean="0"/>
              <a:t>Why?</a:t>
            </a:r>
          </a:p>
          <a:p>
            <a:pPr eaLnBrk="1" hangingPunct="1">
              <a:spcBef>
                <a:spcPct val="40000"/>
              </a:spcBef>
              <a:defRPr/>
            </a:pPr>
            <a:endParaRPr lang="en-US" b="1" dirty="0" smtClean="0"/>
          </a:p>
          <a:p>
            <a:pPr eaLnBrk="1" hangingPunct="1">
              <a:spcBef>
                <a:spcPct val="40000"/>
              </a:spcBef>
              <a:defRPr/>
            </a:pPr>
            <a:r>
              <a:rPr lang="en-US" b="1" dirty="0" smtClean="0"/>
              <a:t>Contraction of skeletal muscles decreases blood delivery to muscles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b="1" dirty="0" smtClean="0"/>
              <a:t>Nutrient and O</a:t>
            </a:r>
            <a:r>
              <a:rPr lang="en-US" b="1" baseline="-25000" dirty="0" smtClean="0"/>
              <a:t>2</a:t>
            </a:r>
            <a:r>
              <a:rPr lang="en-US" b="1" dirty="0" smtClean="0"/>
              <a:t> levels in contracting muscles decrease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Exercise and Skeletal Muscles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b="1" dirty="0" smtClean="0"/>
              <a:t>Intense, strenuous exercise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b="1" dirty="0" smtClean="0"/>
              <a:t>Muscles exceed capacity of respiratory and cardiovascular systems to deliver oxygen for contraction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b="1" i="1" u="sng" dirty="0" smtClean="0">
                <a:solidFill>
                  <a:srgbClr val="FFC000"/>
                </a:solidFill>
              </a:rPr>
              <a:t>ATP supplied </a:t>
            </a:r>
            <a:r>
              <a:rPr lang="en-US" b="1" i="1" u="sng" dirty="0" err="1" smtClean="0">
                <a:solidFill>
                  <a:srgbClr val="FFC000"/>
                </a:solidFill>
              </a:rPr>
              <a:t>anaerobically</a:t>
            </a:r>
            <a:r>
              <a:rPr lang="en-US" b="1" i="1" u="sng" dirty="0" smtClean="0">
                <a:solidFill>
                  <a:srgbClr val="FFC000"/>
                </a:solidFill>
              </a:rPr>
              <a:t> through </a:t>
            </a:r>
            <a:r>
              <a:rPr lang="en-US" b="1" i="1" u="sng" dirty="0" err="1" smtClean="0">
                <a:solidFill>
                  <a:srgbClr val="FFC000"/>
                </a:solidFill>
              </a:rPr>
              <a:t>glycolysis</a:t>
            </a:r>
            <a:endParaRPr lang="en-US" b="1" i="1" u="sng" dirty="0" smtClean="0">
              <a:solidFill>
                <a:srgbClr val="FFC000"/>
              </a:solidFill>
            </a:endParaRP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b="1" dirty="0" err="1" smtClean="0"/>
              <a:t>Pyruvate</a:t>
            </a:r>
            <a:r>
              <a:rPr lang="en-US" b="1" dirty="0" smtClean="0"/>
              <a:t> is converted to </a:t>
            </a:r>
            <a:r>
              <a:rPr lang="en-US" b="1" dirty="0" smtClean="0">
                <a:solidFill>
                  <a:srgbClr val="FFC000"/>
                </a:solidFill>
              </a:rPr>
              <a:t>lactic acid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b="1" dirty="0" smtClean="0"/>
              <a:t>Lactic acid builds up in muscles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b="1" dirty="0" smtClean="0"/>
              <a:t>Causes muscles to fatigue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09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 Debt</a:t>
            </a:r>
          </a:p>
        </p:txBody>
      </p:sp>
      <p:sp>
        <p:nvSpPr>
          <p:cNvPr id="880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44576D-80BF-4AD5-A738-9315361602D9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457200" y="2667000"/>
            <a:ext cx="4191000" cy="434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chemeClr val="accent2"/>
              </a:buClr>
              <a:buFontTx/>
              <a:buChar char="•"/>
            </a:pPr>
            <a:r>
              <a:rPr lang="en-US" sz="2400" b="1" dirty="0"/>
              <a:t> Oxygen not available</a:t>
            </a:r>
          </a:p>
          <a:p>
            <a:pPr>
              <a:spcAft>
                <a:spcPts val="300"/>
              </a:spcAft>
              <a:buClr>
                <a:schemeClr val="accent2"/>
              </a:buClr>
              <a:buFontTx/>
              <a:buChar char="•"/>
            </a:pPr>
            <a:r>
              <a:rPr lang="en-US" sz="2400" b="1" dirty="0"/>
              <a:t> </a:t>
            </a:r>
            <a:r>
              <a:rPr lang="en-US" sz="2400" b="1" dirty="0" err="1"/>
              <a:t>Glycolysis</a:t>
            </a:r>
            <a:r>
              <a:rPr lang="en-US" sz="2400" b="1" dirty="0"/>
              <a:t> continues</a:t>
            </a:r>
          </a:p>
          <a:p>
            <a:pPr>
              <a:spcAft>
                <a:spcPts val="300"/>
              </a:spcAft>
              <a:buClr>
                <a:schemeClr val="accent2"/>
              </a:buClr>
              <a:buFontTx/>
              <a:buChar char="•"/>
            </a:pPr>
            <a:r>
              <a:rPr lang="en-US" sz="2400" b="1" dirty="0"/>
              <a:t> </a:t>
            </a:r>
            <a:r>
              <a:rPr lang="en-US" sz="2400" b="1" dirty="0" err="1"/>
              <a:t>Pyruvic</a:t>
            </a:r>
            <a:r>
              <a:rPr lang="en-US" sz="2400" b="1" dirty="0"/>
              <a:t> acid converted to lactic acid</a:t>
            </a:r>
          </a:p>
          <a:p>
            <a:pPr>
              <a:spcAft>
                <a:spcPts val="300"/>
              </a:spcAft>
              <a:buClr>
                <a:schemeClr val="accent2"/>
              </a:buClr>
              <a:buFontTx/>
              <a:buChar char="•"/>
            </a:pPr>
            <a:r>
              <a:rPr lang="en-US" sz="2400" b="1" dirty="0"/>
              <a:t> Liver converts lactic acid to </a:t>
            </a:r>
            <a:r>
              <a:rPr lang="en-US" sz="2400" b="1" dirty="0" smtClean="0"/>
              <a:t>glucose</a:t>
            </a:r>
          </a:p>
          <a:p>
            <a:pPr marL="0" lvl="1">
              <a:spcAft>
                <a:spcPts val="300"/>
              </a:spcAft>
              <a:buClr>
                <a:schemeClr val="accent2"/>
              </a:buClr>
              <a:buFontTx/>
              <a:buChar char="•"/>
            </a:pPr>
            <a:r>
              <a:rPr lang="en-US" sz="2400" b="1" dirty="0" smtClean="0"/>
              <a:t> </a:t>
            </a:r>
            <a:r>
              <a:rPr lang="en-US" sz="2400" b="1" i="1" dirty="0" smtClean="0">
                <a:solidFill>
                  <a:srgbClr val="FFC000"/>
                </a:solidFill>
              </a:rPr>
              <a:t>Also the amount of oxygen needed to replace O</a:t>
            </a:r>
            <a:r>
              <a:rPr lang="en-US" sz="2400" b="1" i="1" baseline="-25000" dirty="0" smtClean="0">
                <a:solidFill>
                  <a:srgbClr val="FFC000"/>
                </a:solidFill>
              </a:rPr>
              <a:t>2 </a:t>
            </a:r>
            <a:r>
              <a:rPr lang="en-US" sz="2400" b="1" i="1" dirty="0" smtClean="0">
                <a:solidFill>
                  <a:srgbClr val="FFC000"/>
                </a:solidFill>
              </a:rPr>
              <a:t>levels in skeletal muscle to pre-exercise levels</a:t>
            </a:r>
          </a:p>
          <a:p>
            <a:pPr>
              <a:spcAft>
                <a:spcPts val="300"/>
              </a:spcAft>
              <a:buClr>
                <a:schemeClr val="accent2"/>
              </a:buClr>
              <a:buFontTx/>
              <a:buChar char="•"/>
            </a:pPr>
            <a:endParaRPr lang="en-US" sz="2400" b="1" dirty="0"/>
          </a:p>
        </p:txBody>
      </p:sp>
      <p:sp>
        <p:nvSpPr>
          <p:cNvPr id="88069" name="Text Box 4"/>
          <p:cNvSpPr txBox="1">
            <a:spLocks noChangeArrowheads="1"/>
          </p:cNvSpPr>
          <p:nvPr/>
        </p:nvSpPr>
        <p:spPr bwMode="auto">
          <a:xfrm>
            <a:off x="762000" y="1295400"/>
            <a:ext cx="7940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sz="2400" b="1" i="1" dirty="0" smtClean="0">
                <a:solidFill>
                  <a:srgbClr val="FFC000"/>
                </a:solidFill>
              </a:rPr>
              <a:t>Amount </a:t>
            </a:r>
            <a:r>
              <a:rPr lang="en-US" sz="2400" b="1" i="1" dirty="0">
                <a:solidFill>
                  <a:srgbClr val="FFC000"/>
                </a:solidFill>
              </a:rPr>
              <a:t>of oxygen needed by liver cells to use the accumulated lactic acid to produce glucose</a:t>
            </a:r>
          </a:p>
        </p:txBody>
      </p:sp>
      <p:pic>
        <p:nvPicPr>
          <p:cNvPr id="88070" name="Picture 6" descr="shi25707_09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9850" y="2873375"/>
            <a:ext cx="334803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1" name="TextBox 24"/>
          <p:cNvSpPr txBox="1">
            <a:spLocks noChangeArrowheads="1"/>
          </p:cNvSpPr>
          <p:nvPr/>
        </p:nvSpPr>
        <p:spPr bwMode="auto">
          <a:xfrm>
            <a:off x="4575175" y="2451100"/>
            <a:ext cx="4479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 b="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8054975" y="4133850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ATP</a:t>
            </a:r>
            <a:endParaRPr lang="en-US" sz="1100">
              <a:latin typeface="Arial" charset="0"/>
            </a:endParaRP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6516688" y="3706813"/>
            <a:ext cx="5508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Glucose</a:t>
            </a:r>
            <a:endParaRPr lang="en-US" sz="1100">
              <a:latin typeface="Arial" charset="0"/>
            </a:endParaRP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6470650" y="2630488"/>
            <a:ext cx="6365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Glycogen</a:t>
            </a:r>
            <a:endParaRPr lang="en-US" sz="1100">
              <a:latin typeface="Arial" charset="0"/>
            </a:endParaRPr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6423025" y="5332413"/>
            <a:ext cx="7207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Lactic acid</a:t>
            </a:r>
            <a:endParaRPr lang="en-US" sz="1100">
              <a:latin typeface="Arial" charset="0"/>
            </a:endParaRP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5568950" y="4538663"/>
            <a:ext cx="822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Pyruvic acid</a:t>
            </a:r>
            <a:endParaRPr lang="en-US" sz="1100">
              <a:latin typeface="Arial" charset="0"/>
            </a:endParaRPr>
          </a:p>
        </p:txBody>
      </p:sp>
      <p:sp>
        <p:nvSpPr>
          <p:cNvPr id="88077" name="Freeform 13"/>
          <p:cNvSpPr>
            <a:spLocks/>
          </p:cNvSpPr>
          <p:nvPr/>
        </p:nvSpPr>
        <p:spPr bwMode="auto">
          <a:xfrm>
            <a:off x="5040313" y="5576888"/>
            <a:ext cx="1725612" cy="131762"/>
          </a:xfrm>
          <a:custGeom>
            <a:avLst/>
            <a:gdLst>
              <a:gd name="T0" fmla="*/ 2147483647 w 1670"/>
              <a:gd name="T1" fmla="*/ 0 h 128"/>
              <a:gd name="T2" fmla="*/ 2147483647 w 1670"/>
              <a:gd name="T3" fmla="*/ 2147483647 h 128"/>
              <a:gd name="T4" fmla="*/ 0 w 1670"/>
              <a:gd name="T5" fmla="*/ 2147483647 h 128"/>
              <a:gd name="T6" fmla="*/ 0 w 1670"/>
              <a:gd name="T7" fmla="*/ 0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1670"/>
              <a:gd name="T13" fmla="*/ 0 h 128"/>
              <a:gd name="T14" fmla="*/ 1670 w 1670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0" h="128">
                <a:moveTo>
                  <a:pt x="1670" y="0"/>
                </a:moveTo>
                <a:lnTo>
                  <a:pt x="1670" y="128"/>
                </a:lnTo>
                <a:lnTo>
                  <a:pt x="0" y="128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0"/>
          </a:p>
        </p:txBody>
      </p:sp>
      <p:sp>
        <p:nvSpPr>
          <p:cNvPr id="88078" name="Line 14"/>
          <p:cNvSpPr>
            <a:spLocks noChangeShapeType="1"/>
          </p:cNvSpPr>
          <p:nvPr/>
        </p:nvSpPr>
        <p:spPr bwMode="auto">
          <a:xfrm>
            <a:off x="5922963" y="5708650"/>
            <a:ext cx="1587" cy="1317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9" name="Freeform 15"/>
          <p:cNvSpPr>
            <a:spLocks/>
          </p:cNvSpPr>
          <p:nvPr/>
        </p:nvSpPr>
        <p:spPr bwMode="auto">
          <a:xfrm>
            <a:off x="6889750" y="5576888"/>
            <a:ext cx="1724025" cy="131762"/>
          </a:xfrm>
          <a:custGeom>
            <a:avLst/>
            <a:gdLst>
              <a:gd name="T0" fmla="*/ 2147483647 w 1670"/>
              <a:gd name="T1" fmla="*/ 0 h 128"/>
              <a:gd name="T2" fmla="*/ 2147483647 w 1670"/>
              <a:gd name="T3" fmla="*/ 2147483647 h 128"/>
              <a:gd name="T4" fmla="*/ 0 w 1670"/>
              <a:gd name="T5" fmla="*/ 2147483647 h 128"/>
              <a:gd name="T6" fmla="*/ 0 w 1670"/>
              <a:gd name="T7" fmla="*/ 0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1670"/>
              <a:gd name="T13" fmla="*/ 0 h 128"/>
              <a:gd name="T14" fmla="*/ 1670 w 1670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0" h="128">
                <a:moveTo>
                  <a:pt x="1670" y="0"/>
                </a:moveTo>
                <a:lnTo>
                  <a:pt x="1670" y="128"/>
                </a:lnTo>
                <a:lnTo>
                  <a:pt x="0" y="128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0"/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7732713" y="5708650"/>
            <a:ext cx="1587" cy="1317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5130800" y="3654425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100">
                <a:latin typeface="Arial" charset="0"/>
              </a:rPr>
              <a:t>Energy to</a:t>
            </a:r>
          </a:p>
          <a:p>
            <a:pPr algn="ctr"/>
            <a:r>
              <a:rPr lang="en-US" sz="1100">
                <a:latin typeface="Arial" charset="0"/>
              </a:rPr>
              <a:t>synthesize</a:t>
            </a: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7956550" y="3654425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100">
                <a:latin typeface="Arial" charset="0"/>
              </a:rPr>
              <a:t>Energy</a:t>
            </a:r>
          </a:p>
          <a:p>
            <a:pPr algn="ctr"/>
            <a:r>
              <a:rPr lang="en-US" sz="1100">
                <a:latin typeface="Arial" charset="0"/>
              </a:rPr>
              <a:t>from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5197475" y="5838825"/>
            <a:ext cx="14462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>
                <a:latin typeface="Arial" charset="0"/>
              </a:rPr>
              <a:t>Glycolysis and</a:t>
            </a:r>
          </a:p>
          <a:p>
            <a:r>
              <a:rPr lang="en-US" sz="1100">
                <a:latin typeface="Arial" charset="0"/>
              </a:rPr>
              <a:t>lactic acid formation</a:t>
            </a:r>
          </a:p>
          <a:p>
            <a:r>
              <a:rPr lang="en-US" sz="1100">
                <a:latin typeface="Arial" charset="0"/>
              </a:rPr>
              <a:t>(in muscle)</a:t>
            </a:r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6975475" y="5838825"/>
            <a:ext cx="1489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>
                <a:latin typeface="Arial" charset="0"/>
              </a:rPr>
              <a:t>Synthesis of glucose</a:t>
            </a:r>
          </a:p>
          <a:p>
            <a:r>
              <a:rPr lang="en-US" sz="1100">
                <a:latin typeface="Arial" charset="0"/>
              </a:rPr>
              <a:t>from lactic acid</a:t>
            </a:r>
          </a:p>
          <a:p>
            <a:r>
              <a:rPr lang="en-US" sz="1100">
                <a:latin typeface="Arial" charset="0"/>
              </a:rPr>
              <a:t>(in liver)</a:t>
            </a:r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5291138" y="4143375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ATP</a:t>
            </a:r>
            <a:endParaRPr lang="en-US" sz="11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Heat Production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Cellular respiration is only about 40% efficient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About 60% of the energy found in a glucose is lost as heat during cellular respiration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Muscle contraction generates heat because muscles use large amounts of nutrients to make ATP, generating large amounts of heat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Heat is used to maintain body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Glycogenolysis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 you remember what glycogen is??????</a:t>
            </a:r>
          </a:p>
          <a:p>
            <a:endParaRPr lang="en-US" dirty="0" smtClean="0"/>
          </a:p>
          <a:p>
            <a:r>
              <a:rPr lang="en-US" dirty="0" err="1" smtClean="0"/>
              <a:t>Glycogenolysis</a:t>
            </a:r>
            <a:r>
              <a:rPr lang="en-US" dirty="0" smtClean="0"/>
              <a:t> is the breakdown of glycogen into glucose molecules</a:t>
            </a:r>
          </a:p>
          <a:p>
            <a:endParaRPr lang="en-US" dirty="0" smtClean="0"/>
          </a:p>
          <a:p>
            <a:r>
              <a:rPr lang="en-US" dirty="0" smtClean="0"/>
              <a:t>Epinephrine can trigger this </a:t>
            </a:r>
            <a:r>
              <a:rPr lang="en-US" dirty="0" err="1" smtClean="0"/>
              <a:t>pathyway</a:t>
            </a:r>
            <a:r>
              <a:rPr lang="en-US" dirty="0" smtClean="0"/>
              <a:t> too</a:t>
            </a:r>
          </a:p>
          <a:p>
            <a:endParaRPr lang="en-US" dirty="0" smtClean="0"/>
          </a:p>
          <a:p>
            <a:r>
              <a:rPr lang="en-US" dirty="0" smtClean="0"/>
              <a:t>Depends upon the presence of an enzyme – </a:t>
            </a:r>
            <a:r>
              <a:rPr lang="en-US" i="1" dirty="0" smtClean="0">
                <a:solidFill>
                  <a:srgbClr val="FFC000"/>
                </a:solidFill>
              </a:rPr>
              <a:t>glycogen </a:t>
            </a:r>
            <a:r>
              <a:rPr lang="en-US" i="1" dirty="0" err="1" smtClean="0">
                <a:solidFill>
                  <a:srgbClr val="FFC000"/>
                </a:solidFill>
              </a:rPr>
              <a:t>phosphorylase</a:t>
            </a:r>
            <a:endParaRPr lang="en-US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274064"/>
          </a:xfrm>
        </p:spPr>
        <p:txBody>
          <a:bodyPr/>
          <a:lstStyle/>
          <a:p>
            <a:r>
              <a:rPr lang="en-US" dirty="0" err="1" smtClean="0"/>
              <a:t>McArdle’s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4102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Absence of the muscle glycogen </a:t>
            </a:r>
            <a:r>
              <a:rPr lang="en-US" i="1" dirty="0" err="1" smtClean="0">
                <a:solidFill>
                  <a:srgbClr val="FFC000"/>
                </a:solidFill>
              </a:rPr>
              <a:t>phosphorylase</a:t>
            </a:r>
            <a:r>
              <a:rPr lang="en-US" i="1" dirty="0" smtClean="0">
                <a:solidFill>
                  <a:srgbClr val="FFC000"/>
                </a:solidFill>
              </a:rPr>
              <a:t> enzyme</a:t>
            </a:r>
          </a:p>
          <a:p>
            <a:r>
              <a:rPr lang="en-US" dirty="0" smtClean="0"/>
              <a:t>Individuals must rely on blood-transported fuels</a:t>
            </a:r>
          </a:p>
          <a:p>
            <a:pPr lvl="1"/>
            <a:r>
              <a:rPr lang="en-US" dirty="0" smtClean="0"/>
              <a:t>Fatty acids, protein, glucose from the liver</a:t>
            </a:r>
          </a:p>
          <a:p>
            <a:pPr lvl="1"/>
            <a:r>
              <a:rPr lang="en-US" dirty="0" smtClean="0"/>
              <a:t>These reserves take 5-10 minutes to arrive to the mitochondria</a:t>
            </a:r>
          </a:p>
          <a:p>
            <a:r>
              <a:rPr lang="en-US" dirty="0" smtClean="0"/>
              <a:t>Muscles stop functioning until these fuels arrive</a:t>
            </a:r>
          </a:p>
          <a:p>
            <a:r>
              <a:rPr lang="en-US" dirty="0" err="1" smtClean="0"/>
              <a:t>Autosomal</a:t>
            </a:r>
            <a:r>
              <a:rPr lang="en-US" dirty="0" smtClean="0"/>
              <a:t> Recessive Disorder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28600" y="3093454"/>
            <a:ext cx="4191000" cy="147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800" b="1" u="sng" dirty="0">
                <a:solidFill>
                  <a:srgbClr val="33CC33"/>
                </a:solidFill>
              </a:rPr>
              <a:t>Deep fascia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b="1" dirty="0"/>
              <a:t>Surrounds entire skeletal muscle and extends beyond its length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419600" y="3093454"/>
            <a:ext cx="43434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800" b="1" u="sng" dirty="0" err="1">
                <a:solidFill>
                  <a:srgbClr val="33CC33"/>
                </a:solidFill>
              </a:rPr>
              <a:t>Epimysium</a:t>
            </a:r>
            <a:endParaRPr lang="en-US" sz="2800" b="1" u="sng" dirty="0">
              <a:solidFill>
                <a:srgbClr val="33CC33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b="1" dirty="0"/>
              <a:t>Closely surrounds skeletal muscle, binds fascicles together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81000" y="5608054"/>
            <a:ext cx="34290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800" b="1" u="sng" dirty="0" err="1">
                <a:solidFill>
                  <a:srgbClr val="33CC33"/>
                </a:solidFill>
              </a:rPr>
              <a:t>Perimysium</a:t>
            </a:r>
            <a:endParaRPr lang="en-US" sz="2800" b="1" u="sng" dirty="0">
              <a:solidFill>
                <a:srgbClr val="33CC33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b="1" dirty="0"/>
              <a:t>Surrounds each fascicle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4572000" y="5531854"/>
            <a:ext cx="38862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800" b="1" u="sng" dirty="0" err="1">
                <a:solidFill>
                  <a:srgbClr val="33CC33"/>
                </a:solidFill>
              </a:rPr>
              <a:t>Endomysium</a:t>
            </a:r>
            <a:endParaRPr lang="en-US" sz="2800" b="1" u="sng" dirty="0">
              <a:solidFill>
                <a:srgbClr val="33CC33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b="1" dirty="0"/>
              <a:t>Surrounds each muscle fiber (cell)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1143000" y="2560054"/>
            <a:ext cx="73914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b="1"/>
              <a:t>Four different connective tissue coverings</a:t>
            </a:r>
          </a:p>
        </p:txBody>
      </p:sp>
      <p:sp>
        <p:nvSpPr>
          <p:cNvPr id="2" name="Rectangle 1"/>
          <p:cNvSpPr/>
          <p:nvPr/>
        </p:nvSpPr>
        <p:spPr>
          <a:xfrm>
            <a:off x="438684" y="533400"/>
            <a:ext cx="7620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/>
              <a:t>Skeletal muscle fibers (cells) are arranged into bundles called</a:t>
            </a:r>
            <a:r>
              <a:rPr lang="en-US" sz="2600" b="1" dirty="0">
                <a:solidFill>
                  <a:srgbClr val="33CC33"/>
                </a:solidFill>
              </a:rPr>
              <a:t> </a:t>
            </a:r>
            <a:r>
              <a:rPr lang="en-US" sz="2600" b="1" u="sng" dirty="0">
                <a:solidFill>
                  <a:srgbClr val="33CC33"/>
                </a:solidFill>
              </a:rPr>
              <a:t>fascicles</a:t>
            </a:r>
          </a:p>
          <a:p>
            <a:pPr lvl="1">
              <a:defRPr/>
            </a:pPr>
            <a:r>
              <a:rPr lang="en-US" sz="2200" b="1" dirty="0"/>
              <a:t>Fascicles are bound by connective tissue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05800" cy="914400"/>
          </a:xfrm>
        </p:spPr>
        <p:txBody>
          <a:bodyPr/>
          <a:lstStyle/>
          <a:p>
            <a:pPr algn="ctr"/>
            <a:r>
              <a:rPr lang="en-US" dirty="0" smtClean="0"/>
              <a:t>Symptoms of </a:t>
            </a:r>
            <a:r>
              <a:rPr lang="en-US" dirty="0" err="1" smtClean="0"/>
              <a:t>McArdle’s</a:t>
            </a:r>
            <a:r>
              <a:rPr lang="en-US" dirty="0" smtClean="0"/>
              <a:t> Disease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Premature muscle fatigue and weakness and pain during exercise</a:t>
            </a:r>
          </a:p>
          <a:p>
            <a:endParaRPr lang="en-US" dirty="0" smtClean="0"/>
          </a:p>
          <a:p>
            <a:r>
              <a:rPr lang="en-US" dirty="0" smtClean="0"/>
              <a:t>Muscles can become injured during exercise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McArdle’s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should an individual with </a:t>
            </a:r>
            <a:r>
              <a:rPr lang="en-US" dirty="0" err="1" smtClean="0"/>
              <a:t>McArdle’s</a:t>
            </a:r>
            <a:r>
              <a:rPr lang="en-US" dirty="0" smtClean="0"/>
              <a:t> eat?</a:t>
            </a:r>
          </a:p>
          <a:p>
            <a:endParaRPr lang="en-US" dirty="0" smtClean="0"/>
          </a:p>
          <a:p>
            <a:r>
              <a:rPr lang="en-US" dirty="0" smtClean="0"/>
              <a:t>Can they participate in intense strenuous activity?</a:t>
            </a:r>
          </a:p>
          <a:p>
            <a:endParaRPr lang="en-US" dirty="0" smtClean="0"/>
          </a:p>
          <a:p>
            <a:r>
              <a:rPr lang="en-US" dirty="0" smtClean="0"/>
              <a:t>Can they participate in Prolonged, moderate exercise?</a:t>
            </a:r>
          </a:p>
          <a:p>
            <a:endParaRPr lang="en-US" dirty="0" smtClean="0"/>
          </a:p>
          <a:p>
            <a:r>
              <a:rPr lang="en-US" dirty="0" smtClean="0"/>
              <a:t>Where does their supply of ATP come from?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pap13_fig_10_01 lectur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852488"/>
            <a:ext cx="6692900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371600" y="61087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>
                <a:latin typeface="Sylfaen" pitchFamily="18" charset="0"/>
              </a:rPr>
              <a:t>A muscle, a fasciculus, and a fiber all visualized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76275" y="177800"/>
            <a:ext cx="7793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spc="-100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Organization of Muscle Tissue</a:t>
            </a:r>
          </a:p>
        </p:txBody>
      </p:sp>
    </p:spTree>
    <p:extLst>
      <p:ext uri="{BB962C8B-B14F-4D97-AF65-F5344CB8AC3E}">
        <p14:creationId xmlns:p14="http://schemas.microsoft.com/office/powerpoint/2010/main" val="17406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pap13_fig_10_02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4"/>
          <a:stretch>
            <a:fillRect/>
          </a:stretch>
        </p:blipFill>
        <p:spPr bwMode="auto">
          <a:xfrm>
            <a:off x="1096963" y="1417638"/>
            <a:ext cx="69500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33975" y="1363663"/>
            <a:ext cx="2159000" cy="6731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1450" y="2973388"/>
            <a:ext cx="1447800" cy="4572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2209800" y="5867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>
                <a:latin typeface="Sylfaen" pitchFamily="18" charset="0"/>
              </a:rPr>
              <a:t>Organization of a fasciculus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676275" y="177800"/>
            <a:ext cx="7793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spc="-100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Organization of Muscle Tissue</a:t>
            </a:r>
          </a:p>
        </p:txBody>
      </p:sp>
    </p:spTree>
    <p:extLst>
      <p:ext uri="{BB962C8B-B14F-4D97-AF65-F5344CB8AC3E}">
        <p14:creationId xmlns:p14="http://schemas.microsoft.com/office/powerpoint/2010/main" val="19528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 descr="pap13_fig_10_01 lectu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122363"/>
            <a:ext cx="694055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581775" y="1270000"/>
            <a:ext cx="1295400" cy="327025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5900" y="4654550"/>
            <a:ext cx="1219200" cy="352425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2209800" y="594995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>
                <a:latin typeface="Sylfaen" pitchFamily="18" charset="0"/>
              </a:rPr>
              <a:t>Organization of a muscle fiber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76275" y="177800"/>
            <a:ext cx="7793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spc="-100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Organization of Muscle Tissue</a:t>
            </a:r>
          </a:p>
        </p:txBody>
      </p:sp>
    </p:spTree>
    <p:extLst>
      <p:ext uri="{BB962C8B-B14F-4D97-AF65-F5344CB8AC3E}">
        <p14:creationId xmlns:p14="http://schemas.microsoft.com/office/powerpoint/2010/main" val="42326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heme/theme1.xml><?xml version="1.0" encoding="utf-8"?>
<a:theme xmlns:a="http://schemas.openxmlformats.org/drawingml/2006/main" name="phy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2531</Words>
  <Application>Microsoft Office PowerPoint</Application>
  <PresentationFormat>On-screen Show (4:3)</PresentationFormat>
  <Paragraphs>590</Paragraphs>
  <Slides>61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ＭＳ Ｐゴシック</vt:lpstr>
      <vt:lpstr>Arial</vt:lpstr>
      <vt:lpstr>Bookman Old Style</vt:lpstr>
      <vt:lpstr>Calibri</vt:lpstr>
      <vt:lpstr>Sylfaen</vt:lpstr>
      <vt:lpstr>Wingdings</vt:lpstr>
      <vt:lpstr>phys theme</vt:lpstr>
      <vt:lpstr>Photo Editor Photo</vt:lpstr>
      <vt:lpstr>The Muscular System </vt:lpstr>
      <vt:lpstr>Functions of Muscular Tissue</vt:lpstr>
      <vt:lpstr>PowerPoint Presentation</vt:lpstr>
      <vt:lpstr>Three Types of Muscular Tissue</vt:lpstr>
      <vt:lpstr>Muscular System</vt:lpstr>
      <vt:lpstr>PowerPoint Presentation</vt:lpstr>
      <vt:lpstr>PowerPoint Presentation</vt:lpstr>
      <vt:lpstr>PowerPoint Presentation</vt:lpstr>
      <vt:lpstr>PowerPoint Presentation</vt:lpstr>
      <vt:lpstr>Connective Tissue Coverings</vt:lpstr>
      <vt:lpstr>Organization of Muscle Tissue</vt:lpstr>
      <vt:lpstr>Characteristics of Skeletal Muscle Tissue</vt:lpstr>
      <vt:lpstr>PowerPoint Presentation</vt:lpstr>
      <vt:lpstr>Skeletal Muscle Arrangement</vt:lpstr>
      <vt:lpstr>Skeletal Muscle Cells</vt:lpstr>
      <vt:lpstr>Sarcomere Arrangement</vt:lpstr>
      <vt:lpstr>Sarcomere Structure</vt:lpstr>
      <vt:lpstr>Microscopic anatomy of a skeletal muscle fiber</vt:lpstr>
      <vt:lpstr>Thick Filament Structure</vt:lpstr>
      <vt:lpstr>Thin Filament Structure</vt:lpstr>
      <vt:lpstr>PowerPoint Presentation</vt:lpstr>
      <vt:lpstr>Specialized Organelles of Skeletal Muscle</vt:lpstr>
      <vt:lpstr>Relationship of the sarcoplasmic reticulum and T tubules to myofibrils of skeletal muscle</vt:lpstr>
      <vt:lpstr>Skeletal Muscle Contraction</vt:lpstr>
      <vt:lpstr>Motor Neuron</vt:lpstr>
      <vt:lpstr>NMJ</vt:lpstr>
      <vt:lpstr>Neuromuscular Junction</vt:lpstr>
      <vt:lpstr>Synapse</vt:lpstr>
      <vt:lpstr>Neurotransmitter</vt:lpstr>
      <vt:lpstr>Sliding Filament Theory</vt:lpstr>
      <vt:lpstr>Sliding Filament Theory</vt:lpstr>
      <vt:lpstr>The Sliding-Filament Mechanism</vt:lpstr>
      <vt:lpstr>Physiology of Skeletal Muscle Contraction: Neurotransmitter Release</vt:lpstr>
      <vt:lpstr>PowerPoint Presentation</vt:lpstr>
      <vt:lpstr>Physiology of Skeletal Muscle Contraction: Depolarization</vt:lpstr>
      <vt:lpstr>Relationship of the sarcoplasmic reticulum and T tubules to myofibrils of skeletal muscle</vt:lpstr>
      <vt:lpstr>Physiology of Skeletal Muscle Contraction: Power Stroke</vt:lpstr>
      <vt:lpstr>The Sliding-Filament Mechanism</vt:lpstr>
      <vt:lpstr>PowerPoint Presentation</vt:lpstr>
      <vt:lpstr>PowerPoint Presentation</vt:lpstr>
      <vt:lpstr>The Cross Bridge Cycle</vt:lpstr>
      <vt:lpstr>The Sliding-Filament Mechanism</vt:lpstr>
      <vt:lpstr>Excitation-Contraction Coupling</vt:lpstr>
      <vt:lpstr>Muscle Relaxation Mechanism</vt:lpstr>
      <vt:lpstr>Contraction in the Sarcomere</vt:lpstr>
      <vt:lpstr>Sliding filament model of contraction</vt:lpstr>
      <vt:lpstr>Energy for Contraction</vt:lpstr>
      <vt:lpstr>ATP Supply for Contraction</vt:lpstr>
      <vt:lpstr>Energy for Contraction</vt:lpstr>
      <vt:lpstr>Methods of regenerating ATP during muscle activity</vt:lpstr>
      <vt:lpstr>Oxygen &amp; Muscle Contraction</vt:lpstr>
      <vt:lpstr>Exercise and Skeletal Muscles</vt:lpstr>
      <vt:lpstr>Exercise and Contraction</vt:lpstr>
      <vt:lpstr>Exercise and Skeletal Muscles</vt:lpstr>
      <vt:lpstr>PowerPoint Presentation</vt:lpstr>
      <vt:lpstr>Oxygen Debt</vt:lpstr>
      <vt:lpstr>Heat Production</vt:lpstr>
      <vt:lpstr>Glycogenolysis</vt:lpstr>
      <vt:lpstr>McArdle’s Disease</vt:lpstr>
      <vt:lpstr>Symptoms of McArdle’s Disease </vt:lpstr>
      <vt:lpstr>McArdle’s Disease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9: The Muscular System</dc:title>
  <dc:creator>ngriffithgreen0001</dc:creator>
  <cp:lastModifiedBy>Windows User</cp:lastModifiedBy>
  <cp:revision>47</cp:revision>
  <cp:lastPrinted>2014-05-29T14:10:32Z</cp:lastPrinted>
  <dcterms:created xsi:type="dcterms:W3CDTF">2009-09-30T20:33:30Z</dcterms:created>
  <dcterms:modified xsi:type="dcterms:W3CDTF">2018-09-06T07:08:08Z</dcterms:modified>
</cp:coreProperties>
</file>