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5" r:id="rId2"/>
    <p:sldId id="257" r:id="rId3"/>
    <p:sldId id="272" r:id="rId4"/>
    <p:sldId id="287" r:id="rId5"/>
    <p:sldId id="286" r:id="rId6"/>
    <p:sldId id="273" r:id="rId7"/>
    <p:sldId id="276" r:id="rId8"/>
    <p:sldId id="274" r:id="rId9"/>
    <p:sldId id="275"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6" r:id="rId38"/>
    <p:sldId id="315" r:id="rId39"/>
    <p:sldId id="28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2" autoAdjust="0"/>
    <p:restoredTop sz="94004" autoAdjust="0"/>
  </p:normalViewPr>
  <p:slideViewPr>
    <p:cSldViewPr>
      <p:cViewPr>
        <p:scale>
          <a:sx n="70" d="100"/>
          <a:sy n="70" d="100"/>
        </p:scale>
        <p:origin x="-61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0C1E42-6A4A-4BE8-916B-E78746EC090A}" type="doc">
      <dgm:prSet loTypeId="urn:microsoft.com/office/officeart/2005/8/layout/funnel1" loCatId="process" qsTypeId="urn:microsoft.com/office/officeart/2005/8/quickstyle/simple1" qsCatId="simple" csTypeId="urn:microsoft.com/office/officeart/2005/8/colors/accent2_1" csCatId="accent2" phldr="1"/>
      <dgm:spPr/>
      <dgm:t>
        <a:bodyPr/>
        <a:lstStyle/>
        <a:p>
          <a:endParaRPr lang="en-US"/>
        </a:p>
      </dgm:t>
    </dgm:pt>
    <dgm:pt modelId="{7649E5E0-C035-4C54-AEAA-F285B6A45B8C}">
      <dgm:prSet phldrT="[Text]" custT="1"/>
      <dgm:spPr/>
      <dgm:t>
        <a:bodyPr/>
        <a:lstStyle/>
        <a:p>
          <a:r>
            <a:rPr lang="fa-IR" sz="2000" dirty="0" smtClean="0">
              <a:latin typeface="B Mir"/>
              <a:cs typeface="B Mitra" panose="00000400000000000000" pitchFamily="2" charset="-78"/>
            </a:rPr>
            <a:t>مکتب اقتصادی نهائیون</a:t>
          </a:r>
          <a:endParaRPr lang="en-US" sz="2000" dirty="0">
            <a:latin typeface="B Mir"/>
            <a:cs typeface="B Mitra" panose="00000400000000000000" pitchFamily="2" charset="-78"/>
          </a:endParaRPr>
        </a:p>
      </dgm:t>
    </dgm:pt>
    <dgm:pt modelId="{CFF87B64-8DD3-425B-9B85-0408E5E2CED4}" type="parTrans" cxnId="{B1E8E7FF-1879-465F-B06E-3B5D7DBE5055}">
      <dgm:prSet/>
      <dgm:spPr/>
      <dgm:t>
        <a:bodyPr/>
        <a:lstStyle/>
        <a:p>
          <a:endParaRPr lang="en-US"/>
        </a:p>
      </dgm:t>
    </dgm:pt>
    <dgm:pt modelId="{F39AD1B3-64B9-4F03-9C5D-8122042A9F65}" type="sibTrans" cxnId="{B1E8E7FF-1879-465F-B06E-3B5D7DBE5055}">
      <dgm:prSet/>
      <dgm:spPr/>
      <dgm:t>
        <a:bodyPr/>
        <a:lstStyle/>
        <a:p>
          <a:endParaRPr lang="en-US"/>
        </a:p>
      </dgm:t>
    </dgm:pt>
    <dgm:pt modelId="{1CEA12A2-83FA-4A80-B410-2E3E89C0DFA0}">
      <dgm:prSet phldrT="[Text]" custT="1"/>
      <dgm:spPr/>
      <dgm:t>
        <a:bodyPr/>
        <a:lstStyle/>
        <a:p>
          <a:r>
            <a:rPr lang="fa-IR" sz="2000" dirty="0" smtClean="0">
              <a:latin typeface="B Mir"/>
              <a:cs typeface="B Mitra" panose="00000400000000000000" pitchFamily="2" charset="-78"/>
            </a:rPr>
            <a:t>مکتب اقتصادی کلاسیک</a:t>
          </a:r>
          <a:endParaRPr lang="en-US" sz="2000" dirty="0">
            <a:latin typeface="B Mir"/>
            <a:cs typeface="B Mitra" panose="00000400000000000000" pitchFamily="2" charset="-78"/>
          </a:endParaRPr>
        </a:p>
      </dgm:t>
    </dgm:pt>
    <dgm:pt modelId="{18D080EA-E330-45AB-BCDD-1276346CFC2D}" type="parTrans" cxnId="{4C68C7DC-7E91-4D72-A0F2-EC8882B08C57}">
      <dgm:prSet/>
      <dgm:spPr/>
      <dgm:t>
        <a:bodyPr/>
        <a:lstStyle/>
        <a:p>
          <a:endParaRPr lang="en-US"/>
        </a:p>
      </dgm:t>
    </dgm:pt>
    <dgm:pt modelId="{98A59880-9558-430C-AB83-269B311C2D11}" type="sibTrans" cxnId="{4C68C7DC-7E91-4D72-A0F2-EC8882B08C57}">
      <dgm:prSet/>
      <dgm:spPr/>
      <dgm:t>
        <a:bodyPr/>
        <a:lstStyle/>
        <a:p>
          <a:endParaRPr lang="en-US"/>
        </a:p>
      </dgm:t>
    </dgm:pt>
    <dgm:pt modelId="{9CC51CD4-75A3-4E4B-B4A9-66F9A5770F64}">
      <dgm:prSet phldrT="[Text]" custT="1"/>
      <dgm:spPr/>
      <dgm:t>
        <a:bodyPr/>
        <a:lstStyle/>
        <a:p>
          <a:pPr rtl="1"/>
          <a:r>
            <a:rPr lang="fa-IR" sz="2800" dirty="0" smtClean="0">
              <a:cs typeface="B Mitra" panose="00000400000000000000" pitchFamily="2" charset="-78"/>
            </a:rPr>
            <a:t>مارشال ارزش را در حاشیه تعاملی با عرضه و تقاضا تعیین نمود.</a:t>
          </a:r>
          <a:endParaRPr lang="en-US" sz="2800" dirty="0">
            <a:cs typeface="B Mitra" panose="00000400000000000000" pitchFamily="2" charset="-78"/>
          </a:endParaRPr>
        </a:p>
      </dgm:t>
    </dgm:pt>
    <dgm:pt modelId="{E57A2BE6-4D4A-418C-8456-41B33A700D15}" type="parTrans" cxnId="{7EA3DB80-AB79-4405-88FA-9EEB024BDEF6}">
      <dgm:prSet/>
      <dgm:spPr/>
      <dgm:t>
        <a:bodyPr/>
        <a:lstStyle/>
        <a:p>
          <a:endParaRPr lang="en-US"/>
        </a:p>
      </dgm:t>
    </dgm:pt>
    <dgm:pt modelId="{C691D807-800E-4C96-9A97-24A7875B89D6}" type="sibTrans" cxnId="{7EA3DB80-AB79-4405-88FA-9EEB024BDEF6}">
      <dgm:prSet/>
      <dgm:spPr/>
      <dgm:t>
        <a:bodyPr/>
        <a:lstStyle/>
        <a:p>
          <a:endParaRPr lang="en-US"/>
        </a:p>
      </dgm:t>
    </dgm:pt>
    <dgm:pt modelId="{B98A39D7-6832-40CB-BFD3-F15DB7C7FE82}" type="pres">
      <dgm:prSet presAssocID="{660C1E42-6A4A-4BE8-916B-E78746EC090A}" presName="Name0" presStyleCnt="0">
        <dgm:presLayoutVars>
          <dgm:chMax val="4"/>
          <dgm:resizeHandles val="exact"/>
        </dgm:presLayoutVars>
      </dgm:prSet>
      <dgm:spPr/>
      <dgm:t>
        <a:bodyPr/>
        <a:lstStyle/>
        <a:p>
          <a:endParaRPr lang="en-US"/>
        </a:p>
      </dgm:t>
    </dgm:pt>
    <dgm:pt modelId="{049842CF-2AA4-46C2-97B6-0CC0ED81EF55}" type="pres">
      <dgm:prSet presAssocID="{660C1E42-6A4A-4BE8-916B-E78746EC090A}" presName="ellipse" presStyleLbl="trBgShp" presStyleIdx="0" presStyleCnt="1"/>
      <dgm:spPr/>
    </dgm:pt>
    <dgm:pt modelId="{FA4B278F-C8A6-469E-85F7-EF7B77C8F2E2}" type="pres">
      <dgm:prSet presAssocID="{660C1E42-6A4A-4BE8-916B-E78746EC090A}" presName="arrow1" presStyleLbl="fgShp" presStyleIdx="0" presStyleCnt="1"/>
      <dgm:spPr/>
    </dgm:pt>
    <dgm:pt modelId="{177217C9-0CC6-4EF0-ACA7-323BE5A93620}" type="pres">
      <dgm:prSet presAssocID="{660C1E42-6A4A-4BE8-916B-E78746EC090A}" presName="rectangle" presStyleLbl="revTx" presStyleIdx="0" presStyleCnt="1" custScaleX="228437">
        <dgm:presLayoutVars>
          <dgm:bulletEnabled val="1"/>
        </dgm:presLayoutVars>
      </dgm:prSet>
      <dgm:spPr/>
      <dgm:t>
        <a:bodyPr/>
        <a:lstStyle/>
        <a:p>
          <a:endParaRPr lang="en-US"/>
        </a:p>
      </dgm:t>
    </dgm:pt>
    <dgm:pt modelId="{F24E8443-361A-4EBC-8853-E5D80650DD93}" type="pres">
      <dgm:prSet presAssocID="{1CEA12A2-83FA-4A80-B410-2E3E89C0DFA0}" presName="item1" presStyleLbl="node1" presStyleIdx="0" presStyleCnt="2">
        <dgm:presLayoutVars>
          <dgm:bulletEnabled val="1"/>
        </dgm:presLayoutVars>
      </dgm:prSet>
      <dgm:spPr/>
      <dgm:t>
        <a:bodyPr/>
        <a:lstStyle/>
        <a:p>
          <a:endParaRPr lang="en-US"/>
        </a:p>
      </dgm:t>
    </dgm:pt>
    <dgm:pt modelId="{C5DFF177-6B21-4CB1-9980-BAAD6FC1B536}" type="pres">
      <dgm:prSet presAssocID="{9CC51CD4-75A3-4E4B-B4A9-66F9A5770F64}" presName="item2" presStyleLbl="node1" presStyleIdx="1" presStyleCnt="2" custLinFactNeighborX="92224" custLinFactNeighborY="-26139">
        <dgm:presLayoutVars>
          <dgm:bulletEnabled val="1"/>
        </dgm:presLayoutVars>
      </dgm:prSet>
      <dgm:spPr/>
      <dgm:t>
        <a:bodyPr/>
        <a:lstStyle/>
        <a:p>
          <a:endParaRPr lang="en-US"/>
        </a:p>
      </dgm:t>
    </dgm:pt>
    <dgm:pt modelId="{0571C2C1-18F2-4E85-A93F-0D03304AF9F5}" type="pres">
      <dgm:prSet presAssocID="{660C1E42-6A4A-4BE8-916B-E78746EC090A}" presName="funnel" presStyleLbl="trAlignAcc1" presStyleIdx="0" presStyleCnt="1"/>
      <dgm:spPr/>
    </dgm:pt>
  </dgm:ptLst>
  <dgm:cxnLst>
    <dgm:cxn modelId="{B1E8E7FF-1879-465F-B06E-3B5D7DBE5055}" srcId="{660C1E42-6A4A-4BE8-916B-E78746EC090A}" destId="{7649E5E0-C035-4C54-AEAA-F285B6A45B8C}" srcOrd="0" destOrd="0" parTransId="{CFF87B64-8DD3-425B-9B85-0408E5E2CED4}" sibTransId="{F39AD1B3-64B9-4F03-9C5D-8122042A9F65}"/>
    <dgm:cxn modelId="{7EA3DB80-AB79-4405-88FA-9EEB024BDEF6}" srcId="{660C1E42-6A4A-4BE8-916B-E78746EC090A}" destId="{9CC51CD4-75A3-4E4B-B4A9-66F9A5770F64}" srcOrd="2" destOrd="0" parTransId="{E57A2BE6-4D4A-418C-8456-41B33A700D15}" sibTransId="{C691D807-800E-4C96-9A97-24A7875B89D6}"/>
    <dgm:cxn modelId="{AE03A70C-E927-4152-B01E-5F47420F531A}" type="presOf" srcId="{9CC51CD4-75A3-4E4B-B4A9-66F9A5770F64}" destId="{177217C9-0CC6-4EF0-ACA7-323BE5A93620}" srcOrd="0" destOrd="0" presId="urn:microsoft.com/office/officeart/2005/8/layout/funnel1"/>
    <dgm:cxn modelId="{4C68C7DC-7E91-4D72-A0F2-EC8882B08C57}" srcId="{660C1E42-6A4A-4BE8-916B-E78746EC090A}" destId="{1CEA12A2-83FA-4A80-B410-2E3E89C0DFA0}" srcOrd="1" destOrd="0" parTransId="{18D080EA-E330-45AB-BCDD-1276346CFC2D}" sibTransId="{98A59880-9558-430C-AB83-269B311C2D11}"/>
    <dgm:cxn modelId="{EE8D5C2F-2D1C-42A8-BC29-AF09B57F187D}" type="presOf" srcId="{1CEA12A2-83FA-4A80-B410-2E3E89C0DFA0}" destId="{F24E8443-361A-4EBC-8853-E5D80650DD93}" srcOrd="0" destOrd="0" presId="urn:microsoft.com/office/officeart/2005/8/layout/funnel1"/>
    <dgm:cxn modelId="{E21D9421-B86A-41BD-B71A-3AD8812C01E6}" type="presOf" srcId="{660C1E42-6A4A-4BE8-916B-E78746EC090A}" destId="{B98A39D7-6832-40CB-BFD3-F15DB7C7FE82}" srcOrd="0" destOrd="0" presId="urn:microsoft.com/office/officeart/2005/8/layout/funnel1"/>
    <dgm:cxn modelId="{C4F60FE5-A32B-4077-9C28-4A861775132C}" type="presOf" srcId="{7649E5E0-C035-4C54-AEAA-F285B6A45B8C}" destId="{C5DFF177-6B21-4CB1-9980-BAAD6FC1B536}" srcOrd="0" destOrd="0" presId="urn:microsoft.com/office/officeart/2005/8/layout/funnel1"/>
    <dgm:cxn modelId="{E09BD76F-3096-4047-8F67-67C70ACBEA4D}" type="presParOf" srcId="{B98A39D7-6832-40CB-BFD3-F15DB7C7FE82}" destId="{049842CF-2AA4-46C2-97B6-0CC0ED81EF55}" srcOrd="0" destOrd="0" presId="urn:microsoft.com/office/officeart/2005/8/layout/funnel1"/>
    <dgm:cxn modelId="{A53C2870-F6D4-4B1F-9778-BAFFB52E6499}" type="presParOf" srcId="{B98A39D7-6832-40CB-BFD3-F15DB7C7FE82}" destId="{FA4B278F-C8A6-469E-85F7-EF7B77C8F2E2}" srcOrd="1" destOrd="0" presId="urn:microsoft.com/office/officeart/2005/8/layout/funnel1"/>
    <dgm:cxn modelId="{871571FF-8DCF-4EC5-808B-BDD32C61E42A}" type="presParOf" srcId="{B98A39D7-6832-40CB-BFD3-F15DB7C7FE82}" destId="{177217C9-0CC6-4EF0-ACA7-323BE5A93620}" srcOrd="2" destOrd="0" presId="urn:microsoft.com/office/officeart/2005/8/layout/funnel1"/>
    <dgm:cxn modelId="{0D063B4C-A2EC-4192-8874-CD46CC276C53}" type="presParOf" srcId="{B98A39D7-6832-40CB-BFD3-F15DB7C7FE82}" destId="{F24E8443-361A-4EBC-8853-E5D80650DD93}" srcOrd="3" destOrd="0" presId="urn:microsoft.com/office/officeart/2005/8/layout/funnel1"/>
    <dgm:cxn modelId="{F96B4FA8-5613-4F2A-9BC3-B1C66D4E139C}" type="presParOf" srcId="{B98A39D7-6832-40CB-BFD3-F15DB7C7FE82}" destId="{C5DFF177-6B21-4CB1-9980-BAAD6FC1B536}" srcOrd="4" destOrd="0" presId="urn:microsoft.com/office/officeart/2005/8/layout/funnel1"/>
    <dgm:cxn modelId="{63F3AF4F-8AE8-4D95-9D2F-32612EAEEE79}" type="presParOf" srcId="{B98A39D7-6832-40CB-BFD3-F15DB7C7FE82}" destId="{0571C2C1-18F2-4E85-A93F-0D03304AF9F5}" srcOrd="5"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842CF-2AA4-46C2-97B6-0CC0ED81EF55}">
      <dsp:nvSpPr>
        <dsp:cNvPr id="0" name=""/>
        <dsp:cNvSpPr/>
      </dsp:nvSpPr>
      <dsp:spPr>
        <a:xfrm>
          <a:off x="2258710" y="182641"/>
          <a:ext cx="3624738" cy="1258824"/>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4B278F-C8A6-469E-85F7-EF7B77C8F2E2}">
      <dsp:nvSpPr>
        <dsp:cNvPr id="0" name=""/>
        <dsp:cNvSpPr/>
      </dsp:nvSpPr>
      <dsp:spPr>
        <a:xfrm>
          <a:off x="3725465" y="3265074"/>
          <a:ext cx="702468" cy="449580"/>
        </a:xfrm>
        <a:prstGeom prst="downArrow">
          <a:avLst/>
        </a:prstGeom>
        <a:solidFill>
          <a:schemeClr val="accent2">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7217C9-0CC6-4EF0-ACA7-323BE5A93620}">
      <dsp:nvSpPr>
        <dsp:cNvPr id="0" name=""/>
        <dsp:cNvSpPr/>
      </dsp:nvSpPr>
      <dsp:spPr>
        <a:xfrm>
          <a:off x="225423" y="3624738"/>
          <a:ext cx="7702552" cy="842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kern="1200" dirty="0" smtClean="0">
              <a:cs typeface="B Mitra" panose="00000400000000000000" pitchFamily="2" charset="-78"/>
            </a:rPr>
            <a:t>مارشال ارزش را در حاشیه تعاملی با عرضه و تقاضا تعیین نمود.</a:t>
          </a:r>
          <a:endParaRPr lang="en-US" sz="2800" kern="1200" dirty="0">
            <a:cs typeface="B Mitra" panose="00000400000000000000" pitchFamily="2" charset="-78"/>
          </a:endParaRPr>
        </a:p>
      </dsp:txBody>
      <dsp:txXfrm>
        <a:off x="225423" y="3624738"/>
        <a:ext cx="7702552" cy="842962"/>
      </dsp:txXfrm>
    </dsp:sp>
    <dsp:sp modelId="{F24E8443-361A-4EBC-8853-E5D80650DD93}">
      <dsp:nvSpPr>
        <dsp:cNvPr id="0" name=""/>
        <dsp:cNvSpPr/>
      </dsp:nvSpPr>
      <dsp:spPr>
        <a:xfrm>
          <a:off x="3576542" y="1538687"/>
          <a:ext cx="1264443" cy="1264443"/>
        </a:xfrm>
        <a:prstGeom prst="ellipse">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latin typeface="B Mir"/>
              <a:cs typeface="B Mitra" panose="00000400000000000000" pitchFamily="2" charset="-78"/>
            </a:rPr>
            <a:t>مکتب اقتصادی کلاسیک</a:t>
          </a:r>
          <a:endParaRPr lang="en-US" sz="2000" kern="1200" dirty="0">
            <a:latin typeface="B Mir"/>
            <a:cs typeface="B Mitra" panose="00000400000000000000" pitchFamily="2" charset="-78"/>
          </a:endParaRPr>
        </a:p>
      </dsp:txBody>
      <dsp:txXfrm>
        <a:off x="3761715" y="1723860"/>
        <a:ext cx="894097" cy="894097"/>
      </dsp:txXfrm>
    </dsp:sp>
    <dsp:sp modelId="{C5DFF177-6B21-4CB1-9980-BAAD6FC1B536}">
      <dsp:nvSpPr>
        <dsp:cNvPr id="0" name=""/>
        <dsp:cNvSpPr/>
      </dsp:nvSpPr>
      <dsp:spPr>
        <a:xfrm>
          <a:off x="3837883" y="259560"/>
          <a:ext cx="1264443" cy="1264443"/>
        </a:xfrm>
        <a:prstGeom prst="ellipse">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latin typeface="B Mir"/>
              <a:cs typeface="B Mitra" panose="00000400000000000000" pitchFamily="2" charset="-78"/>
            </a:rPr>
            <a:t>مکتب اقتصادی نهائیون</a:t>
          </a:r>
          <a:endParaRPr lang="en-US" sz="2000" kern="1200" dirty="0">
            <a:latin typeface="B Mir"/>
            <a:cs typeface="B Mitra" panose="00000400000000000000" pitchFamily="2" charset="-78"/>
          </a:endParaRPr>
        </a:p>
      </dsp:txBody>
      <dsp:txXfrm>
        <a:off x="4023056" y="444733"/>
        <a:ext cx="894097" cy="894097"/>
      </dsp:txXfrm>
    </dsp:sp>
    <dsp:sp modelId="{0571C2C1-18F2-4E85-A93F-0D03304AF9F5}">
      <dsp:nvSpPr>
        <dsp:cNvPr id="0" name=""/>
        <dsp:cNvSpPr/>
      </dsp:nvSpPr>
      <dsp:spPr>
        <a:xfrm>
          <a:off x="2109787" y="28098"/>
          <a:ext cx="3933825" cy="3147060"/>
        </a:xfrm>
        <a:prstGeom prst="funnel">
          <a:avLst/>
        </a:prstGeom>
        <a:solidFill>
          <a:schemeClr val="accent2">
            <a:alpha val="40000"/>
            <a:tint val="40000"/>
            <a:hueOff val="0"/>
            <a:satOff val="0"/>
            <a:lumOff val="0"/>
            <a:alphaOff val="0"/>
          </a:schemeClr>
        </a:solidFill>
        <a:ln w="100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5/25/2014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5/25/2014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5/25/2014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5/25/2014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5/25/2014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5/25/2014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5/25/2014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strips dir="ld"/>
  </p:transition>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0"/>
            <a:ext cx="7162800" cy="6629400"/>
          </a:xfrm>
        </p:spPr>
        <p:txBody>
          <a:bodyPr>
            <a:normAutofit/>
          </a:bodyPr>
          <a:lstStyle/>
          <a:p>
            <a:pPr algn="ctr"/>
            <a:endParaRPr lang="en-US" dirty="0">
              <a:solidFill>
                <a:schemeClr val="accent2">
                  <a:lumMod val="20000"/>
                  <a:lumOff val="80000"/>
                </a:schemeClr>
              </a:solidFill>
              <a:cs typeface="B Titr" panose="00000700000000000000" pitchFamily="2" charset="-78"/>
            </a:endParaRPr>
          </a:p>
        </p:txBody>
      </p:sp>
      <p:sp>
        <p:nvSpPr>
          <p:cNvPr id="2" name="Content Placeholder 1"/>
          <p:cNvSpPr>
            <a:spLocks noGrp="1"/>
          </p:cNvSpPr>
          <p:nvPr>
            <p:ph sz="quarter" idx="1"/>
          </p:nvPr>
        </p:nvSpPr>
        <p:spPr>
          <a:xfrm>
            <a:off x="612648" y="914400"/>
            <a:ext cx="8153400" cy="5181600"/>
          </a:xfrm>
        </p:spPr>
        <p:txBody>
          <a:bodyPr/>
          <a:lstStyle/>
          <a:p>
            <a:pPr marL="0" indent="0" algn="ctr">
              <a:buNone/>
            </a:pPr>
            <a:endParaRPr lang="en-US" dirty="0">
              <a:latin typeface="Arabic Typesetting" panose="03020402040406030203" pitchFamily="66" charset="-78"/>
              <a:cs typeface="Arabic Typesetting" panose="03020402040406030203" pitchFamily="66" charset="-78"/>
            </a:endParaRPr>
          </a:p>
        </p:txBody>
      </p:sp>
      <p:sp>
        <p:nvSpPr>
          <p:cNvPr id="3" name="Rectangle 2"/>
          <p:cNvSpPr/>
          <p:nvPr/>
        </p:nvSpPr>
        <p:spPr>
          <a:xfrm>
            <a:off x="1143000" y="2514600"/>
            <a:ext cx="6781799" cy="1569660"/>
          </a:xfrm>
          <a:prstGeom prst="rect">
            <a:avLst/>
          </a:prstGeom>
          <a:noFill/>
        </p:spPr>
        <p:txBody>
          <a:bodyPr wrap="square" lIns="91440" tIns="45720" rIns="91440" bIns="45720">
            <a:spAutoFit/>
            <a:scene3d>
              <a:camera prst="obliqueBottomLeft"/>
              <a:lightRig rig="flat" dir="tl">
                <a:rot lat="0" lon="0" rev="6600000"/>
              </a:lightRig>
            </a:scene3d>
            <a:sp3d extrusionH="25400" contourW="8890">
              <a:bevelT w="38100" h="31750" prst="angle"/>
              <a:contourClr>
                <a:schemeClr val="accent2">
                  <a:shade val="75000"/>
                </a:schemeClr>
              </a:contourClr>
            </a:sp3d>
          </a:bodyPr>
          <a:lstStyle/>
          <a:p>
            <a:pPr algn="ctr"/>
            <a:r>
              <a:rPr lang="fa-IR" sz="9600" dirty="0">
                <a:effectLst>
                  <a:outerShdw blurRad="75057" dist="38100" dir="5400000" sy="-20000" rotWithShape="0">
                    <a:prstClr val="black">
                      <a:alpha val="25000"/>
                    </a:prstClr>
                  </a:outerShdw>
                  <a:reflection blurRad="6350" stA="55000" endA="50" endPos="85000" dir="5400000" sy="-100000" algn="bl" rotWithShape="0"/>
                </a:effectLst>
                <a:latin typeface="Arabic Typesetting" panose="03020402040406030203" pitchFamily="66" charset="-78"/>
                <a:cs typeface="Arabic Typesetting" panose="03020402040406030203" pitchFamily="66" charset="-78"/>
              </a:rPr>
              <a:t>بسم الله الرحمن الرحیم</a:t>
            </a:r>
            <a:endParaRPr lang="en-US" sz="9600" dirty="0">
              <a:effectLst>
                <a:outerShdw blurRad="75057" dist="38100" dir="5400000" sy="-20000" rotWithShape="0">
                  <a:prstClr val="black">
                    <a:alpha val="25000"/>
                  </a:prstClr>
                </a:outerShdw>
                <a:reflection blurRad="6350" stA="55000" endA="50" endPos="85000" dir="5400000" sy="-100000" algn="bl" rotWithShape="0"/>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66754704"/>
      </p:ext>
    </p:extLst>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a:cs typeface="B Titr" panose="00000700000000000000" pitchFamily="2" charset="-78"/>
              </a:rPr>
              <a:t>تحلیل عرضه و تقاضا</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algn="just"/>
            <a:r>
              <a:rPr lang="fa-IR" dirty="0" smtClean="0">
                <a:cs typeface="B Mitra" panose="00000400000000000000" pitchFamily="2" charset="-78"/>
              </a:rPr>
              <a:t>مارشال اعتقاد نداشت کار او در لحاظ کردن </a:t>
            </a:r>
            <a:r>
              <a:rPr lang="fa-IR" b="1" dirty="0" smtClean="0">
                <a:solidFill>
                  <a:srgbClr val="C00000"/>
                </a:solidFill>
                <a:cs typeface="B Mitra" panose="00000400000000000000" pitchFamily="2" charset="-78"/>
              </a:rPr>
              <a:t>دوره زمانی بازار</a:t>
            </a:r>
            <a:r>
              <a:rPr lang="fa-IR" dirty="0" smtClean="0">
                <a:cs typeface="B Mitra" panose="00000400000000000000" pitchFamily="2" charset="-78"/>
              </a:rPr>
              <a:t> در تحلیل‌های اقتصادی کاری نوآورانه است.</a:t>
            </a:r>
          </a:p>
          <a:p>
            <a:pPr algn="just"/>
            <a:r>
              <a:rPr lang="fa-IR" dirty="0" smtClean="0">
                <a:cs typeface="B Mitra" panose="00000400000000000000" pitchFamily="2" charset="-78"/>
              </a:rPr>
              <a:t>تقاضا اساساً بر اساس قیمت تعیین می‌شود اما عرضه هرچه زمان جلوتر رود اهمیت بیشتری می‌یابد.</a:t>
            </a:r>
          </a:p>
          <a:p>
            <a:pPr algn="just"/>
            <a:r>
              <a:rPr lang="fa-IR" dirty="0" smtClean="0">
                <a:solidFill>
                  <a:srgbClr val="FF0000"/>
                </a:solidFill>
                <a:cs typeface="B Mitra" panose="00000400000000000000" pitchFamily="2" charset="-78"/>
              </a:rPr>
              <a:t>نهائیون</a:t>
            </a:r>
            <a:r>
              <a:rPr lang="fa-IR" dirty="0" smtClean="0">
                <a:cs typeface="B Mitra" panose="00000400000000000000" pitchFamily="2" charset="-78"/>
              </a:rPr>
              <a:t> تحلیل‌های خود را در</a:t>
            </a:r>
            <a:r>
              <a:rPr lang="fa-IR" dirty="0">
                <a:solidFill>
                  <a:srgbClr val="FF0000"/>
                </a:solidFill>
                <a:cs typeface="B Mitra" panose="00000400000000000000" pitchFamily="2" charset="-78"/>
              </a:rPr>
              <a:t>کوتاه مدت </a:t>
            </a:r>
            <a:r>
              <a:rPr lang="fa-IR" dirty="0" smtClean="0">
                <a:cs typeface="B Mitra" panose="00000400000000000000" pitchFamily="2" charset="-78"/>
              </a:rPr>
              <a:t>انجام می‌دادند در حالی که </a:t>
            </a:r>
            <a:r>
              <a:rPr lang="fa-IR" dirty="0">
                <a:solidFill>
                  <a:srgbClr val="FF0000"/>
                </a:solidFill>
                <a:cs typeface="B Mitra" panose="00000400000000000000" pitchFamily="2" charset="-78"/>
              </a:rPr>
              <a:t>کلاسیک‌ها</a:t>
            </a:r>
            <a:r>
              <a:rPr lang="fa-IR" dirty="0" smtClean="0">
                <a:cs typeface="B Mitra" panose="00000400000000000000" pitchFamily="2" charset="-78"/>
              </a:rPr>
              <a:t> تحلیل‌ها را در چارچوب دوره‌ زمانی </a:t>
            </a:r>
            <a:r>
              <a:rPr lang="fa-IR" dirty="0">
                <a:solidFill>
                  <a:srgbClr val="FF0000"/>
                </a:solidFill>
                <a:cs typeface="B Mitra" panose="00000400000000000000" pitchFamily="2" charset="-78"/>
              </a:rPr>
              <a:t>بلندمدت</a:t>
            </a:r>
            <a:r>
              <a:rPr lang="fa-IR" dirty="0" smtClean="0">
                <a:cs typeface="B Mitra" panose="00000400000000000000" pitchFamily="2" charset="-78"/>
              </a:rPr>
              <a:t> ارائه می‌کردند. از این‌رو تحلیل‌های مارشال بیشتر با نویسندگان متقدم تطبیق می‌کرد.</a:t>
            </a:r>
          </a:p>
          <a:p>
            <a:pPr marL="0" indent="0" algn="just">
              <a:buNone/>
            </a:pPr>
            <a:endParaRPr lang="en-US" dirty="0">
              <a:cs typeface="B Mitra" panose="00000400000000000000" pitchFamily="2" charset="-78"/>
            </a:endParaRPr>
          </a:p>
        </p:txBody>
      </p:sp>
    </p:spTree>
    <p:extLst>
      <p:ext uri="{BB962C8B-B14F-4D97-AF65-F5344CB8AC3E}">
        <p14:creationId xmlns:p14="http://schemas.microsoft.com/office/powerpoint/2010/main" val="182315345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تقاضا</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algn="just"/>
            <a:r>
              <a:rPr lang="fa-IR" dirty="0" smtClean="0">
                <a:cs typeface="B Mitra" panose="00000400000000000000" pitchFamily="2" charset="-78"/>
              </a:rPr>
              <a:t>مارشال منحنی تقاضا را از مطلوبیت به دست می‌آورد و مطلوبیت رابه صورت جمع‌افزا در نظر می‌گرفت و در تحلیل‌های خود جایگزینی برای آن در نظر نمی‌گرفت.</a:t>
            </a:r>
          </a:p>
          <a:p>
            <a:pPr algn="just"/>
            <a:r>
              <a:rPr lang="fa-IR" dirty="0">
                <a:solidFill>
                  <a:srgbClr val="FF0000"/>
                </a:solidFill>
                <a:cs typeface="B Mitra" panose="00000400000000000000" pitchFamily="2" charset="-78"/>
              </a:rPr>
              <a:t>مارشال مطلوبیت را بر اساس بازار </a:t>
            </a:r>
            <a:r>
              <a:rPr lang="fa-IR" dirty="0" smtClean="0">
                <a:cs typeface="B Mitra" panose="00000400000000000000" pitchFamily="2" charset="-78"/>
              </a:rPr>
              <a:t>(ارزش بازاری کالا، مثلاً ارزش کالا برابر مخارج که برابر یک واحد پولی است) می‌سنجید.</a:t>
            </a:r>
          </a:p>
          <a:p>
            <a:pPr algn="just"/>
            <a:r>
              <a:rPr lang="fa-IR" dirty="0" smtClean="0">
                <a:cs typeface="B Mitra" panose="00000400000000000000" pitchFamily="2" charset="-78"/>
              </a:rPr>
              <a:t>مارشال به بررسی تغییرات محدود در قیمت‌ها پرداخت و تغییرات جزئی آن‌ها را توانست از طریق بررسی مطلوبیت تحلیل کند.</a:t>
            </a:r>
          </a:p>
          <a:p>
            <a:pPr marL="0" indent="0" algn="just">
              <a:buNone/>
            </a:pPr>
            <a:endParaRPr lang="en-US" dirty="0">
              <a:cs typeface="B Mitra" panose="00000400000000000000" pitchFamily="2" charset="-78"/>
            </a:endParaRPr>
          </a:p>
        </p:txBody>
      </p:sp>
      <p:pic>
        <p:nvPicPr>
          <p:cNvPr id="2050" name="Picture 2" descr="C:\Users\Haidar\Desktop\Third Chapter\2014-05-09 19.34.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334000"/>
            <a:ext cx="8991600" cy="819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0987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تقاضا</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algn="just"/>
            <a:r>
              <a:rPr lang="fa-IR" dirty="0" smtClean="0">
                <a:cs typeface="B Mitra" panose="00000400000000000000" pitchFamily="2" charset="-78"/>
              </a:rPr>
              <a:t>مارشال در تحلیل‌های خود نتوانست فهرستی از سایر عوامل ارائه کند اما «اچ.ورث» توانست فهرستی از سایر عوامل مؤثر بر تحلیل‌ها نظیر درآمد، قیمت سایر محصولات، انتظارات قیمت و... ارائه کند. </a:t>
            </a:r>
          </a:p>
          <a:p>
            <a:pPr algn="just"/>
            <a:r>
              <a:rPr lang="fa-IR" dirty="0" smtClean="0">
                <a:cs typeface="B Mitra" panose="00000400000000000000" pitchFamily="2" charset="-78"/>
              </a:rPr>
              <a:t>مارشال فهرست اچ. ورث را نه مورد پذیرش قرار داد و نه آن را  رد کرد و نظری نسبت به آن ارائه ننمود.</a:t>
            </a:r>
          </a:p>
          <a:p>
            <a:pPr algn="just"/>
            <a:r>
              <a:rPr lang="fa-IR" dirty="0" smtClean="0">
                <a:cs typeface="B Mitra" panose="00000400000000000000" pitchFamily="2" charset="-78"/>
              </a:rPr>
              <a:t>مسئله پیش روی مارشال تفکیک ننمودن </a:t>
            </a:r>
            <a:r>
              <a:rPr lang="fa-IR" dirty="0">
                <a:solidFill>
                  <a:srgbClr val="FF0000"/>
                </a:solidFill>
                <a:cs typeface="B Mitra" panose="00000400000000000000" pitchFamily="2" charset="-78"/>
              </a:rPr>
              <a:t>اثرات درآمدی </a:t>
            </a:r>
            <a:r>
              <a:rPr lang="fa-IR" dirty="0" smtClean="0">
                <a:cs typeface="B Mitra" panose="00000400000000000000" pitchFamily="2" charset="-78"/>
              </a:rPr>
              <a:t>و </a:t>
            </a:r>
            <a:r>
              <a:rPr lang="fa-IR" dirty="0">
                <a:solidFill>
                  <a:srgbClr val="FF0000"/>
                </a:solidFill>
                <a:cs typeface="B Mitra" panose="00000400000000000000" pitchFamily="2" charset="-78"/>
              </a:rPr>
              <a:t>اثرات جانشینی </a:t>
            </a:r>
            <a:r>
              <a:rPr lang="fa-IR" dirty="0" smtClean="0">
                <a:cs typeface="B Mitra" panose="00000400000000000000" pitchFamily="2" charset="-78"/>
              </a:rPr>
              <a:t>بود. مارشال نمی‌توانست این اثرات را مورد توجه قرار دهد زیرا وی صرفاً تغییرات کوچک را مد نظر قرار داده بود و این تغییرات منجر به بروز اثرات درآمدی بسیار کوچکی می‌شود.</a:t>
            </a:r>
          </a:p>
        </p:txBody>
      </p:sp>
    </p:spTree>
    <p:extLst>
      <p:ext uri="{BB962C8B-B14F-4D97-AF65-F5344CB8AC3E}">
        <p14:creationId xmlns:p14="http://schemas.microsoft.com/office/powerpoint/2010/main" val="4102137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تقاضا</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algn="just"/>
            <a:r>
              <a:rPr lang="fa-IR" dirty="0" smtClean="0">
                <a:cs typeface="B Mitra" panose="00000400000000000000" pitchFamily="2" charset="-78"/>
              </a:rPr>
              <a:t>مسئله اصلی تحلیل‌های پویا ناتوانی در لحاظ کردن اثرات جانشینی و تعاریف مربوط و نیز ضعف در تحلیل اثرات درآمدی و جانشینی است.</a:t>
            </a:r>
          </a:p>
          <a:p>
            <a:pPr algn="just"/>
            <a:r>
              <a:rPr lang="fa-IR" dirty="0" smtClean="0">
                <a:cs typeface="B Mitra" panose="00000400000000000000" pitchFamily="2" charset="-78"/>
              </a:rPr>
              <a:t>بعد از اچ. ورث و پارتو که برای اولین بار تحلیل منحنی‌های بی‌تفاوتی را در مبحث مبادله ارائه کردند؛ بولی و بعدها آلن و هیکس از این مفهوم استفاده کردند.</a:t>
            </a:r>
          </a:p>
          <a:p>
            <a:pPr algn="just"/>
            <a:r>
              <a:rPr lang="fa-IR" dirty="0" smtClean="0">
                <a:cs typeface="B Mitra" panose="00000400000000000000" pitchFamily="2" charset="-78"/>
              </a:rPr>
              <a:t>این افراد درصدد اندازه‌گیری رتبه‌ای مطلوبیت برآمدند و بر این تصور توانسته‌اند مطلوبیت را در آن مقیاس اندازه‌گیری کنند.</a:t>
            </a:r>
          </a:p>
          <a:p>
            <a:pPr algn="just"/>
            <a:r>
              <a:rPr lang="fa-IR" dirty="0" smtClean="0">
                <a:cs typeface="B Mitra" panose="00000400000000000000" pitchFamily="2" charset="-78"/>
              </a:rPr>
              <a:t>این کار آن‌ها را قادر ساخت تا بین اثر درآمدی و اثر جانشینی تمایز قائل شوند.</a:t>
            </a:r>
          </a:p>
          <a:p>
            <a:pPr algn="just"/>
            <a:r>
              <a:rPr lang="fa-IR" dirty="0" smtClean="0">
                <a:cs typeface="B Mitra" panose="00000400000000000000" pitchFamily="2" charset="-78"/>
              </a:rPr>
              <a:t>ساموئل سان در سال 1950 نظریه ارجحیت‌های آشکار را ارائه کرد و تلاش نمود تا اندازه‌گیری مطلوبیت را از حالت عددی صرف خارج کرده و به بهره‌گیری از فرضیه قابلیت جایگزینی نزدیک کند.</a:t>
            </a:r>
          </a:p>
        </p:txBody>
      </p:sp>
    </p:spTree>
    <p:extLst>
      <p:ext uri="{BB962C8B-B14F-4D97-AF65-F5344CB8AC3E}">
        <p14:creationId xmlns:p14="http://schemas.microsoft.com/office/powerpoint/2010/main" val="40655068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تقاضا</a:t>
            </a:r>
            <a:endParaRPr lang="en-US" sz="3600" b="1" dirty="0">
              <a:cs typeface="B Titr" panose="00000700000000000000" pitchFamily="2" charset="-78"/>
            </a:endParaRPr>
          </a:p>
        </p:txBody>
      </p:sp>
      <p:sp>
        <p:nvSpPr>
          <p:cNvPr id="6" name="Content Placeholder 5"/>
          <p:cNvSpPr>
            <a:spLocks noGrp="1"/>
          </p:cNvSpPr>
          <p:nvPr>
            <p:ph sz="quarter" idx="1"/>
          </p:nvPr>
        </p:nvSpPr>
        <p:spPr>
          <a:xfrm>
            <a:off x="612648" y="1600200"/>
            <a:ext cx="8153400" cy="4876800"/>
          </a:xfrm>
        </p:spPr>
        <p:txBody>
          <a:bodyPr>
            <a:normAutofit lnSpcReduction="10000"/>
          </a:bodyPr>
          <a:lstStyle/>
          <a:p>
            <a:pPr algn="just"/>
            <a:r>
              <a:rPr lang="fa-IR" dirty="0" smtClean="0">
                <a:cs typeface="B Mitra" panose="00000400000000000000" pitchFamily="2" charset="-78"/>
              </a:rPr>
              <a:t>مارشال کوشید از مفهوم مازاد مصرف‌کننده در بحث مالیات‌ها و نحوه کاهش مازاد مصرف کننده با اعمال میزان مالیات استفاده کند.</a:t>
            </a:r>
          </a:p>
          <a:p>
            <a:pPr algn="just"/>
            <a:r>
              <a:rPr lang="fa-IR" dirty="0" smtClean="0">
                <a:cs typeface="B Mitra" panose="00000400000000000000" pitchFamily="2" charset="-78"/>
              </a:rPr>
              <a:t>مارشال مازاد مصرف کننده را ناحیه بالای سطح قیمت و در زیر منحنی تقاضا معرفی کرد.</a:t>
            </a:r>
          </a:p>
          <a:p>
            <a:pPr algn="just"/>
            <a:endParaRPr lang="fa-IR" dirty="0">
              <a:cs typeface="B Mitra" panose="00000400000000000000" pitchFamily="2" charset="-78"/>
            </a:endParaRPr>
          </a:p>
          <a:p>
            <a:pPr algn="just"/>
            <a:endParaRPr lang="fa-IR" dirty="0" smtClean="0">
              <a:cs typeface="B Mitra" panose="00000400000000000000" pitchFamily="2" charset="-78"/>
            </a:endParaRPr>
          </a:p>
          <a:p>
            <a:pPr algn="just"/>
            <a:endParaRPr lang="fa-IR" dirty="0">
              <a:cs typeface="B Mitra" panose="00000400000000000000" pitchFamily="2" charset="-78"/>
            </a:endParaRPr>
          </a:p>
          <a:p>
            <a:pPr algn="just"/>
            <a:endParaRPr lang="fa-IR" dirty="0" smtClean="0">
              <a:cs typeface="B Mitra" panose="00000400000000000000" pitchFamily="2" charset="-78"/>
            </a:endParaRPr>
          </a:p>
          <a:p>
            <a:pPr algn="just"/>
            <a:endParaRPr lang="fa-IR" dirty="0" smtClean="0">
              <a:cs typeface="B Mitra" panose="00000400000000000000" pitchFamily="2" charset="-78"/>
            </a:endParaRPr>
          </a:p>
          <a:p>
            <a:pPr lvl="8" algn="ctr"/>
            <a:r>
              <a:rPr lang="fa-IR" dirty="0" smtClean="0">
                <a:cs typeface="B Mitra" panose="00000400000000000000" pitchFamily="2" charset="-78"/>
              </a:rPr>
              <a:t>مازاد مصرف</a:t>
            </a:r>
          </a:p>
        </p:txBody>
      </p:sp>
      <p:pic>
        <p:nvPicPr>
          <p:cNvPr id="1026" name="Picture 2" descr="E:\20140518_07443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3124200"/>
            <a:ext cx="3153805" cy="246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8748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 calcmode="lin" valueType="num">
                                      <p:cBhvr>
                                        <p:cTn id="23" dur="1000" fill="hold"/>
                                        <p:tgtEl>
                                          <p:spTgt spid="6">
                                            <p:txEl>
                                              <p:pRg st="7" end="7"/>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7" end="7"/>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7" end="7"/>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عرضه</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algn="just"/>
            <a:r>
              <a:rPr lang="fa-IR" dirty="0" smtClean="0">
                <a:cs typeface="B Mitra" panose="00000400000000000000" pitchFamily="2" charset="-78"/>
              </a:rPr>
              <a:t>تحلیل کوتاه مدت مارشال از عرضه تا حدی با دیگر تحلیل‌ها متفاوت است زیرا</a:t>
            </a:r>
          </a:p>
          <a:p>
            <a:pPr marL="0" indent="0" algn="just">
              <a:buNone/>
            </a:pPr>
            <a:r>
              <a:rPr lang="fa-IR" dirty="0" smtClean="0">
                <a:cs typeface="B Mitra" panose="00000400000000000000" pitchFamily="2" charset="-78"/>
              </a:rPr>
              <a:t> اولاً </a:t>
            </a:r>
            <a:r>
              <a:rPr lang="fa-IR" dirty="0" smtClean="0">
                <a:solidFill>
                  <a:srgbClr val="FF0000"/>
                </a:solidFill>
                <a:cs typeface="B Mitra" panose="00000400000000000000" pitchFamily="2" charset="-78"/>
              </a:rPr>
              <a:t>تفکیک مشخصی بین مخارج ثابت و متغیر قائل نبود.</a:t>
            </a:r>
          </a:p>
          <a:p>
            <a:pPr marL="0" indent="0" algn="just">
              <a:buNone/>
            </a:pPr>
            <a:r>
              <a:rPr lang="fa-IR" dirty="0" smtClean="0">
                <a:cs typeface="B Mitra" panose="00000400000000000000" pitchFamily="2" charset="-78"/>
              </a:rPr>
              <a:t>ثانیاً </a:t>
            </a:r>
            <a:r>
              <a:rPr lang="fa-IR" dirty="0" smtClean="0">
                <a:solidFill>
                  <a:srgbClr val="FF0000"/>
                </a:solidFill>
                <a:cs typeface="B Mitra" panose="00000400000000000000" pitchFamily="2" charset="-78"/>
              </a:rPr>
              <a:t>در رویکرد استخراج منحنی عرضه وی از نزولی بودن بازده‌ها استفاده نکرد.</a:t>
            </a:r>
          </a:p>
          <a:p>
            <a:pPr marL="0" indent="0" algn="just">
              <a:buNone/>
            </a:pPr>
            <a:r>
              <a:rPr lang="fa-IR" dirty="0" smtClean="0">
                <a:cs typeface="B Mitra" panose="00000400000000000000" pitchFamily="2" charset="-78"/>
              </a:rPr>
              <a:t>از این‌رو منحنی عرضه بنگاه اقتصادی منحنی </a:t>
            </a:r>
            <a:r>
              <a:rPr lang="en-US" dirty="0" smtClean="0">
                <a:latin typeface="Times New Roman" panose="02020603050405020304" pitchFamily="18" charset="0"/>
                <a:cs typeface="Times New Roman" panose="02020603050405020304" pitchFamily="18" charset="0"/>
              </a:rPr>
              <a:t>MC</a:t>
            </a:r>
            <a:r>
              <a:rPr lang="fa-IR" dirty="0" smtClean="0">
                <a:cs typeface="B Mitra" panose="00000400000000000000" pitchFamily="2" charset="-78"/>
              </a:rPr>
              <a:t> ایی است که در بخش بالایی منحنی </a:t>
            </a:r>
            <a:r>
              <a:rPr lang="en-US" dirty="0" smtClean="0">
                <a:latin typeface="Times New Roman" panose="02020603050405020304" pitchFamily="18" charset="0"/>
                <a:cs typeface="Times New Roman" panose="02020603050405020304" pitchFamily="18" charset="0"/>
              </a:rPr>
              <a:t>AVC</a:t>
            </a:r>
            <a:r>
              <a:rPr lang="fa-IR" dirty="0" smtClean="0">
                <a:cs typeface="B Mitra" panose="00000400000000000000" pitchFamily="2" charset="-78"/>
              </a:rPr>
              <a:t> است؛ منوط به این‌که مخارج متغیر شرکت را پوشش دهد و شرکت را مجاز به فعالیت در ان سطح نماید.</a:t>
            </a:r>
          </a:p>
        </p:txBody>
      </p:sp>
    </p:spTree>
    <p:extLst>
      <p:ext uri="{BB962C8B-B14F-4D97-AF65-F5344CB8AC3E}">
        <p14:creationId xmlns:p14="http://schemas.microsoft.com/office/powerpoint/2010/main" val="29748414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عرضه</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991600" cy="5029200"/>
          </a:xfrm>
        </p:spPr>
        <p:txBody>
          <a:bodyPr>
            <a:normAutofit/>
          </a:bodyPr>
          <a:lstStyle/>
          <a:p>
            <a:pPr marL="0" indent="0" algn="just">
              <a:buNone/>
            </a:pPr>
            <a:r>
              <a:rPr lang="fa-IR" dirty="0" smtClean="0">
                <a:cs typeface="B Mitra" panose="00000400000000000000" pitchFamily="2" charset="-78"/>
              </a:rPr>
              <a:t>مسئله عمده مارشال در تحلیل‌های بلند مدت انطباق‌پذیر نمودن شیب صعودی منحنی عرضه کوتاه‌مدت با شواهدی است که قیمت‌ها مقدار عرضه را افزایش می‌دهند.</a:t>
            </a:r>
          </a:p>
          <a:p>
            <a:pPr marL="0" indent="0" algn="just">
              <a:buNone/>
            </a:pPr>
            <a:r>
              <a:rPr lang="fa-IR" dirty="0" smtClean="0">
                <a:cs typeface="B Mitra" panose="00000400000000000000" pitchFamily="2" charset="-78"/>
              </a:rPr>
              <a:t>انواع صرفه‌جویی:</a:t>
            </a:r>
          </a:p>
          <a:p>
            <a:pPr lvl="3" algn="just"/>
            <a:r>
              <a:rPr lang="fa-IR" dirty="0" smtClean="0">
                <a:cs typeface="B Mitra" panose="00000400000000000000" pitchFamily="2" charset="-78"/>
              </a:rPr>
              <a:t>برونی </a:t>
            </a:r>
          </a:p>
          <a:p>
            <a:pPr lvl="3" algn="just"/>
            <a:r>
              <a:rPr lang="fa-IR" dirty="0" smtClean="0">
                <a:cs typeface="B Mitra" panose="00000400000000000000" pitchFamily="2" charset="-78"/>
              </a:rPr>
              <a:t>درونی</a:t>
            </a:r>
          </a:p>
          <a:p>
            <a:pPr marL="0" indent="0" algn="just">
              <a:buNone/>
            </a:pPr>
            <a:r>
              <a:rPr lang="fa-IR" dirty="0" smtClean="0">
                <a:cs typeface="B Mitra" panose="00000400000000000000" pitchFamily="2" charset="-78"/>
              </a:rPr>
              <a:t>علل بروز صرفه‌جویی‌های برونی ناشی از مقیاس می‌تواند ناشی از عواملی چون:</a:t>
            </a:r>
          </a:p>
          <a:p>
            <a:pPr marL="0" indent="0" algn="just">
              <a:buNone/>
            </a:pPr>
            <a:r>
              <a:rPr lang="fa-IR" dirty="0" smtClean="0">
                <a:cs typeface="B Mitra" panose="00000400000000000000" pitchFamily="2" charset="-78"/>
              </a:rPr>
              <a:t>مکان شرکت و ایده‌هایی که  از خارج صنعت بنگاه اقتصادی را یاری می‌رسانند باشد.</a:t>
            </a:r>
          </a:p>
          <a:p>
            <a:pPr marL="0" indent="0" algn="just">
              <a:buNone/>
            </a:pPr>
            <a:r>
              <a:rPr lang="fa-IR" dirty="0" smtClean="0">
                <a:cs typeface="B Mitra" panose="00000400000000000000" pitchFamily="2" charset="-78"/>
              </a:rPr>
              <a:t>صرفه‌جویی‌های داخلی مانند صرفه‌جویی‌های برونی، بر کلیه فعالیت‌های شرکت‌های صنعت تأثیر‌گذار نیستند.</a:t>
            </a:r>
          </a:p>
        </p:txBody>
      </p:sp>
    </p:spTree>
    <p:extLst>
      <p:ext uri="{BB962C8B-B14F-4D97-AF65-F5344CB8AC3E}">
        <p14:creationId xmlns:p14="http://schemas.microsoft.com/office/powerpoint/2010/main" val="22196049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p:cTn id="55"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عرضه</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وی معتقد است انحصار طبیعی از این روی که شواهد واقعی دچار تغییر می‌شوند تحقق پیدا نخواهد کرد و ساختار بازار در چارچوب انحصار پایدار نخواهد بود.</a:t>
            </a:r>
          </a:p>
          <a:p>
            <a:pPr marL="0" indent="0" algn="just">
              <a:buNone/>
            </a:pPr>
            <a:r>
              <a:rPr lang="fa-IR" b="1" dirty="0" smtClean="0">
                <a:solidFill>
                  <a:srgbClr val="FF0000"/>
                </a:solidFill>
                <a:cs typeface="B Mitra" panose="00000400000000000000" pitchFamily="2" charset="-78"/>
              </a:rPr>
              <a:t>شرکت نمادین </a:t>
            </a:r>
            <a:r>
              <a:rPr lang="fa-IR" dirty="0" smtClean="0">
                <a:cs typeface="B Mitra" panose="00000400000000000000" pitchFamily="2" charset="-78"/>
              </a:rPr>
              <a:t>(رهبر، پیشرو) در راستای همین برداشت ارائه گردید.</a:t>
            </a:r>
          </a:p>
          <a:p>
            <a:pPr marL="0" indent="0" algn="just">
              <a:buNone/>
            </a:pPr>
            <a:r>
              <a:rPr lang="fa-IR" dirty="0" smtClean="0">
                <a:cs typeface="B Mitra" panose="00000400000000000000" pitchFamily="2" charset="-78"/>
              </a:rPr>
              <a:t>زیان‌های ناشی از مقیاس، تابعی از زمان است. در صورتی که مدیریت بخشی از قدرت خود را از دست بدهد زیان‌های ناشی از مقیاس به وقوع می‌پیوندند.</a:t>
            </a:r>
          </a:p>
          <a:p>
            <a:pPr marL="0" indent="0" algn="just">
              <a:buNone/>
            </a:pPr>
            <a:r>
              <a:rPr lang="fa-IR" dirty="0" smtClean="0">
                <a:cs typeface="B Mitra" panose="00000400000000000000" pitchFamily="2" charset="-78"/>
              </a:rPr>
              <a:t>تصور می‌شود این تحلیل بتواند نشان دهد چرا انحصار طبیعی پایدار نمی‌ماند و به حاشیه رانده می‌شود.</a:t>
            </a:r>
          </a:p>
          <a:p>
            <a:pPr marL="0" indent="0" algn="just">
              <a:buNone/>
            </a:pPr>
            <a:r>
              <a:rPr lang="fa-IR" dirty="0" smtClean="0">
                <a:cs typeface="B Mitra" panose="00000400000000000000" pitchFamily="2" charset="-78"/>
              </a:rPr>
              <a:t>به هر حال مارشال تصور روشنی از صنعت رقابتی نداشت؛ هرچند که وی نیز در تفکیک صرفه‌جویی‌های ناشی از مقیاس درونی و برونی دچار اشتباه شده است.</a:t>
            </a:r>
          </a:p>
          <a:p>
            <a:pPr marL="0" indent="0" algn="just">
              <a:buNone/>
            </a:pPr>
            <a:endParaRPr lang="fa-IR" dirty="0" smtClean="0">
              <a:cs typeface="B Mitra" panose="00000400000000000000" pitchFamily="2" charset="-78"/>
            </a:endParaRP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83266248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نظریه توزیع</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برای تحلیل توزیع عوامل از مباحث پایه‌ای عرضه و تقاضا و تمایز بین دوره‌های کوتاه‌مدت و بلند‌مدت زمانی استفاده شده است.</a:t>
            </a:r>
          </a:p>
          <a:p>
            <a:pPr marL="0" indent="0" algn="just">
              <a:buNone/>
            </a:pPr>
            <a:r>
              <a:rPr lang="fa-IR" dirty="0" smtClean="0">
                <a:solidFill>
                  <a:srgbClr val="FF0000"/>
                </a:solidFill>
                <a:cs typeface="B Mitra" panose="00000400000000000000" pitchFamily="2" charset="-78"/>
              </a:rPr>
              <a:t>تقاضای ثانویه</a:t>
            </a:r>
            <a:r>
              <a:rPr lang="fa-IR" dirty="0" smtClean="0">
                <a:cs typeface="B Mitra" panose="00000400000000000000" pitchFamily="2" charset="-78"/>
              </a:rPr>
              <a:t>: تقاضا برای عامل یا تولید در چارچوب تولید نهایی و شرایط تقاضا یا قیمت محصول تقاضای مشتقی (ثانویه) است.</a:t>
            </a:r>
          </a:p>
          <a:p>
            <a:pPr marL="0" indent="0" algn="just">
              <a:buNone/>
            </a:pPr>
            <a:r>
              <a:rPr lang="fa-IR" dirty="0" smtClean="0">
                <a:cs typeface="B Mitra" panose="00000400000000000000" pitchFamily="2" charset="-78"/>
              </a:rPr>
              <a:t>مارشال به 4 شرط جزئی برای کشش تقاضای عامل دست یافت:</a:t>
            </a:r>
          </a:p>
          <a:p>
            <a:pPr lvl="2" algn="just"/>
            <a:r>
              <a:rPr lang="fa-IR" dirty="0" smtClean="0">
                <a:cs typeface="B Mitra" panose="00000400000000000000" pitchFamily="2" charset="-78"/>
              </a:rPr>
              <a:t>فقدان جانشینی مناسب برای ورودی‌ها</a:t>
            </a:r>
          </a:p>
          <a:p>
            <a:pPr lvl="2" algn="just"/>
            <a:r>
              <a:rPr lang="fa-IR" dirty="0" smtClean="0">
                <a:cs typeface="B Mitra" panose="00000400000000000000" pitchFamily="2" charset="-78"/>
              </a:rPr>
              <a:t>فقدان جانشینی مناسب برای خروجی‌ها</a:t>
            </a:r>
          </a:p>
          <a:p>
            <a:pPr lvl="2" algn="just"/>
            <a:r>
              <a:rPr lang="fa-IR" dirty="0" smtClean="0">
                <a:cs typeface="B Mitra" panose="00000400000000000000" pitchFamily="2" charset="-78"/>
              </a:rPr>
              <a:t>سطح اهمیت حائز توجه نبودن؛ نظیر مقدار ناچیز بودن سطح مخارج مورد نظر نسبت به مخارج کل تولید</a:t>
            </a:r>
          </a:p>
          <a:p>
            <a:pPr lvl="2" algn="just"/>
            <a:r>
              <a:rPr lang="fa-IR" dirty="0" smtClean="0">
                <a:cs typeface="B Mitra" panose="00000400000000000000" pitchFamily="2" charset="-78"/>
              </a:rPr>
              <a:t>کاهش در مقدار تقاضای عامل؛ سبب کاهش بیشتری در قیمت‌های عرضه سایر عوامل می‌شود.</a:t>
            </a:r>
          </a:p>
        </p:txBody>
      </p:sp>
    </p:spTree>
    <p:extLst>
      <p:ext uri="{BB962C8B-B14F-4D97-AF65-F5344CB8AC3E}">
        <p14:creationId xmlns:p14="http://schemas.microsoft.com/office/powerpoint/2010/main" val="39409420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p:cTn id="55"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نظریه توزیع</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مارشال همچنین توانست ایده </a:t>
            </a:r>
            <a:r>
              <a:rPr lang="fa-IR" dirty="0" smtClean="0">
                <a:solidFill>
                  <a:srgbClr val="FF0000"/>
                </a:solidFill>
                <a:cs typeface="B Mitra" panose="00000400000000000000" pitchFamily="2" charset="-78"/>
              </a:rPr>
              <a:t>شبه اجاره </a:t>
            </a:r>
            <a:r>
              <a:rPr lang="fa-IR" dirty="0" smtClean="0">
                <a:cs typeface="B Mitra" panose="00000400000000000000" pitchFamily="2" charset="-78"/>
              </a:rPr>
              <a:t>را مطرح کند. مطابق این ایده مقدار عرضه در کوتاه‌مدت نمی‌تواند نسبت به تغییرات در تقاضا عکس‌العمل نشان دهد. </a:t>
            </a:r>
          </a:p>
          <a:p>
            <a:pPr marL="0" indent="0" algn="just">
              <a:buNone/>
            </a:pPr>
            <a:r>
              <a:rPr lang="fa-IR" dirty="0" smtClean="0">
                <a:cs typeface="B Mitra" panose="00000400000000000000" pitchFamily="2" charset="-78"/>
              </a:rPr>
              <a:t>این نکته به سازوکار اجاره برمی‌گردد؛ زیرا:</a:t>
            </a:r>
          </a:p>
          <a:p>
            <a:pPr marL="0" indent="0" algn="just">
              <a:buNone/>
            </a:pPr>
            <a:endParaRPr lang="fa-IR" dirty="0" smtClean="0">
              <a:cs typeface="B Mitra" panose="00000400000000000000" pitchFamily="2" charset="-78"/>
            </a:endParaRPr>
          </a:p>
          <a:p>
            <a:pPr marL="0" indent="0" algn="ctr">
              <a:buNone/>
            </a:pPr>
            <a:r>
              <a:rPr lang="fa-IR" dirty="0" smtClean="0">
                <a:solidFill>
                  <a:srgbClr val="FF0000"/>
                </a:solidFill>
                <a:cs typeface="B Mitra" panose="00000400000000000000" pitchFamily="2" charset="-78"/>
              </a:rPr>
              <a:t>قیمت‌ها احتمالاً بیشتر از سطح مورد نیاز برای حفظ عوامل در چارچوب تولید افزایش خواهند یافت.</a:t>
            </a:r>
          </a:p>
          <a:p>
            <a:pPr marL="0" indent="0" algn="ctr">
              <a:buNone/>
            </a:pPr>
            <a:endParaRPr lang="fa-IR" dirty="0" smtClean="0">
              <a:cs typeface="B Mitra" panose="00000400000000000000" pitchFamily="2" charset="-78"/>
            </a:endParaRPr>
          </a:p>
          <a:p>
            <a:pPr marL="0" indent="0" algn="just">
              <a:buNone/>
            </a:pPr>
            <a:r>
              <a:rPr lang="fa-IR" dirty="0" smtClean="0">
                <a:cs typeface="B Mitra" panose="00000400000000000000" pitchFamily="2" charset="-78"/>
              </a:rPr>
              <a:t>مارشال همچنین معتقد است که شبه‌اجاره در بلندمدت از بین خواهد رفت.</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73294727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p:cTn id="23"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p:cTn id="31"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67200" y="1600200"/>
            <a:ext cx="4876800" cy="5257800"/>
          </a:xfrm>
        </p:spPr>
        <p:txBody>
          <a:bodyPr>
            <a:normAutofit/>
          </a:bodyPr>
          <a:lstStyle/>
          <a:p>
            <a:r>
              <a:rPr lang="fa-IR" sz="3200" b="1" dirty="0" smtClean="0">
                <a:cs typeface="B Jadid" panose="00000700000000000000" pitchFamily="2" charset="-78"/>
              </a:rPr>
              <a:t>کتاب تحلیل سیر نظریه‌های اقتصادی</a:t>
            </a:r>
            <a:endParaRPr lang="fa-IR" sz="3200" dirty="0" smtClean="0">
              <a:cs typeface="B Mitra" pitchFamily="2" charset="-78"/>
            </a:endParaRPr>
          </a:p>
          <a:p>
            <a:r>
              <a:rPr lang="fa-IR" sz="3200" dirty="0" smtClean="0">
                <a:cs typeface="B Mitra" pitchFamily="2" charset="-78"/>
              </a:rPr>
              <a:t>فصل 6: مکتب اقتصادی نئوکلاسیک‌ها</a:t>
            </a:r>
          </a:p>
          <a:p>
            <a:r>
              <a:rPr lang="fa-IR" sz="3200" dirty="0" smtClean="0">
                <a:cs typeface="B Mitra" pitchFamily="2" charset="-78"/>
              </a:rPr>
              <a:t>استاد محترم: </a:t>
            </a:r>
          </a:p>
          <a:p>
            <a:pPr marL="0" indent="0" algn="ctr">
              <a:buNone/>
            </a:pPr>
            <a:r>
              <a:rPr lang="fa-IR" sz="3200" dirty="0" smtClean="0">
                <a:cs typeface="B Mitra" pitchFamily="2" charset="-78"/>
              </a:rPr>
              <a:t>جناب آقای دکتر حمیدی‌زاده</a:t>
            </a:r>
          </a:p>
          <a:p>
            <a:pPr marL="0" indent="0">
              <a:buNone/>
            </a:pPr>
            <a:endParaRPr lang="fa-IR" sz="3200" dirty="0">
              <a:cs typeface="B Mitra" pitchFamily="2" charset="-78"/>
            </a:endParaRPr>
          </a:p>
          <a:p>
            <a:r>
              <a:rPr lang="fa-IR" sz="3200" dirty="0" smtClean="0">
                <a:cs typeface="B Mitra" pitchFamily="2" charset="-78"/>
              </a:rPr>
              <a:t>دانشجو: </a:t>
            </a:r>
          </a:p>
          <a:p>
            <a:pPr marL="0" indent="0" algn="ctr">
              <a:buNone/>
            </a:pPr>
            <a:r>
              <a:rPr lang="fa-IR" sz="3200" dirty="0" smtClean="0">
                <a:cs typeface="B Mitra" pitchFamily="2" charset="-78"/>
              </a:rPr>
              <a:t>سید محمد حسین حسینی</a:t>
            </a:r>
          </a:p>
          <a:p>
            <a:pPr marL="0" indent="0" algn="ctr">
              <a:buNone/>
            </a:pPr>
            <a:r>
              <a:rPr lang="fa-IR" sz="3200" dirty="0" smtClean="0">
                <a:cs typeface="B Mitra" pitchFamily="2" charset="-78"/>
              </a:rPr>
              <a:t>نیم‌سال دوم سال تحصیلی 93-92</a:t>
            </a:r>
            <a:endParaRPr lang="en-US" sz="3200" dirty="0" smtClean="0">
              <a:cs typeface="B Mitra" pitchFamily="2" charset="-78"/>
            </a:endParaRPr>
          </a:p>
        </p:txBody>
      </p:sp>
      <p:pic>
        <p:nvPicPr>
          <p:cNvPr id="1026" name="Picture 2" descr="C:\Users\Haidar\Desktop\رقابت-پایدار-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905000"/>
            <a:ext cx="3962400" cy="457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بسط تحلیل‌های مارشال</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fontScale="92500" lnSpcReduction="10000"/>
          </a:bodyPr>
          <a:lstStyle/>
          <a:p>
            <a:pPr marL="0" indent="0" algn="just">
              <a:buNone/>
            </a:pPr>
            <a:r>
              <a:rPr lang="fa-IR" dirty="0" smtClean="0">
                <a:cs typeface="B Mitra" panose="00000400000000000000" pitchFamily="2" charset="-78"/>
              </a:rPr>
              <a:t>مارشال توانست در چارچوب عرف مکتب کمبریج نکاتی درباره نظریه پولی ارائه کند. پایه بسط نظریه مذکور متکی بر:</a:t>
            </a:r>
          </a:p>
          <a:p>
            <a:pPr lvl="3" algn="just"/>
            <a:r>
              <a:rPr lang="fa-IR" dirty="0" smtClean="0">
                <a:cs typeface="B Mitra" panose="00000400000000000000" pitchFamily="2" charset="-78"/>
              </a:rPr>
              <a:t>کار هیکس-آلن در باره تقاضا در دهه 1930</a:t>
            </a:r>
          </a:p>
          <a:p>
            <a:pPr lvl="3" algn="just"/>
            <a:r>
              <a:rPr lang="fa-IR" dirty="0" smtClean="0">
                <a:cs typeface="B Mitra" panose="00000400000000000000" pitchFamily="2" charset="-78"/>
              </a:rPr>
              <a:t>تأثیر جنگ بر ساختار بازار</a:t>
            </a:r>
          </a:p>
          <a:p>
            <a:pPr lvl="3" algn="just"/>
            <a:r>
              <a:rPr lang="fa-IR" dirty="0" smtClean="0">
                <a:cs typeface="B Mitra" panose="00000400000000000000" pitchFamily="2" charset="-78"/>
              </a:rPr>
              <a:t>مباحث اقتصادی رفاه بود</a:t>
            </a:r>
          </a:p>
          <a:p>
            <a:pPr marL="0" indent="0" algn="just">
              <a:buNone/>
            </a:pPr>
            <a:r>
              <a:rPr lang="fa-IR" dirty="0" smtClean="0">
                <a:cs typeface="B Mitra" panose="00000400000000000000" pitchFamily="2" charset="-78"/>
              </a:rPr>
              <a:t>تحلیل مارشال از انحصار در چارچوب تابع درآمد خالص بود. </a:t>
            </a:r>
          </a:p>
          <a:p>
            <a:pPr marL="0" indent="0" algn="just">
              <a:buNone/>
            </a:pPr>
            <a:r>
              <a:rPr lang="fa-IR" dirty="0" smtClean="0">
                <a:cs typeface="B Mitra" panose="00000400000000000000" pitchFamily="2" charset="-78"/>
              </a:rPr>
              <a:t>در مباحث امروزی اقتصاد می‌توان با اخذ مشتق از درآمد کل (</a:t>
            </a:r>
            <a:r>
              <a:rPr lang="en-US" dirty="0" smtClean="0">
                <a:latin typeface="Times New Roman" panose="02020603050405020304" pitchFamily="18" charset="0"/>
                <a:cs typeface="Times New Roman" panose="02020603050405020304" pitchFamily="18" charset="0"/>
              </a:rPr>
              <a:t>TR</a:t>
            </a:r>
            <a:r>
              <a:rPr lang="fa-IR" dirty="0" smtClean="0">
                <a:cs typeface="B Mitra" panose="00000400000000000000" pitchFamily="2" charset="-78"/>
              </a:rPr>
              <a:t>)، مخارج کل (</a:t>
            </a:r>
            <a:r>
              <a:rPr lang="en-US" dirty="0">
                <a:latin typeface="Times New Roman" panose="02020603050405020304" pitchFamily="18" charset="0"/>
                <a:cs typeface="Times New Roman" panose="02020603050405020304" pitchFamily="18" charset="0"/>
              </a:rPr>
              <a:t>TC</a:t>
            </a:r>
            <a:r>
              <a:rPr lang="fa-IR" dirty="0" smtClean="0">
                <a:cs typeface="B Mitra" panose="00000400000000000000" pitchFamily="2" charset="-78"/>
              </a:rPr>
              <a:t>)، درآمد نهایی (</a:t>
            </a:r>
            <a:r>
              <a:rPr lang="en-US" dirty="0">
                <a:latin typeface="Times New Roman" panose="02020603050405020304" pitchFamily="18" charset="0"/>
                <a:cs typeface="Times New Roman" panose="02020603050405020304" pitchFamily="18" charset="0"/>
              </a:rPr>
              <a:t>MR</a:t>
            </a:r>
            <a:r>
              <a:rPr lang="fa-IR" dirty="0" smtClean="0">
                <a:cs typeface="B Mitra" panose="00000400000000000000" pitchFamily="2" charset="-78"/>
              </a:rPr>
              <a:t>) و مخارج نهایی را برای </a:t>
            </a:r>
            <a:r>
              <a:rPr lang="fa-IR" dirty="0" smtClean="0">
                <a:solidFill>
                  <a:srgbClr val="FF0000"/>
                </a:solidFill>
                <a:cs typeface="B Mitra" panose="00000400000000000000" pitchFamily="2" charset="-78"/>
              </a:rPr>
              <a:t>حداکثرسازی سود </a:t>
            </a:r>
            <a:r>
              <a:rPr lang="fa-IR" dirty="0" smtClean="0">
                <a:cs typeface="B Mitra" panose="00000400000000000000" pitchFamily="2" charset="-78"/>
              </a:rPr>
              <a:t>به دست آورد.</a:t>
            </a:r>
          </a:p>
          <a:p>
            <a:pPr marL="0" indent="0" algn="just">
              <a:buNone/>
            </a:pPr>
            <a:r>
              <a:rPr lang="fa-IR" dirty="0" smtClean="0">
                <a:cs typeface="B Mitra" panose="00000400000000000000" pitchFamily="2" charset="-78"/>
              </a:rPr>
              <a:t>در حالی که مارشال از </a:t>
            </a:r>
            <a:r>
              <a:rPr lang="fa-IR" dirty="0" smtClean="0">
                <a:solidFill>
                  <a:srgbClr val="FF0000"/>
                </a:solidFill>
                <a:cs typeface="B Mitra" panose="00000400000000000000" pitchFamily="2" charset="-78"/>
              </a:rPr>
              <a:t>تابع درآمد خالص </a:t>
            </a:r>
            <a:r>
              <a:rPr lang="fa-IR" dirty="0" smtClean="0">
                <a:cs typeface="B Mitra" panose="00000400000000000000" pitchFamily="2" charset="-78"/>
              </a:rPr>
              <a:t>یا </a:t>
            </a:r>
            <a:r>
              <a:rPr lang="fa-IR" dirty="0" smtClean="0">
                <a:solidFill>
                  <a:srgbClr val="FF0000"/>
                </a:solidFill>
                <a:cs typeface="B Mitra" panose="00000400000000000000" pitchFamily="2" charset="-78"/>
              </a:rPr>
              <a:t>سود</a:t>
            </a:r>
            <a:r>
              <a:rPr lang="fa-IR" dirty="0" smtClean="0">
                <a:cs typeface="B Mitra" panose="00000400000000000000" pitchFamily="2" charset="-78"/>
              </a:rPr>
              <a:t> استفاده کرد.</a:t>
            </a:r>
          </a:p>
          <a:p>
            <a:pPr marL="0" indent="0" algn="just">
              <a:buNone/>
            </a:pPr>
            <a:r>
              <a:rPr lang="fa-IR" dirty="0" smtClean="0">
                <a:cs typeface="B Mitra" panose="00000400000000000000" pitchFamily="2" charset="-78"/>
              </a:rPr>
              <a:t>به زعم وی انحصار، تولید را محدود می‌کند و قیمت‌ها را افزایش خواهد داد؛ این وضعیت در بخش بی‌کشش فعالیت بنگاه صورت می‌گیرد. </a:t>
            </a:r>
          </a:p>
          <a:p>
            <a:pPr marL="0" indent="0" algn="just">
              <a:buNone/>
            </a:pPr>
            <a:r>
              <a:rPr lang="fa-IR" dirty="0" smtClean="0">
                <a:cs typeface="B Mitra" panose="00000400000000000000" pitchFamily="2" charset="-78"/>
              </a:rPr>
              <a:t>مارشال همیشه تلاش می‌کرد وضعیت‌های جهان واقعیت را با نظریه‌ها پیوند دهد</a:t>
            </a:r>
          </a:p>
        </p:txBody>
      </p:sp>
    </p:spTree>
    <p:extLst>
      <p:ext uri="{BB962C8B-B14F-4D97-AF65-F5344CB8AC3E}">
        <p14:creationId xmlns:p14="http://schemas.microsoft.com/office/powerpoint/2010/main" val="15762019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p:cTn id="55"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6">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 calcmode="lin" valueType="num">
                                      <p:cBhvr>
                                        <p:cTn id="63" dur="1000" fill="hold"/>
                                        <p:tgtEl>
                                          <p:spTgt spid="6">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6">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6">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6">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6">
                                            <p:txEl>
                                              <p:pRg st="8" end="8"/>
                                            </p:txEl>
                                          </p:spTgt>
                                        </p:tgtEl>
                                        <p:attrNameLst>
                                          <p:attrName>style.visibility</p:attrName>
                                        </p:attrNameLst>
                                      </p:cBhvr>
                                      <p:to>
                                        <p:strVal val="visible"/>
                                      </p:to>
                                    </p:set>
                                    <p:anim calcmode="lin" valueType="num">
                                      <p:cBhvr>
                                        <p:cTn id="71" dur="1000" fill="hold"/>
                                        <p:tgtEl>
                                          <p:spTgt spid="6">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6">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6">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 ورث (1845-1926)</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اچ ورث تحت افکار و نظریات جی‌ونز قرار داشت.</a:t>
            </a:r>
          </a:p>
          <a:p>
            <a:pPr marL="0" indent="0" algn="just">
              <a:buNone/>
            </a:pPr>
            <a:r>
              <a:rPr lang="fa-IR" dirty="0" smtClean="0">
                <a:cs typeface="B Mitra" panose="00000400000000000000" pitchFamily="2" charset="-78"/>
              </a:rPr>
              <a:t>از طریق مارشال کاربرد روش‌ها و فنون آمار در اقتصاد را آغاز کرد.</a:t>
            </a:r>
          </a:p>
          <a:p>
            <a:pPr marL="0" indent="0" algn="just">
              <a:buNone/>
            </a:pPr>
            <a:r>
              <a:rPr lang="fa-IR" dirty="0">
                <a:cs typeface="B Mitra" panose="00000400000000000000" pitchFamily="2" charset="-78"/>
              </a:rPr>
              <a:t> </a:t>
            </a:r>
            <a:r>
              <a:rPr lang="fa-IR" dirty="0" smtClean="0">
                <a:cs typeface="B Mitra" panose="00000400000000000000" pitchFamily="2" charset="-78"/>
              </a:rPr>
              <a:t>در راستای تلاش‌هایش توانست به تعمیم توابع مطلوبیت، تحلیل منحنی‌های بی‌تفاوتی و جعبه اچ ورث بپردازد.</a:t>
            </a:r>
          </a:p>
          <a:p>
            <a:pPr marL="0" indent="0" algn="just">
              <a:buNone/>
            </a:pPr>
            <a:r>
              <a:rPr lang="fa-IR" dirty="0" smtClean="0">
                <a:cs typeface="B Mitra" panose="00000400000000000000" pitchFamily="2" charset="-78"/>
              </a:rPr>
              <a:t>همچنین کار عمده‌ای در تجارت بین‌الملل (1983) و نیز در تعرفه مالیاتی (1897) ارائه نمود.</a:t>
            </a:r>
          </a:p>
          <a:p>
            <a:pPr marL="0" indent="0" algn="just">
              <a:buNone/>
            </a:pPr>
            <a:r>
              <a:rPr lang="fa-IR" dirty="0" smtClean="0">
                <a:cs typeface="B Mitra" panose="00000400000000000000" pitchFamily="2" charset="-78"/>
              </a:rPr>
              <a:t>همچنین در زمینه نظریه انحصار چند‌جانبه بر مبنای مطالعات کورنات، تحلیل‌هایی ارائه نمود.</a:t>
            </a:r>
          </a:p>
          <a:p>
            <a:pPr marL="0" indent="0" algn="just">
              <a:buNone/>
            </a:pPr>
            <a:endParaRPr lang="fa-IR" dirty="0" smtClean="0">
              <a:cs typeface="B Mitra" panose="00000400000000000000" pitchFamily="2" charset="-78"/>
            </a:endParaRP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461816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 ورث (1845-1926)</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مطابق بحث کورنات هر بنگاه اقتصادی برای دستیابی به سود حداکثر در صدد تنظیم </a:t>
            </a:r>
            <a:r>
              <a:rPr lang="en-US" dirty="0">
                <a:latin typeface="Times New Roman" panose="02020603050405020304" pitchFamily="18" charset="0"/>
                <a:cs typeface="Times New Roman" panose="02020603050405020304" pitchFamily="18" charset="0"/>
              </a:rPr>
              <a:t>Q</a:t>
            </a:r>
            <a:r>
              <a:rPr lang="fa-IR" dirty="0" smtClean="0">
                <a:cs typeface="B Mitra" panose="00000400000000000000" pitchFamily="2" charset="-78"/>
              </a:rPr>
              <a:t> میزان تولید برمی‌آید. </a:t>
            </a:r>
          </a:p>
          <a:p>
            <a:pPr marL="0" indent="0" algn="just">
              <a:buNone/>
            </a:pPr>
            <a:r>
              <a:rPr lang="fa-IR" dirty="0" smtClean="0">
                <a:cs typeface="B Mitra" panose="00000400000000000000" pitchFamily="2" charset="-78"/>
              </a:rPr>
              <a:t>وی در بحث‌های خود بیشتر بر تنظیم و تعدیل </a:t>
            </a:r>
            <a:r>
              <a:rPr lang="en-US" dirty="0">
                <a:latin typeface="Times New Roman" panose="02020603050405020304" pitchFamily="18" charset="0"/>
                <a:cs typeface="Times New Roman" panose="02020603050405020304" pitchFamily="18" charset="0"/>
              </a:rPr>
              <a:t>Q</a:t>
            </a:r>
            <a:r>
              <a:rPr lang="fa-IR" dirty="0" smtClean="0">
                <a:cs typeface="B Mitra" panose="00000400000000000000" pitchFamily="2" charset="-78"/>
              </a:rPr>
              <a:t> تأکید می‌ورزید و چندان توجهی به قیمت </a:t>
            </a:r>
            <a:r>
              <a:rPr lang="en-US" dirty="0">
                <a:latin typeface="Times New Roman" panose="02020603050405020304" pitchFamily="18" charset="0"/>
                <a:cs typeface="Times New Roman" panose="02020603050405020304" pitchFamily="18" charset="0"/>
              </a:rPr>
              <a:t>P</a:t>
            </a:r>
            <a:r>
              <a:rPr lang="fa-IR" dirty="0" smtClean="0">
                <a:cs typeface="B Mitra" panose="00000400000000000000" pitchFamily="2" charset="-78"/>
              </a:rPr>
              <a:t> نداشت.</a:t>
            </a:r>
          </a:p>
          <a:p>
            <a:pPr marL="0" indent="0" algn="just">
              <a:buNone/>
            </a:pPr>
            <a:r>
              <a:rPr lang="fa-IR" dirty="0" smtClean="0">
                <a:cs typeface="B Mitra" panose="00000400000000000000" pitchFamily="2" charset="-78"/>
              </a:rPr>
              <a:t>ایشان در این تحلیل‌ها سهم تولیدی رقابت را ثابت فرض می‌کرد؛سپس وی توانست به جمع‌بندی زیر برسد:</a:t>
            </a:r>
          </a:p>
          <a:p>
            <a:pPr lvl="1" algn="just"/>
            <a:r>
              <a:rPr lang="fa-IR" dirty="0" smtClean="0">
                <a:cs typeface="B Mitra" panose="00000400000000000000" pitchFamily="2" charset="-78"/>
              </a:rPr>
              <a:t>برای هر صنعت، ثبات به وجود می‌آید و تعادل، حاصل مقدار </a:t>
            </a:r>
            <a:r>
              <a:rPr lang="en-US" dirty="0">
                <a:latin typeface="Times New Roman" panose="02020603050405020304" pitchFamily="18" charset="0"/>
                <a:cs typeface="Times New Roman" panose="02020603050405020304" pitchFamily="18" charset="0"/>
              </a:rPr>
              <a:t>P</a:t>
            </a:r>
            <a:r>
              <a:rPr lang="fa-IR" dirty="0">
                <a:cs typeface="B Mitra" panose="00000400000000000000" pitchFamily="2" charset="-78"/>
              </a:rPr>
              <a:t> </a:t>
            </a:r>
            <a:r>
              <a:rPr lang="fa-IR" dirty="0" smtClean="0">
                <a:cs typeface="B Mitra" panose="00000400000000000000" pitchFamily="2" charset="-78"/>
              </a:rPr>
              <a:t>و </a:t>
            </a:r>
            <a:r>
              <a:rPr lang="en-US" dirty="0">
                <a:latin typeface="Times New Roman" panose="02020603050405020304" pitchFamily="18" charset="0"/>
                <a:cs typeface="Times New Roman" panose="02020603050405020304" pitchFamily="18" charset="0"/>
              </a:rPr>
              <a:t>Q</a:t>
            </a:r>
            <a:r>
              <a:rPr lang="fa-IR" dirty="0" smtClean="0">
                <a:cs typeface="B Mitra" panose="00000400000000000000" pitchFamily="2" charset="-78"/>
              </a:rPr>
              <a:t> را تعیین می‌کند.</a:t>
            </a:r>
          </a:p>
          <a:p>
            <a:pPr lvl="1" algn="just"/>
            <a:r>
              <a:rPr lang="fa-IR" dirty="0" smtClean="0">
                <a:cs typeface="B Mitra" panose="00000400000000000000" pitchFamily="2" charset="-78"/>
              </a:rPr>
              <a:t>تعادل </a:t>
            </a:r>
            <a:r>
              <a:rPr lang="en-US" dirty="0">
                <a:latin typeface="Times New Roman" panose="02020603050405020304" pitchFamily="18" charset="0"/>
                <a:cs typeface="Times New Roman" panose="02020603050405020304" pitchFamily="18" charset="0"/>
              </a:rPr>
              <a:t>P</a:t>
            </a:r>
            <a:r>
              <a:rPr lang="fa-IR" dirty="0" smtClean="0">
                <a:cs typeface="B Mitra" panose="00000400000000000000" pitchFamily="2" charset="-78"/>
              </a:rPr>
              <a:t>و </a:t>
            </a:r>
            <a:r>
              <a:rPr lang="en-US" dirty="0" smtClean="0">
                <a:latin typeface="Times New Roman" panose="02020603050405020304" pitchFamily="18" charset="0"/>
                <a:cs typeface="Times New Roman" panose="02020603050405020304" pitchFamily="18" charset="0"/>
              </a:rPr>
              <a:t>Q</a:t>
            </a:r>
            <a:r>
              <a:rPr lang="fa-IR" dirty="0" smtClean="0">
                <a:cs typeface="B Mitra" panose="00000400000000000000" pitchFamily="2" charset="-78"/>
              </a:rPr>
              <a:t> به تعداد فروشندگان بستگی دارد.</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7413847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 ورث (1845-1926)</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lvl="1" algn="just"/>
            <a:r>
              <a:rPr lang="fa-IR" dirty="0" smtClean="0">
                <a:cs typeface="B Mitra" panose="00000400000000000000" pitchFamily="2" charset="-78"/>
              </a:rPr>
              <a:t>همچنین اچ ورث کار جدی دیگری در زمینه تنظیم قیمت‌ها ارائه کرد.</a:t>
            </a:r>
          </a:p>
          <a:p>
            <a:pPr lvl="1" algn="just"/>
            <a:r>
              <a:rPr lang="fa-IR" dirty="0" smtClean="0">
                <a:cs typeface="B Mitra" panose="00000400000000000000" pitchFamily="2" charset="-78"/>
              </a:rPr>
              <a:t>وی بر این تصور بود که عرصه‌های تولید و مقدار آن محدود است. بنگاه‌های اقتصادی برای فروش خود به کاهش قیمت‌ها روی می‌آورند. </a:t>
            </a:r>
          </a:p>
          <a:p>
            <a:pPr lvl="1" algn="just"/>
            <a:r>
              <a:rPr lang="fa-IR" dirty="0" smtClean="0">
                <a:cs typeface="B Mitra" panose="00000400000000000000" pitchFamily="2" charset="-78"/>
              </a:rPr>
              <a:t>این سیاست باعث استفاده از تمام ظرفیت بنگاه می‌شود و سایر بنگاه‌ها سهم باقی‌مانده بازار را از آن خود می‌دانند و قیمت‌ها افزایش می‌یابد.</a:t>
            </a:r>
          </a:p>
          <a:p>
            <a:pPr lvl="1" algn="just"/>
            <a:r>
              <a:rPr lang="fa-IR" dirty="0" smtClean="0">
                <a:cs typeface="B Mitra" panose="00000400000000000000" pitchFamily="2" charset="-78"/>
              </a:rPr>
              <a:t>راه حل اچ ورث اگر چه به تعیین قیمت منجر نمی‌شود اما وضعیت به گونه‌ای سیر می‌کند که تعادل رقابتی شکل می‌گیرد. لذا قیمت‌ها به سمت قیمت‌گذاری در وضعیت انحصار میل می‌کند. </a:t>
            </a:r>
          </a:p>
          <a:p>
            <a:pPr lvl="1" algn="just"/>
            <a:r>
              <a:rPr lang="fa-IR" dirty="0" smtClean="0">
                <a:cs typeface="B Mitra" panose="00000400000000000000" pitchFamily="2" charset="-78"/>
              </a:rPr>
              <a:t>در این شرایط هاتلینگ توانست نظریه موقعیت جغرافیایی را که ناشی از وجود فاصله مکانی بین تولید و مصرف است ارائه کند.</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28249205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 ورث (1845-1926)</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algn="just"/>
            <a:r>
              <a:rPr lang="fa-IR" dirty="0" smtClean="0">
                <a:cs typeface="B Mitra" panose="00000400000000000000" pitchFamily="2" charset="-78"/>
              </a:rPr>
              <a:t>براساس این نظریه با فرض برقراری برابری در مقادیر نهایی عوامل برای هر یک از فعالیت‌های تولیدی، موقعیت جغرافیایی در چارچوب بازار هدف، بر اساس حداقل هزینه انتخاب می‌شود.</a:t>
            </a:r>
          </a:p>
          <a:p>
            <a:pPr algn="just"/>
            <a:r>
              <a:rPr lang="fa-IR" dirty="0" smtClean="0">
                <a:cs typeface="B Mitra" panose="00000400000000000000" pitchFamily="2" charset="-78"/>
              </a:rPr>
              <a:t>با فرض این‌که کار و سرمایه اثر یکسانی بر تولید کلیه فرآورده‌ها در تمام مکان‌ها دارند، منابع میان مکان‌ها مختلف به‌گونه‌ای تخصیص می‌یابد تا سود به حداکثر برسد.</a:t>
            </a:r>
          </a:p>
          <a:p>
            <a:pPr algn="just"/>
            <a:r>
              <a:rPr lang="fa-IR" dirty="0" smtClean="0">
                <a:cs typeface="B Mitra" panose="00000400000000000000" pitchFamily="2" charset="-78"/>
              </a:rPr>
              <a:t>تولید محصولات حجیم با ارزش افزوده کمتر، نزدیک مکان مصرف صورت  می‌گیرد؛ در حالی که محصولات کم حجم‌تر و یا با ارزش‌افزوده‌ی بالاتر می‌تواند در مکان‌هایی تولید شود که دورتر از بازارشان هستند.</a:t>
            </a:r>
          </a:p>
        </p:txBody>
      </p:sp>
    </p:spTree>
    <p:extLst>
      <p:ext uri="{BB962C8B-B14F-4D97-AF65-F5344CB8AC3E}">
        <p14:creationId xmlns:p14="http://schemas.microsoft.com/office/powerpoint/2010/main" val="15459053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 ورث (1845-1926)</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بنابر‌این می‌توان نتیجه گرفت هرچند شهرت اچ ورث به میزان شهرت مارشال نیست اما تأثیر افکار وی در تحلیل‌های اقتصادی زمان خود و بعد از آن بسیار بالاست.</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6803072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b="1" dirty="0" smtClean="0">
                <a:cs typeface="B Titr" panose="00000700000000000000" pitchFamily="2" charset="-78"/>
              </a:rPr>
              <a:t>بررسی روند‌های بلندمدت در اقتصاد ایالات متحده (1870-1915)</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دورفام توانست تحلیل ارزشمندی در اثر خود با عنوان افکار اقتصادی در مدنیت آمریکا ارائه کند:</a:t>
            </a:r>
          </a:p>
          <a:p>
            <a:pPr algn="just"/>
            <a:r>
              <a:rPr lang="fa-IR" dirty="0" smtClean="0">
                <a:cs typeface="B Mitra" panose="00000400000000000000" pitchFamily="2" charset="-78"/>
              </a:rPr>
              <a:t>مهم‌ترین موضوع‌های اقتصادی آن دوره قانون ضدتراست، مقررات راه‌آهن، مسائل نیروی کار، تعرفه‌های گمرکی و افکار متنوع کارکرد‌های پول بود.</a:t>
            </a:r>
          </a:p>
          <a:p>
            <a:pPr algn="just"/>
            <a:r>
              <a:rPr lang="fa-IR" dirty="0" smtClean="0">
                <a:cs typeface="B Mitra" panose="00000400000000000000" pitchFamily="2" charset="-78"/>
              </a:rPr>
              <a:t>بعد از سال 1865 آموزش عالی در ابعاد متخلف گسترش یافت.</a:t>
            </a:r>
          </a:p>
          <a:p>
            <a:pPr algn="just"/>
            <a:r>
              <a:rPr lang="fa-IR" dirty="0" smtClean="0">
                <a:cs typeface="B Mitra" panose="00000400000000000000" pitchFamily="2" charset="-78"/>
              </a:rPr>
              <a:t>زمینه‌های تازه‌ای که در آن ادوار مطرح می‌شد تا حدی با اقبال و پذیرش عموم روبرو بود با گسترش زمینه‌های پذیرش  علوم سخت و مهندسی نیز توانستند به پیشرفت‌هایی نایل آیند و کارهای آن‌ها نیز نه تنها مورد پذیرش افراد علاقه‌مند قرار گرفت بلکه آن‌ها را به عنوان یک متخصص و کارشناس نگریستند.</a:t>
            </a:r>
          </a:p>
        </p:txBody>
      </p:sp>
    </p:spTree>
    <p:extLst>
      <p:ext uri="{BB962C8B-B14F-4D97-AF65-F5344CB8AC3E}">
        <p14:creationId xmlns:p14="http://schemas.microsoft.com/office/powerpoint/2010/main" val="226609282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b="1" dirty="0" smtClean="0">
                <a:cs typeface="B Titr" panose="00000700000000000000" pitchFamily="2" charset="-78"/>
              </a:rPr>
              <a:t>مکتب تاریخی آلمان</a:t>
            </a:r>
            <a:br>
              <a:rPr lang="fa-IR" sz="3600" b="1" dirty="0" smtClean="0">
                <a:cs typeface="B Titr" panose="00000700000000000000" pitchFamily="2" charset="-78"/>
              </a:rPr>
            </a:br>
            <a:r>
              <a:rPr lang="fa-IR" sz="3600" b="1" dirty="0" smtClean="0">
                <a:cs typeface="B Titr" panose="00000700000000000000" pitchFamily="2" charset="-78"/>
              </a:rPr>
              <a:t>(فردریچ لیست، 1789)</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fontScale="92500" lnSpcReduction="10000"/>
          </a:bodyPr>
          <a:lstStyle/>
          <a:p>
            <a:pPr marL="0" indent="0" algn="just">
              <a:buNone/>
            </a:pPr>
            <a:r>
              <a:rPr lang="fa-IR" dirty="0" smtClean="0">
                <a:cs typeface="B Mitra" panose="00000400000000000000" pitchFamily="2" charset="-78"/>
              </a:rPr>
              <a:t>او کوشید تعرفه‌های گمرکی را میان ایالات متحده حذف کند. او مراحل تاریخی را  به 5 دسته تقسیم کرد:</a:t>
            </a:r>
          </a:p>
          <a:p>
            <a:pPr algn="just"/>
            <a:r>
              <a:rPr lang="fa-IR" dirty="0" smtClean="0">
                <a:cs typeface="B Mitra" panose="00000400000000000000" pitchFamily="2" charset="-78"/>
              </a:rPr>
              <a:t>زندگی غارنشینی</a:t>
            </a:r>
          </a:p>
          <a:p>
            <a:pPr algn="just"/>
            <a:r>
              <a:rPr lang="fa-IR" dirty="0" smtClean="0">
                <a:cs typeface="B Mitra" panose="00000400000000000000" pitchFamily="2" charset="-78"/>
              </a:rPr>
              <a:t>زندگی چوپانی</a:t>
            </a:r>
          </a:p>
          <a:p>
            <a:pPr algn="just"/>
            <a:r>
              <a:rPr lang="fa-IR" dirty="0" smtClean="0">
                <a:cs typeface="B Mitra" panose="00000400000000000000" pitchFamily="2" charset="-78"/>
              </a:rPr>
              <a:t>زندگی کشاورزی </a:t>
            </a:r>
          </a:p>
          <a:p>
            <a:pPr algn="just"/>
            <a:r>
              <a:rPr lang="fa-IR" dirty="0" smtClean="0">
                <a:cs typeface="B Mitra" panose="00000400000000000000" pitchFamily="2" charset="-78"/>
              </a:rPr>
              <a:t>زندگی کشاورزی و صنعتی</a:t>
            </a:r>
          </a:p>
          <a:p>
            <a:pPr algn="just"/>
            <a:r>
              <a:rPr lang="fa-IR" dirty="0" smtClean="0">
                <a:cs typeface="B Mitra" panose="00000400000000000000" pitchFamily="2" charset="-78"/>
              </a:rPr>
              <a:t>زندگی کشاورزی و صنعتی و تجاری</a:t>
            </a:r>
          </a:p>
          <a:p>
            <a:pPr marL="0" indent="0" algn="just">
              <a:buNone/>
            </a:pPr>
            <a:r>
              <a:rPr lang="fa-IR" dirty="0" smtClean="0">
                <a:cs typeface="B Mitra" panose="00000400000000000000" pitchFamily="2" charset="-78"/>
              </a:rPr>
              <a:t>او معتقد بود تجارت آزاد دایمی نیست ولی برای مراحل سه گانه اول و مرحله پنجم مناسب است.</a:t>
            </a:r>
          </a:p>
          <a:p>
            <a:pPr marL="0" indent="0" algn="just">
              <a:buNone/>
            </a:pPr>
            <a:r>
              <a:rPr lang="fa-IR" dirty="0" smtClean="0">
                <a:cs typeface="B Mitra" panose="00000400000000000000" pitchFamily="2" charset="-78"/>
              </a:rPr>
              <a:t>اومعتقد بود بریتانیا تنها کشوری است که در مرحله 5 به سر می‌برد اما آلمان نمی‌توانست وارد تجارت آزاد شود و باید حمایت خود را از اقتصاد با وضع تعرفه‌های گمرکی اعمال کند.</a:t>
            </a:r>
          </a:p>
        </p:txBody>
      </p:sp>
    </p:spTree>
    <p:extLst>
      <p:ext uri="{BB962C8B-B14F-4D97-AF65-F5344CB8AC3E}">
        <p14:creationId xmlns:p14="http://schemas.microsoft.com/office/powerpoint/2010/main" val="31137514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p:cTn id="55"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6">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 calcmode="lin" valueType="num">
                                      <p:cBhvr>
                                        <p:cTn id="63" dur="1000" fill="hold"/>
                                        <p:tgtEl>
                                          <p:spTgt spid="6">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6">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6">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b="1" dirty="0" smtClean="0">
                <a:cs typeface="B Titr" panose="00000700000000000000" pitchFamily="2" charset="-78"/>
              </a:rPr>
              <a:t>مکتب تاریخی آلمان</a:t>
            </a:r>
            <a:br>
              <a:rPr lang="fa-IR" sz="3600" b="1" dirty="0" smtClean="0">
                <a:cs typeface="B Titr" panose="00000700000000000000" pitchFamily="2" charset="-78"/>
              </a:rPr>
            </a:br>
            <a:r>
              <a:rPr lang="fa-IR" sz="3600" b="1" dirty="0" smtClean="0">
                <a:cs typeface="B Titr" panose="00000700000000000000" pitchFamily="2" charset="-78"/>
              </a:rPr>
              <a:t>راجر و اشمولر</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lnSpcReduction="10000"/>
          </a:bodyPr>
          <a:lstStyle/>
          <a:p>
            <a:pPr algn="just"/>
            <a:r>
              <a:rPr lang="fa-IR" dirty="0" smtClean="0">
                <a:cs typeface="B Mitra" panose="00000400000000000000" pitchFamily="2" charset="-78"/>
              </a:rPr>
              <a:t>تاریخ این دو شخص را بنیانگذار مکتب تاریخی آلمان معرفی می‌کند.</a:t>
            </a:r>
          </a:p>
          <a:p>
            <a:pPr algn="just"/>
            <a:r>
              <a:rPr lang="fa-IR" dirty="0" smtClean="0">
                <a:cs typeface="B Mitra" panose="00000400000000000000" pitchFamily="2" charset="-78"/>
              </a:rPr>
              <a:t>این افراد در تحقیقات خود از روش استدلال استقرایی استفاده می‌کردند.</a:t>
            </a:r>
          </a:p>
          <a:p>
            <a:pPr algn="just"/>
            <a:r>
              <a:rPr lang="fa-IR" dirty="0" smtClean="0">
                <a:cs typeface="B Mitra" panose="00000400000000000000" pitchFamily="2" charset="-78"/>
              </a:rPr>
              <a:t>راجر با تاکید بر جمع‌آوری داده‌ها به نظریه‌پردازی می‌پرداخت در حالی که اشمولر از این بابت که اقتصاد در طول زمان تغییر می‌کند مخالف نظریه پردازی بود و استناد کار او اقتصاد امریکا بود.</a:t>
            </a:r>
          </a:p>
          <a:p>
            <a:pPr algn="just"/>
            <a:r>
              <a:rPr lang="fa-IR" dirty="0" smtClean="0">
                <a:cs typeface="B Mitra" panose="00000400000000000000" pitchFamily="2" charset="-78"/>
              </a:rPr>
              <a:t>اشمولر به ارایه نظر در سیاستگذاری عمومی، استقراض فقرا و بیمه اجتماعی پرداخت.</a:t>
            </a:r>
          </a:p>
          <a:p>
            <a:pPr algn="just"/>
            <a:r>
              <a:rPr lang="fa-IR" dirty="0" smtClean="0">
                <a:cs typeface="B Mitra" panose="00000400000000000000" pitchFamily="2" charset="-78"/>
              </a:rPr>
              <a:t>به عقیده این مکتب اقتصاددانان باید نقش فعالی در سیاستگذاری، بویژه در کمک به طبقات کم‌درآمد داشته باشند.</a:t>
            </a:r>
          </a:p>
          <a:p>
            <a:pPr algn="just"/>
            <a:r>
              <a:rPr lang="fa-IR" dirty="0" smtClean="0">
                <a:cs typeface="B Mitra" panose="00000400000000000000" pitchFamily="2" charset="-78"/>
              </a:rPr>
              <a:t>این افراد توانستند با نفوذ خود بر اقتصاددانان امریکا آن‌ها را برای مدتی از </a:t>
            </a:r>
            <a:r>
              <a:rPr lang="fa-IR" dirty="0" smtClean="0">
                <a:solidFill>
                  <a:srgbClr val="FF0000"/>
                </a:solidFill>
                <a:cs typeface="B Mitra" panose="00000400000000000000" pitchFamily="2" charset="-78"/>
              </a:rPr>
              <a:t>مکتب اقتصادی کلاسیک </a:t>
            </a:r>
            <a:r>
              <a:rPr lang="fa-IR" dirty="0" smtClean="0">
                <a:cs typeface="B Mitra" panose="00000400000000000000" pitchFamily="2" charset="-78"/>
              </a:rPr>
              <a:t>دور کنند.</a:t>
            </a:r>
          </a:p>
        </p:txBody>
      </p:sp>
    </p:spTree>
    <p:extLst>
      <p:ext uri="{BB962C8B-B14F-4D97-AF65-F5344CB8AC3E}">
        <p14:creationId xmlns:p14="http://schemas.microsoft.com/office/powerpoint/2010/main" val="27423208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نقش اقتصاددانان</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نقش اقتصاددانان در هدایت اقتصاد کلان و خرد از کشور آلمان شروع شد و تا به آمریکا استمرار پیدا کرد تا به تأسیس «انجمن اقتصاددانان آمریکا» منجر شد.</a:t>
            </a:r>
          </a:p>
          <a:p>
            <a:pPr marL="0" indent="0" algn="just">
              <a:buNone/>
            </a:pPr>
            <a:r>
              <a:rPr lang="fa-IR" dirty="0" smtClean="0">
                <a:cs typeface="B Mitra" panose="00000400000000000000" pitchFamily="2" charset="-78"/>
              </a:rPr>
              <a:t>راهکار‌های پیشنهادی این انجمن بیشتر مسأله محور بود؛ که این رویکرد تحت تأثیر زیاد ریچارد ایلی «</a:t>
            </a:r>
            <a:r>
              <a:rPr lang="en-US" dirty="0" smtClean="0">
                <a:latin typeface="Times New Roman" panose="02020603050405020304" pitchFamily="18" charset="0"/>
                <a:cs typeface="Times New Roman" panose="02020603050405020304" pitchFamily="18" charset="0"/>
              </a:rPr>
              <a:t>Richard Ely</a:t>
            </a:r>
            <a:r>
              <a:rPr lang="fa-IR" dirty="0" smtClean="0">
                <a:cs typeface="B Mitra" panose="00000400000000000000" pitchFamily="2" charset="-78"/>
              </a:rPr>
              <a:t>»</a:t>
            </a:r>
            <a:r>
              <a:rPr lang="fa-IR" dirty="0">
                <a:cs typeface="B Mitra" panose="00000400000000000000" pitchFamily="2" charset="-78"/>
              </a:rPr>
              <a:t> </a:t>
            </a:r>
            <a:r>
              <a:rPr lang="fa-IR" dirty="0" smtClean="0">
                <a:cs typeface="B Mitra" panose="00000400000000000000" pitchFamily="2" charset="-78"/>
              </a:rPr>
              <a:t>قرار داشت.</a:t>
            </a:r>
          </a:p>
          <a:p>
            <a:pPr marL="0" indent="0" algn="just">
              <a:buNone/>
            </a:pPr>
            <a:r>
              <a:rPr lang="fa-IR" dirty="0" smtClean="0">
                <a:cs typeface="B Mitra" panose="00000400000000000000" pitchFamily="2" charset="-78"/>
              </a:rPr>
              <a:t>تأثیرپذیری بالای اقتصاد دانان از رویداد‌ها و تحلیل‌های اقتصادی سایر ممالک (دانشگاه کورنل: چارچوب مفهومی درباره تعرفه‌های گمرکی)</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27423208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smtClean="0">
                <a:cs typeface="B Titr" pitchFamily="2" charset="-78"/>
              </a:rPr>
              <a:t>فهرست مطالب</a:t>
            </a:r>
            <a:endParaRPr lang="fa-IR" dirty="0">
              <a:cs typeface="B Titr" pitchFamily="2" charset="-78"/>
            </a:endParaRPr>
          </a:p>
        </p:txBody>
      </p:sp>
      <p:sp>
        <p:nvSpPr>
          <p:cNvPr id="3" name="Content Placeholder 2"/>
          <p:cNvSpPr>
            <a:spLocks noGrp="1"/>
          </p:cNvSpPr>
          <p:nvPr>
            <p:ph sz="quarter" idx="1"/>
          </p:nvPr>
        </p:nvSpPr>
        <p:spPr>
          <a:xfrm>
            <a:off x="381000" y="1600200"/>
            <a:ext cx="8461248" cy="4800600"/>
          </a:xfrm>
        </p:spPr>
        <p:txBody>
          <a:bodyPr>
            <a:noAutofit/>
          </a:bodyPr>
          <a:lstStyle/>
          <a:p>
            <a:r>
              <a:rPr lang="fa-IR" sz="2000" dirty="0" smtClean="0">
                <a:cs typeface="B Nazanin" panose="00000400000000000000" pitchFamily="2" charset="-78"/>
              </a:rPr>
              <a:t>مقدمه</a:t>
            </a:r>
          </a:p>
          <a:p>
            <a:r>
              <a:rPr lang="fa-IR" sz="2000" dirty="0" smtClean="0">
                <a:cs typeface="B Nazanin" panose="00000400000000000000" pitchFamily="2" charset="-78"/>
              </a:rPr>
              <a:t>روش‌شناسی</a:t>
            </a:r>
          </a:p>
          <a:p>
            <a:r>
              <a:rPr lang="fa-IR" sz="2000" dirty="0" smtClean="0">
                <a:cs typeface="B Nazanin" panose="00000400000000000000" pitchFamily="2" charset="-78"/>
              </a:rPr>
              <a:t>تحلیل عرضه و تقاضا</a:t>
            </a:r>
          </a:p>
          <a:p>
            <a:r>
              <a:rPr lang="fa-IR" sz="2000" dirty="0" smtClean="0">
                <a:cs typeface="B Nazanin" panose="00000400000000000000" pitchFamily="2" charset="-78"/>
              </a:rPr>
              <a:t>تقاضا</a:t>
            </a:r>
          </a:p>
          <a:p>
            <a:r>
              <a:rPr lang="fa-IR" sz="2000" dirty="0" smtClean="0">
                <a:cs typeface="B Nazanin" panose="00000400000000000000" pitchFamily="2" charset="-78"/>
              </a:rPr>
              <a:t>عرضه</a:t>
            </a:r>
          </a:p>
          <a:p>
            <a:r>
              <a:rPr lang="fa-IR" sz="2000" dirty="0" smtClean="0">
                <a:cs typeface="B Nazanin" panose="00000400000000000000" pitchFamily="2" charset="-78"/>
              </a:rPr>
              <a:t>نظریه توزیع</a:t>
            </a:r>
          </a:p>
          <a:p>
            <a:r>
              <a:rPr lang="fa-IR" sz="2000" dirty="0" smtClean="0">
                <a:cs typeface="B Nazanin" panose="00000400000000000000" pitchFamily="2" charset="-78"/>
              </a:rPr>
              <a:t>بسط نظریه مارشال</a:t>
            </a:r>
          </a:p>
          <a:p>
            <a:r>
              <a:rPr lang="fa-IR" sz="2000" dirty="0" smtClean="0">
                <a:cs typeface="B Nazanin" panose="00000400000000000000" pitchFamily="2" charset="-78"/>
              </a:rPr>
              <a:t>اچ. ورث</a:t>
            </a:r>
          </a:p>
          <a:p>
            <a:r>
              <a:rPr lang="fa-IR" sz="2000" dirty="0">
                <a:cs typeface="B Nazanin" panose="00000400000000000000" pitchFamily="2" charset="-78"/>
              </a:rPr>
              <a:t>بررسی روند‌های بلندمدت در اقتصاد ایالات متحده </a:t>
            </a:r>
            <a:endParaRPr lang="fa-IR" sz="2000" dirty="0" smtClean="0">
              <a:cs typeface="B Nazanin" panose="00000400000000000000" pitchFamily="2" charset="-78"/>
            </a:endParaRPr>
          </a:p>
          <a:p>
            <a:r>
              <a:rPr lang="fa-IR" sz="2000" dirty="0">
                <a:cs typeface="B Nazanin" panose="00000400000000000000" pitchFamily="2" charset="-78"/>
              </a:rPr>
              <a:t>مکتب تاریخی </a:t>
            </a:r>
            <a:r>
              <a:rPr lang="fa-IR" sz="2000" dirty="0" smtClean="0">
                <a:cs typeface="B Nazanin" panose="00000400000000000000" pitchFamily="2" charset="-78"/>
              </a:rPr>
              <a:t>آلمان</a:t>
            </a:r>
          </a:p>
          <a:p>
            <a:r>
              <a:rPr lang="fa-IR" sz="2000" dirty="0" smtClean="0">
                <a:cs typeface="B Nazanin" panose="00000400000000000000" pitchFamily="2" charset="-78"/>
              </a:rPr>
              <a:t>نقش اقتصاددانان</a:t>
            </a:r>
          </a:p>
          <a:p>
            <a:pPr marL="0" indent="0">
              <a:buNone/>
            </a:pPr>
            <a:endParaRPr lang="fa-IR" sz="2000" dirty="0" smtClean="0">
              <a:cs typeface="B Nazanin" panose="00000400000000000000" pitchFamily="2" charset="-78"/>
            </a:endParaRPr>
          </a:p>
          <a:p>
            <a:endParaRPr lang="en-US" sz="2000" dirty="0" smtClean="0">
              <a:cs typeface="B Nazanin" panose="00000400000000000000" pitchFamily="2" charset="-78"/>
            </a:endParaRPr>
          </a:p>
        </p:txBody>
      </p:sp>
    </p:spTree>
    <p:extLst>
      <p:ext uri="{BB962C8B-B14F-4D97-AF65-F5344CB8AC3E}">
        <p14:creationId xmlns:p14="http://schemas.microsoft.com/office/powerpoint/2010/main" val="39354339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ریچارد ایلی</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وی به توجه به مسائل اخلاقی مذهب در اقتصاد عقیده داشته و با تلفیق اخلاق با اقتصاد تأکید داشت.</a:t>
            </a:r>
          </a:p>
          <a:p>
            <a:pPr marL="0" indent="0" algn="just">
              <a:buNone/>
            </a:pPr>
            <a:r>
              <a:rPr lang="fa-IR" dirty="0" smtClean="0">
                <a:cs typeface="B Mitra" panose="00000400000000000000" pitchFamily="2" charset="-78"/>
              </a:rPr>
              <a:t>تأثیر ایلی را میتوان دو جنبه‌ای دانست:</a:t>
            </a:r>
          </a:p>
          <a:p>
            <a:pPr algn="just"/>
            <a:r>
              <a:rPr lang="fa-IR" dirty="0" smtClean="0">
                <a:cs typeface="B Mitra" panose="00000400000000000000" pitchFamily="2" charset="-78"/>
              </a:rPr>
              <a:t>تلاش برای تغییر اقتصاد به </a:t>
            </a:r>
            <a:r>
              <a:rPr lang="fa-IR" dirty="0" smtClean="0">
                <a:solidFill>
                  <a:srgbClr val="FF0000"/>
                </a:solidFill>
                <a:cs typeface="B Mitra" panose="00000400000000000000" pitchFamily="2" charset="-78"/>
              </a:rPr>
              <a:t>علم اصلاح‌گرا</a:t>
            </a:r>
            <a:r>
              <a:rPr lang="fa-IR" dirty="0" smtClean="0">
                <a:cs typeface="B Mitra" panose="00000400000000000000" pitchFamily="2" charset="-78"/>
              </a:rPr>
              <a:t> که موانعی برای فعالیت‌های روش‌های تجربی و تحلیلی بوجود اورده بود.</a:t>
            </a:r>
          </a:p>
          <a:p>
            <a:pPr algn="just"/>
            <a:r>
              <a:rPr lang="fa-IR" dirty="0" smtClean="0">
                <a:solidFill>
                  <a:srgbClr val="FF0000"/>
                </a:solidFill>
                <a:cs typeface="B Mitra" panose="00000400000000000000" pitchFamily="2" charset="-78"/>
              </a:rPr>
              <a:t>فعالیت‌های اصلاحی</a:t>
            </a:r>
            <a:r>
              <a:rPr lang="fa-IR" dirty="0" smtClean="0">
                <a:cs typeface="B Mitra" panose="00000400000000000000" pitchFamily="2" charset="-78"/>
              </a:rPr>
              <a:t> در دانشگاه ویسکانسین</a:t>
            </a:r>
          </a:p>
        </p:txBody>
      </p:sp>
    </p:spTree>
    <p:extLst>
      <p:ext uri="{BB962C8B-B14F-4D97-AF65-F5344CB8AC3E}">
        <p14:creationId xmlns:p14="http://schemas.microsoft.com/office/powerpoint/2010/main" val="6965947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ای.جیمز، 1855-1925</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وی در زمینه مسائل زمانه خود بویژه اتحادیه‌های کارگری و سیاست پولی به مطالعه پرداخت.</a:t>
            </a:r>
          </a:p>
          <a:p>
            <a:pPr marL="0" indent="0" algn="just">
              <a:buNone/>
            </a:pPr>
            <a:r>
              <a:rPr lang="fa-IR" dirty="0" smtClean="0">
                <a:cs typeface="B Mitra" panose="00000400000000000000" pitchFamily="2" charset="-78"/>
              </a:rPr>
              <a:t>در دوره‌ی وی مدیریت بازرگانی به عنوان یک </a:t>
            </a:r>
            <a:r>
              <a:rPr lang="fa-IR" smtClean="0">
                <a:cs typeface="B Mitra" panose="00000400000000000000" pitchFamily="2" charset="-78"/>
              </a:rPr>
              <a:t>رشته مستقل </a:t>
            </a:r>
            <a:r>
              <a:rPr lang="fa-IR" dirty="0" smtClean="0">
                <a:cs typeface="B Mitra" panose="00000400000000000000" pitchFamily="2" charset="-78"/>
              </a:rPr>
              <a:t>شناخته شد و لذا وی نقش زیادی در توسعه آموزش بازرگانی داشت.</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6965947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اچ.سی آدامز 1851-1921</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وی بیشتر بر ساختار انحصاری بازار تمرکز نمود.</a:t>
            </a:r>
          </a:p>
          <a:p>
            <a:pPr marL="0" indent="0" algn="just">
              <a:buNone/>
            </a:pPr>
            <a:r>
              <a:rPr lang="fa-IR" dirty="0" smtClean="0">
                <a:cs typeface="B Mitra" panose="00000400000000000000" pitchFamily="2" charset="-78"/>
              </a:rPr>
              <a:t>از طرف دیگر وی تحلیل‌هایی درباره خنثی کردن قدرت اتحادیه‌های کارگری ارائه نمود و معتقد بود صنعت را می‌توان با ایجاد همکاری صنعتی بین بنگاه‌های اقتصادی و اتحادیه‌های کارگری راهبری نمود.</a:t>
            </a:r>
          </a:p>
          <a:p>
            <a:pPr marL="0" indent="0" algn="just">
              <a:buNone/>
            </a:pPr>
            <a:r>
              <a:rPr lang="fa-IR" dirty="0" smtClean="0">
                <a:cs typeface="B Mitra" panose="00000400000000000000" pitchFamily="2" charset="-78"/>
              </a:rPr>
              <a:t>دیگر فعالیت‌های وی نیز عبارتند از:</a:t>
            </a:r>
          </a:p>
          <a:p>
            <a:pPr lvl="2" algn="just"/>
            <a:r>
              <a:rPr lang="fa-IR" dirty="0" smtClean="0">
                <a:cs typeface="B Mitra" panose="00000400000000000000" pitchFamily="2" charset="-78"/>
              </a:rPr>
              <a:t>مقررات ایمنی در کارخانه</a:t>
            </a:r>
          </a:p>
          <a:p>
            <a:pPr lvl="2" algn="just"/>
            <a:r>
              <a:rPr lang="fa-IR" dirty="0" smtClean="0">
                <a:cs typeface="B Mitra" panose="00000400000000000000" pitchFamily="2" charset="-78"/>
              </a:rPr>
              <a:t>کالاهای عمومی و کالا‌های خصوصی</a:t>
            </a:r>
          </a:p>
          <a:p>
            <a:pPr lvl="2" algn="just"/>
            <a:r>
              <a:rPr lang="fa-IR" dirty="0" smtClean="0">
                <a:cs typeface="B Mitra" panose="00000400000000000000" pitchFamily="2" charset="-78"/>
              </a:rPr>
              <a:t>قانون‌گذاری درباره خدمات عمومی</a:t>
            </a:r>
          </a:p>
          <a:p>
            <a:pPr lvl="2" algn="just"/>
            <a:r>
              <a:rPr lang="fa-IR" dirty="0" smtClean="0">
                <a:cs typeface="B Mitra" panose="00000400000000000000" pitchFamily="2" charset="-78"/>
              </a:rPr>
              <a:t>استاندارد‌های حسابداری در کمیسیون مالی بین ایالتی</a:t>
            </a:r>
          </a:p>
        </p:txBody>
      </p:sp>
    </p:spTree>
    <p:extLst>
      <p:ext uri="{BB962C8B-B14F-4D97-AF65-F5344CB8AC3E}">
        <p14:creationId xmlns:p14="http://schemas.microsoft.com/office/powerpoint/2010/main" val="20783277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p:cTn id="55"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فرانک تاسی</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او معتقد به امکان تلفیق تحلیل‌های تاریخی و تحلیل‌های اقتصاددانان کلاسیک بود.</a:t>
            </a:r>
          </a:p>
          <a:p>
            <a:pPr marL="0" indent="0" algn="just">
              <a:buNone/>
            </a:pPr>
            <a:r>
              <a:rPr lang="fa-IR" dirty="0" smtClean="0">
                <a:cs typeface="B Mitra" panose="00000400000000000000" pitchFamily="2" charset="-78"/>
              </a:rPr>
              <a:t>تاسی همچنین تأکید داشت اصول تجارت آزاد قابل پذیرش و خوب است اما باید استثنائاتی برای صنایع کوچک قائل شد و به تدریج از میزان تعرفه‌های گمرکی کاست.</a:t>
            </a:r>
          </a:p>
          <a:p>
            <a:pPr marL="0" indent="0" algn="just">
              <a:buNone/>
            </a:pPr>
            <a:r>
              <a:rPr lang="fa-IR" dirty="0" smtClean="0">
                <a:cs typeface="B Mitra" panose="00000400000000000000" pitchFamily="2" charset="-78"/>
              </a:rPr>
              <a:t>وی معتقد بود بالا بودن سطح حقوق و دستمزد به خاطر برقراری تعرفه‌ها نیست؛ بلکه بهره‌وری نهایی بالاست و بالا بودن بهره‌وری بیشتر از سرمایه‌گذاری‌های فراوان منابع طبیعی و توانمندی نیروی کار است.</a:t>
            </a:r>
          </a:p>
        </p:txBody>
      </p:sp>
    </p:spTree>
    <p:extLst>
      <p:ext uri="{BB962C8B-B14F-4D97-AF65-F5344CB8AC3E}">
        <p14:creationId xmlns:p14="http://schemas.microsoft.com/office/powerpoint/2010/main" val="20783277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جیمز لافمن</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تخصص اصلی وی سیاست‌های پولی بود و اثر عمده وی را می‌توان درباره تدوین تاریخ نظام انعطاف‌پذیر پایه پولی در ایالات متحده دانست.</a:t>
            </a:r>
          </a:p>
          <a:p>
            <a:pPr marL="0" indent="0" algn="just">
              <a:buNone/>
            </a:pPr>
            <a:r>
              <a:rPr lang="fa-IR" dirty="0" smtClean="0">
                <a:cs typeface="B Mitra" panose="00000400000000000000" pitchFamily="2" charset="-78"/>
              </a:rPr>
              <a:t>نظریه‌پردازی وی در زمینه پایه پولی با هم سازگاری نداشت؛ وی در ابتدا معتقد بود سطح قیمت‌ها به چارچوب وجوه مشمول استقراض برمی‌گردد؛ در حالی که بعدها اظهار داشت سطح قیمت‌ها بر اساس میزان پایه پولی طلا تعیین می‌شود.</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2139242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جان کامونز، 1862-1945</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وی توانست در سه زمینه زیر به نظریه‌پردازی اقتصادی بپردازد:</a:t>
            </a:r>
          </a:p>
          <a:p>
            <a:pPr algn="just"/>
            <a:r>
              <a:rPr lang="fa-IR" dirty="0" smtClean="0">
                <a:cs typeface="B Mitra" panose="00000400000000000000" pitchFamily="2" charset="-78"/>
              </a:rPr>
              <a:t>اصلاحات اجتماعی (توزیع درآمد، تفکرات رفاه اقتصادی، قوانین خدمات عمومی، قوانین ایمنی در صنعت، نظام جبران خدمات کارکنان، بیمه بیکاری و...)</a:t>
            </a:r>
          </a:p>
          <a:p>
            <a:pPr algn="just"/>
            <a:r>
              <a:rPr lang="fa-IR" dirty="0" smtClean="0">
                <a:cs typeface="B Mitra" panose="00000400000000000000" pitchFamily="2" charset="-78"/>
              </a:rPr>
              <a:t>آموزش دوره‌های تحصیلات تکمیلی </a:t>
            </a:r>
          </a:p>
          <a:p>
            <a:pPr algn="just"/>
            <a:r>
              <a:rPr lang="fa-IR" dirty="0" smtClean="0">
                <a:cs typeface="B Mitra" panose="00000400000000000000" pitchFamily="2" charset="-78"/>
              </a:rPr>
              <a:t>اقتصاد کار (کتاب مستندسازی تاریخ جامعه صنعتی امریکا)</a:t>
            </a:r>
          </a:p>
          <a:p>
            <a:pPr marL="0" indent="0" algn="just">
              <a:buNone/>
            </a:pPr>
            <a:r>
              <a:rPr lang="fa-IR" dirty="0" smtClean="0">
                <a:cs typeface="B Mitra" panose="00000400000000000000" pitchFamily="2" charset="-78"/>
              </a:rPr>
              <a:t> </a:t>
            </a:r>
          </a:p>
        </p:txBody>
      </p:sp>
    </p:spTree>
    <p:extLst>
      <p:ext uri="{BB962C8B-B14F-4D97-AF65-F5344CB8AC3E}">
        <p14:creationId xmlns:p14="http://schemas.microsoft.com/office/powerpoint/2010/main" val="11576863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anose="00000700000000000000" pitchFamily="2" charset="-78"/>
              </a:rPr>
              <a:t>جان کامونز، 1862-1945</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انواع داد وستد‌های اقتصادی از نظر کامونز:</a:t>
            </a:r>
          </a:p>
          <a:p>
            <a:pPr algn="just"/>
            <a:r>
              <a:rPr lang="fa-IR" dirty="0" smtClean="0">
                <a:cs typeface="B Mitra" panose="00000400000000000000" pitchFamily="2" charset="-78"/>
              </a:rPr>
              <a:t>داد و ستد‌های چانه‌زنی</a:t>
            </a:r>
          </a:p>
          <a:p>
            <a:pPr algn="just"/>
            <a:r>
              <a:rPr lang="fa-IR" dirty="0" smtClean="0">
                <a:cs typeface="B Mitra" panose="00000400000000000000" pitchFamily="2" charset="-78"/>
              </a:rPr>
              <a:t>داد و ستدهای مدیریتی</a:t>
            </a:r>
          </a:p>
          <a:p>
            <a:pPr algn="just"/>
            <a:r>
              <a:rPr lang="fa-IR" dirty="0" smtClean="0">
                <a:cs typeface="B Mitra" panose="00000400000000000000" pitchFamily="2" charset="-78"/>
              </a:rPr>
              <a:t>داد و ستد‌های تضامنی</a:t>
            </a:r>
          </a:p>
          <a:p>
            <a:pPr marL="0" indent="0" algn="just">
              <a:buNone/>
            </a:pPr>
            <a:r>
              <a:rPr lang="fa-IR" dirty="0" smtClean="0">
                <a:cs typeface="B Mitra" panose="00000400000000000000" pitchFamily="2" charset="-78"/>
              </a:rPr>
              <a:t>اعتبار اولیه رویکرد کامونز بر اساس علوم اجتماعی، تاریخ و حقوق سنجیده می‌شود. لذا مطابق تحلیل‌هایش دخالت‌های دولت برای دستیابی به پیامد‌های مطلوب اجتماعی ضروری است.</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1572593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b="1" dirty="0" smtClean="0">
                <a:cs typeface="B Titr" panose="00000700000000000000" pitchFamily="2" charset="-78"/>
              </a:rPr>
              <a:t>ای. اچ چمبرلین 1899-1967</a:t>
            </a:r>
            <a:br>
              <a:rPr lang="fa-IR" sz="3600" b="1" dirty="0" smtClean="0">
                <a:cs typeface="B Titr" panose="00000700000000000000" pitchFamily="2" charset="-78"/>
              </a:rPr>
            </a:br>
            <a:r>
              <a:rPr lang="fa-IR" sz="3600" b="1" dirty="0" smtClean="0">
                <a:cs typeface="B Titr" panose="00000700000000000000" pitchFamily="2" charset="-78"/>
              </a:rPr>
              <a:t>تنوع تولید و مخارج فروش</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a:bodyPr>
          <a:lstStyle/>
          <a:p>
            <a:pPr marL="0" indent="0" algn="just">
              <a:buNone/>
            </a:pPr>
            <a:r>
              <a:rPr lang="fa-IR" dirty="0" smtClean="0">
                <a:cs typeface="B Mitra" panose="00000400000000000000" pitchFamily="2" charset="-78"/>
              </a:rPr>
              <a:t>چمبرلین از نظریه قیمت مارشال که اشاره به انحصار کامل و رقابت کامل دارد استفاده نمود و مدل رقابت انحصاری را  که تلفیقی از این دو مدل است ارائه داد.</a:t>
            </a:r>
          </a:p>
          <a:p>
            <a:pPr marL="0" indent="0" algn="just">
              <a:buNone/>
            </a:pPr>
            <a:r>
              <a:rPr lang="fa-IR" dirty="0" smtClean="0">
                <a:cs typeface="B Mitra" panose="00000400000000000000" pitchFamily="2" charset="-78"/>
              </a:rPr>
              <a:t>در این مدل قیمت فراورده‌ها که قبلا فقط در ساختار انحصار کامل یا رقابت کامل مظرح می‌شد حال در شرایط جدید، نگاه تازه‌ای می‌طلبد.</a:t>
            </a:r>
          </a:p>
          <a:p>
            <a:pPr marL="0" indent="0" algn="just">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0138845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b="1" dirty="0" smtClean="0">
                <a:cs typeface="B Titr" panose="00000700000000000000" pitchFamily="2" charset="-78"/>
              </a:rPr>
              <a:t>ای. اچ چمبرلین 1899-1967</a:t>
            </a:r>
            <a:br>
              <a:rPr lang="fa-IR" sz="3600" b="1" dirty="0" smtClean="0">
                <a:cs typeface="B Titr" panose="00000700000000000000" pitchFamily="2" charset="-78"/>
              </a:rPr>
            </a:br>
            <a:r>
              <a:rPr lang="fa-IR" sz="3600" b="1" dirty="0" smtClean="0">
                <a:cs typeface="B Titr" panose="00000700000000000000" pitchFamily="2" charset="-78"/>
              </a:rPr>
              <a:t>تنوع تولید و مخارج فروش</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28601" y="1676400"/>
            <a:ext cx="8686799" cy="5029200"/>
          </a:xfrm>
        </p:spPr>
        <p:txBody>
          <a:bodyPr>
            <a:normAutofit lnSpcReduction="10000"/>
          </a:bodyPr>
          <a:lstStyle/>
          <a:p>
            <a:pPr marL="0" indent="0" algn="just">
              <a:buNone/>
            </a:pPr>
            <a:r>
              <a:rPr lang="fa-IR" dirty="0" smtClean="0">
                <a:cs typeface="B Mitra" panose="00000400000000000000" pitchFamily="2" charset="-78"/>
              </a:rPr>
              <a:t>فروش بنگاه‌های اقتصادی در تحلیل بازار‌های رقابت انحصاری چمبرلین محدود بوده و قیمت‌گذاری آن‌ها بر اساس میزان مخارج، ماهیت فرآورده‌ها و خط مشی تبلیغات صورت می‌گیرد.</a:t>
            </a:r>
          </a:p>
          <a:p>
            <a:pPr marL="0" indent="0" algn="just">
              <a:buNone/>
            </a:pPr>
            <a:r>
              <a:rPr lang="fa-IR" dirty="0" smtClean="0">
                <a:cs typeface="B Mitra" panose="00000400000000000000" pitchFamily="2" charset="-78"/>
              </a:rPr>
              <a:t>دیگر بنگاه‌های اقتصادی با منحنی تقاضای کاملا با کشش روبرو نخواهند بود بلکه منحنی تقاضا دارای شیب منفی است.</a:t>
            </a:r>
          </a:p>
          <a:p>
            <a:pPr marL="0" indent="0" algn="just">
              <a:buNone/>
            </a:pPr>
            <a:r>
              <a:rPr lang="fa-IR" dirty="0" smtClean="0">
                <a:cs typeface="B Mitra" panose="00000400000000000000" pitchFamily="2" charset="-78"/>
              </a:rPr>
              <a:t>در این ساختار بنگاه‌های درصدد برمی‌آیند کالاهای خود را از دیگر رقبا متمایز سازند. تمایز در تولید یا تنوع تولید را می‌توان بر اساس این ویژگی‌ها شکل داد:</a:t>
            </a:r>
          </a:p>
          <a:p>
            <a:pPr marL="514350" indent="-514350" algn="just">
              <a:buFont typeface="+mj-lt"/>
              <a:buAutoNum type="arabicPeriod"/>
            </a:pPr>
            <a:r>
              <a:rPr lang="fa-IR" dirty="0" smtClean="0">
                <a:cs typeface="B Mitra" panose="00000400000000000000" pitchFamily="2" charset="-78"/>
              </a:rPr>
              <a:t>کیفیت محصول</a:t>
            </a:r>
          </a:p>
          <a:p>
            <a:pPr marL="514350" indent="-514350" algn="just">
              <a:buFont typeface="+mj-lt"/>
              <a:buAutoNum type="arabicPeriod"/>
            </a:pPr>
            <a:r>
              <a:rPr lang="fa-IR" dirty="0" smtClean="0">
                <a:cs typeface="B Mitra" panose="00000400000000000000" pitchFamily="2" charset="-78"/>
              </a:rPr>
              <a:t>نوع بسته‌بندی،مارک تجاری، مکان فروش، اشتهار فروشنده، تسهیلات اعتباری</a:t>
            </a:r>
          </a:p>
          <a:p>
            <a:pPr marL="0" indent="0" algn="just">
              <a:buNone/>
            </a:pPr>
            <a:r>
              <a:rPr lang="fa-IR" dirty="0" smtClean="0">
                <a:cs typeface="B Mitra" panose="00000400000000000000" pitchFamily="2" charset="-78"/>
              </a:rPr>
              <a:t>چمبرلین معتقد بود مقادیر قیمت و تقاضا در راستای رفتار خریداران شکل می‌گیرد زیرا خریداران بر این باورند که محصولاتشان با یکدیگر متفاوت است.</a:t>
            </a:r>
          </a:p>
        </p:txBody>
      </p:sp>
    </p:spTree>
    <p:extLst>
      <p:ext uri="{BB962C8B-B14F-4D97-AF65-F5344CB8AC3E}">
        <p14:creationId xmlns:p14="http://schemas.microsoft.com/office/powerpoint/2010/main" val="36749945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 calcmode="lin" valueType="num">
                                      <p:cBhvr>
                                        <p:cTn id="47"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fa-IR" sz="8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B Titr" panose="00000700000000000000" pitchFamily="2" charset="-78"/>
              </a:rPr>
              <a:t>با تشکر از حسن عنایت شما</a:t>
            </a:r>
            <a:endParaRPr lang="en-US" sz="8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B Titr" panose="00000700000000000000" pitchFamily="2" charset="-78"/>
            </a:endParaRPr>
          </a:p>
        </p:txBody>
      </p:sp>
    </p:spTree>
    <p:extLst>
      <p:ext uri="{BB962C8B-B14F-4D97-AF65-F5344CB8AC3E}">
        <p14:creationId xmlns:p14="http://schemas.microsoft.com/office/powerpoint/2010/main" val="320465999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990600"/>
          </a:xfrm>
        </p:spPr>
        <p:txBody>
          <a:bodyPr>
            <a:noAutofit/>
          </a:bodyPr>
          <a:lstStyle/>
          <a:p>
            <a:pPr algn="r"/>
            <a:r>
              <a:rPr lang="fa-IR" sz="3600" dirty="0" smtClean="0">
                <a:cs typeface="B Titr" pitchFamily="2" charset="-78"/>
              </a:rPr>
              <a:t>مقدمه</a:t>
            </a:r>
            <a:endParaRPr lang="fa-IR" sz="3600" dirty="0">
              <a:cs typeface="B Titr" pitchFamily="2" charset="-78"/>
            </a:endParaRPr>
          </a:p>
        </p:txBody>
      </p:sp>
      <p:sp>
        <p:nvSpPr>
          <p:cNvPr id="3" name="Content Placeholder 2"/>
          <p:cNvSpPr>
            <a:spLocks noGrp="1"/>
          </p:cNvSpPr>
          <p:nvPr>
            <p:ph sz="quarter" idx="1"/>
          </p:nvPr>
        </p:nvSpPr>
        <p:spPr>
          <a:xfrm>
            <a:off x="304800" y="1600200"/>
            <a:ext cx="8610600" cy="5257800"/>
          </a:xfrm>
        </p:spPr>
        <p:txBody>
          <a:bodyPr>
            <a:normAutofit lnSpcReduction="10000"/>
          </a:bodyPr>
          <a:lstStyle/>
          <a:p>
            <a:pPr algn="just"/>
            <a:r>
              <a:rPr lang="fa-IR" sz="2800" dirty="0">
                <a:cs typeface="B Mitra" pitchFamily="2" charset="-78"/>
              </a:rPr>
              <a:t>آلفرد مارشال (1842-1924) </a:t>
            </a:r>
            <a:r>
              <a:rPr lang="fa-IR" sz="2800" dirty="0" smtClean="0">
                <a:cs typeface="B Mitra" pitchFamily="2" charset="-78"/>
              </a:rPr>
              <a:t>بنیان‌گذار مکتب اقتصاد نئوکلاسیک به شمار می‌رود.</a:t>
            </a:r>
          </a:p>
          <a:p>
            <a:pPr algn="just"/>
            <a:r>
              <a:rPr lang="fa-IR" sz="2800" dirty="0" smtClean="0">
                <a:cs typeface="B Mitra" pitchFamily="2" charset="-78"/>
              </a:rPr>
              <a:t>زمانی که مارشال پا به عرصه اقتصاد نهاد نقش اقتصاد دانان کلاسیک رو به افول گذاشته بود.</a:t>
            </a:r>
          </a:p>
          <a:p>
            <a:pPr algn="just"/>
            <a:r>
              <a:rPr lang="fa-IR" sz="2800" dirty="0" smtClean="0">
                <a:cs typeface="B Mitra" pitchFamily="2" charset="-78"/>
              </a:rPr>
              <a:t>مکتب اقتصادی نئوکلاسیک به ادغام نظریه مطلوبیت ارزش با نظریه مخارج تولید کلاسیک‌ها پرداخت.</a:t>
            </a:r>
          </a:p>
          <a:p>
            <a:pPr algn="just"/>
            <a:r>
              <a:rPr lang="fa-IR" sz="2800" dirty="0" smtClean="0">
                <a:cs typeface="B Mitra" pitchFamily="2" charset="-78"/>
              </a:rPr>
              <a:t>توجه اولیه این مکتب تبیین قیمت کالاها و عوامل تولید و تخصیص منابع با استفاده از قیمت نهایی است.</a:t>
            </a:r>
          </a:p>
          <a:p>
            <a:pPr algn="just"/>
            <a:r>
              <a:rPr lang="fa-IR" dirty="0">
                <a:cs typeface="B Mitra" panose="00000400000000000000" pitchFamily="2" charset="-78"/>
              </a:rPr>
              <a:t>آثار علمی مارشال عبارتند از:</a:t>
            </a:r>
          </a:p>
          <a:p>
            <a:pPr lvl="4" algn="just"/>
            <a:r>
              <a:rPr lang="fa-IR" dirty="0">
                <a:cs typeface="B Mitra" panose="00000400000000000000" pitchFamily="2" charset="-78"/>
              </a:rPr>
              <a:t>اقتصاد صنعت</a:t>
            </a:r>
          </a:p>
          <a:p>
            <a:pPr lvl="4" algn="just"/>
            <a:r>
              <a:rPr lang="fa-IR" dirty="0">
                <a:cs typeface="B Mitra" panose="00000400000000000000" pitchFamily="2" charset="-78"/>
              </a:rPr>
              <a:t>اصول اقتصاد</a:t>
            </a:r>
          </a:p>
          <a:p>
            <a:pPr lvl="4" algn="just"/>
            <a:r>
              <a:rPr lang="fa-IR" dirty="0">
                <a:cs typeface="B Mitra" panose="00000400000000000000" pitchFamily="2" charset="-78"/>
              </a:rPr>
              <a:t>صنعت و تجارت</a:t>
            </a:r>
          </a:p>
          <a:p>
            <a:pPr lvl="4" algn="just"/>
            <a:r>
              <a:rPr lang="fa-IR" dirty="0">
                <a:cs typeface="B Mitra" panose="00000400000000000000" pitchFamily="2" charset="-78"/>
              </a:rPr>
              <a:t>پول، اعتبار و </a:t>
            </a:r>
            <a:r>
              <a:rPr lang="fa-IR" dirty="0" smtClean="0">
                <a:cs typeface="B Mitra" panose="00000400000000000000" pitchFamily="2" charset="-78"/>
              </a:rPr>
              <a:t>بازرگانی</a:t>
            </a:r>
            <a:endParaRPr lang="fa-IR" dirty="0">
              <a:cs typeface="B Mitra" panose="00000400000000000000" pitchFamily="2" charset="-78"/>
            </a:endParaRPr>
          </a:p>
        </p:txBody>
      </p:sp>
    </p:spTree>
    <p:extLst>
      <p:ext uri="{BB962C8B-B14F-4D97-AF65-F5344CB8AC3E}">
        <p14:creationId xmlns:p14="http://schemas.microsoft.com/office/powerpoint/2010/main" val="154408284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down)">
                                      <p:cBhvr>
                                        <p:cTn id="36" dur="500"/>
                                        <p:tgtEl>
                                          <p:spTgt spid="3">
                                            <p:txEl>
                                              <p:pRg st="7" end="7"/>
                                            </p:tx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down)">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روش شناسی</a:t>
            </a:r>
            <a:endParaRPr lang="en-US" dirty="0"/>
          </a:p>
        </p:txBody>
      </p:sp>
      <p:sp>
        <p:nvSpPr>
          <p:cNvPr id="3" name="Content Placeholder 2"/>
          <p:cNvSpPr>
            <a:spLocks noGrp="1"/>
          </p:cNvSpPr>
          <p:nvPr>
            <p:ph sz="quarter" idx="1"/>
          </p:nvPr>
        </p:nvSpPr>
        <p:spPr/>
        <p:txBody>
          <a:bodyPr>
            <a:normAutofit/>
          </a:bodyPr>
          <a:lstStyle/>
          <a:p>
            <a:pPr marL="0" indent="0" algn="just">
              <a:buNone/>
            </a:pPr>
            <a:r>
              <a:rPr lang="fa-IR" dirty="0" smtClean="0">
                <a:cs typeface="B Mitra" panose="00000400000000000000" pitchFamily="2" charset="-78"/>
              </a:rPr>
              <a:t>مارشال در بین مباحثه‌های علمی مکتب نهائیون که بر روش استدلال قیاسی(</a:t>
            </a:r>
            <a:r>
              <a:rPr lang="en-US" dirty="0" smtClean="0">
                <a:latin typeface="Times New Roman" panose="02020603050405020304" pitchFamily="18" charset="0"/>
                <a:cs typeface="Times New Roman" panose="02020603050405020304" pitchFamily="18" charset="0"/>
              </a:rPr>
              <a:t>Deductive reasoning</a:t>
            </a:r>
            <a:r>
              <a:rPr lang="fa-IR" dirty="0" smtClean="0">
                <a:cs typeface="B Mitra" panose="00000400000000000000" pitchFamily="2" charset="-78"/>
              </a:rPr>
              <a:t>)</a:t>
            </a:r>
            <a:r>
              <a:rPr lang="fa-IR" dirty="0">
                <a:cs typeface="B Mitra" panose="00000400000000000000" pitchFamily="2" charset="-78"/>
              </a:rPr>
              <a:t> </a:t>
            </a:r>
            <a:r>
              <a:rPr lang="fa-IR" dirty="0" smtClean="0">
                <a:cs typeface="B Mitra" panose="00000400000000000000" pitchFamily="2" charset="-78"/>
              </a:rPr>
              <a:t>و مکتب تاریخ‌گرایان که بر روش استدلال استقرایی (</a:t>
            </a:r>
            <a:r>
              <a:rPr lang="en-US" dirty="0" smtClean="0">
                <a:latin typeface="Times New Roman" panose="02020603050405020304" pitchFamily="18" charset="0"/>
                <a:cs typeface="Times New Roman" panose="02020603050405020304" pitchFamily="18" charset="0"/>
              </a:rPr>
              <a:t>Inductive reasoning</a:t>
            </a:r>
            <a:r>
              <a:rPr lang="fa-IR" dirty="0" smtClean="0">
                <a:cs typeface="B Mitra" panose="00000400000000000000" pitchFamily="2" charset="-78"/>
              </a:rPr>
              <a:t>) تأکید داشتند روش اعتدال را برگزید.</a:t>
            </a:r>
          </a:p>
          <a:p>
            <a:pPr marL="0" indent="0" algn="just">
              <a:buNone/>
            </a:pPr>
            <a:r>
              <a:rPr lang="fa-IR" dirty="0" smtClean="0">
                <a:cs typeface="B Mitra" panose="00000400000000000000" pitchFamily="2" charset="-78"/>
              </a:rPr>
              <a:t>مارشال معتقد بود ریاضیات برای توسعه نظریات مفید است اما آن را باید در کنار نظریه‌ها به کار گرفت. </a:t>
            </a:r>
          </a:p>
          <a:p>
            <a:pPr marL="0" indent="0" algn="just">
              <a:buNone/>
            </a:pPr>
            <a:r>
              <a:rPr lang="fa-IR" dirty="0" smtClean="0">
                <a:cs typeface="B Mitra" panose="00000400000000000000" pitchFamily="2" charset="-78"/>
              </a:rPr>
              <a:t>نباید این تصور شود که ریاضیات در ایده‌های اصلی اقتصاد دخالت نماید؛ بلکه جوهره اصلی نظریه‌ها باید جنبه اقتصادی داشته باشد و از ریاضیات برای تقویت پایه‌های تحلیلی آن استفاده شود.</a:t>
            </a:r>
          </a:p>
        </p:txBody>
      </p:sp>
    </p:spTree>
    <p:extLst>
      <p:ext uri="{BB962C8B-B14F-4D97-AF65-F5344CB8AC3E}">
        <p14:creationId xmlns:p14="http://schemas.microsoft.com/office/powerpoint/2010/main" val="1093958102"/>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990600"/>
          </a:xfrm>
        </p:spPr>
        <p:txBody>
          <a:bodyPr>
            <a:noAutofit/>
          </a:bodyPr>
          <a:lstStyle/>
          <a:p>
            <a:pPr algn="r"/>
            <a:r>
              <a:rPr lang="fa-IR" sz="3600" b="1" dirty="0" smtClean="0">
                <a:cs typeface="B Titr" panose="00000700000000000000" pitchFamily="2" charset="-78"/>
              </a:rPr>
              <a:t>روش شناسی</a:t>
            </a:r>
            <a:endParaRPr lang="fa-IR" sz="3600" dirty="0">
              <a:cs typeface="B Titr" pitchFamily="2" charset="-78"/>
            </a:endParaRPr>
          </a:p>
        </p:txBody>
      </p:sp>
      <p:sp>
        <p:nvSpPr>
          <p:cNvPr id="3" name="Content Placeholder 2"/>
          <p:cNvSpPr>
            <a:spLocks noGrp="1"/>
          </p:cNvSpPr>
          <p:nvPr>
            <p:ph sz="quarter" idx="1"/>
          </p:nvPr>
        </p:nvSpPr>
        <p:spPr/>
        <p:txBody>
          <a:bodyPr>
            <a:normAutofit fontScale="92500" lnSpcReduction="10000"/>
          </a:bodyPr>
          <a:lstStyle/>
          <a:p>
            <a:pPr marL="0" indent="0">
              <a:buNone/>
            </a:pPr>
            <a:r>
              <a:rPr lang="fa-IR" dirty="0" smtClean="0">
                <a:cs typeface="B Mitra" panose="00000400000000000000" pitchFamily="2" charset="-78"/>
              </a:rPr>
              <a:t>روش شناسی مارشال مبتنی بر فروض زیر است:</a:t>
            </a:r>
          </a:p>
          <a:p>
            <a:pPr marL="514350" indent="-514350">
              <a:buFont typeface="+mj-lt"/>
              <a:buAutoNum type="arabicPeriod"/>
            </a:pPr>
            <a:r>
              <a:rPr lang="fa-IR" dirty="0" smtClean="0">
                <a:cs typeface="B Mitra" panose="00000400000000000000" pitchFamily="2" charset="-78"/>
              </a:rPr>
              <a:t>ارتباط جنبه‌های مختلف اقتصاد با یکدیگر و تحقق یافتن هم جنبه جزئی و هم جنبه کلی</a:t>
            </a:r>
          </a:p>
          <a:p>
            <a:pPr marL="514350" indent="-514350">
              <a:buFont typeface="+mj-lt"/>
              <a:buAutoNum type="arabicPeriod"/>
            </a:pPr>
            <a:r>
              <a:rPr lang="fa-IR" dirty="0" smtClean="0">
                <a:cs typeface="B Mitra" panose="00000400000000000000" pitchFamily="2" charset="-78"/>
              </a:rPr>
              <a:t>تغییرات در یک بخش فوراً بر تغییرات بلند مدت تأثیر نخواهد گذاشت. (زمان عامل مهمی در تحلیل‌های اقتصادی تلقی می‌شود.)</a:t>
            </a:r>
          </a:p>
          <a:p>
            <a:pPr marL="0" indent="0">
              <a:buNone/>
            </a:pPr>
            <a:endParaRPr lang="fa-IR" dirty="0" smtClean="0">
              <a:cs typeface="B Mitra" panose="00000400000000000000" pitchFamily="2" charset="-78"/>
            </a:endParaRPr>
          </a:p>
          <a:p>
            <a:pPr marL="0" indent="0">
              <a:buNone/>
            </a:pPr>
            <a:r>
              <a:rPr lang="fa-IR" dirty="0" smtClean="0">
                <a:cs typeface="B Mitra" panose="00000400000000000000" pitchFamily="2" charset="-78"/>
              </a:rPr>
              <a:t>نقش زمان در دیدگاه مارشال:</a:t>
            </a:r>
          </a:p>
          <a:p>
            <a:r>
              <a:rPr lang="fa-IR" sz="2200" dirty="0" smtClean="0">
                <a:cs typeface="B Mitra" panose="00000400000000000000" pitchFamily="2" charset="-78"/>
              </a:rPr>
              <a:t>دوره زمانی از بازار که در آن عرضه بی‌کشش است.</a:t>
            </a:r>
          </a:p>
          <a:p>
            <a:r>
              <a:rPr lang="fa-IR" sz="2200" dirty="0" smtClean="0">
                <a:cs typeface="B Mitra" panose="00000400000000000000" pitchFamily="2" charset="-78"/>
              </a:rPr>
              <a:t>دوره کوتاه مدت زمانی که در آن عرضه با کشش است اما ظرفیت واحد تولیدی تغییر پذیر نیست.</a:t>
            </a:r>
          </a:p>
          <a:p>
            <a:r>
              <a:rPr lang="fa-IR" sz="2200" dirty="0" smtClean="0">
                <a:cs typeface="B Mitra" panose="00000400000000000000" pitchFamily="2" charset="-78"/>
              </a:rPr>
              <a:t>دوره بلندمدت زمانی که کلیه داده‌های ورودی متغیر هستند و ظرفیت واحد تولیدی در چارچوب فناوری قابل تغییر خواهد بود.</a:t>
            </a:r>
          </a:p>
        </p:txBody>
      </p:sp>
    </p:spTree>
    <p:extLst>
      <p:ext uri="{BB962C8B-B14F-4D97-AF65-F5344CB8AC3E}">
        <p14:creationId xmlns:p14="http://schemas.microsoft.com/office/powerpoint/2010/main" val="32451937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b="1" dirty="0" smtClean="0">
                <a:cs typeface="B Titr" panose="00000700000000000000" pitchFamily="2" charset="-78"/>
              </a:rPr>
              <a:t>تحلیل عرضه و تقاضا</a:t>
            </a:r>
            <a:endParaRPr lang="fa-IR" sz="1800" dirty="0">
              <a:cs typeface="B Titr" pitchFamily="2" charset="-78"/>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915124588"/>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6866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990600"/>
          </a:xfrm>
        </p:spPr>
        <p:txBody>
          <a:bodyPr>
            <a:noAutofit/>
          </a:bodyPr>
          <a:lstStyle/>
          <a:p>
            <a:pPr algn="r"/>
            <a:r>
              <a:rPr lang="fa-IR" sz="3600" b="1" dirty="0">
                <a:cs typeface="B Titr" panose="00000700000000000000" pitchFamily="2" charset="-78"/>
              </a:rPr>
              <a:t>تحلیل عرضه و تقاضا</a:t>
            </a:r>
            <a:endParaRPr lang="fa-IR" sz="3600" dirty="0">
              <a:cs typeface="B Titr" pitchFamily="2" charset="-78"/>
            </a:endParaRPr>
          </a:p>
        </p:txBody>
      </p:sp>
      <p:sp>
        <p:nvSpPr>
          <p:cNvPr id="3" name="Content Placeholder 2"/>
          <p:cNvSpPr>
            <a:spLocks noGrp="1"/>
          </p:cNvSpPr>
          <p:nvPr>
            <p:ph sz="quarter" idx="1"/>
          </p:nvPr>
        </p:nvSpPr>
        <p:spPr>
          <a:xfrm>
            <a:off x="457200" y="1600200"/>
            <a:ext cx="8305800" cy="5257800"/>
          </a:xfrm>
        </p:spPr>
        <p:txBody>
          <a:bodyPr>
            <a:normAutofit/>
          </a:bodyPr>
          <a:lstStyle/>
          <a:p>
            <a:pPr algn="just"/>
            <a:r>
              <a:rPr lang="fa-IR" sz="2800" dirty="0" smtClean="0">
                <a:cs typeface="B Mitra" panose="00000400000000000000" pitchFamily="2" charset="-78"/>
              </a:rPr>
              <a:t>تفاوت مارشال با اقتصاددانان آن عصر این بود که:</a:t>
            </a:r>
          </a:p>
          <a:p>
            <a:pPr marL="0" indent="0" algn="just">
              <a:buNone/>
            </a:pPr>
            <a:r>
              <a:rPr lang="fa-IR" sz="2800" dirty="0" smtClean="0">
                <a:cs typeface="B Mitra" panose="00000400000000000000" pitchFamily="2" charset="-78"/>
              </a:rPr>
              <a:t>مارشال قیمت را تابع مقدار عرضه یا تقاضا می‌دانست؛ لذا بر تعدیل و تنظیم مقدار تأکید می‌نمود.</a:t>
            </a:r>
          </a:p>
          <a:p>
            <a:pPr marL="0" indent="0" algn="just">
              <a:buNone/>
            </a:pPr>
            <a:r>
              <a:rPr lang="fa-IR" sz="2800" dirty="0" smtClean="0">
                <a:cs typeface="B Mitra" panose="00000400000000000000" pitchFamily="2" charset="-78"/>
              </a:rPr>
              <a:t>تحلیل مارشال در صورت منفی بودن شیب شیب منحنی تقاضا و شیب منحنی عرضه، در دستیابی به تعادل مطابق تحلیل امروز نیست.</a:t>
            </a:r>
          </a:p>
          <a:p>
            <a:pPr marL="0" indent="0" algn="just">
              <a:buNone/>
            </a:pPr>
            <a:endParaRPr lang="fa-IR" sz="2800" dirty="0" smtClean="0">
              <a:cs typeface="B Mitra" panose="00000400000000000000" pitchFamily="2" charset="-78"/>
            </a:endParaRPr>
          </a:p>
          <a:p>
            <a:pPr algn="just"/>
            <a:endParaRPr lang="fa-IR" sz="2800" dirty="0" smtClean="0">
              <a:latin typeface="Times New Roman" panose="02020603050405020304" pitchFamily="18" charset="0"/>
              <a:cs typeface="B Mitra" panose="00000400000000000000" pitchFamily="2" charset="-78"/>
            </a:endParaRPr>
          </a:p>
          <a:p>
            <a:pPr algn="just"/>
            <a:endParaRPr lang="fa-IR" sz="2800" dirty="0">
              <a:latin typeface="Times New Roman" panose="02020603050405020304" pitchFamily="18" charset="0"/>
              <a:cs typeface="B Mitra" panose="00000400000000000000" pitchFamily="2" charset="-78"/>
            </a:endParaRPr>
          </a:p>
        </p:txBody>
      </p:sp>
    </p:spTree>
    <p:extLst>
      <p:ext uri="{BB962C8B-B14F-4D97-AF65-F5344CB8AC3E}">
        <p14:creationId xmlns:p14="http://schemas.microsoft.com/office/powerpoint/2010/main" val="32451937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a:cs typeface="B Titr" panose="00000700000000000000" pitchFamily="2" charset="-78"/>
              </a:rPr>
              <a:t>تحلیل عرضه و تقاضا</a:t>
            </a:r>
            <a:endParaRPr lang="en-US" sz="3600" b="1" dirty="0">
              <a:cs typeface="B Titr" panose="00000700000000000000" pitchFamily="2" charset="-78"/>
            </a:endParaRPr>
          </a:p>
        </p:txBody>
      </p:sp>
      <p:sp>
        <p:nvSpPr>
          <p:cNvPr id="6" name="Content Placeholder 5"/>
          <p:cNvSpPr>
            <a:spLocks noGrp="1"/>
          </p:cNvSpPr>
          <p:nvPr>
            <p:ph sz="quarter" idx="4"/>
          </p:nvPr>
        </p:nvSpPr>
        <p:spPr>
          <a:xfrm>
            <a:off x="266701" y="1676400"/>
            <a:ext cx="8610599" cy="1066800"/>
          </a:xfrm>
        </p:spPr>
        <p:txBody>
          <a:bodyPr>
            <a:normAutofit/>
          </a:bodyPr>
          <a:lstStyle/>
          <a:p>
            <a:pPr marL="0" indent="0" algn="just">
              <a:buNone/>
            </a:pPr>
            <a:r>
              <a:rPr lang="fa-IR" sz="3200" dirty="0">
                <a:cs typeface="B Mitra" panose="00000400000000000000" pitchFamily="2" charset="-78"/>
              </a:rPr>
              <a:t>در حال حاضر زمانی که شیب منحنی عرضه منفی باشد، تعادل در دو جنبه تعادل پایدار و </a:t>
            </a:r>
            <a:r>
              <a:rPr lang="fa-IR" sz="3200" dirty="0" smtClean="0">
                <a:cs typeface="B Mitra" panose="00000400000000000000" pitchFamily="2" charset="-78"/>
              </a:rPr>
              <a:t>ناپایدار </a:t>
            </a:r>
            <a:r>
              <a:rPr lang="fa-IR" sz="3200" dirty="0">
                <a:cs typeface="B Mitra" panose="00000400000000000000" pitchFamily="2" charset="-78"/>
              </a:rPr>
              <a:t>مطابق شکل‌های ذیل است:</a:t>
            </a:r>
          </a:p>
        </p:txBody>
      </p:sp>
      <p:pic>
        <p:nvPicPr>
          <p:cNvPr id="1026" name="Picture 2" descr="C:\Users\Haidar\Desktop\Third Chapter\20140509_18284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5587416" y="2249678"/>
            <a:ext cx="2998368" cy="381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aidar\Desktop\Third Chapter\20140509_18282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655494"/>
            <a:ext cx="3586428" cy="2983306"/>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5"/>
          <p:cNvSpPr>
            <a:spLocks noGrp="1"/>
          </p:cNvSpPr>
          <p:nvPr>
            <p:ph sz="quarter" idx="4"/>
          </p:nvPr>
        </p:nvSpPr>
        <p:spPr>
          <a:xfrm>
            <a:off x="4648200" y="5638800"/>
            <a:ext cx="4267200" cy="1066800"/>
          </a:xfrm>
        </p:spPr>
        <p:txBody>
          <a:bodyPr>
            <a:noAutofit/>
          </a:bodyPr>
          <a:lstStyle/>
          <a:p>
            <a:r>
              <a:rPr lang="fa-IR" sz="1600" dirty="0" smtClean="0">
                <a:cs typeface="B Mitra" panose="00000400000000000000" pitchFamily="2" charset="-78"/>
              </a:rPr>
              <a:t>تعادل پایدار</a:t>
            </a:r>
            <a:r>
              <a:rPr lang="fa-IR" sz="1600" dirty="0">
                <a:cs typeface="B Mitra" panose="00000400000000000000" pitchFamily="2" charset="-78"/>
              </a:rPr>
              <a:t>: با افزایش قیمت حجم </a:t>
            </a:r>
            <a:r>
              <a:rPr lang="fa-IR" sz="1600" dirty="0" smtClean="0">
                <a:cs typeface="B Mitra" panose="00000400000000000000" pitchFamily="2" charset="-78"/>
              </a:rPr>
              <a:t>تقاضا </a:t>
            </a:r>
            <a:r>
              <a:rPr lang="fa-IR" sz="1600" dirty="0">
                <a:cs typeface="B Mitra" panose="00000400000000000000" pitchFamily="2" charset="-78"/>
              </a:rPr>
              <a:t>بیشتر از </a:t>
            </a:r>
            <a:r>
              <a:rPr lang="fa-IR" sz="1600" dirty="0" smtClean="0">
                <a:cs typeface="B Mitra" panose="00000400000000000000" pitchFamily="2" charset="-78"/>
              </a:rPr>
              <a:t>عرضه </a:t>
            </a:r>
            <a:r>
              <a:rPr lang="fa-IR" sz="1600" dirty="0">
                <a:cs typeface="B Mitra" panose="00000400000000000000" pitchFamily="2" charset="-78"/>
              </a:rPr>
              <a:t>کاهش می‌یابد</a:t>
            </a:r>
            <a:endParaRPr lang="en-US" sz="1600" dirty="0">
              <a:cs typeface="B Mitra" panose="00000400000000000000" pitchFamily="2" charset="-78"/>
            </a:endParaRPr>
          </a:p>
        </p:txBody>
      </p:sp>
      <p:sp>
        <p:nvSpPr>
          <p:cNvPr id="11" name="Content Placeholder 5"/>
          <p:cNvSpPr>
            <a:spLocks noGrp="1"/>
          </p:cNvSpPr>
          <p:nvPr>
            <p:ph sz="quarter" idx="4"/>
          </p:nvPr>
        </p:nvSpPr>
        <p:spPr>
          <a:xfrm>
            <a:off x="76200" y="5715000"/>
            <a:ext cx="4495800" cy="1066800"/>
          </a:xfrm>
        </p:spPr>
        <p:txBody>
          <a:bodyPr>
            <a:noAutofit/>
          </a:bodyPr>
          <a:lstStyle/>
          <a:p>
            <a:r>
              <a:rPr lang="fa-IR" sz="1600" dirty="0">
                <a:cs typeface="B Mitra" panose="00000400000000000000" pitchFamily="2" charset="-78"/>
              </a:rPr>
              <a:t>تعادل ناپایدار: با افزایش قیمت حجم عرضه بیشتر از تقاضا کاهش می‌یابد</a:t>
            </a:r>
            <a:endParaRPr lang="en-US" sz="1600" dirty="0">
              <a:cs typeface="B Mitra" panose="00000400000000000000" pitchFamily="2" charset="-78"/>
            </a:endParaRPr>
          </a:p>
        </p:txBody>
      </p:sp>
    </p:spTree>
    <p:extLst>
      <p:ext uri="{BB962C8B-B14F-4D97-AF65-F5344CB8AC3E}">
        <p14:creationId xmlns:p14="http://schemas.microsoft.com/office/powerpoint/2010/main" val="35091838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 calcmode="lin" valueType="num">
                                      <p:cBhvr>
                                        <p:cTn id="15"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10">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 calcmode="lin" valueType="num">
                                      <p:cBhvr>
                                        <p:cTn id="23"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11">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2057</TotalTime>
  <Words>2945</Words>
  <Application>Microsoft Office PowerPoint</Application>
  <PresentationFormat>On-screen Show (4:3)</PresentationFormat>
  <Paragraphs>223</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Median</vt:lpstr>
      <vt:lpstr>PowerPoint Presentation</vt:lpstr>
      <vt:lpstr>PowerPoint Presentation</vt:lpstr>
      <vt:lpstr>فهرست مطالب</vt:lpstr>
      <vt:lpstr>مقدمه</vt:lpstr>
      <vt:lpstr>روش شناسی</vt:lpstr>
      <vt:lpstr>روش شناسی</vt:lpstr>
      <vt:lpstr>تحلیل عرضه و تقاضا</vt:lpstr>
      <vt:lpstr>تحلیل عرضه و تقاضا</vt:lpstr>
      <vt:lpstr>تحلیل عرضه و تقاضا</vt:lpstr>
      <vt:lpstr>تحلیل عرضه و تقاضا</vt:lpstr>
      <vt:lpstr>تقاضا</vt:lpstr>
      <vt:lpstr>تقاضا</vt:lpstr>
      <vt:lpstr>تقاضا</vt:lpstr>
      <vt:lpstr>تقاضا</vt:lpstr>
      <vt:lpstr>عرضه</vt:lpstr>
      <vt:lpstr>عرضه</vt:lpstr>
      <vt:lpstr>عرضه</vt:lpstr>
      <vt:lpstr>نظریه توزیع</vt:lpstr>
      <vt:lpstr>نظریه توزیع</vt:lpstr>
      <vt:lpstr>بسط تحلیل‌های مارشال</vt:lpstr>
      <vt:lpstr>اچ ورث (1845-1926)</vt:lpstr>
      <vt:lpstr>اچ ورث (1845-1926)</vt:lpstr>
      <vt:lpstr>اچ ورث (1845-1926)</vt:lpstr>
      <vt:lpstr>اچ ورث (1845-1926)</vt:lpstr>
      <vt:lpstr>اچ ورث (1845-1926)</vt:lpstr>
      <vt:lpstr>بررسی روند‌های بلندمدت در اقتصاد ایالات متحده (1870-1915)</vt:lpstr>
      <vt:lpstr>مکتب تاریخی آلمان (فردریچ لیست، 1789)</vt:lpstr>
      <vt:lpstr>مکتب تاریخی آلمان راجر و اشمولر</vt:lpstr>
      <vt:lpstr>نقش اقتصاددانان</vt:lpstr>
      <vt:lpstr>ریچارد ایلی</vt:lpstr>
      <vt:lpstr>ای.جیمز، 1855-1925</vt:lpstr>
      <vt:lpstr>اچ.سی آدامز 1851-1921</vt:lpstr>
      <vt:lpstr>فرانک تاسی</vt:lpstr>
      <vt:lpstr>جیمز لافمن</vt:lpstr>
      <vt:lpstr>جان کامونز، 1862-1945</vt:lpstr>
      <vt:lpstr>جان کامونز، 1862-1945</vt:lpstr>
      <vt:lpstr>ای. اچ چمبرلین 1899-1967 تنوع تولید و مخارج فروش</vt:lpstr>
      <vt:lpstr>ای. اچ چمبرلین 1899-1967 تنوع تولید و مخارج فروش</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Haidar</cp:lastModifiedBy>
  <cp:revision>212</cp:revision>
  <dcterms:created xsi:type="dcterms:W3CDTF">2006-08-16T00:00:00Z</dcterms:created>
  <dcterms:modified xsi:type="dcterms:W3CDTF">2014-05-25T05:15:31Z</dcterms:modified>
</cp:coreProperties>
</file>