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85" r:id="rId3"/>
    <p:sldId id="286" r:id="rId4"/>
    <p:sldId id="257" r:id="rId5"/>
    <p:sldId id="288" r:id="rId6"/>
    <p:sldId id="281" r:id="rId7"/>
    <p:sldId id="282" r:id="rId8"/>
    <p:sldId id="283" r:id="rId9"/>
    <p:sldId id="258" r:id="rId10"/>
    <p:sldId id="259" r:id="rId11"/>
    <p:sldId id="260" r:id="rId12"/>
    <p:sldId id="261" r:id="rId13"/>
    <p:sldId id="287" r:id="rId14"/>
    <p:sldId id="284" r:id="rId15"/>
    <p:sldId id="289" r:id="rId16"/>
    <p:sldId id="290" r:id="rId17"/>
    <p:sldId id="263" r:id="rId18"/>
    <p:sldId id="265" r:id="rId19"/>
    <p:sldId id="291" r:id="rId20"/>
    <p:sldId id="292" r:id="rId21"/>
    <p:sldId id="293" r:id="rId22"/>
    <p:sldId id="267" r:id="rId23"/>
    <p:sldId id="294" r:id="rId24"/>
    <p:sldId id="295" r:id="rId25"/>
    <p:sldId id="29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1F78B6-0B37-44DE-B69C-318F0531E80E}" type="datetimeFigureOut">
              <a:rPr lang="en-US" smtClean="0"/>
              <a:pPr/>
              <a:t>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C07D63-9A0A-4CFA-B1F8-9BE5F72131A9}" type="slidenum">
              <a:rPr lang="en-US" smtClean="0"/>
              <a:pPr/>
              <a:t>‹#›</a:t>
            </a:fld>
            <a:endParaRPr lang="en-US"/>
          </a:p>
        </p:txBody>
      </p:sp>
    </p:spTree>
    <p:extLst>
      <p:ext uri="{BB962C8B-B14F-4D97-AF65-F5344CB8AC3E}">
        <p14:creationId xmlns:p14="http://schemas.microsoft.com/office/powerpoint/2010/main" val="587477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C07D63-9A0A-4CFA-B1F8-9BE5F72131A9}" type="slidenum">
              <a:rPr lang="en-US" smtClean="0"/>
              <a:pPr/>
              <a:t>4</a:t>
            </a:fld>
            <a:endParaRPr lang="en-US"/>
          </a:p>
        </p:txBody>
      </p:sp>
    </p:spTree>
    <p:extLst>
      <p:ext uri="{BB962C8B-B14F-4D97-AF65-F5344CB8AC3E}">
        <p14:creationId xmlns:p14="http://schemas.microsoft.com/office/powerpoint/2010/main" val="1131435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2/9/2015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2/9/2015</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2/9/2015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2/9/2015</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2/9/2015</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2/9/2015</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2/9/2015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Nazanin" pitchFamily="2" charset="-78"/>
              </a:rPr>
              <a:t>سیر تحول حقوقی ارتباطات</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dirty="0" smtClean="0">
                <a:cs typeface="B Nazanin" pitchFamily="2" charset="-78"/>
              </a:rPr>
              <a:t>صدور تجاری نشریات دوره ای نیز از اواخر قرن هفدهم باعث گسترش اندیشه های ضداستبدای شد.</a:t>
            </a:r>
          </a:p>
          <a:p>
            <a:pPr algn="r">
              <a:buNone/>
            </a:pPr>
            <a:endParaRPr lang="fa-IR" dirty="0" smtClean="0">
              <a:cs typeface="B Nazanin" pitchFamily="2" charset="-78"/>
            </a:endParaRPr>
          </a:p>
          <a:p>
            <a:pPr algn="r">
              <a:buNone/>
            </a:pPr>
            <a:r>
              <a:rPr lang="fa-IR" dirty="0" smtClean="0">
                <a:cs typeface="B Nazanin" pitchFamily="2" charset="-78"/>
              </a:rPr>
              <a:t>سرانجام نخستین نشانه های آزادی مطبوعات در انگلستان آشکار شد.</a:t>
            </a:r>
          </a:p>
          <a:p>
            <a:pPr algn="r">
              <a:buNone/>
            </a:pPr>
            <a:r>
              <a:rPr lang="fa-IR" dirty="0" smtClean="0">
                <a:cs typeface="B Nazanin" pitchFamily="2" charset="-78"/>
              </a:rPr>
              <a:t>در سال 1641 پارلمان انگلستان چارلز اول پادشاه این کشور را به لغو مقررات محدود کننده و سانسور مجبور ساخت.</a:t>
            </a:r>
          </a:p>
          <a:p>
            <a:pPr algn="r">
              <a:buNone/>
            </a:pPr>
            <a:r>
              <a:rPr lang="fa-IR" dirty="0" smtClean="0">
                <a:cs typeface="B Nazanin" pitchFamily="2" charset="-78"/>
              </a:rPr>
              <a:t>اما در سال 1643 بار دیگر به بهانه حمایت از اتحادیه کتاب فروشان در برابر چاپ تقلب آمیز کتابهای آنها، سانسور برقرار شد.</a:t>
            </a:r>
          </a:p>
          <a:p>
            <a:pPr algn="r">
              <a:buNone/>
            </a:pPr>
            <a:endParaRPr lang="fa-IR" dirty="0" smtClean="0">
              <a:cs typeface="B Nazanin" pitchFamily="2" charset="-78"/>
            </a:endParaRPr>
          </a:p>
          <a:p>
            <a:pPr algn="r">
              <a:buNone/>
            </a:pPr>
            <a:r>
              <a:rPr lang="fa-IR" dirty="0" smtClean="0">
                <a:cs typeface="B Nazanin" pitchFamily="2" charset="-78"/>
              </a:rPr>
              <a:t>جان میلتون(74-1608) علیه این سانسور رساله معروف خود «برای آزادی چاپ بدون ضرورت کسب اجازه» انتشار داد.</a:t>
            </a:r>
          </a:p>
          <a:p>
            <a:pPr algn="r">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اما این کوشش در گیر و دار جنگ داخلی انگلستان بی نتیجه ماند.</a:t>
            </a:r>
          </a:p>
          <a:p>
            <a:pPr algn="r">
              <a:buNone/>
            </a:pPr>
            <a:endParaRPr lang="fa-IR" dirty="0" smtClean="0">
              <a:cs typeface="B Nazanin" pitchFamily="2" charset="-78"/>
            </a:endParaRPr>
          </a:p>
          <a:p>
            <a:pPr algn="r">
              <a:buNone/>
            </a:pPr>
            <a:r>
              <a:rPr lang="fa-IR" dirty="0" smtClean="0">
                <a:cs typeface="B Nazanin" pitchFamily="2" charset="-78"/>
              </a:rPr>
              <a:t>این مقررات تا انقلاب مشروطیت انگلستان (89-1688) باقی ماند.</a:t>
            </a:r>
          </a:p>
          <a:p>
            <a:pPr algn="r">
              <a:buNone/>
            </a:pPr>
            <a:r>
              <a:rPr lang="fa-IR" dirty="0" smtClean="0">
                <a:cs typeface="B Nazanin" pitchFamily="2" charset="-78"/>
              </a:rPr>
              <a:t>در 1694 مقررات مربوط به لزوم اجازه قبلی انتشار و سانسور نشریات به کلی لغو شد.</a:t>
            </a:r>
          </a:p>
          <a:p>
            <a:pPr algn="r">
              <a:buNone/>
            </a:pPr>
            <a:r>
              <a:rPr lang="fa-IR" dirty="0" smtClean="0">
                <a:cs typeface="B Nazanin" pitchFamily="2" charset="-78"/>
              </a:rPr>
              <a:t>در ادامه در سال 1771 مطبوعات انگلستان حق انتشار مذاکرات مجلس را به دست آوردند و در سال 1792 قانون جرائم مطبوعاتی با حضور هیئت منصفه به تصویب رسید.</a:t>
            </a:r>
          </a:p>
          <a:p>
            <a:pPr algn="r">
              <a:buNone/>
            </a:pPr>
            <a:r>
              <a:rPr lang="fa-IR" dirty="0" smtClean="0">
                <a:cs typeface="B Nazanin" pitchFamily="2" charset="-78"/>
              </a:rPr>
              <a:t>در همین اوضاع: ادموند بورک خطاب به خبرنگاران در پارلمان انگلستان: مطبوعات رکن چهارم دموکراسی است.</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بدین ترتیب راه برای برقرای نظام آزادی گرا هموار شد.</a:t>
            </a:r>
          </a:p>
          <a:p>
            <a:pPr algn="r">
              <a:buNone/>
            </a:pPr>
            <a:r>
              <a:rPr lang="fa-IR" dirty="0" smtClean="0">
                <a:cs typeface="B Nazanin" pitchFamily="2" charset="-78"/>
              </a:rPr>
              <a:t> فرانسه</a:t>
            </a:r>
          </a:p>
          <a:p>
            <a:pPr algn="r">
              <a:buNone/>
            </a:pPr>
            <a:r>
              <a:rPr lang="fa-IR" dirty="0" smtClean="0">
                <a:cs typeface="B Nazanin" pitchFamily="2" charset="-78"/>
              </a:rPr>
              <a:t>در قرن هجدهم نظام حقوقی حاکم بر مطبوعات فرانسه، اصولا یک نظام احتیاطی و پیشگیرانه بود که از طریق الزام به کسب اجازه یا امتیاز انتشار و سانسور قبلی مندرجات اعمال می گردید.</a:t>
            </a:r>
          </a:p>
          <a:p>
            <a:pPr algn="r">
              <a:buNone/>
            </a:pPr>
            <a:r>
              <a:rPr lang="fa-IR" dirty="0" smtClean="0">
                <a:cs typeface="B Nazanin" pitchFamily="2" charset="-78"/>
              </a:rPr>
              <a:t>بااین حال، از اواسط قرن هجدهم، بر اثر تضعیف قدرت سلطنت استبدادی و پیشرفت اندیشه های روشنگری فلاسفه سیاسی و مبارزات مدنی مطبوعات رشد بیشتری کردند.</a:t>
            </a:r>
          </a:p>
          <a:p>
            <a:pPr algn="r">
              <a:buNone/>
            </a:pPr>
            <a:r>
              <a:rPr lang="fa-IR" dirty="0" smtClean="0">
                <a:cs typeface="B Nazanin" pitchFamily="2" charset="-78"/>
              </a:rPr>
              <a:t>بنابراین فلسفه سیاسی آزادی گرای غربی که تا اواخر قرن نوزدهم در حال گسترش بود زیربنای محکمی برای آزادی بیان و مطبوعات فراهم ساخت.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4" name="Content Placeholder 3" descr="John_Locke.jpg"/>
          <p:cNvPicPr>
            <a:picLocks noGrp="1" noChangeAspect="1"/>
          </p:cNvPicPr>
          <p:nvPr>
            <p:ph sz="quarter" idx="2"/>
          </p:nvPr>
        </p:nvPicPr>
        <p:blipFill>
          <a:blip r:embed="rId2" cstate="print"/>
          <a:stretch>
            <a:fillRect/>
          </a:stretch>
        </p:blipFill>
        <p:spPr>
          <a:xfrm>
            <a:off x="674204" y="2362200"/>
            <a:ext cx="3223591" cy="3886200"/>
          </a:xfrm>
        </p:spPr>
      </p:pic>
      <p:sp>
        <p:nvSpPr>
          <p:cNvPr id="8" name="Content Placeholder 7"/>
          <p:cNvSpPr>
            <a:spLocks noGrp="1"/>
          </p:cNvSpPr>
          <p:nvPr>
            <p:ph sz="quarter" idx="4"/>
          </p:nvPr>
        </p:nvSpPr>
        <p:spPr/>
        <p:txBody>
          <a:bodyPr/>
          <a:lstStyle/>
          <a:p>
            <a:pPr algn="r">
              <a:buNone/>
            </a:pPr>
            <a:r>
              <a:rPr lang="fa-IR" dirty="0" smtClean="0">
                <a:cs typeface="B Nazanin" pitchFamily="2" charset="-78"/>
              </a:rPr>
              <a:t>مکتب حقوق طبیعی جان لاک (1704-1632)</a:t>
            </a:r>
          </a:p>
          <a:p>
            <a:pPr algn="r">
              <a:buNone/>
            </a:pPr>
            <a:endParaRPr lang="en-US" dirty="0">
              <a:cs typeface="B Nazanin" pitchFamily="2" charset="-78"/>
            </a:endParaRPr>
          </a:p>
        </p:txBody>
      </p:sp>
      <p:sp>
        <p:nvSpPr>
          <p:cNvPr id="6" name="Text Placeholder 5"/>
          <p:cNvSpPr>
            <a:spLocks noGrp="1"/>
          </p:cNvSpPr>
          <p:nvPr>
            <p:ph type="body" sz="quarter" idx="1"/>
          </p:nvPr>
        </p:nvSpPr>
        <p:spPr/>
        <p:txBody>
          <a:bodyPr/>
          <a:lstStyle/>
          <a:p>
            <a:endParaRPr lang="en-US"/>
          </a:p>
        </p:txBody>
      </p:sp>
      <p:sp>
        <p:nvSpPr>
          <p:cNvPr id="7" name="Text Placeholder 6"/>
          <p:cNvSpPr>
            <a:spLocks noGrp="1"/>
          </p:cNvSpPr>
          <p:nvPr>
            <p:ph type="body" sz="quarter" idx="3"/>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lgn="r">
              <a:buNone/>
            </a:pPr>
            <a:r>
              <a:rPr lang="fa-IR" sz="2800" dirty="0" smtClean="0">
                <a:cs typeface="B Nazanin" pitchFamily="2" charset="-78"/>
              </a:rPr>
              <a:t>جان لاک </a:t>
            </a:r>
          </a:p>
          <a:p>
            <a:pPr algn="r">
              <a:buNone/>
            </a:pPr>
            <a:r>
              <a:rPr lang="fa-IR" sz="2800" dirty="0" smtClean="0">
                <a:cs typeface="B Nazanin" pitchFamily="2" charset="-78"/>
              </a:rPr>
              <a:t>بشر ذاتا خوب و منظم، نیک نفس و و نظم پذیر و اجتماعی است.</a:t>
            </a:r>
          </a:p>
          <a:p>
            <a:pPr algn="r">
              <a:buNone/>
            </a:pPr>
            <a:r>
              <a:rPr lang="fa-IR" sz="2800" dirty="0" smtClean="0">
                <a:cs typeface="B Nazanin" pitchFamily="2" charset="-78"/>
              </a:rPr>
              <a:t>مردم در یک وضع طبیعی آزاد و برابر هستند.</a:t>
            </a:r>
          </a:p>
          <a:p>
            <a:pPr algn="r">
              <a:buNone/>
            </a:pPr>
            <a:endParaRPr lang="fa-IR" sz="2800" dirty="0" smtClean="0">
              <a:cs typeface="B Nazanin" pitchFamily="2" charset="-78"/>
            </a:endParaRPr>
          </a:p>
          <a:p>
            <a:pPr algn="r">
              <a:buNone/>
            </a:pPr>
            <a:r>
              <a:rPr lang="fa-IR" sz="2800" dirty="0" smtClean="0">
                <a:cs typeface="B Nazanin" pitchFamily="2" charset="-78"/>
              </a:rPr>
              <a:t>قدرت سیاسی حق وضع قوانین است برای ایجاد نظم و پاسداری از مالکیت و به کار گرفتن نیروی جامعه در اجرای آن قوانین و دفاع از کشور در برابر تجاوز بیگانگان و این همه خیر عموم است.</a:t>
            </a:r>
          </a:p>
          <a:p>
            <a:pPr algn="r">
              <a:buNone/>
            </a:pPr>
            <a:r>
              <a:rPr lang="fa-IR" sz="2800" dirty="0" smtClean="0">
                <a:cs typeface="B Nazanin" pitchFamily="2" charset="-78"/>
              </a:rPr>
              <a:t>حکومت مدنی محصول قرارداد است و امری صرفا دنیوی و دست الهی در استقرار آن دخالتی ندارد.</a:t>
            </a:r>
          </a:p>
          <a:p>
            <a:pPr algn="r">
              <a:buNone/>
            </a:pP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4" name="Content Placeholder 3" descr="Allan_Ramsay_003.jpg"/>
          <p:cNvPicPr>
            <a:picLocks noGrp="1" noChangeAspect="1"/>
          </p:cNvPicPr>
          <p:nvPr>
            <p:ph sz="quarter" idx="1"/>
          </p:nvPr>
        </p:nvPicPr>
        <p:blipFill>
          <a:blip r:embed="rId2" cstate="print"/>
          <a:stretch>
            <a:fillRect/>
          </a:stretch>
        </p:blipFill>
        <p:spPr>
          <a:xfrm>
            <a:off x="457200" y="1702315"/>
            <a:ext cx="3657600" cy="4367769"/>
          </a:xfrm>
        </p:spPr>
      </p:pic>
      <p:sp>
        <p:nvSpPr>
          <p:cNvPr id="6" name="Content Placeholder 5"/>
          <p:cNvSpPr>
            <a:spLocks noGrp="1"/>
          </p:cNvSpPr>
          <p:nvPr>
            <p:ph sz="quarter" idx="2"/>
          </p:nvPr>
        </p:nvSpPr>
        <p:spPr/>
        <p:txBody>
          <a:bodyPr/>
          <a:lstStyle/>
          <a:p>
            <a:pPr algn="r">
              <a:buNone/>
            </a:pPr>
            <a:r>
              <a:rPr lang="fa-IR" dirty="0" smtClean="0">
                <a:cs typeface="B Nazanin" pitchFamily="2" charset="-78"/>
              </a:rPr>
              <a:t>مکتب برابری جویی ژان ژاک روسو (78-1712)</a:t>
            </a:r>
            <a:endParaRPr lang="en-US" dirty="0" smtClean="0">
              <a:cs typeface="B Nazanin" pitchFamily="2" charset="-78"/>
            </a:endParaRPr>
          </a:p>
          <a:p>
            <a:pPr algn="r">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sz="quarter" idx="1"/>
          </p:nvPr>
        </p:nvSpPr>
        <p:spPr/>
        <p:txBody>
          <a:bodyPr/>
          <a:lstStyle/>
          <a:p>
            <a:pPr algn="r">
              <a:buNone/>
            </a:pPr>
            <a:r>
              <a:rPr lang="fa-IR" dirty="0" smtClean="0">
                <a:cs typeface="B Nazanin" pitchFamily="2" charset="-78"/>
              </a:rPr>
              <a:t>انسان بدوا به حالت طبیعی زندگی می کرده است و در آن حالت افراد مطیع هیچ قدرت انسانی نبوده و تماما آزاد و مساوی بوده اند.</a:t>
            </a:r>
          </a:p>
          <a:p>
            <a:pPr algn="r">
              <a:buNone/>
            </a:pPr>
            <a:endParaRPr lang="fa-IR" dirty="0" smtClean="0">
              <a:cs typeface="B Nazanin" pitchFamily="2" charset="-78"/>
            </a:endParaRPr>
          </a:p>
          <a:p>
            <a:pPr algn="r">
              <a:buNone/>
            </a:pPr>
            <a:r>
              <a:rPr lang="fa-IR" dirty="0" smtClean="0">
                <a:cs typeface="B Nazanin" pitchFamily="2" charset="-78"/>
              </a:rPr>
              <a:t>اما چون در حالت طبیعی در معرض مخاطرات شدیدی قرار گرفته نمی تواند به تنهایی بر مخاطرات غلبه کند.</a:t>
            </a:r>
          </a:p>
          <a:p>
            <a:pPr algn="r">
              <a:buNone/>
            </a:pPr>
            <a:endParaRPr lang="fa-IR" dirty="0" smtClean="0">
              <a:cs typeface="B Nazanin" pitchFamily="2" charset="-78"/>
            </a:endParaRPr>
          </a:p>
          <a:p>
            <a:pPr algn="r">
              <a:buNone/>
            </a:pPr>
            <a:r>
              <a:rPr lang="fa-IR" dirty="0" smtClean="0">
                <a:cs typeface="B Nazanin" pitchFamily="2" charset="-78"/>
              </a:rPr>
              <a:t>لذا بر اساس قرارداد اجتماعی دولت تشکیل می شود.</a:t>
            </a:r>
          </a:p>
          <a:p>
            <a:pPr algn="r">
              <a:buNone/>
            </a:pPr>
            <a:r>
              <a:rPr lang="fa-IR" dirty="0" smtClean="0">
                <a:cs typeface="B Nazanin" pitchFamily="2" charset="-78"/>
              </a:rPr>
              <a:t>تفاوت و اختلاف در حقوق و وظایف مردم  برخلاف قرارداد اجتماعی است.</a:t>
            </a:r>
          </a:p>
          <a:p>
            <a:pPr algn="r">
              <a:buNone/>
            </a:pPr>
            <a:r>
              <a:rPr lang="fa-IR" dirty="0" smtClean="0">
                <a:cs typeface="B Nazanin" pitchFamily="2" charset="-78"/>
              </a:rPr>
              <a:t>عقاید روسو الهام بخش و طلایه دار انقلاب کبیر فرانسه بود.</a:t>
            </a:r>
            <a:endParaRPr lang="en-US" dirty="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dirty="0" smtClean="0">
                <a:cs typeface="B Nazanin" pitchFamily="2" charset="-78"/>
              </a:rPr>
              <a:t>بنابراین نظریه آزادی گرای غربی ریشه در نظریه حقوق طبیعی دارد.</a:t>
            </a:r>
          </a:p>
          <a:p>
            <a:pPr algn="r">
              <a:buNone/>
            </a:pPr>
            <a:r>
              <a:rPr lang="fa-IR" dirty="0" smtClean="0">
                <a:cs typeface="B Nazanin" pitchFamily="2" charset="-78"/>
              </a:rPr>
              <a:t>در این نظریه اصل بر آزادی اظهار نظر و نقد است.</a:t>
            </a:r>
          </a:p>
          <a:p>
            <a:pPr algn="r">
              <a:buNone/>
            </a:pPr>
            <a:r>
              <a:rPr lang="fa-IR" dirty="0" smtClean="0">
                <a:cs typeface="B Nazanin" pitchFamily="2" charset="-78"/>
              </a:rPr>
              <a:t>سرانجام در اواخر قرن هجدهم آزادی مطبوعات رسما به عنوان یک حق طبیعی در قوانین آمریکا و فرانسه درج گردید.</a:t>
            </a:r>
          </a:p>
          <a:p>
            <a:pPr algn="r">
              <a:buNone/>
            </a:pPr>
            <a:endParaRPr lang="fa-IR" dirty="0" smtClean="0">
              <a:cs typeface="B Nazanin" pitchFamily="2" charset="-78"/>
            </a:endParaRPr>
          </a:p>
          <a:p>
            <a:pPr algn="r">
              <a:buNone/>
            </a:pPr>
            <a:r>
              <a:rPr lang="fa-IR" dirty="0" smtClean="0">
                <a:cs typeface="B Nazanin" pitchFamily="2" charset="-78"/>
              </a:rPr>
              <a:t>در ماده 12 اعلامیه حقوق ایالت ویرجینای آمریکا که در 1776 منشر شد برای نخستین بار در جهان، آزادی مطبوعات به طور رسمی مورد شناسایی قرار گرفت.</a:t>
            </a:r>
          </a:p>
          <a:p>
            <a:pPr algn="r">
              <a:buNone/>
            </a:pPr>
            <a:r>
              <a:rPr lang="fa-IR" dirty="0" smtClean="0">
                <a:cs typeface="B Nazanin" pitchFamily="2" charset="-78"/>
              </a:rPr>
              <a:t>«آزادی مطبوعات یکی از مستحکم ترین سنگرهای آزادی است و هرگز جز به وسیله حکومت های استبدادی، محدود نمی شود»</a:t>
            </a:r>
            <a:endParaRPr lang="en-US" dirty="0" smtClean="0">
              <a:cs typeface="B Nazanin" pitchFamily="2" charset="-78"/>
            </a:endParaRPr>
          </a:p>
          <a:p>
            <a:pPr algn="r">
              <a:buNone/>
            </a:pPr>
            <a:endParaRPr lang="fa-IR" dirty="0" smtClean="0">
              <a:cs typeface="B Nazanin" pitchFamily="2" charset="-78"/>
            </a:endParaRPr>
          </a:p>
          <a:p>
            <a:pPr algn="r">
              <a:buNone/>
            </a:pPr>
            <a:endParaRPr lang="fa-IR" dirty="0" smtClean="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در اعلامیه حقوق بشر و شهروند انقلاب کبیر فرانسه برای نخستین بار تعریف های حقوقی جامعی از آزادی به معنای اعمم و آزادی مطبوعات ارائه شد و حدود آن مشخص شد.</a:t>
            </a:r>
          </a:p>
          <a:p>
            <a:pPr algn="r">
              <a:buNone/>
            </a:pPr>
            <a:r>
              <a:rPr lang="fa-IR" dirty="0" smtClean="0">
                <a:cs typeface="B Nazanin" pitchFamily="2" charset="-78"/>
              </a:rPr>
              <a:t>و از آزادی به عنوان گرانبهاترین حقوق انسانی سخن گفته اند.</a:t>
            </a:r>
          </a:p>
          <a:p>
            <a:pPr algn="r">
              <a:buNone/>
            </a:pPr>
            <a:endParaRPr lang="fa-IR" dirty="0" smtClean="0">
              <a:cs typeface="B Nazanin" pitchFamily="2" charset="-78"/>
            </a:endParaRPr>
          </a:p>
          <a:p>
            <a:pPr algn="r">
              <a:buNone/>
            </a:pPr>
            <a:r>
              <a:rPr lang="fa-IR" dirty="0" smtClean="0">
                <a:cs typeface="B Nazanin" pitchFamily="2" charset="-78"/>
              </a:rPr>
              <a:t>این خصلت برجسته آزادی بیان، بیش از یک قرن و نیم پس از تصویب اعلامیه حقوق بشر و شهروند انقلاب کبیر فرانسه مورد توجه مجمع عمومی ملل متحد قرار گرفت و در ماده 19 اعلامیه جهانی حقوق بشر مصوب سال 1948 سازمان ملل به عنوان حق برخورداری از آزادی «بدون توجه به مرزها» در سراسر دنیا اهمیت و منزلت خاص پیدا کرد.</a:t>
            </a:r>
          </a:p>
          <a:p>
            <a:pPr algn="r">
              <a:buNone/>
            </a:pPr>
            <a:r>
              <a:rPr lang="fa-IR" dirty="0" smtClean="0">
                <a:cs typeface="B Nazanin" pitchFamily="2" charset="-78"/>
              </a:rPr>
              <a:t>اعلامیه حقوق بشر و شهروند نیز بر نظریه حقوق طبیعی فرد استوار است.</a:t>
            </a:r>
          </a:p>
          <a:p>
            <a:pPr algn="r">
              <a:buNone/>
            </a:pPr>
            <a:endParaRPr lang="en-US" dirty="0" smtClean="0">
              <a:cs typeface="B Nazanin" pitchFamily="2" charset="-78"/>
            </a:endParaRPr>
          </a:p>
          <a:p>
            <a:pPr algn="r">
              <a:buNone/>
            </a:pPr>
            <a:endParaRPr lang="fa-IR" dirty="0" smtClean="0">
              <a:cs typeface="B Nazanin" pitchFamily="2" charset="-78"/>
            </a:endParaRPr>
          </a:p>
          <a:p>
            <a:pPr algn="r">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به این ترتیب در قرن نوزدهم به موازات پیشرفت و گسترش روزنامه ها، آزادی مطبوعات نیز بر اساس مکتب آزادی گرایی غربی توسعه پیدا کرد.</a:t>
            </a:r>
          </a:p>
          <a:p>
            <a:pPr algn="r">
              <a:buNone/>
            </a:pPr>
            <a:r>
              <a:rPr lang="fa-IR" dirty="0" smtClean="0">
                <a:cs typeface="B Nazanin" pitchFamily="2" charset="-78"/>
              </a:rPr>
              <a:t>به طور کلی در طول قرن نوزدهم تمام قوانین کشورهای اروپایی آزادی مطبوعات را بر مبنای اصول مندرج در اعلامیه های حقوق انقلاب های ایالات متحده آمریکا و فرانسه به رسمیت شناختند.</a:t>
            </a:r>
          </a:p>
          <a:p>
            <a:pPr algn="r">
              <a:buNone/>
            </a:pPr>
            <a:r>
              <a:rPr lang="fa-IR" dirty="0" smtClean="0">
                <a:cs typeface="B Nazanin" pitchFamily="2" charset="-78"/>
              </a:rPr>
              <a:t>در ایران نیز اصل 13 قانون اساسی مشروطیت راجع به آزادی فعالیت مطبوعات است.</a:t>
            </a:r>
          </a:p>
          <a:p>
            <a:pPr algn="r">
              <a:buNone/>
            </a:pPr>
            <a:r>
              <a:rPr lang="fa-IR" dirty="0" smtClean="0">
                <a:cs typeface="B Nazanin" pitchFamily="2" charset="-78"/>
              </a:rPr>
              <a:t>پس از پیروزی انقلاب، در قانون اساسی جمهوری اسلامی مصوب 1358 نیز به آزادی بیان و مطبوعات توجه ویژه ای شده است. </a:t>
            </a:r>
          </a:p>
          <a:p>
            <a:pPr algn="r">
              <a:buNone/>
            </a:pPr>
            <a:endParaRPr lang="en-US"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utenberg.jpg"/>
          <p:cNvPicPr>
            <a:picLocks noGrp="1" noChangeAspect="1"/>
          </p:cNvPicPr>
          <p:nvPr>
            <p:ph sz="quarter" idx="2"/>
          </p:nvPr>
        </p:nvPicPr>
        <p:blipFill>
          <a:blip r:embed="rId2" cstate="print"/>
          <a:stretch>
            <a:fillRect/>
          </a:stretch>
        </p:blipFill>
        <p:spPr>
          <a:xfrm>
            <a:off x="772001" y="2362200"/>
            <a:ext cx="3027998" cy="3886200"/>
          </a:xfrm>
        </p:spPr>
      </p:pic>
      <p:sp>
        <p:nvSpPr>
          <p:cNvPr id="8" name="Content Placeholder 7"/>
          <p:cNvSpPr>
            <a:spLocks noGrp="1"/>
          </p:cNvSpPr>
          <p:nvPr>
            <p:ph sz="quarter" idx="4"/>
          </p:nvPr>
        </p:nvSpPr>
        <p:spPr/>
        <p:txBody>
          <a:bodyPr>
            <a:normAutofit/>
          </a:bodyPr>
          <a:lstStyle/>
          <a:p>
            <a:pPr algn="r">
              <a:buNone/>
            </a:pPr>
            <a:r>
              <a:rPr lang="fa-IR" dirty="0" smtClean="0">
                <a:cs typeface="B Nazanin" pitchFamily="2" charset="-78"/>
              </a:rPr>
              <a:t>دستگاه چاپ را یوهانس گوتنبرگ (1468-1397) آلمانی در سال 1456 م اختراع کرد.</a:t>
            </a:r>
            <a:endParaRPr lang="en-US" dirty="0">
              <a:cs typeface="B Nazanin" pitchFamily="2" charset="-78"/>
            </a:endParaRPr>
          </a:p>
        </p:txBody>
      </p:sp>
      <p:sp>
        <p:nvSpPr>
          <p:cNvPr id="6" name="Text Placeholder 5"/>
          <p:cNvSpPr>
            <a:spLocks noGrp="1"/>
          </p:cNvSpPr>
          <p:nvPr>
            <p:ph type="body" sz="quarter" idx="1"/>
          </p:nvPr>
        </p:nvSpPr>
        <p:spPr/>
        <p:txBody>
          <a:bodyPr/>
          <a:lstStyle/>
          <a:p>
            <a:endParaRPr lang="en-US"/>
          </a:p>
        </p:txBody>
      </p:sp>
      <p:sp>
        <p:nvSpPr>
          <p:cNvPr id="7" name="Text Placeholder 6"/>
          <p:cNvSpPr>
            <a:spLocks noGrp="1"/>
          </p:cNvSpPr>
          <p:nvPr>
            <p:ph type="body" sz="quarter" idx="3"/>
          </p:nvPr>
        </p:nvSpPr>
        <p:spPr/>
        <p:txBody>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تسری مفهومی آزادی مطبوعات به سایر رسانه ها:</a:t>
            </a:r>
          </a:p>
          <a:p>
            <a:pPr algn="r">
              <a:buNone/>
            </a:pPr>
            <a:r>
              <a:rPr lang="fa-IR" dirty="0" smtClean="0">
                <a:cs typeface="B Nazanin" pitchFamily="2" charset="-78"/>
              </a:rPr>
              <a:t>انتشار آزادانه روزنامه ها و پخش آزادانه برنامه های رادیویی ، تلویزیونی  و اینترنتی، دریافت و مطالعه آزادانه مطبوعات و دریافت آزادانه برنامه های مذکور</a:t>
            </a:r>
          </a:p>
          <a:p>
            <a:pPr algn="r">
              <a:buNone/>
            </a:pPr>
            <a:r>
              <a:rPr lang="fa-IR" dirty="0" smtClean="0">
                <a:cs typeface="B Nazanin" pitchFamily="2" charset="-78"/>
              </a:rPr>
              <a:t>واژه آزادی اطلاعات برای نخستین بار پیش از جنگ ج دوم در جامعه ملل مطرح شد و سپس در سال 1948 در کنفرانس بین المللی آزادی اطلاعات از سوی سازمان ملل مورد توجه واقع شد.</a:t>
            </a:r>
          </a:p>
          <a:p>
            <a:pPr algn="r">
              <a:buNone/>
            </a:pPr>
            <a:endParaRPr lang="fa-IR" dirty="0" smtClean="0">
              <a:cs typeface="B Nazanin" pitchFamily="2" charset="-78"/>
            </a:endParaRPr>
          </a:p>
          <a:p>
            <a:pPr algn="r">
              <a:buNone/>
            </a:pPr>
            <a:r>
              <a:rPr lang="fa-IR" dirty="0" smtClean="0">
                <a:cs typeface="B Nazanin" pitchFamily="2" charset="-78"/>
              </a:rPr>
              <a:t>این آزادی شامل توانایی جست و جو، انتقال، انتشار و دریافت آزادانه آگاهی ها و اندیشه هاست بنابراین آزادی اطلاعات ، آزادی مطبوعات را نیز شامل می شود.</a:t>
            </a:r>
            <a:endParaRPr lang="en-US"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مقررات حاکم بر فعالیت های ارتباطات دور، بر اساس اصل همگانی و رعایت تقدم مراجعان استفاده کننده از خدمات ارتباطی و همچنین اصل محرمانه بودن پیام، مکاتبه ها و مکالمه های اشخاص پایه گذاری شده است.</a:t>
            </a:r>
          </a:p>
          <a:p>
            <a:pPr algn="r">
              <a:buNone/>
            </a:pPr>
            <a:endParaRPr lang="fa-IR" dirty="0" smtClean="0">
              <a:cs typeface="B Nazanin" pitchFamily="2" charset="-78"/>
            </a:endParaRPr>
          </a:p>
          <a:p>
            <a:pPr algn="r">
              <a:buNone/>
            </a:pPr>
            <a:r>
              <a:rPr lang="fa-IR" dirty="0" smtClean="0">
                <a:cs typeface="B Nazanin" pitchFamily="2" charset="-78"/>
              </a:rPr>
              <a:t>در مقررات گذاری رادیو و تلویزیون بر خلاف قوانین عام و قوانین مربوط به مطبوعات که اصل انتشار آزادانه نشریات را تضمین و محدودیت های پیش از انتشار را ممنوع کرده اند، برای فرستنده های رادیویی و تلویزیونی و پخش برنامه های سمعی و بصری، ضرورت دریافت اجازه نامه از نهادهای مستقل دولتی، پیش بینی شده است. </a:t>
            </a:r>
            <a:endParaRPr lang="en-US" dirty="0" smtClean="0">
              <a:cs typeface="B Nazanin" pitchFamily="2" charset="-78"/>
            </a:endParaRPr>
          </a:p>
          <a:p>
            <a:pPr algn="r">
              <a:buNone/>
            </a:pPr>
            <a:endParaRPr lang="en-US"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dirty="0" smtClean="0">
                <a:cs typeface="B Nazanin" pitchFamily="2" charset="-78"/>
              </a:rPr>
              <a:t>توجیه نظارت عمومی دولت بر تاسیس و فعالیت موسسات رادیو و تلویزیون:</a:t>
            </a:r>
          </a:p>
          <a:p>
            <a:pPr algn="r">
              <a:buNone/>
            </a:pPr>
            <a:endParaRPr lang="fa-IR" dirty="0" smtClean="0">
              <a:cs typeface="B Nazanin" pitchFamily="2" charset="-78"/>
            </a:endParaRPr>
          </a:p>
          <a:p>
            <a:pPr algn="r">
              <a:buNone/>
            </a:pPr>
            <a:r>
              <a:rPr lang="fa-IR" dirty="0" smtClean="0">
                <a:cs typeface="B Nazanin" pitchFamily="2" charset="-78"/>
              </a:rPr>
              <a:t>خطر تمرکز گرایی، حفظ حاکمیت ملی، نظم عمومی، فرهنگ عمومی، سلامت روانی کودکان و...</a:t>
            </a:r>
          </a:p>
          <a:p>
            <a:pPr algn="r">
              <a:buNone/>
            </a:pPr>
            <a:endParaRPr lang="fa-IR" dirty="0" smtClean="0">
              <a:cs typeface="B Nazanin" pitchFamily="2" charset="-78"/>
            </a:endParaRPr>
          </a:p>
          <a:p>
            <a:pPr algn="r">
              <a:buNone/>
            </a:pPr>
            <a:r>
              <a:rPr lang="fa-IR" dirty="0" smtClean="0">
                <a:cs typeface="B Nazanin" pitchFamily="2" charset="-78"/>
              </a:rPr>
              <a:t>یکی مسائل مهم تلویزیون بحث مالکیت است.</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حقوق ماهواره ها:</a:t>
            </a:r>
          </a:p>
          <a:p>
            <a:pPr algn="r">
              <a:buNone/>
            </a:pPr>
            <a:r>
              <a:rPr lang="fa-IR" dirty="0" smtClean="0">
                <a:cs typeface="B Nazanin" pitchFamily="2" charset="-78"/>
              </a:rPr>
              <a:t>قواعد حقوقی در مورد ماهواره ها کافی نیستند.</a:t>
            </a:r>
          </a:p>
          <a:p>
            <a:pPr algn="r">
              <a:buNone/>
            </a:pPr>
            <a:endParaRPr lang="fa-IR" dirty="0" smtClean="0">
              <a:cs typeface="B Nazanin" pitchFamily="2" charset="-78"/>
            </a:endParaRPr>
          </a:p>
          <a:p>
            <a:pPr algn="r">
              <a:buNone/>
            </a:pPr>
            <a:r>
              <a:rPr lang="fa-IR" dirty="0" smtClean="0">
                <a:cs typeface="B Nazanin" pitchFamily="2" charset="-78"/>
              </a:rPr>
              <a:t>پیشرفت و گسترش برنامه های تلویزیونی ماهواره ای در شرایط موجود از قیود مقررات حقوقی بین المللی سرچشمه می گیرد.</a:t>
            </a:r>
          </a:p>
          <a:p>
            <a:pPr algn="r">
              <a:buNone/>
            </a:pPr>
            <a:r>
              <a:rPr lang="fa-IR" dirty="0" smtClean="0">
                <a:cs typeface="B Nazanin" pitchFamily="2" charset="-78"/>
              </a:rPr>
              <a:t>نخستین مسئله در این زمینه موضوع حاکمیت کشورها بر فضای بالای سرزمینشان است.</a:t>
            </a:r>
          </a:p>
          <a:p>
            <a:pPr algn="r">
              <a:buNone/>
            </a:pPr>
            <a:endParaRPr lang="fa-IR" dirty="0" smtClean="0">
              <a:cs typeface="B Nazanin" pitchFamily="2" charset="-78"/>
            </a:endParaRPr>
          </a:p>
          <a:p>
            <a:pPr algn="r">
              <a:buNone/>
            </a:pPr>
            <a:r>
              <a:rPr lang="fa-IR" dirty="0" smtClean="0">
                <a:cs typeface="B Nazanin" pitchFamily="2" charset="-78"/>
              </a:rPr>
              <a:t>حقوق بین الملل به شکل دادن قاعده ای پرداخت مبنی بر اینکه: حامیت کشورها بر فضای بالای سرشان تنها تا جو زمین است. و فضای فراجو از این حیطه بیرون است و مشمول قانون گردش آزاد اطلاعات است.</a:t>
            </a:r>
            <a:endParaRPr lang="en-US" dirty="0">
              <a:cs typeface="B Nazanin"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ماهواره ها و مواضع کشورها:</a:t>
            </a:r>
          </a:p>
          <a:p>
            <a:pPr algn="r">
              <a:buNone/>
            </a:pPr>
            <a:endParaRPr lang="fa-IR" dirty="0" smtClean="0">
              <a:cs typeface="B Nazanin" pitchFamily="2" charset="-78"/>
            </a:endParaRPr>
          </a:p>
          <a:p>
            <a:pPr algn="r">
              <a:buNone/>
            </a:pPr>
            <a:r>
              <a:rPr lang="fa-IR" dirty="0" smtClean="0">
                <a:cs typeface="B Nazanin" pitchFamily="2" charset="-78"/>
              </a:rPr>
              <a:t>1- طرفداران آزادی مطلق ماهواره ها</a:t>
            </a:r>
          </a:p>
          <a:p>
            <a:pPr algn="r">
              <a:buNone/>
            </a:pPr>
            <a:endParaRPr lang="fa-IR" dirty="0" smtClean="0">
              <a:cs typeface="B Nazanin" pitchFamily="2" charset="-78"/>
            </a:endParaRPr>
          </a:p>
          <a:p>
            <a:pPr algn="r">
              <a:buNone/>
            </a:pPr>
            <a:r>
              <a:rPr lang="fa-IR" dirty="0" smtClean="0">
                <a:cs typeface="B Nazanin" pitchFamily="2" charset="-78"/>
              </a:rPr>
              <a:t>2- طرفداران ممنوعیت مطللق برنامه های ماهواره ای</a:t>
            </a:r>
          </a:p>
          <a:p>
            <a:pPr algn="r">
              <a:buNone/>
            </a:pPr>
            <a:r>
              <a:rPr lang="fa-IR" dirty="0" smtClean="0">
                <a:cs typeface="B Nazanin" pitchFamily="2" charset="-78"/>
              </a:rPr>
              <a:t> ماهواره ها و اصول حقوقی ملل متحد:</a:t>
            </a:r>
          </a:p>
          <a:p>
            <a:pPr algn="r">
              <a:buNone/>
            </a:pPr>
            <a:endParaRPr lang="fa-IR" dirty="0" smtClean="0">
              <a:cs typeface="B Nazanin" pitchFamily="2" charset="-78"/>
            </a:endParaRPr>
          </a:p>
          <a:p>
            <a:pPr algn="r">
              <a:buNone/>
            </a:pPr>
            <a:r>
              <a:rPr lang="fa-IR" dirty="0" smtClean="0">
                <a:cs typeface="B Nazanin" pitchFamily="2" charset="-78"/>
              </a:rPr>
              <a:t> الف: فضای فراجو باید با اهداف صلح آمیز به کار گرفته شود.</a:t>
            </a:r>
          </a:p>
          <a:p>
            <a:pPr algn="r">
              <a:buNone/>
            </a:pPr>
            <a:endParaRPr lang="fa-IR" dirty="0" smtClean="0">
              <a:cs typeface="B Nazanin" pitchFamily="2" charset="-78"/>
            </a:endParaRPr>
          </a:p>
          <a:p>
            <a:pPr algn="r">
              <a:buNone/>
            </a:pPr>
            <a:r>
              <a:rPr lang="fa-IR" dirty="0" smtClean="0">
                <a:cs typeface="B Nazanin" pitchFamily="2" charset="-78"/>
              </a:rPr>
              <a:t> ب: فضای فراجو میراث عمومی تمام بشریت است.</a:t>
            </a:r>
            <a:endParaRPr lang="en-US"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اینترنت:</a:t>
            </a:r>
          </a:p>
          <a:p>
            <a:pPr algn="r">
              <a:buNone/>
            </a:pPr>
            <a:r>
              <a:rPr lang="fa-IR" dirty="0" smtClean="0">
                <a:cs typeface="B Nazanin" pitchFamily="2" charset="-78"/>
              </a:rPr>
              <a:t>در آن مدیریت و حاکمیت مرکزی وجود ندارد. یا از نظر حقوقی به هم ریخته است.</a:t>
            </a:r>
          </a:p>
          <a:p>
            <a:pPr algn="r">
              <a:buNone/>
            </a:pPr>
            <a:r>
              <a:rPr lang="fa-IR" dirty="0" smtClean="0">
                <a:cs typeface="B Nazanin" pitchFamily="2" charset="-78"/>
              </a:rPr>
              <a:t>می توان گفت تاکنون در غیر از موضوع نام دامنه و ارتباط آن با علامت تجاری ، مقررات لازم اجرایی در سطح بین المللی در زمینه اینترنت به وجود نیامده است.</a:t>
            </a:r>
          </a:p>
          <a:p>
            <a:pPr algn="r">
              <a:buNone/>
            </a:pPr>
            <a:r>
              <a:rPr lang="fa-IR" dirty="0" smtClean="0">
                <a:cs typeface="B Nazanin" pitchFamily="2" charset="-78"/>
              </a:rPr>
              <a:t>وکشورها بر حسب ساختار حقوقی خود با مسائل مطروحه در این فضا برخورد می کنند.</a:t>
            </a:r>
          </a:p>
          <a:p>
            <a:pPr algn="r">
              <a:buNone/>
            </a:pPr>
            <a:r>
              <a:rPr lang="fa-IR" dirty="0" smtClean="0">
                <a:cs typeface="B Nazanin" pitchFamily="2" charset="-78"/>
              </a:rPr>
              <a:t>  </a:t>
            </a:r>
          </a:p>
          <a:p>
            <a:pPr algn="r">
              <a:buNone/>
            </a:pPr>
            <a:r>
              <a:rPr lang="fa-IR" sz="2800" b="1" dirty="0" smtClean="0">
                <a:cs typeface="B Nazanin" pitchFamily="2" charset="-78"/>
              </a:rPr>
              <a:t>با تشکر از حسن توجه شما</a:t>
            </a:r>
            <a:endParaRPr lang="en-US" sz="2800" b="1"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sz="quarter" idx="1"/>
          </p:nvPr>
        </p:nvSpPr>
        <p:spPr/>
        <p:txBody>
          <a:bodyPr/>
          <a:lstStyle/>
          <a:p>
            <a:pPr algn="r">
              <a:buNone/>
            </a:pPr>
            <a:r>
              <a:rPr lang="fa-IR" dirty="0" smtClean="0">
                <a:latin typeface="Bi nazanin"/>
                <a:cs typeface="B Nazanin" pitchFamily="2" charset="-78"/>
              </a:rPr>
              <a:t>قبل از اختراع چاپ مقامات صاحب قدرت مذهبی و غیرمذهبی اروپا مقررات محدود کننده شدیدی علیه تمام نوشته ها تحمیل می کردند.</a:t>
            </a:r>
          </a:p>
          <a:p>
            <a:pPr algn="r">
              <a:buNone/>
            </a:pPr>
            <a:endParaRPr lang="fa-IR" dirty="0" smtClean="0">
              <a:cs typeface="B Nazanin" pitchFamily="2" charset="-78"/>
            </a:endParaRPr>
          </a:p>
          <a:p>
            <a:pPr algn="r">
              <a:buNone/>
            </a:pPr>
            <a:r>
              <a:rPr lang="fa-IR" dirty="0" smtClean="0">
                <a:cs typeface="B Nazanin" pitchFamily="2" charset="-78"/>
              </a:rPr>
              <a:t>قرون وسطا با دو نهضت رنسانس و رفورماسیون به پایان رسید و دوران جدید آغز شد.</a:t>
            </a:r>
          </a:p>
          <a:p>
            <a:pPr algn="r">
              <a:buNone/>
            </a:pPr>
            <a:r>
              <a:rPr lang="fa-IR" dirty="0" smtClean="0">
                <a:cs typeface="B Nazanin" pitchFamily="2" charset="-78"/>
              </a:rPr>
              <a:t>رفورماسیون و مشاجرات مذهبی ناشی از آن موجب تحکیم قدرت حکومت های سلطنتی شد.</a:t>
            </a:r>
          </a:p>
          <a:p>
            <a:pPr algn="r">
              <a:buNone/>
            </a:pPr>
            <a:r>
              <a:rPr lang="fa-IR" dirty="0" smtClean="0">
                <a:cs typeface="B Nazanin" pitchFamily="2" charset="-78"/>
              </a:rPr>
              <a:t>در اوایل چاپ کتب به صورت نیروی سیاسی ارزیابی نشدند ولی به محض آنکه پادشاهان تشخیص دادند که کتاب ها ممکن است حاوی افکار و عقایدی باشند که بر ضد آنها تفسیر شود</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sz="2800" dirty="0" smtClean="0">
                <a:latin typeface="Bi nazanin"/>
                <a:cs typeface="B Nazanin" pitchFamily="2" charset="-78"/>
              </a:rPr>
              <a:t>در اوایل قرن هفدهم با بهبود وضع راه ها و توسعه حمل و نقل و تاسیس پست مطبوعات دوره ای پا به عرصه گذاشتند.</a:t>
            </a:r>
          </a:p>
          <a:p>
            <a:pPr algn="r">
              <a:buNone/>
            </a:pPr>
            <a:endParaRPr lang="fa-IR" sz="2800" dirty="0" smtClean="0">
              <a:latin typeface="Bi nazanin"/>
              <a:cs typeface="B Nazanin" pitchFamily="2" charset="-78"/>
            </a:endParaRPr>
          </a:p>
          <a:p>
            <a:pPr algn="r">
              <a:buNone/>
            </a:pPr>
            <a:r>
              <a:rPr lang="fa-IR" sz="2800" dirty="0" smtClean="0">
                <a:latin typeface="Bi nazanin"/>
                <a:cs typeface="B Nazanin" pitchFamily="2" charset="-78"/>
              </a:rPr>
              <a:t>مطبوعات دوره ای در یک محیط سیاسی اجتماعی و همچنین حقوقی که در آن آزادی بیان جایی نداشت پدید آمدند.</a:t>
            </a:r>
          </a:p>
          <a:p>
            <a:pPr algn="r">
              <a:buNone/>
            </a:pPr>
            <a:endParaRPr lang="fa-IR" sz="2800" dirty="0" smtClean="0">
              <a:latin typeface="Bi nazanin"/>
              <a:cs typeface="B Nazanin" pitchFamily="2" charset="-78"/>
            </a:endParaRPr>
          </a:p>
          <a:p>
            <a:pPr algn="r">
              <a:buNone/>
            </a:pPr>
            <a:r>
              <a:rPr lang="fa-IR" sz="2800" dirty="0" smtClean="0">
                <a:latin typeface="Bi nazanin"/>
                <a:cs typeface="B Nazanin" pitchFamily="2" charset="-78"/>
              </a:rPr>
              <a:t>تقارن ظهور مطبوعات با اوج نظریه سلطنت استبدادی</a:t>
            </a:r>
          </a:p>
          <a:p>
            <a:pPr algn="r">
              <a:buNone/>
            </a:pPr>
            <a:endParaRPr lang="en-US" sz="2800" dirty="0">
              <a:latin typeface="Bi nazanin"/>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در چنین نظریه ای پیوند قدرت و حقیقت توجیهی است برای هدایت و کنترل مطبوعات است.</a:t>
            </a:r>
          </a:p>
          <a:p>
            <a:pPr algn="r">
              <a:buNone/>
            </a:pPr>
            <a:endParaRPr lang="fa-IR" dirty="0" smtClean="0">
              <a:cs typeface="B Nazanin" pitchFamily="2" charset="-78"/>
            </a:endParaRPr>
          </a:p>
          <a:p>
            <a:pPr algn="r">
              <a:buNone/>
            </a:pPr>
            <a:r>
              <a:rPr lang="fa-IR" dirty="0" smtClean="0">
                <a:cs typeface="B Nazanin" pitchFamily="2" charset="-78"/>
              </a:rPr>
              <a:t>بنابراین مطبوعات جهت انتشار نیازمند اخذ مجوز از پادشاه یا دولت هستند (نظام اخذ مجوز) و محتوا قبل از انتشار باید از سانسور بگذرد.</a:t>
            </a:r>
          </a:p>
          <a:p>
            <a:pPr algn="r">
              <a:buNone/>
            </a:pPr>
            <a:endParaRPr lang="fa-IR" dirty="0" smtClean="0">
              <a:cs typeface="B Nazanin" pitchFamily="2" charset="-78"/>
            </a:endParaRPr>
          </a:p>
          <a:p>
            <a:pPr algn="r">
              <a:buNone/>
            </a:pPr>
            <a:r>
              <a:rPr lang="fa-IR" dirty="0" smtClean="0">
                <a:cs typeface="B Nazanin" pitchFamily="2" charset="-78"/>
              </a:rPr>
              <a:t>چنین حکومتی با پادشاه مستنبد را فلاسفه سیاسی نظیر هابز و پیش از آن ماکیاولی طرفداری می کردند.</a:t>
            </a:r>
            <a:endParaRPr lang="en-US"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r">
              <a:buNone/>
            </a:pPr>
            <a:r>
              <a:rPr lang="fa-IR" sz="2800" b="1" dirty="0" smtClean="0">
                <a:cs typeface="B Nazanin" pitchFamily="2" charset="-78"/>
              </a:rPr>
              <a:t>ماکیاولی</a:t>
            </a:r>
            <a:r>
              <a:rPr lang="fa-IR" dirty="0" smtClean="0">
                <a:cs typeface="B Nazanin" pitchFamily="2" charset="-78"/>
              </a:rPr>
              <a:t> (1469-1527)</a:t>
            </a:r>
          </a:p>
          <a:p>
            <a:pPr algn="r">
              <a:buNone/>
            </a:pPr>
            <a:r>
              <a:rPr lang="fa-IR" sz="2800" dirty="0" smtClean="0">
                <a:cs typeface="B Nazanin" pitchFamily="2" charset="-78"/>
              </a:rPr>
              <a:t>در عصری می زیست که عصر خودکامگی، گستاخی، زیرکی و فریب و جنایت بود.</a:t>
            </a:r>
          </a:p>
          <a:p>
            <a:pPr algn="r">
              <a:buNone/>
            </a:pPr>
            <a:r>
              <a:rPr lang="fa-IR" sz="2800" dirty="0" smtClean="0">
                <a:cs typeface="B Nazanin" pitchFamily="2" charset="-78"/>
              </a:rPr>
              <a:t>ماکیاولی اساس اخلاقیات را واژگون و صریحا می گفت خط مشی زندگی دروغ و حیله است و یگانه شعار او این بود که شاه فوق تمام قیود و الزامات مردم عادی است.</a:t>
            </a:r>
          </a:p>
          <a:p>
            <a:pPr algn="r">
              <a:buNone/>
            </a:pPr>
            <a:r>
              <a:rPr lang="fa-IR" sz="2800" dirty="0" smtClean="0">
                <a:cs typeface="B Nazanin" pitchFamily="2" charset="-78"/>
              </a:rPr>
              <a:t>دیدگاه: همیشه در پی سود خویش باش، جز خویشتن هیچ کس را محترم مدار، بدی کن، اما چنان وانمود کن که نیکی می کنی، حریص باش و هرچه می توانی تصاحب کن، خشن و درنده خو باش، به زور توسل جوی و همه مساعی خود را بر جنگ متمرکز کن.</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sz="2800" dirty="0" smtClean="0">
                <a:cs typeface="B Nazanin" pitchFamily="2" charset="-78"/>
              </a:rPr>
              <a:t>دولت نباید ارزش های خود را بر مبنای اخلاق مسیحی یا وجدان خصوصی بلکه با توسل به مصلحت دولت تعین شود.</a:t>
            </a:r>
          </a:p>
          <a:p>
            <a:pPr algn="r">
              <a:buNone/>
            </a:pPr>
            <a:r>
              <a:rPr lang="fa-IR" sz="3600" b="1" dirty="0" smtClean="0">
                <a:cs typeface="B Nazanin" pitchFamily="2" charset="-78"/>
              </a:rPr>
              <a:t>توماس هابز </a:t>
            </a:r>
            <a:r>
              <a:rPr lang="fa-IR" sz="2800" dirty="0" smtClean="0">
                <a:cs typeface="B Nazanin" pitchFamily="2" charset="-78"/>
              </a:rPr>
              <a:t>(1588-1679)</a:t>
            </a:r>
          </a:p>
          <a:p>
            <a:pPr algn="r">
              <a:buNone/>
            </a:pPr>
            <a:r>
              <a:rPr lang="fa-IR" sz="2800" dirty="0" smtClean="0">
                <a:cs typeface="B Nazanin" pitchFamily="2" charset="-78"/>
              </a:rPr>
              <a:t>او دولت را به لوایاتان یا غول بزرگ دریایی تشبیه می کند.</a:t>
            </a:r>
          </a:p>
          <a:p>
            <a:pPr algn="r">
              <a:buNone/>
            </a:pPr>
            <a:r>
              <a:rPr lang="fa-IR" sz="2800" dirty="0" smtClean="0">
                <a:cs typeface="B Nazanin" pitchFamily="2" charset="-78"/>
              </a:rPr>
              <a:t>آدمیان بالطبع خودخواه و بدخواه یکدیگرند (انسان گرگ انسان است).</a:t>
            </a:r>
          </a:p>
          <a:p>
            <a:pPr algn="r">
              <a:buNone/>
            </a:pPr>
            <a:r>
              <a:rPr lang="fa-IR" sz="2800" dirty="0" smtClean="0">
                <a:cs typeface="B Nazanin" pitchFamily="2" charset="-78"/>
              </a:rPr>
              <a:t>برای اینکه خودخواهی فردی به هم تصادم نکنند، آدمیان احتیاج به دولت دارند تا بر خودخواهی های فردی نظارت کند و نگذارد افراد به حقوق یکدیگر تجاوز کنند.</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a:buNone/>
            </a:pPr>
            <a:r>
              <a:rPr lang="fa-IR" sz="2800" dirty="0" smtClean="0">
                <a:cs typeface="B Nazanin" pitchFamily="2" charset="-78"/>
              </a:rPr>
              <a:t>پیمان و قراردادی که میان افراد یک جامعه بسته می شود به وسیله یک نفر بهتر اجرا می گردد. این قرارداد با شمشیر به اجرا گذارده می شود. قدرت شاه باید نامحدود باشد. حکم فقط حکم شاه است.</a:t>
            </a:r>
          </a:p>
          <a:p>
            <a:pPr algn="r">
              <a:buNone/>
            </a:pPr>
            <a:endParaRPr lang="fa-IR" sz="2800" dirty="0" smtClean="0">
              <a:cs typeface="B Nazanin" pitchFamily="2" charset="-78"/>
            </a:endParaRPr>
          </a:p>
          <a:p>
            <a:pPr algn="r">
              <a:buNone/>
            </a:pPr>
            <a:r>
              <a:rPr lang="fa-IR" sz="2800" dirty="0" smtClean="0">
                <a:cs typeface="B Nazanin" pitchFamily="2" charset="-78"/>
              </a:rPr>
              <a:t>وی باید همه افکار را سانسور کند و هر طغیانی را فرونشاند.</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a:buNone/>
            </a:pPr>
            <a:r>
              <a:rPr lang="fa-IR" dirty="0" smtClean="0">
                <a:cs typeface="B Nazanin" pitchFamily="2" charset="-78"/>
              </a:rPr>
              <a:t>در فرانسه تا انقلاب کبیر 1789 تمام نشریات از نظام خود سرانه سانسور قبل از انتشار تبعیت می کردند.</a:t>
            </a:r>
          </a:p>
          <a:p>
            <a:pPr algn="r">
              <a:buNone/>
            </a:pPr>
            <a:r>
              <a:rPr lang="fa-IR" dirty="0" smtClean="0">
                <a:cs typeface="B Nazanin" pitchFamily="2" charset="-78"/>
              </a:rPr>
              <a:t>اگر کسی تخطی می کرد مجازات سنگینی در پی داشت.</a:t>
            </a:r>
          </a:p>
          <a:p>
            <a:pPr algn="r">
              <a:buNone/>
            </a:pPr>
            <a:endParaRPr lang="fa-IR" dirty="0" smtClean="0">
              <a:cs typeface="B Nazanin" pitchFamily="2" charset="-78"/>
            </a:endParaRPr>
          </a:p>
          <a:p>
            <a:pPr algn="r">
              <a:buNone/>
            </a:pPr>
            <a:r>
              <a:rPr lang="fa-IR" dirty="0" smtClean="0">
                <a:cs typeface="B Nazanin" pitchFamily="2" charset="-78"/>
              </a:rPr>
              <a:t>در چنین شرایطی نیز مبارزات مدنی و سیاسی برای دگرگون کردن وضع موجود ادامه داشت.</a:t>
            </a:r>
          </a:p>
          <a:p>
            <a:pPr algn="r">
              <a:buNone/>
            </a:pPr>
            <a:endParaRPr lang="fa-IR" dirty="0" smtClean="0">
              <a:cs typeface="B Nazanin" pitchFamily="2" charset="-78"/>
            </a:endParaRPr>
          </a:p>
          <a:p>
            <a:pPr algn="r">
              <a:buNone/>
            </a:pPr>
            <a:r>
              <a:rPr lang="fa-IR" dirty="0" smtClean="0">
                <a:cs typeface="B Nazanin" pitchFamily="2" charset="-78"/>
              </a:rPr>
              <a:t>ابتدا پروتستان ها بودند که اصول سلطنت استبدای را مورد اعتراض قرار دادند و مفهوم آزادی بیان و مطبوعات برای دفاع از مبارزات مذهبی و سیاسی اصلاح طلبان و جنبش آزادی خواهانه آنان مورد توجه قرار گرفت. </a:t>
            </a:r>
          </a:p>
          <a:p>
            <a:pPr algn="r">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638</TotalTime>
  <Words>1813</Words>
  <Application>Microsoft Office PowerPoint</Application>
  <PresentationFormat>On-screen Show (4:3)</PresentationFormat>
  <Paragraphs>121</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B Nazanin</vt:lpstr>
      <vt:lpstr>Bi nazanin</vt:lpstr>
      <vt:lpstr>Calibri</vt:lpstr>
      <vt:lpstr>Century Schoolbook</vt:lpstr>
      <vt:lpstr>Wingdings</vt:lpstr>
      <vt:lpstr>Wingdings 2</vt:lpstr>
      <vt:lpstr>Oriel</vt:lpstr>
      <vt:lpstr>سیر تحول حقوقی ارتباطات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سیر تحول حقوقی ارتباطات</dc:title>
  <dc:creator>Hadi</dc:creator>
  <cp:lastModifiedBy>masood</cp:lastModifiedBy>
  <cp:revision>73</cp:revision>
  <dcterms:created xsi:type="dcterms:W3CDTF">2006-08-16T00:00:00Z</dcterms:created>
  <dcterms:modified xsi:type="dcterms:W3CDTF">2015-02-09T13:57:26Z</dcterms:modified>
</cp:coreProperties>
</file>