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4" r:id="rId6"/>
    <p:sldId id="276" r:id="rId7"/>
    <p:sldId id="277" r:id="rId8"/>
    <p:sldId id="278" r:id="rId9"/>
    <p:sldId id="279" r:id="rId10"/>
    <p:sldId id="280" r:id="rId11"/>
    <p:sldId id="281" r:id="rId12"/>
    <p:sldId id="283" r:id="rId13"/>
    <p:sldId id="284" r:id="rId14"/>
    <p:sldId id="285" r:id="rId15"/>
    <p:sldId id="286" r:id="rId16"/>
    <p:sldId id="287" r:id="rId17"/>
    <p:sldId id="288" r:id="rId18"/>
    <p:sldId id="289" r:id="rId19"/>
    <p:sldId id="290" r:id="rId20"/>
    <p:sldId id="291" r:id="rId2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663300"/>
    <a:srgbClr val="E0C0A0"/>
    <a:srgbClr val="422C16"/>
    <a:srgbClr val="0C788E"/>
    <a:srgbClr val="006666"/>
    <a:srgbClr val="0099CC"/>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535" autoAdjust="0"/>
    <p:restoredTop sz="94652" autoAdjust="0"/>
  </p:normalViewPr>
  <p:slideViewPr>
    <p:cSldViewPr>
      <p:cViewPr varScale="1">
        <p:scale>
          <a:sx n="65" d="100"/>
          <a:sy n="65" d="100"/>
        </p:scale>
        <p:origin x="-55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0FFC04B4-D31F-4F00-AF0B-DE0B6F8ADEFB}" type="slidenum">
              <a:rPr lang="es-ES"/>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39EA45F-3F5C-4E73-B0F4-1B37F2705618}"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856D324-B23A-4C09-9389-3C7809777A5A}"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1CD5BDFF-D873-4AD0-BC3A-C193D834CAEE}"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6F0A700E-B43F-4BC6-A61C-809D0C899800}"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12B74C30-2029-4284-9505-60DF59E64C67}"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448E9947-B5EE-4330-894A-446D2AD76FFE}"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69052F48-7289-4268-BDCC-2DA169A67B52}"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D2AE1FD0-D6F6-4A00-8512-2D38FF5C89FA}"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92EAD935-9D86-4BC9-8DEE-4D6C700CE487}"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B8CFF8F3-87CF-4A63-9AE4-3FD422D54AE6}"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40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a:lvl1pPr>
          </a:lstStyle>
          <a:p>
            <a:pPr>
              <a:defRPr/>
            </a:pPr>
            <a:fld id="{4DA193AC-6DBD-48B3-B346-8A7710A7E0A7}"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150"/>
          <p:cNvSpPr>
            <a:spLocks noGrp="1" noChangeArrowheads="1"/>
          </p:cNvSpPr>
          <p:nvPr>
            <p:ph type="ctrTitle"/>
          </p:nvPr>
        </p:nvSpPr>
        <p:spPr>
          <a:xfrm>
            <a:off x="1979613" y="692150"/>
            <a:ext cx="6048375" cy="865188"/>
          </a:xfrm>
        </p:spPr>
        <p:txBody>
          <a:bodyPr/>
          <a:lstStyle/>
          <a:p>
            <a:pPr algn="l" eaLnBrk="1" hangingPunct="1"/>
            <a:r>
              <a:rPr lang="fa-IR" sz="4800" b="1" dirty="0" smtClean="0">
                <a:solidFill>
                  <a:srgbClr val="663300"/>
                </a:solidFill>
              </a:rPr>
              <a:t>رفتار مصرف کننده</a:t>
            </a:r>
            <a:endParaRPr lang="es-ES" sz="4800" b="1" dirty="0" smtClean="0">
              <a:solidFill>
                <a:srgbClr val="663300"/>
              </a:solidFill>
            </a:endParaRPr>
          </a:p>
        </p:txBody>
      </p:sp>
      <p:sp>
        <p:nvSpPr>
          <p:cNvPr id="2051" name="Rectangle 175"/>
          <p:cNvSpPr>
            <a:spLocks noChangeArrowheads="1"/>
          </p:cNvSpPr>
          <p:nvPr/>
        </p:nvSpPr>
        <p:spPr bwMode="auto">
          <a:xfrm>
            <a:off x="254000" y="4797425"/>
            <a:ext cx="5254625" cy="1368425"/>
          </a:xfrm>
          <a:prstGeom prst="rect">
            <a:avLst/>
          </a:prstGeom>
          <a:noFill/>
          <a:ln w="9525">
            <a:noFill/>
            <a:miter lim="800000"/>
            <a:headEnd/>
            <a:tailEnd/>
          </a:ln>
        </p:spPr>
        <p:txBody>
          <a:bodyPr anchor="ctr"/>
          <a:lstStyle/>
          <a:p>
            <a:pPr algn="r"/>
            <a:r>
              <a:rPr lang="fa-IR" sz="2800" b="1" dirty="0">
                <a:solidFill>
                  <a:srgbClr val="663300"/>
                </a:solidFill>
              </a:rPr>
              <a:t>استاد: جناب آقای دکتر </a:t>
            </a:r>
            <a:r>
              <a:rPr lang="fa-IR" sz="2800" b="1" dirty="0" smtClean="0">
                <a:solidFill>
                  <a:srgbClr val="663300"/>
                </a:solidFill>
              </a:rPr>
              <a:t>محمودزاده</a:t>
            </a:r>
            <a:endParaRPr lang="fa-IR" sz="2800" b="1" dirty="0">
              <a:solidFill>
                <a:srgbClr val="663300"/>
              </a:solidFill>
            </a:endParaRPr>
          </a:p>
          <a:p>
            <a:pPr algn="r"/>
            <a:endParaRPr lang="fa-IR" sz="2400" b="1" dirty="0">
              <a:solidFill>
                <a:srgbClr val="663300"/>
              </a:solidFill>
            </a:endParaRPr>
          </a:p>
          <a:p>
            <a:pPr algn="r"/>
            <a:r>
              <a:rPr lang="fa-IR" sz="2400" b="1" dirty="0" smtClean="0">
                <a:solidFill>
                  <a:srgbClr val="663300"/>
                </a:solidFill>
              </a:rPr>
              <a:t>تهیه کننده : خرسند - خسروی</a:t>
            </a:r>
            <a:endParaRPr lang="es-ES" sz="2400" b="1" dirty="0">
              <a:solidFill>
                <a:srgbClr val="663300"/>
              </a:solidFill>
            </a:endParaRPr>
          </a:p>
        </p:txBody>
      </p:sp>
      <p:sp>
        <p:nvSpPr>
          <p:cNvPr id="4" name="Rectangle 150"/>
          <p:cNvSpPr txBox="1">
            <a:spLocks noChangeArrowheads="1"/>
          </p:cNvSpPr>
          <p:nvPr/>
        </p:nvSpPr>
        <p:spPr bwMode="auto">
          <a:xfrm>
            <a:off x="2000232" y="1857364"/>
            <a:ext cx="6048375" cy="865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a-IR" sz="4800" b="1" i="0" u="none" strike="noStrike" kern="0" cap="none" spc="0" normalizeH="0" baseline="0" noProof="0" dirty="0" smtClean="0">
                <a:ln>
                  <a:noFill/>
                </a:ln>
                <a:solidFill>
                  <a:srgbClr val="663300"/>
                </a:solidFill>
                <a:effectLst/>
                <a:uLnTx/>
                <a:uFillTx/>
                <a:latin typeface="+mj-lt"/>
                <a:ea typeface="+mj-ea"/>
                <a:cs typeface="+mj-cs"/>
              </a:rPr>
              <a:t>فصل 5 خویشتن </a:t>
            </a:r>
            <a:endParaRPr kumimoji="0" lang="es-ES" sz="4800" b="1" i="0" u="none" strike="noStrike" kern="0" cap="none" spc="0" normalizeH="0" baseline="0" noProof="0" dirty="0" smtClean="0">
              <a:ln>
                <a:noFill/>
              </a:ln>
              <a:solidFill>
                <a:srgbClr val="6633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4071934" y="260351"/>
            <a:ext cx="4949829"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خویشتن آیینه ای </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7" name="Rectangle 6"/>
          <p:cNvSpPr/>
          <p:nvPr/>
        </p:nvSpPr>
        <p:spPr>
          <a:xfrm>
            <a:off x="500034" y="1643050"/>
            <a:ext cx="7929618" cy="3231654"/>
          </a:xfrm>
          <a:prstGeom prst="rect">
            <a:avLst/>
          </a:prstGeom>
        </p:spPr>
        <p:txBody>
          <a:bodyPr wrap="square">
            <a:spAutoFit/>
          </a:bodyPr>
          <a:lstStyle/>
          <a:p>
            <a:pPr algn="just" rtl="1">
              <a:lnSpc>
                <a:spcPct val="150000"/>
              </a:lnSpc>
            </a:pPr>
            <a:r>
              <a:rPr lang="fa-IR" sz="2200" dirty="0" smtClean="0">
                <a:cs typeface="B Homa" pitchFamily="2" charset="-78"/>
              </a:rPr>
              <a:t>جامعه شناسان به فرآیند به تصویر درآوردن واکنش دیگران در قبال ما، بر عهده گرفتن نقش دیگران یا </a:t>
            </a:r>
            <a:r>
              <a:rPr lang="fa-IR" sz="2200" dirty="0" smtClean="0">
                <a:solidFill>
                  <a:srgbClr val="C00000"/>
                </a:solidFill>
                <a:cs typeface="B Homa" pitchFamily="2" charset="-78"/>
              </a:rPr>
              <a:t>خود آینه ای </a:t>
            </a:r>
            <a:r>
              <a:rPr lang="fa-IR" sz="2200" dirty="0" smtClean="0">
                <a:cs typeface="B Homa" pitchFamily="2" charset="-78"/>
              </a:rPr>
              <a:t>می گویند.</a:t>
            </a:r>
          </a:p>
          <a:p>
            <a:pPr algn="just" rtl="1">
              <a:lnSpc>
                <a:spcPct val="150000"/>
              </a:lnSpc>
            </a:pPr>
            <a:endParaRPr lang="fa-IR" sz="2200" dirty="0" smtClean="0">
              <a:cs typeface="B Homa" pitchFamily="2" charset="-78"/>
            </a:endParaRPr>
          </a:p>
          <a:p>
            <a:pPr algn="just" rtl="1">
              <a:lnSpc>
                <a:spcPct val="150000"/>
              </a:lnSpc>
            </a:pPr>
            <a:r>
              <a:rPr lang="fa-IR" sz="2200" dirty="0" smtClean="0">
                <a:cs typeface="B Homa" pitchFamily="2" charset="-78"/>
              </a:rPr>
              <a:t>بر اساس این دیدگاه ، ما با فرستادن سیگنالهایی برای دیگران و بررسی انعکاس آنها ، سعی می کنیم تصویر آنها را از خودمان کشف کنیم</a:t>
            </a:r>
          </a:p>
          <a:p>
            <a:pPr algn="just" rtl="1">
              <a:lnSpc>
                <a:spcPct val="150000"/>
              </a:lnSpc>
            </a:pPr>
            <a:endParaRPr lang="fa-IR" sz="2200" dirty="0" smtClean="0">
              <a:cs typeface="B Homa" pitchFamily="2" charset="-78"/>
            </a:endParaRPr>
          </a:p>
          <a:p>
            <a:pPr algn="just" rtl="1">
              <a:lnSpc>
                <a:spcPct val="150000"/>
              </a:lnSpc>
            </a:pPr>
            <a:endParaRPr lang="fa-IR" sz="400" dirty="0" smtClean="0">
              <a:cs typeface="B Homa"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4071934" y="260351"/>
            <a:ext cx="4949829"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خودآگاهی </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7" name="Rectangle 6"/>
          <p:cNvSpPr/>
          <p:nvPr/>
        </p:nvSpPr>
        <p:spPr>
          <a:xfrm>
            <a:off x="500034" y="1643050"/>
            <a:ext cx="7929618" cy="1573508"/>
          </a:xfrm>
          <a:prstGeom prst="rect">
            <a:avLst/>
          </a:prstGeom>
        </p:spPr>
        <p:txBody>
          <a:bodyPr wrap="square">
            <a:spAutoFit/>
          </a:bodyPr>
          <a:lstStyle/>
          <a:p>
            <a:pPr algn="just" rtl="1">
              <a:lnSpc>
                <a:spcPct val="150000"/>
              </a:lnSpc>
            </a:pPr>
            <a:r>
              <a:rPr lang="fa-IR" sz="2200" dirty="0" smtClean="0">
                <a:cs typeface="B Homa" pitchFamily="2" charset="-78"/>
              </a:rPr>
              <a:t>مصرف کنندگانی که در مقیاس خودآگاهی عمومی نمره بالایی دارند برای خرید لباس یا وسایل آرایشی نیز علاقه مندی بیشتری دارند و کسانی که خودنگری بالایی دارند اهمیت بیشتری به نحوه ظاهر شدن خود در محیطهای اجتماعی می دهند</a:t>
            </a:r>
          </a:p>
        </p:txBody>
      </p:sp>
      <p:sp>
        <p:nvSpPr>
          <p:cNvPr id="6" name="Rectangle 5"/>
          <p:cNvSpPr/>
          <p:nvPr/>
        </p:nvSpPr>
        <p:spPr>
          <a:xfrm>
            <a:off x="785786" y="3500438"/>
            <a:ext cx="7500990" cy="1015663"/>
          </a:xfrm>
          <a:prstGeom prst="rect">
            <a:avLst/>
          </a:prstGeom>
          <a:solidFill>
            <a:srgbClr val="996633"/>
          </a:solidFill>
          <a:ln>
            <a:solidFill>
              <a:srgbClr val="996633"/>
            </a:solidFill>
          </a:ln>
          <a:scene3d>
            <a:camera prst="orthographicFront"/>
            <a:lightRig rig="threePt" dir="t"/>
          </a:scene3d>
          <a:sp3d>
            <a:bevelT w="82550" h="88900"/>
            <a:bevelB/>
          </a:sp3d>
        </p:spPr>
        <p:style>
          <a:lnRef idx="1">
            <a:schemeClr val="accent4"/>
          </a:lnRef>
          <a:fillRef idx="3">
            <a:schemeClr val="accent4"/>
          </a:fillRef>
          <a:effectRef idx="2">
            <a:schemeClr val="accent4"/>
          </a:effectRef>
          <a:fontRef idx="minor">
            <a:schemeClr val="lt1"/>
          </a:fontRef>
        </p:style>
        <p:txBody>
          <a:bodyPr wrap="square">
            <a:spAutoFit/>
          </a:bodyPr>
          <a:lstStyle/>
          <a:p>
            <a:pPr algn="just" rtl="1">
              <a:lnSpc>
                <a:spcPct val="150000"/>
              </a:lnSpc>
            </a:pPr>
            <a:r>
              <a:rPr lang="fa-IR" sz="2000" dirty="0" smtClean="0">
                <a:cs typeface="B Titr" pitchFamily="2" charset="-78"/>
              </a:rPr>
              <a:t>برآورد افراد فوق از اینکه دیگران چه اداراکی از محصول انتخابی آنها خواهند داشت ، بر آنچه برای خرید انتخاب می کنند تاثیر می گذارد</a:t>
            </a:r>
          </a:p>
        </p:txBody>
      </p:sp>
      <p:sp>
        <p:nvSpPr>
          <p:cNvPr id="8" name="TextBox 7"/>
          <p:cNvSpPr txBox="1"/>
          <p:nvPr/>
        </p:nvSpPr>
        <p:spPr>
          <a:xfrm>
            <a:off x="785786" y="4929198"/>
            <a:ext cx="6929486" cy="1615827"/>
          </a:xfrm>
          <a:prstGeom prst="rect">
            <a:avLst/>
          </a:prstGeom>
          <a:noFill/>
        </p:spPr>
        <p:txBody>
          <a:bodyPr wrap="square" rtlCol="0">
            <a:spAutoFit/>
          </a:bodyPr>
          <a:lstStyle/>
          <a:p>
            <a:pPr algn="just" rtl="1">
              <a:lnSpc>
                <a:spcPct val="150000"/>
              </a:lnSpc>
            </a:pPr>
            <a:r>
              <a:rPr lang="fa-IR" sz="2200" dirty="0" smtClean="0">
                <a:cs typeface="B Homa" pitchFamily="2" charset="-78"/>
              </a:rPr>
              <a:t>افزایش نگرانی در باره ماهیت تصویر عمومی خود به نگرانی بیشتر درباره مناسب بودن محصولات و فعالیتهای مصرفی از نطر اجتماعی منجر می شود</a:t>
            </a:r>
            <a:endParaRPr lang="en-US" sz="2200" dirty="0" smtClean="0">
              <a:cs typeface="B Homa"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4071934" y="260351"/>
            <a:ext cx="4949829"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بازاریابی هویت</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7" name="Rectangle 6"/>
          <p:cNvSpPr/>
          <p:nvPr/>
        </p:nvSpPr>
        <p:spPr>
          <a:xfrm>
            <a:off x="500034" y="2000240"/>
            <a:ext cx="7929618" cy="1065676"/>
          </a:xfrm>
          <a:prstGeom prst="rect">
            <a:avLst/>
          </a:prstGeom>
        </p:spPr>
        <p:txBody>
          <a:bodyPr wrap="square">
            <a:spAutoFit/>
          </a:bodyPr>
          <a:lstStyle/>
          <a:p>
            <a:pPr algn="just" rtl="1">
              <a:lnSpc>
                <a:spcPct val="150000"/>
              </a:lnSpc>
            </a:pPr>
            <a:r>
              <a:rPr lang="fa-IR" sz="2200" dirty="0" smtClean="0">
                <a:cs typeface="B Homa" pitchFamily="2" charset="-78"/>
              </a:rPr>
              <a:t>یک راهبرد تبلیغاتی است که در آن مصرف کنندگان برخی از جنبه های خویشتن را تغییر می دهند تا برای محصول نام تجاری مورد نظر تبلیغ نمایند</a:t>
            </a:r>
          </a:p>
        </p:txBody>
      </p:sp>
      <p:sp>
        <p:nvSpPr>
          <p:cNvPr id="9" name="TextBox 8"/>
          <p:cNvSpPr txBox="1"/>
          <p:nvPr/>
        </p:nvSpPr>
        <p:spPr>
          <a:xfrm>
            <a:off x="1357290" y="3214686"/>
            <a:ext cx="6929486" cy="557845"/>
          </a:xfrm>
          <a:prstGeom prst="rect">
            <a:avLst/>
          </a:prstGeom>
          <a:noFill/>
        </p:spPr>
        <p:txBody>
          <a:bodyPr wrap="square" rtlCol="0">
            <a:spAutoFit/>
          </a:bodyPr>
          <a:lstStyle/>
          <a:p>
            <a:pPr algn="just" rtl="1">
              <a:lnSpc>
                <a:spcPct val="150000"/>
              </a:lnSpc>
            </a:pPr>
            <a:r>
              <a:rPr lang="fa-IR" sz="2200" dirty="0" smtClean="0">
                <a:cs typeface="B Homa" pitchFamily="2" charset="-78"/>
              </a:rPr>
              <a:t>به عنوان مثال :</a:t>
            </a:r>
            <a:endParaRPr lang="en-US" sz="2200" dirty="0" smtClean="0">
              <a:cs typeface="B Homa" pitchFamily="2" charset="-78"/>
            </a:endParaRPr>
          </a:p>
        </p:txBody>
      </p:sp>
      <p:sp>
        <p:nvSpPr>
          <p:cNvPr id="10" name="TextBox 9"/>
          <p:cNvSpPr txBox="1"/>
          <p:nvPr/>
        </p:nvSpPr>
        <p:spPr>
          <a:xfrm>
            <a:off x="642910" y="4000504"/>
            <a:ext cx="7000924" cy="888705"/>
          </a:xfrm>
          <a:prstGeom prst="rect">
            <a:avLst/>
          </a:prstGeom>
          <a:noFill/>
        </p:spPr>
        <p:txBody>
          <a:bodyPr wrap="square" rtlCol="0">
            <a:spAutoFit/>
          </a:bodyPr>
          <a:lstStyle/>
          <a:p>
            <a:pPr algn="just" rtl="1">
              <a:lnSpc>
                <a:spcPct val="150000"/>
              </a:lnSpc>
            </a:pPr>
            <a:r>
              <a:rPr lang="fa-IR" dirty="0" smtClean="0">
                <a:cs typeface="B Homa" pitchFamily="2" charset="-78"/>
              </a:rPr>
              <a:t>یک شرکت بازاریابی بریتانیایی به 5000 نفر برای یک سال پول پرداخت نمود تا نام خود را به صورت قانونی به نام قهرمان یک بازی ویدئویی تغییر دهند</a:t>
            </a:r>
            <a:endParaRPr lang="en-US" dirty="0" smtClean="0">
              <a:cs typeface="B Homa" pitchFamily="2" charset="-78"/>
            </a:endParaRPr>
          </a:p>
        </p:txBody>
      </p:sp>
      <p:sp>
        <p:nvSpPr>
          <p:cNvPr id="11" name="TextBox 10"/>
          <p:cNvSpPr txBox="1"/>
          <p:nvPr/>
        </p:nvSpPr>
        <p:spPr>
          <a:xfrm>
            <a:off x="785786" y="5143512"/>
            <a:ext cx="7000924" cy="888705"/>
          </a:xfrm>
          <a:prstGeom prst="rect">
            <a:avLst/>
          </a:prstGeom>
          <a:noFill/>
        </p:spPr>
        <p:txBody>
          <a:bodyPr wrap="square" rtlCol="0">
            <a:spAutoFit/>
          </a:bodyPr>
          <a:lstStyle/>
          <a:p>
            <a:pPr algn="just" rtl="1">
              <a:lnSpc>
                <a:spcPct val="150000"/>
              </a:lnSpc>
            </a:pPr>
            <a:r>
              <a:rPr lang="fa-IR" dirty="0" smtClean="0">
                <a:cs typeface="B Homa" pitchFamily="2" charset="-78"/>
              </a:rPr>
              <a:t>یک رستوران در سانفرانسیسکو به هر کس که آرم رستوران را روی بدن خود خالکوبی نماید نهار مجانی تا آخر عمر اهدا می نماید</a:t>
            </a:r>
            <a:endParaRPr lang="en-US" dirty="0" smtClean="0">
              <a:cs typeface="B Homa"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642910" y="285728"/>
            <a:ext cx="7878787"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شما همان چیزی هستید که</a:t>
            </a:r>
            <a:r>
              <a:rPr kumimoji="0" lang="fa-IR" sz="3200" b="1" i="0" u="none" strike="noStrike" kern="0" cap="none" spc="50" normalizeH="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 مصرف می کنید </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7" name="Rectangle 6"/>
          <p:cNvSpPr/>
          <p:nvPr/>
        </p:nvSpPr>
        <p:spPr>
          <a:xfrm>
            <a:off x="428596" y="1643050"/>
            <a:ext cx="8215370" cy="600164"/>
          </a:xfrm>
          <a:prstGeom prst="rect">
            <a:avLst/>
          </a:prstGeom>
        </p:spPr>
        <p:txBody>
          <a:bodyPr wrap="square">
            <a:spAutoFit/>
          </a:bodyPr>
          <a:lstStyle/>
          <a:p>
            <a:pPr algn="just" rtl="1">
              <a:lnSpc>
                <a:spcPct val="150000"/>
              </a:lnSpc>
            </a:pPr>
            <a:r>
              <a:rPr lang="fa-IR" sz="2200" dirty="0" smtClean="0">
                <a:cs typeface="B Homa" pitchFamily="2" charset="-78"/>
              </a:rPr>
              <a:t>افراد خودشان را آنگونه می بینند که تصور می کنند دیگران آنها را آنگونه می بینند </a:t>
            </a:r>
          </a:p>
        </p:txBody>
      </p:sp>
      <p:sp>
        <p:nvSpPr>
          <p:cNvPr id="9" name="TextBox 8"/>
          <p:cNvSpPr txBox="1"/>
          <p:nvPr/>
        </p:nvSpPr>
        <p:spPr>
          <a:xfrm>
            <a:off x="571472" y="3000372"/>
            <a:ext cx="7929618" cy="515526"/>
          </a:xfrm>
          <a:prstGeom prst="rect">
            <a:avLst/>
          </a:prstGeom>
          <a:noFill/>
        </p:spPr>
        <p:txBody>
          <a:bodyPr wrap="square" rtlCol="0">
            <a:spAutoFit/>
          </a:bodyPr>
          <a:lstStyle/>
          <a:p>
            <a:pPr algn="just" rtl="1">
              <a:lnSpc>
                <a:spcPct val="150000"/>
              </a:lnSpc>
            </a:pPr>
            <a:r>
              <a:rPr lang="fa-IR" sz="2000" dirty="0" smtClean="0">
                <a:cs typeface="B Homa" pitchFamily="2" charset="-78"/>
              </a:rPr>
              <a:t>با توجه به اینکه آنچه دیگران می بینند شامل لباس، جواهرات ، ماشین و امثال آن است </a:t>
            </a:r>
            <a:endParaRPr lang="en-US" sz="2000" dirty="0" smtClean="0">
              <a:cs typeface="B Homa" pitchFamily="2" charset="-78"/>
            </a:endParaRPr>
          </a:p>
        </p:txBody>
      </p:sp>
      <p:sp>
        <p:nvSpPr>
          <p:cNvPr id="12" name="Striped Right Arrow 11"/>
          <p:cNvSpPr/>
          <p:nvPr/>
        </p:nvSpPr>
        <p:spPr>
          <a:xfrm rot="5400000">
            <a:off x="3964777" y="2321711"/>
            <a:ext cx="500066" cy="428628"/>
          </a:xfrm>
          <a:prstGeom prst="stripedRightArrow">
            <a:avLst/>
          </a:prstGeom>
          <a:solidFill>
            <a:srgbClr val="663300"/>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42910" y="4429132"/>
            <a:ext cx="8001056" cy="707886"/>
          </a:xfrm>
          <a:prstGeom prst="rect">
            <a:avLst/>
          </a:prstGeom>
        </p:spPr>
        <p:txBody>
          <a:bodyPr wrap="square">
            <a:spAutoFit/>
          </a:bodyPr>
          <a:lstStyle/>
          <a:p>
            <a:pPr algn="r" rtl="1"/>
            <a:r>
              <a:rPr lang="fa-IR" sz="2000" dirty="0" smtClean="0">
                <a:cs typeface="B Homa" pitchFamily="2" charset="-78"/>
              </a:rPr>
              <a:t> به صورت منطقی این نتیجه حاصل می شود که این محصولات در تعیین خویشتن ادراک شده تاثیر دارد</a:t>
            </a:r>
            <a:endParaRPr lang="en-US" sz="2000" dirty="0"/>
          </a:p>
        </p:txBody>
      </p:sp>
      <p:sp>
        <p:nvSpPr>
          <p:cNvPr id="14" name="Striped Right Arrow 13"/>
          <p:cNvSpPr/>
          <p:nvPr/>
        </p:nvSpPr>
        <p:spPr>
          <a:xfrm rot="5400000">
            <a:off x="4036215" y="3750471"/>
            <a:ext cx="500066" cy="428628"/>
          </a:xfrm>
          <a:prstGeom prst="stripedRightArrow">
            <a:avLst/>
          </a:prstGeom>
          <a:solidFill>
            <a:srgbClr val="663300"/>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00034" y="5715016"/>
            <a:ext cx="7286676" cy="707886"/>
          </a:xfrm>
          <a:prstGeom prst="rect">
            <a:avLst/>
          </a:prstGeom>
          <a:ln>
            <a:solidFill>
              <a:srgbClr val="996633"/>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r" rtl="1"/>
            <a:r>
              <a:rPr lang="fa-IR" sz="2000" dirty="0" smtClean="0">
                <a:cs typeface="B Homa" pitchFamily="2" charset="-78"/>
              </a:rPr>
              <a:t>حدس در مورد شخصیت یک فرد به استناد تصویر اتاق پذیرایی منزل او به طرز حیرت انگیزی درست از آب در می آید</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642910" y="285728"/>
            <a:ext cx="7878787"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نظریه خودتکمیلی نمادین</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7" name="Rectangle 6"/>
          <p:cNvSpPr/>
          <p:nvPr/>
        </p:nvSpPr>
        <p:spPr>
          <a:xfrm>
            <a:off x="428596" y="1571613"/>
            <a:ext cx="8215370" cy="3462486"/>
          </a:xfrm>
          <a:prstGeom prst="rect">
            <a:avLst/>
          </a:prstGeom>
        </p:spPr>
        <p:txBody>
          <a:bodyPr wrap="square">
            <a:spAutoFit/>
          </a:bodyPr>
          <a:lstStyle/>
          <a:p>
            <a:pPr algn="just" rtl="1">
              <a:lnSpc>
                <a:spcPct val="150000"/>
              </a:lnSpc>
            </a:pPr>
            <a:r>
              <a:rPr lang="fa-IR" sz="2200" dirty="0" smtClean="0">
                <a:cs typeface="B Homa" pitchFamily="2" charset="-78"/>
              </a:rPr>
              <a:t>افرادی که خویشتن ناتکمیلی دارند بیان می کند که افرادی که تعریف خویشتن ناکاملی دارند با گرفتن و نمایش دادن نمادهایی که از نظرشان با نقش آنها در ارتباط است این هویت را تکمیل می کنند</a:t>
            </a:r>
          </a:p>
          <a:p>
            <a:pPr algn="just" rtl="1">
              <a:lnSpc>
                <a:spcPct val="150000"/>
              </a:lnSpc>
            </a:pPr>
            <a:endParaRPr lang="fa-IR" sz="1400" dirty="0" smtClean="0">
              <a:cs typeface="B Homa" pitchFamily="2" charset="-78"/>
            </a:endParaRPr>
          </a:p>
          <a:p>
            <a:pPr algn="just" rtl="1">
              <a:lnSpc>
                <a:spcPct val="150000"/>
              </a:lnSpc>
            </a:pPr>
            <a:r>
              <a:rPr lang="fa-IR" sz="2200" dirty="0" smtClean="0">
                <a:cs typeface="B Homa" pitchFamily="2" charset="-78"/>
              </a:rPr>
              <a:t>به تدریج که ما در یک نقش پخته می شویم دیگر کمتر به محصولاتی که افراد آنها را با آن نقش در ارتباط می دانند تکیه می کنیم</a:t>
            </a:r>
          </a:p>
          <a:p>
            <a:pPr algn="just" rtl="1">
              <a:lnSpc>
                <a:spcPct val="150000"/>
              </a:lnSpc>
            </a:pPr>
            <a:endParaRPr lang="fa-IR" sz="2200" dirty="0" smtClean="0">
              <a:cs typeface="B Homa" pitchFamily="2" charset="-78"/>
            </a:endParaRPr>
          </a:p>
        </p:txBody>
      </p:sp>
      <p:sp>
        <p:nvSpPr>
          <p:cNvPr id="15" name="Rectangle 14"/>
          <p:cNvSpPr/>
          <p:nvPr/>
        </p:nvSpPr>
        <p:spPr>
          <a:xfrm>
            <a:off x="571472" y="5357826"/>
            <a:ext cx="7072362" cy="1015663"/>
          </a:xfrm>
          <a:prstGeom prst="rect">
            <a:avLst/>
          </a:prstGeom>
          <a:ln>
            <a:solidFill>
              <a:srgbClr val="996633"/>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just" rtl="1">
              <a:lnSpc>
                <a:spcPct val="150000"/>
              </a:lnSpc>
            </a:pPr>
            <a:r>
              <a:rPr lang="fa-IR" sz="2000" dirty="0" smtClean="0">
                <a:cs typeface="B Homa" pitchFamily="2" charset="-78"/>
              </a:rPr>
              <a:t>یک پسر نوجوان ممکن است از محصولات مردانه مانند ماشین و سیگار برای تقویت مردانگی رو به تکامل خود استفاده کند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642910" y="285728"/>
            <a:ext cx="7878787"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همسانی خویشتن / محصول </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7" name="Rectangle 6"/>
          <p:cNvSpPr/>
          <p:nvPr/>
        </p:nvSpPr>
        <p:spPr>
          <a:xfrm>
            <a:off x="428596" y="1571613"/>
            <a:ext cx="8215370" cy="2123658"/>
          </a:xfrm>
          <a:prstGeom prst="rect">
            <a:avLst/>
          </a:prstGeom>
        </p:spPr>
        <p:txBody>
          <a:bodyPr wrap="square">
            <a:spAutoFit/>
          </a:bodyPr>
          <a:lstStyle/>
          <a:p>
            <a:pPr algn="just" rtl="1">
              <a:lnSpc>
                <a:spcPct val="150000"/>
              </a:lnSpc>
            </a:pPr>
            <a:r>
              <a:rPr lang="fa-IR" sz="2200" dirty="0" smtClean="0">
                <a:cs typeface="B Homa" pitchFamily="2" charset="-78"/>
              </a:rPr>
              <a:t>مدلهای همسانی خودنگاره پیشنهاد می کنند که ما محصولاتی را انتخاب می کنیم که صفات آنها با جنبه ای از خویشتن ما انطباق داشته باشد. این مدلها دارای یک فرآیند انطباق شناختی بین صفات محصول و خودانگاری مصرف کننده هستند.</a:t>
            </a:r>
          </a:p>
          <a:p>
            <a:pPr algn="just" rtl="1">
              <a:lnSpc>
                <a:spcPct val="150000"/>
              </a:lnSpc>
            </a:pPr>
            <a:r>
              <a:rPr lang="fa-IR" sz="2200" dirty="0" smtClean="0">
                <a:solidFill>
                  <a:srgbClr val="FF0000"/>
                </a:solidFill>
                <a:cs typeface="B Homa" pitchFamily="2" charset="-78"/>
              </a:rPr>
              <a:t>مانند انتخاب روسری برای زنان مسلمان </a:t>
            </a:r>
            <a:endParaRPr lang="fa-IR" sz="2200" dirty="0" smtClean="0">
              <a:cs typeface="B Homa" pitchFamily="2" charset="-78"/>
            </a:endParaRPr>
          </a:p>
        </p:txBody>
      </p:sp>
      <p:sp>
        <p:nvSpPr>
          <p:cNvPr id="15" name="Rectangle 14"/>
          <p:cNvSpPr/>
          <p:nvPr/>
        </p:nvSpPr>
        <p:spPr>
          <a:xfrm>
            <a:off x="571472" y="3857628"/>
            <a:ext cx="7072362" cy="2400657"/>
          </a:xfrm>
          <a:prstGeom prst="rect">
            <a:avLst/>
          </a:prstGeom>
          <a:ln>
            <a:solidFill>
              <a:srgbClr val="996633"/>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just" rtl="1">
              <a:lnSpc>
                <a:spcPct val="150000"/>
              </a:lnSpc>
            </a:pPr>
            <a:r>
              <a:rPr lang="fa-IR" sz="2000" dirty="0" smtClean="0">
                <a:cs typeface="B Homa" pitchFamily="2" charset="-78"/>
              </a:rPr>
              <a:t>تحقیقات عموما از ایده همسانی بین کاربرد محصول و خودانگاره حمایت می کنند.</a:t>
            </a:r>
          </a:p>
          <a:p>
            <a:pPr algn="just" rtl="1">
              <a:lnSpc>
                <a:spcPct val="150000"/>
              </a:lnSpc>
            </a:pPr>
            <a:r>
              <a:rPr lang="fa-IR" sz="2000" dirty="0" smtClean="0">
                <a:cs typeface="B Homa" pitchFamily="2" charset="-78"/>
              </a:rPr>
              <a:t>یکی از نخستین مطالعات برای بررسی این فرآیند ، مشاهده کرد که نمره ای که دارندگان ماشین به خودشان می دهند با ادراکی که از اتومبیل خود دارند مطابقت دارد</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642910" y="285728"/>
            <a:ext cx="7878787"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خویشتن گسترده </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7" name="Rectangle 6"/>
          <p:cNvSpPr/>
          <p:nvPr/>
        </p:nvSpPr>
        <p:spPr>
          <a:xfrm>
            <a:off x="428596" y="1571613"/>
            <a:ext cx="8215370" cy="1573508"/>
          </a:xfrm>
          <a:prstGeom prst="rect">
            <a:avLst/>
          </a:prstGeom>
        </p:spPr>
        <p:txBody>
          <a:bodyPr wrap="square">
            <a:spAutoFit/>
          </a:bodyPr>
          <a:lstStyle/>
          <a:p>
            <a:pPr algn="just" rtl="1">
              <a:lnSpc>
                <a:spcPct val="150000"/>
              </a:lnSpc>
            </a:pPr>
            <a:r>
              <a:rPr lang="fa-IR" sz="2200" dirty="0" smtClean="0">
                <a:cs typeface="B Homa" pitchFamily="2" charset="-78"/>
              </a:rPr>
              <a:t>خیلی از گریمها و موقعیتهایی که مصرف کنندگان برای تعریف نقش اجتماعی خود استفاده می کنند بخشی از خویشتن آنها می شود . این اشیا خارجی که ما آنها را بخشی از خود به شمار می آوریم ، خویشتن گسترده ما را تشکیل می دهند.</a:t>
            </a:r>
          </a:p>
        </p:txBody>
      </p:sp>
      <p:sp>
        <p:nvSpPr>
          <p:cNvPr id="8" name="Rectangle 7"/>
          <p:cNvSpPr/>
          <p:nvPr/>
        </p:nvSpPr>
        <p:spPr>
          <a:xfrm>
            <a:off x="714348" y="3929066"/>
            <a:ext cx="6572296" cy="1573508"/>
          </a:xfrm>
          <a:prstGeom prst="rect">
            <a:avLst/>
          </a:prstGeom>
        </p:spPr>
        <p:txBody>
          <a:bodyPr wrap="square">
            <a:spAutoFit/>
          </a:bodyPr>
          <a:lstStyle/>
          <a:p>
            <a:pPr algn="just" rtl="1">
              <a:lnSpc>
                <a:spcPct val="150000"/>
              </a:lnSpc>
            </a:pPr>
            <a:r>
              <a:rPr lang="fa-IR" sz="2200" dirty="0" smtClean="0">
                <a:solidFill>
                  <a:srgbClr val="FF0000"/>
                </a:solidFill>
                <a:cs typeface="B Homa" pitchFamily="2" charset="-78"/>
              </a:rPr>
              <a:t>بر این اساس در میان ژاپنی ها بی احترامی به کارت ویزیت موجب به هم خوردن معامله می شود چون او کارت ویزیت را قسمتی از خود می داند و انتظار دارد دیگران به آن احترام بگذارند</a:t>
            </a:r>
            <a:endParaRPr lang="fa-IR" sz="2200" dirty="0" smtClean="0">
              <a:cs typeface="B Homa"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642910" y="285728"/>
            <a:ext cx="7878787"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سطوح خویشتن گسترده </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7" name="Rectangle 6"/>
          <p:cNvSpPr/>
          <p:nvPr/>
        </p:nvSpPr>
        <p:spPr>
          <a:xfrm>
            <a:off x="3000364" y="1571612"/>
            <a:ext cx="5143536" cy="600164"/>
          </a:xfrm>
          <a:prstGeom prst="rect">
            <a:avLst/>
          </a:prstGeom>
        </p:spPr>
        <p:txBody>
          <a:bodyPr wrap="square">
            <a:spAutoFit/>
          </a:bodyPr>
          <a:lstStyle/>
          <a:p>
            <a:pPr algn="just" rtl="1">
              <a:lnSpc>
                <a:spcPct val="150000"/>
              </a:lnSpc>
            </a:pPr>
            <a:r>
              <a:rPr lang="fa-IR" sz="2200" dirty="0" smtClean="0">
                <a:cs typeface="B Homa" pitchFamily="2" charset="-78"/>
              </a:rPr>
              <a:t>1- سطح فردی </a:t>
            </a:r>
          </a:p>
        </p:txBody>
      </p:sp>
      <p:sp>
        <p:nvSpPr>
          <p:cNvPr id="9" name="Rectangle 8"/>
          <p:cNvSpPr/>
          <p:nvPr/>
        </p:nvSpPr>
        <p:spPr>
          <a:xfrm>
            <a:off x="3071802" y="4000504"/>
            <a:ext cx="5143536" cy="557845"/>
          </a:xfrm>
          <a:prstGeom prst="rect">
            <a:avLst/>
          </a:prstGeom>
        </p:spPr>
        <p:txBody>
          <a:bodyPr wrap="square">
            <a:spAutoFit/>
          </a:bodyPr>
          <a:lstStyle/>
          <a:p>
            <a:pPr algn="just" rtl="1">
              <a:lnSpc>
                <a:spcPct val="150000"/>
              </a:lnSpc>
            </a:pPr>
            <a:r>
              <a:rPr lang="fa-IR" sz="2200" dirty="0" smtClean="0">
                <a:cs typeface="B Homa" pitchFamily="2" charset="-78"/>
              </a:rPr>
              <a:t>4- سطح گروه</a:t>
            </a:r>
          </a:p>
        </p:txBody>
      </p:sp>
      <p:sp>
        <p:nvSpPr>
          <p:cNvPr id="10" name="Rectangle 9"/>
          <p:cNvSpPr/>
          <p:nvPr/>
        </p:nvSpPr>
        <p:spPr>
          <a:xfrm>
            <a:off x="3071802" y="2428868"/>
            <a:ext cx="5143536" cy="557845"/>
          </a:xfrm>
          <a:prstGeom prst="rect">
            <a:avLst/>
          </a:prstGeom>
        </p:spPr>
        <p:txBody>
          <a:bodyPr wrap="square">
            <a:spAutoFit/>
          </a:bodyPr>
          <a:lstStyle/>
          <a:p>
            <a:pPr algn="just" rtl="1">
              <a:lnSpc>
                <a:spcPct val="150000"/>
              </a:lnSpc>
            </a:pPr>
            <a:r>
              <a:rPr lang="fa-IR" sz="2200" dirty="0" smtClean="0">
                <a:cs typeface="B Homa" pitchFamily="2" charset="-78"/>
              </a:rPr>
              <a:t>2- سطح خانوادگی</a:t>
            </a:r>
          </a:p>
        </p:txBody>
      </p:sp>
      <p:sp>
        <p:nvSpPr>
          <p:cNvPr id="11" name="Rectangle 10"/>
          <p:cNvSpPr/>
          <p:nvPr/>
        </p:nvSpPr>
        <p:spPr>
          <a:xfrm>
            <a:off x="3143240" y="3227132"/>
            <a:ext cx="5143536" cy="557845"/>
          </a:xfrm>
          <a:prstGeom prst="rect">
            <a:avLst/>
          </a:prstGeom>
        </p:spPr>
        <p:txBody>
          <a:bodyPr wrap="square">
            <a:spAutoFit/>
          </a:bodyPr>
          <a:lstStyle/>
          <a:p>
            <a:pPr algn="just" rtl="1">
              <a:lnSpc>
                <a:spcPct val="150000"/>
              </a:lnSpc>
            </a:pPr>
            <a:r>
              <a:rPr lang="fa-IR" sz="2200" dirty="0" smtClean="0">
                <a:cs typeface="B Homa" pitchFamily="2" charset="-78"/>
              </a:rPr>
              <a:t>3- سطح محله</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642910" y="285728"/>
            <a:ext cx="7878787"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تفاوت جنسی در رفتار اجتماعی</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7" name="Rectangle 6"/>
          <p:cNvSpPr/>
          <p:nvPr/>
        </p:nvSpPr>
        <p:spPr>
          <a:xfrm>
            <a:off x="428596" y="1571612"/>
            <a:ext cx="7715304" cy="1065676"/>
          </a:xfrm>
          <a:prstGeom prst="rect">
            <a:avLst/>
          </a:prstGeom>
        </p:spPr>
        <p:txBody>
          <a:bodyPr wrap="square">
            <a:spAutoFit/>
          </a:bodyPr>
          <a:lstStyle/>
          <a:p>
            <a:pPr algn="just" rtl="1">
              <a:lnSpc>
                <a:spcPct val="150000"/>
              </a:lnSpc>
            </a:pPr>
            <a:r>
              <a:rPr lang="fa-IR" sz="2200" dirty="0" smtClean="0">
                <a:cs typeface="B Homa" pitchFamily="2" charset="-78"/>
              </a:rPr>
              <a:t>سازندگان و فروشندگان عموما انتظارات یک جامعه را در مورد روش درست برای قیافه ، رفتار یا اشتغال پسرها، دخترها، زنها و مردها تقویت می کنند</a:t>
            </a:r>
          </a:p>
        </p:txBody>
      </p:sp>
      <p:sp>
        <p:nvSpPr>
          <p:cNvPr id="9" name="Rectangle 8"/>
          <p:cNvSpPr/>
          <p:nvPr/>
        </p:nvSpPr>
        <p:spPr>
          <a:xfrm>
            <a:off x="714348" y="3714752"/>
            <a:ext cx="7500990" cy="1573508"/>
          </a:xfrm>
          <a:prstGeom prst="rect">
            <a:avLst/>
          </a:prstGeom>
        </p:spPr>
        <p:txBody>
          <a:bodyPr wrap="square">
            <a:spAutoFit/>
          </a:bodyPr>
          <a:lstStyle/>
          <a:p>
            <a:pPr algn="just" rtl="1">
              <a:lnSpc>
                <a:spcPct val="150000"/>
              </a:lnSpc>
            </a:pPr>
            <a:r>
              <a:rPr lang="fa-IR" sz="2200" dirty="0" smtClean="0">
                <a:cs typeface="B Homa" pitchFamily="2" charset="-78"/>
              </a:rPr>
              <a:t>در آگهی های محصولات فنی مالایی حضور مردها پررنگ تر است اما در آگهی های سنگاپوری زنها غالب هستند حال آنکه از نظر جغرافیایی نزدیک به یکدیگرند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642910" y="285728"/>
            <a:ext cx="7878787"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fa-IR" sz="3200" b="1" kern="0" spc="50" dirty="0" smtClean="0">
                <a:ln w="11430"/>
                <a:solidFill>
                  <a:srgbClr val="996633"/>
                </a:solidFill>
                <a:effectLst>
                  <a:outerShdw blurRad="76200" dist="50800" dir="5400000" algn="tl" rotWithShape="0">
                    <a:srgbClr val="000000">
                      <a:alpha val="65000"/>
                    </a:srgbClr>
                  </a:outerShdw>
                </a:effectLst>
                <a:latin typeface="+mj-lt"/>
                <a:ea typeface="+mj-ea"/>
                <a:cs typeface="B Titr" pitchFamily="2" charset="-78"/>
              </a:rPr>
              <a:t>هویت جنسیتی در برابر هویت جنسی</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7" name="Rectangle 6"/>
          <p:cNvSpPr/>
          <p:nvPr/>
        </p:nvSpPr>
        <p:spPr>
          <a:xfrm>
            <a:off x="428596" y="1571612"/>
            <a:ext cx="7715304" cy="2862322"/>
          </a:xfrm>
          <a:prstGeom prst="rect">
            <a:avLst/>
          </a:prstGeom>
        </p:spPr>
        <p:txBody>
          <a:bodyPr wrap="square">
            <a:spAutoFit/>
          </a:bodyPr>
          <a:lstStyle/>
          <a:p>
            <a:pPr algn="just" rtl="1">
              <a:spcBef>
                <a:spcPts val="600"/>
              </a:spcBef>
              <a:spcAft>
                <a:spcPts val="600"/>
              </a:spcAft>
            </a:pPr>
            <a:r>
              <a:rPr lang="fa-IR" sz="2200" dirty="0" smtClean="0">
                <a:cs typeface="B Homa" pitchFamily="2" charset="-78"/>
              </a:rPr>
              <a:t>هویت جنسیتی حالتی است هم در ذهن و هم در بدن.</a:t>
            </a:r>
          </a:p>
          <a:p>
            <a:pPr algn="just" rtl="1">
              <a:spcBef>
                <a:spcPts val="600"/>
              </a:spcBef>
              <a:spcAft>
                <a:spcPts val="600"/>
              </a:spcAft>
            </a:pPr>
            <a:endParaRPr lang="fa-IR" sz="600" dirty="0" smtClean="0">
              <a:cs typeface="B Homa" pitchFamily="2" charset="-78"/>
            </a:endParaRPr>
          </a:p>
          <a:p>
            <a:pPr algn="just" rtl="1">
              <a:spcBef>
                <a:spcPts val="600"/>
              </a:spcBef>
              <a:spcAft>
                <a:spcPts val="600"/>
              </a:spcAft>
            </a:pPr>
            <a:r>
              <a:rPr lang="fa-IR" sz="2200" dirty="0" smtClean="0">
                <a:cs typeface="B Homa" pitchFamily="2" charset="-78"/>
              </a:rPr>
              <a:t>جنسیت زیستی یک فرد (مذکر یا مونث، مشخص نمی نماید که او صفات مردانه یا زنانه خواهد داشت. </a:t>
            </a:r>
          </a:p>
          <a:p>
            <a:pPr algn="just" rtl="1">
              <a:spcBef>
                <a:spcPts val="600"/>
              </a:spcBef>
              <a:spcAft>
                <a:spcPts val="600"/>
              </a:spcAft>
            </a:pPr>
            <a:endParaRPr lang="fa-IR" sz="800" dirty="0" smtClean="0">
              <a:cs typeface="B Homa" pitchFamily="2" charset="-78"/>
            </a:endParaRPr>
          </a:p>
          <a:p>
            <a:pPr algn="just" rtl="1">
              <a:spcBef>
                <a:spcPts val="600"/>
              </a:spcBef>
              <a:spcAft>
                <a:spcPts val="600"/>
              </a:spcAft>
            </a:pPr>
            <a:r>
              <a:rPr lang="fa-IR" sz="2200" dirty="0" smtClean="0">
                <a:cs typeface="B Homa" pitchFamily="2" charset="-78"/>
              </a:rPr>
              <a:t>احساسات ذهنی یک مصرف کننده در مورد جنسیت او اثر قاطعی خواهد داشت</a:t>
            </a:r>
          </a:p>
          <a:p>
            <a:pPr algn="just" rtl="1">
              <a:spcBef>
                <a:spcPts val="600"/>
              </a:spcBef>
              <a:spcAft>
                <a:spcPts val="600"/>
              </a:spcAft>
            </a:pPr>
            <a:r>
              <a:rPr lang="fa-IR" sz="2200" dirty="0" smtClean="0">
                <a:cs typeface="B Homa" pitchFamily="2" charset="-78"/>
              </a:rPr>
              <a:t>یک رفتار در یک فرهنگ مردانه تلقی می گردد و در فرهنگ دیگر زنانه</a:t>
            </a:r>
          </a:p>
        </p:txBody>
      </p:sp>
      <p:sp>
        <p:nvSpPr>
          <p:cNvPr id="9" name="Rectangle 8"/>
          <p:cNvSpPr/>
          <p:nvPr/>
        </p:nvSpPr>
        <p:spPr>
          <a:xfrm>
            <a:off x="714348" y="5214950"/>
            <a:ext cx="7000924" cy="1107996"/>
          </a:xfrm>
          <a:prstGeom prst="rect">
            <a:avLst/>
          </a:prstGeom>
        </p:spPr>
        <p:txBody>
          <a:bodyPr wrap="square">
            <a:spAutoFit/>
          </a:bodyPr>
          <a:lstStyle/>
          <a:p>
            <a:pPr algn="just" rtl="1">
              <a:lnSpc>
                <a:spcPct val="150000"/>
              </a:lnSpc>
            </a:pPr>
            <a:r>
              <a:rPr lang="fa-IR" sz="2200" dirty="0" smtClean="0">
                <a:solidFill>
                  <a:srgbClr val="996633"/>
                </a:solidFill>
                <a:cs typeface="B Homa" pitchFamily="2" charset="-78"/>
              </a:rPr>
              <a:t>تفاوت در جهت گیری نقش جنسی می تواند بر نحوه پاسخگویی ما به محرکهای باازاریابی ، در برخی شرایط تاثیر بگذارد.</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916238" y="188913"/>
            <a:ext cx="6048375" cy="8636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hangingPunct="1"/>
            <a:r>
              <a:rPr lang="fa-IR" sz="3200" b="1" spc="50" dirty="0" smtClean="0">
                <a:ln w="11430"/>
                <a:solidFill>
                  <a:srgbClr val="996633"/>
                </a:solidFill>
                <a:effectLst>
                  <a:outerShdw blurRad="76200" dist="50800" dir="5400000" algn="tl" rotWithShape="0">
                    <a:srgbClr val="000000">
                      <a:alpha val="65000"/>
                    </a:srgbClr>
                  </a:outerShdw>
                </a:effectLst>
                <a:cs typeface="B Titr" pitchFamily="2" charset="-78"/>
              </a:rPr>
              <a:t>آنچه در این فصل می آموزیم :</a:t>
            </a:r>
            <a:endParaRPr lang="en-US" sz="3200" b="1" spc="50" dirty="0" smtClean="0">
              <a:ln w="11430"/>
              <a:solidFill>
                <a:srgbClr val="996633"/>
              </a:solidFill>
              <a:effectLst>
                <a:outerShdw blurRad="76200" dist="50800" dir="5400000" algn="tl" rotWithShape="0">
                  <a:srgbClr val="000000">
                    <a:alpha val="65000"/>
                  </a:srgbClr>
                </a:outerShdw>
              </a:effectLst>
              <a:cs typeface="B Titr" pitchFamily="2" charset="-78"/>
            </a:endParaRPr>
          </a:p>
        </p:txBody>
      </p:sp>
      <p:sp>
        <p:nvSpPr>
          <p:cNvPr id="3075" name="Rectangle 3"/>
          <p:cNvSpPr>
            <a:spLocks noGrp="1" noChangeArrowheads="1"/>
          </p:cNvSpPr>
          <p:nvPr>
            <p:ph type="body" idx="1"/>
          </p:nvPr>
        </p:nvSpPr>
        <p:spPr>
          <a:xfrm>
            <a:off x="785787" y="1268413"/>
            <a:ext cx="7386664" cy="4752975"/>
          </a:xfrm>
        </p:spPr>
        <p:txBody>
          <a:bodyPr/>
          <a:lstStyle/>
          <a:p>
            <a:pPr marL="457200" indent="-457200" algn="r" rtl="1" eaLnBrk="1" hangingPunct="1">
              <a:spcBef>
                <a:spcPts val="0"/>
              </a:spcBef>
              <a:spcAft>
                <a:spcPts val="600"/>
              </a:spcAft>
              <a:buFont typeface="Wingdings" pitchFamily="2" charset="2"/>
              <a:buChar char="q"/>
            </a:pPr>
            <a:r>
              <a:rPr lang="fa-IR" sz="2200" dirty="0" smtClean="0">
                <a:cs typeface="B Homa" pitchFamily="2" charset="-78"/>
              </a:rPr>
              <a:t>خودانگاره تاثیر قوی بر رفتار مصرف کننده دارد</a:t>
            </a:r>
          </a:p>
          <a:p>
            <a:pPr marL="457200" indent="-457200" algn="r" rtl="1" eaLnBrk="1" hangingPunct="1">
              <a:spcBef>
                <a:spcPts val="0"/>
              </a:spcBef>
              <a:spcAft>
                <a:spcPts val="600"/>
              </a:spcAft>
              <a:buFont typeface="Wingdings" pitchFamily="2" charset="2"/>
              <a:buChar char="q"/>
            </a:pPr>
            <a:endParaRPr lang="en-US" sz="900" dirty="0" smtClean="0">
              <a:cs typeface="B Homa" pitchFamily="2" charset="-78"/>
            </a:endParaRPr>
          </a:p>
          <a:p>
            <a:pPr marL="457200" indent="-457200" algn="r" rtl="1" eaLnBrk="1" hangingPunct="1">
              <a:spcBef>
                <a:spcPts val="0"/>
              </a:spcBef>
              <a:spcAft>
                <a:spcPts val="600"/>
              </a:spcAft>
              <a:buFont typeface="Wingdings" pitchFamily="2" charset="2"/>
              <a:buChar char="q"/>
            </a:pPr>
            <a:r>
              <a:rPr lang="fa-IR" sz="2200" dirty="0" smtClean="0">
                <a:cs typeface="B Homa" pitchFamily="2" charset="-78"/>
              </a:rPr>
              <a:t>محصولات قالبا نقش محوری در تعریف خودانگاره ایفا می کنند</a:t>
            </a:r>
          </a:p>
          <a:p>
            <a:pPr marL="457200" indent="-457200" algn="r" rtl="1" eaLnBrk="1" hangingPunct="1">
              <a:spcBef>
                <a:spcPts val="0"/>
              </a:spcBef>
              <a:spcAft>
                <a:spcPts val="600"/>
              </a:spcAft>
              <a:buFont typeface="Wingdings" pitchFamily="2" charset="2"/>
              <a:buChar char="q"/>
            </a:pPr>
            <a:endParaRPr lang="en-US" sz="900" dirty="0" smtClean="0">
              <a:cs typeface="B Homa" pitchFamily="2" charset="-78"/>
            </a:endParaRPr>
          </a:p>
          <a:p>
            <a:pPr marL="457200" indent="-457200" algn="r" rtl="1" eaLnBrk="1" hangingPunct="1">
              <a:spcBef>
                <a:spcPts val="0"/>
              </a:spcBef>
              <a:spcAft>
                <a:spcPts val="600"/>
              </a:spcAft>
              <a:buFont typeface="Wingdings" pitchFamily="2" charset="2"/>
              <a:buChar char="q"/>
            </a:pPr>
            <a:r>
              <a:rPr lang="fa-IR" sz="2200" dirty="0" smtClean="0">
                <a:cs typeface="B Homa" pitchFamily="2" charset="-78"/>
              </a:rPr>
              <a:t>هویت نقش جنسی با جنسیت متفاوت است و انتظارات جامعه از زنانگی و مردانگی به تعیین محصولاتی که به منظور انطباق با این توقعات می خریم کمک می کند</a:t>
            </a:r>
          </a:p>
          <a:p>
            <a:pPr marL="457200" indent="-457200" algn="r" rtl="1" eaLnBrk="1" hangingPunct="1">
              <a:spcBef>
                <a:spcPts val="0"/>
              </a:spcBef>
              <a:spcAft>
                <a:spcPts val="600"/>
              </a:spcAft>
              <a:buFont typeface="Wingdings" pitchFamily="2" charset="2"/>
              <a:buChar char="q"/>
            </a:pPr>
            <a:endParaRPr lang="en-US" sz="500" dirty="0" smtClean="0">
              <a:cs typeface="B Homa" pitchFamily="2" charset="-78"/>
            </a:endParaRPr>
          </a:p>
          <a:p>
            <a:pPr marL="457200" indent="-457200" algn="r" rtl="1" eaLnBrk="1" hangingPunct="1">
              <a:spcBef>
                <a:spcPts val="0"/>
              </a:spcBef>
              <a:spcAft>
                <a:spcPts val="600"/>
              </a:spcAft>
              <a:buFont typeface="Wingdings" pitchFamily="2" charset="2"/>
              <a:buChar char="q"/>
            </a:pPr>
            <a:r>
              <a:rPr lang="fa-IR" sz="2200" dirty="0" smtClean="0">
                <a:cs typeface="B Homa" pitchFamily="2" charset="-78"/>
              </a:rPr>
              <a:t>نحوه فکرکردن ما در مورد بدنمان ( و آنچه فرهنگ در این زمینه برای ما تعیین می کند) یکی از اجزا مهم عزت نفس است</a:t>
            </a:r>
          </a:p>
          <a:p>
            <a:pPr marL="457200" indent="-457200" algn="r" rtl="1" eaLnBrk="1" hangingPunct="1">
              <a:spcBef>
                <a:spcPts val="0"/>
              </a:spcBef>
              <a:spcAft>
                <a:spcPts val="600"/>
              </a:spcAft>
              <a:buFont typeface="Wingdings" pitchFamily="2" charset="2"/>
              <a:buChar char="q"/>
            </a:pPr>
            <a:endParaRPr lang="en-US" sz="800" dirty="0" smtClean="0">
              <a:cs typeface="B Homa" pitchFamily="2" charset="-78"/>
            </a:endParaRPr>
          </a:p>
          <a:p>
            <a:pPr marL="457200" indent="-457200" algn="r" rtl="1" eaLnBrk="1" hangingPunct="1">
              <a:spcBef>
                <a:spcPts val="0"/>
              </a:spcBef>
              <a:spcAft>
                <a:spcPts val="600"/>
              </a:spcAft>
              <a:buFont typeface="Wingdings" pitchFamily="2" charset="2"/>
              <a:buChar char="q"/>
            </a:pPr>
            <a:r>
              <a:rPr lang="fa-IR" sz="2200" dirty="0" smtClean="0">
                <a:cs typeface="B Homa" pitchFamily="2" charset="-78"/>
              </a:rPr>
              <a:t>تمایل ما برای تامین انتظارات فرهنگی در مورد قیافه ظاهری ممکن است مضر باشد</a:t>
            </a:r>
          </a:p>
          <a:p>
            <a:pPr marL="457200" indent="-457200" algn="r" rtl="1" eaLnBrk="1" hangingPunct="1">
              <a:spcBef>
                <a:spcPts val="0"/>
              </a:spcBef>
              <a:spcAft>
                <a:spcPts val="600"/>
              </a:spcAft>
              <a:buFont typeface="Wingdings" pitchFamily="2" charset="2"/>
              <a:buChar char="q"/>
            </a:pPr>
            <a:endParaRPr lang="en-US" sz="800" dirty="0" smtClean="0">
              <a:cs typeface="B Homa" pitchFamily="2" charset="-78"/>
            </a:endParaRPr>
          </a:p>
          <a:p>
            <a:pPr marL="457200" indent="-457200" algn="r" rtl="1" eaLnBrk="1" hangingPunct="1">
              <a:spcBef>
                <a:spcPts val="0"/>
              </a:spcBef>
              <a:spcAft>
                <a:spcPts val="600"/>
              </a:spcAft>
              <a:buFont typeface="Wingdings" pitchFamily="2" charset="2"/>
              <a:buChar char="q"/>
            </a:pPr>
            <a:r>
              <a:rPr lang="fa-IR" sz="2200" dirty="0" smtClean="0">
                <a:cs typeface="B Homa" pitchFamily="2" charset="-78"/>
              </a:rPr>
              <a:t>هر فرهنگی نوع خاصی از تزیین بدن را تعیین می کند که به شناسایی اعضای آن کمک می کند</a:t>
            </a:r>
            <a:endParaRPr lang="en-US" sz="2200" dirty="0" smtClean="0">
              <a:cs typeface="B Homa" pitchFamily="2" charset="-78"/>
            </a:endParaRPr>
          </a:p>
          <a:p>
            <a:pPr marL="457200" indent="-457200" algn="r" eaLnBrk="1" hangingPunct="1">
              <a:buFontTx/>
              <a:buAutoNum type="arabicPeriod"/>
            </a:pPr>
            <a:endParaRPr lang="en-US" sz="24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642910" y="285728"/>
            <a:ext cx="7878787"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fa-IR" sz="3200" b="1" kern="0" spc="50" dirty="0" smtClean="0">
                <a:ln w="11430"/>
                <a:solidFill>
                  <a:srgbClr val="996633"/>
                </a:solidFill>
                <a:effectLst>
                  <a:outerShdw blurRad="76200" dist="50800" dir="5400000" algn="tl" rotWithShape="0">
                    <a:srgbClr val="000000">
                      <a:alpha val="65000"/>
                    </a:srgbClr>
                  </a:outerShdw>
                </a:effectLst>
                <a:latin typeface="+mj-lt"/>
                <a:ea typeface="+mj-ea"/>
                <a:cs typeface="B Titr" pitchFamily="2" charset="-78"/>
              </a:rPr>
              <a:t>نقشهای جنسی مونث</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7" name="Rectangle 6"/>
          <p:cNvSpPr/>
          <p:nvPr/>
        </p:nvSpPr>
        <p:spPr>
          <a:xfrm>
            <a:off x="285720" y="1285860"/>
            <a:ext cx="8643998" cy="3785652"/>
          </a:xfrm>
          <a:prstGeom prst="rect">
            <a:avLst/>
          </a:prstGeom>
        </p:spPr>
        <p:txBody>
          <a:bodyPr wrap="square">
            <a:spAutoFit/>
          </a:bodyPr>
          <a:lstStyle/>
          <a:p>
            <a:pPr algn="just" rtl="1">
              <a:spcBef>
                <a:spcPts val="600"/>
              </a:spcBef>
              <a:spcAft>
                <a:spcPts val="600"/>
              </a:spcAft>
            </a:pPr>
            <a:r>
              <a:rPr lang="fa-IR" sz="2200" dirty="0" smtClean="0">
                <a:cs typeface="B Homa" pitchFamily="2" charset="-78"/>
              </a:rPr>
              <a:t>امروز با ظهور طبقه جدیدی از زنان در مشاغل مدیریتی ، بازاریابان مجبور شده اند فرضیات خود را درباره زنان برای این بازار رو به رشد تغییر دهند </a:t>
            </a:r>
          </a:p>
          <a:p>
            <a:pPr algn="just" rtl="1">
              <a:spcBef>
                <a:spcPts val="600"/>
              </a:spcBef>
              <a:spcAft>
                <a:spcPts val="600"/>
              </a:spcAft>
            </a:pPr>
            <a:r>
              <a:rPr lang="fa-IR" sz="2200" dirty="0" smtClean="0">
                <a:cs typeface="B Homa" pitchFamily="2" charset="-78"/>
              </a:rPr>
              <a:t>به عنوان مثال خودروسازها می بایست ذهنیت قبلی خود را مبنی بر وجود یک بازار بسیار کوچک برای بانوان و آن هم از نوع خودروهای کوچک و ارزان قیمت را اصلاح می نمودند. خودرو های لوکس با رنگ بندی شاد به لیست خودروهای تولیدی خودروسازان اضافه گردید</a:t>
            </a:r>
          </a:p>
          <a:p>
            <a:pPr algn="just" rtl="1">
              <a:spcBef>
                <a:spcPts val="600"/>
              </a:spcBef>
              <a:spcAft>
                <a:spcPts val="600"/>
              </a:spcAft>
            </a:pPr>
            <a:endParaRPr lang="fa-IR" sz="600" dirty="0" smtClean="0">
              <a:cs typeface="B Homa" pitchFamily="2" charset="-78"/>
            </a:endParaRPr>
          </a:p>
          <a:p>
            <a:pPr algn="just" rtl="1">
              <a:spcBef>
                <a:spcPts val="600"/>
              </a:spcBef>
              <a:spcAft>
                <a:spcPts val="600"/>
              </a:spcAft>
            </a:pPr>
            <a:r>
              <a:rPr lang="fa-IR" sz="2200" dirty="0" smtClean="0">
                <a:cs typeface="B Homa" pitchFamily="2" charset="-78"/>
              </a:rPr>
              <a:t>این تغییرات بازاریابان را وادار کرد تا راهبردهای خود را بازنگری کنند</a:t>
            </a:r>
          </a:p>
          <a:p>
            <a:pPr algn="just" rtl="1">
              <a:spcBef>
                <a:spcPts val="600"/>
              </a:spcBef>
              <a:spcAft>
                <a:spcPts val="600"/>
              </a:spcAft>
            </a:pPr>
            <a:endParaRPr lang="fa-IR" sz="800" dirty="0" smtClean="0">
              <a:cs typeface="B Homa" pitchFamily="2" charset="-78"/>
            </a:endParaRPr>
          </a:p>
          <a:p>
            <a:pPr algn="just" rtl="1">
              <a:spcBef>
                <a:spcPts val="600"/>
              </a:spcBef>
              <a:spcAft>
                <a:spcPts val="600"/>
              </a:spcAft>
            </a:pPr>
            <a:r>
              <a:rPr lang="fa-IR" sz="2200" dirty="0" smtClean="0">
                <a:cs typeface="B Homa" pitchFamily="2" charset="-78"/>
              </a:rPr>
              <a:t>با این حال یکسان انگاشتن گروه بزرگی از مصرف کنندگان واقعگرایانه نمی باشد و می بایست به گروههایی با اشتراک در مشخصه هایی خاص تقسیم گردند. </a:t>
            </a:r>
          </a:p>
        </p:txBody>
      </p:sp>
      <p:sp>
        <p:nvSpPr>
          <p:cNvPr id="9" name="Rectangle 8"/>
          <p:cNvSpPr/>
          <p:nvPr/>
        </p:nvSpPr>
        <p:spPr>
          <a:xfrm>
            <a:off x="714348" y="5214950"/>
            <a:ext cx="7000924" cy="1065676"/>
          </a:xfrm>
          <a:prstGeom prst="rect">
            <a:avLst/>
          </a:prstGeom>
        </p:spPr>
        <p:txBody>
          <a:bodyPr wrap="square">
            <a:spAutoFit/>
          </a:bodyPr>
          <a:lstStyle/>
          <a:p>
            <a:pPr algn="just" rtl="1">
              <a:lnSpc>
                <a:spcPct val="150000"/>
              </a:lnSpc>
            </a:pPr>
            <a:r>
              <a:rPr lang="fa-IR" sz="2200" dirty="0" smtClean="0">
                <a:solidFill>
                  <a:srgbClr val="996633"/>
                </a:solidFill>
                <a:cs typeface="B Homa" pitchFamily="2" charset="-78"/>
              </a:rPr>
              <a:t>بازاریابان باهوش درک می کنند که نباید تصور کنند که همه زنها رفتار اجتماعی </a:t>
            </a:r>
            <a:r>
              <a:rPr lang="fa-IR" sz="2200" smtClean="0">
                <a:solidFill>
                  <a:srgbClr val="996633"/>
                </a:solidFill>
                <a:cs typeface="B Homa" pitchFamily="2" charset="-78"/>
              </a:rPr>
              <a:t>یکسان دارند.</a:t>
            </a:r>
            <a:endParaRPr lang="fa-IR" sz="2200" dirty="0" smtClean="0">
              <a:solidFill>
                <a:srgbClr val="996633"/>
              </a:solidFill>
              <a:cs typeface="B Homa"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42910" y="260351"/>
            <a:ext cx="8378853" cy="66832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hangingPunct="1"/>
            <a:r>
              <a:rPr lang="fa-IR" sz="3200" b="1" spc="50" dirty="0" smtClean="0">
                <a:ln w="11430"/>
                <a:solidFill>
                  <a:srgbClr val="996633"/>
                </a:solidFill>
                <a:effectLst>
                  <a:outerShdw blurRad="76200" dist="50800" dir="5400000" algn="tl" rotWithShape="0">
                    <a:srgbClr val="000000">
                      <a:alpha val="65000"/>
                    </a:srgbClr>
                  </a:outerShdw>
                </a:effectLst>
                <a:cs typeface="B Titr" pitchFamily="2" charset="-78"/>
              </a:rPr>
              <a:t>تفاوت ماهیت خویشتن در جوامع غربی و شرقی</a:t>
            </a:r>
            <a:endParaRPr lang="en-US" sz="3200" b="1" spc="50" dirty="0" smtClean="0">
              <a:ln w="11430"/>
              <a:solidFill>
                <a:srgbClr val="996633"/>
              </a:solidFill>
              <a:effectLst>
                <a:outerShdw blurRad="76200" dist="50800" dir="5400000" algn="tl" rotWithShape="0">
                  <a:srgbClr val="000000">
                    <a:alpha val="65000"/>
                  </a:srgbClr>
                </a:outerShdw>
              </a:effectLst>
              <a:cs typeface="B Titr" pitchFamily="2" charset="-78"/>
            </a:endParaRPr>
          </a:p>
        </p:txBody>
      </p:sp>
      <p:sp>
        <p:nvSpPr>
          <p:cNvPr id="3" name="Content Placeholder 2"/>
          <p:cNvSpPr>
            <a:spLocks noGrp="1"/>
          </p:cNvSpPr>
          <p:nvPr>
            <p:ph idx="1"/>
          </p:nvPr>
        </p:nvSpPr>
        <p:spPr>
          <a:xfrm>
            <a:off x="214282" y="1285860"/>
            <a:ext cx="8229600" cy="4464050"/>
          </a:xfrm>
        </p:spPr>
        <p:txBody>
          <a:bodyPr/>
          <a:lstStyle/>
          <a:p>
            <a:pPr algn="r" rtl="1" eaLnBrk="1" hangingPunct="1">
              <a:buFont typeface="Wingdings" pitchFamily="2" charset="2"/>
              <a:buChar char="v"/>
              <a:defRPr/>
            </a:pPr>
            <a:r>
              <a:rPr lang="fa-IR" sz="2800" b="1" spc="50" dirty="0" smtClean="0">
                <a:ln w="11430"/>
                <a:solidFill>
                  <a:srgbClr val="996633"/>
                </a:solidFill>
                <a:latin typeface="+mj-lt"/>
                <a:ea typeface="+mj-ea"/>
                <a:cs typeface="B Titr" pitchFamily="2" charset="-78"/>
              </a:rPr>
              <a:t>فرهنگ غربی :</a:t>
            </a:r>
          </a:p>
          <a:p>
            <a:pPr algn="just" rtl="1" eaLnBrk="1" hangingPunct="1">
              <a:buNone/>
              <a:defRPr/>
            </a:pPr>
            <a:r>
              <a:rPr lang="fa-IR" sz="2400" dirty="0" smtClean="0">
                <a:cs typeface="B Homa" pitchFamily="2" charset="-78"/>
              </a:rPr>
              <a:t>	معمولا طرفدار درک مستقلی از خویشتن است که بر جدایی ذاتی هر فرد تکیه می کند </a:t>
            </a:r>
            <a:endParaRPr lang="en-US" sz="2400" dirty="0" smtClean="0">
              <a:cs typeface="B Homa" pitchFamily="2" charset="-78"/>
            </a:endParaRPr>
          </a:p>
          <a:p>
            <a:pPr algn="r" rtl="1" eaLnBrk="1" hangingPunct="1">
              <a:buFont typeface="Wingdings" pitchFamily="2" charset="2"/>
              <a:buChar char="v"/>
              <a:defRPr/>
            </a:pPr>
            <a:endParaRPr lang="en-US" sz="2400" dirty="0" smtClean="0"/>
          </a:p>
          <a:p>
            <a:pPr algn="r" rtl="1" eaLnBrk="1" hangingPunct="1">
              <a:buFont typeface="Wingdings" pitchFamily="2" charset="2"/>
              <a:buChar char="v"/>
              <a:defRPr/>
            </a:pPr>
            <a:r>
              <a:rPr lang="fa-IR" sz="2800" b="1" spc="50" dirty="0" smtClean="0">
                <a:ln w="11430"/>
                <a:solidFill>
                  <a:srgbClr val="996633"/>
                </a:solidFill>
                <a:latin typeface="+mj-lt"/>
                <a:ea typeface="+mj-ea"/>
                <a:cs typeface="B Titr" pitchFamily="2" charset="-78"/>
              </a:rPr>
              <a:t>فرهنگ شرقی</a:t>
            </a:r>
            <a:r>
              <a:rPr lang="fa-IR" sz="2400" b="1" spc="50" dirty="0" smtClean="0">
                <a:ln w="11430"/>
                <a:solidFill>
                  <a:srgbClr val="996633"/>
                </a:solidFill>
                <a:cs typeface="B Titr" pitchFamily="2" charset="-78"/>
              </a:rPr>
              <a:t>: </a:t>
            </a:r>
          </a:p>
          <a:p>
            <a:pPr algn="just" rtl="1" eaLnBrk="1" hangingPunct="1">
              <a:lnSpc>
                <a:spcPct val="150000"/>
              </a:lnSpc>
              <a:spcAft>
                <a:spcPts val="600"/>
              </a:spcAft>
              <a:buNone/>
              <a:defRPr/>
            </a:pPr>
            <a:r>
              <a:rPr lang="fa-IR" sz="2400" dirty="0" smtClean="0">
                <a:cs typeface="B Homa" pitchFamily="2" charset="-78"/>
              </a:rPr>
              <a:t>	این فرهنگ روی یک خویشتن به هم وابسته تاکید می کند که در آن ما هویت خود را عمدتا بر اساس روابطی که با دیگران داریم تعریف می کنیم . </a:t>
            </a:r>
            <a:r>
              <a:rPr lang="fa-IR" sz="2400" dirty="0" smtClean="0">
                <a:solidFill>
                  <a:srgbClr val="C00000"/>
                </a:solidFill>
                <a:cs typeface="B Homa" pitchFamily="2" charset="-78"/>
              </a:rPr>
              <a:t>آبرو</a:t>
            </a:r>
            <a:r>
              <a:rPr lang="fa-IR" sz="2400" dirty="0" smtClean="0">
                <a:cs typeface="B Homa" pitchFamily="2" charset="-78"/>
              </a:rPr>
              <a:t> در این فرهنگ تعریف می گردد و به معنی ادراک دیگران از خود و حفظ مطلوب خود در دید جامعه می باشد</a:t>
            </a:r>
          </a:p>
          <a:p>
            <a:pPr algn="r" eaLnBrk="1" hangingPunct="1">
              <a:buFont typeface="Wingdings" pitchFamily="2" charset="2"/>
              <a:buChar char="v"/>
              <a:defRPr/>
            </a:pPr>
            <a:endParaRPr lang="en-US"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5214942" y="260351"/>
            <a:ext cx="3806821"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خودانگاره (خودپنداره)</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29" name="TextBox 28"/>
          <p:cNvSpPr txBox="1"/>
          <p:nvPr/>
        </p:nvSpPr>
        <p:spPr>
          <a:xfrm>
            <a:off x="571472" y="1785926"/>
            <a:ext cx="7929618" cy="3416320"/>
          </a:xfrm>
          <a:prstGeom prst="rect">
            <a:avLst/>
          </a:prstGeom>
          <a:noFill/>
        </p:spPr>
        <p:txBody>
          <a:bodyPr wrap="square" rtlCol="0">
            <a:spAutoFit/>
          </a:bodyPr>
          <a:lstStyle/>
          <a:p>
            <a:pPr algn="r" rtl="1">
              <a:lnSpc>
                <a:spcPct val="150000"/>
              </a:lnSpc>
            </a:pPr>
            <a:r>
              <a:rPr lang="fa-IR" sz="2400" b="1" dirty="0" smtClean="0">
                <a:solidFill>
                  <a:srgbClr val="C00000"/>
                </a:solidFill>
                <a:cs typeface="B Homa" pitchFamily="2" charset="-78"/>
              </a:rPr>
              <a:t>خودانگاره</a:t>
            </a:r>
            <a:r>
              <a:rPr lang="fa-IR" sz="2400" dirty="0" smtClean="0">
                <a:cs typeface="B Homa" pitchFamily="2" charset="-78"/>
              </a:rPr>
              <a:t> باورهایی را که یک فرد درباره صفات خود دارد و چگونگی ارزیابی او از خودش بر مبنای این کیفیت ها را در بر می گیرد</a:t>
            </a:r>
          </a:p>
          <a:p>
            <a:pPr algn="r" rtl="1">
              <a:lnSpc>
                <a:spcPct val="150000"/>
              </a:lnSpc>
            </a:pPr>
            <a:endParaRPr lang="fa-IR" sz="2400" dirty="0" smtClean="0">
              <a:cs typeface="B Homa" pitchFamily="2" charset="-78"/>
            </a:endParaRPr>
          </a:p>
          <a:p>
            <a:pPr algn="r" rtl="1">
              <a:lnSpc>
                <a:spcPct val="150000"/>
              </a:lnSpc>
            </a:pPr>
            <a:r>
              <a:rPr lang="fa-IR" sz="2400" dirty="0" smtClean="0">
                <a:cs typeface="B Homa" pitchFamily="2" charset="-78"/>
              </a:rPr>
              <a:t>خودانگاره می تواند کلی بیان شود یا شخص دارای هویتها و خودانگاره های متفاوت در هر نقش از زندگی خود باشد</a:t>
            </a:r>
          </a:p>
          <a:p>
            <a:pPr algn="r" rtl="1">
              <a:lnSpc>
                <a:spcPct val="150000"/>
              </a:lnSpc>
            </a:pPr>
            <a:endParaRPr lang="en-US" sz="2400" dirty="0">
              <a:cs typeface="B Homa"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5214942" y="260351"/>
            <a:ext cx="3806821"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صفات خودانگاره </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29" name="TextBox 28"/>
          <p:cNvSpPr txBox="1"/>
          <p:nvPr/>
        </p:nvSpPr>
        <p:spPr>
          <a:xfrm>
            <a:off x="571472" y="1785926"/>
            <a:ext cx="7929618" cy="3416320"/>
          </a:xfrm>
          <a:prstGeom prst="rect">
            <a:avLst/>
          </a:prstGeom>
          <a:noFill/>
        </p:spPr>
        <p:txBody>
          <a:bodyPr wrap="square" rtlCol="0">
            <a:spAutoFit/>
          </a:bodyPr>
          <a:lstStyle/>
          <a:p>
            <a:pPr algn="r" rtl="1">
              <a:lnSpc>
                <a:spcPct val="150000"/>
              </a:lnSpc>
            </a:pPr>
            <a:r>
              <a:rPr lang="fa-IR" sz="2400" b="1" dirty="0" smtClean="0">
                <a:solidFill>
                  <a:srgbClr val="C00000"/>
                </a:solidFill>
                <a:cs typeface="B Homa" pitchFamily="2" charset="-78"/>
              </a:rPr>
              <a:t>صفات خودانگاره عمدتا در امتداد محورهای ذیل تعریف می شود :</a:t>
            </a:r>
          </a:p>
          <a:p>
            <a:pPr algn="r" rtl="1">
              <a:lnSpc>
                <a:spcPct val="150000"/>
              </a:lnSpc>
            </a:pPr>
            <a:endParaRPr lang="fa-IR" sz="2400" b="1" dirty="0" smtClean="0">
              <a:solidFill>
                <a:srgbClr val="C00000"/>
              </a:solidFill>
              <a:cs typeface="B Homa" pitchFamily="2" charset="-78"/>
            </a:endParaRPr>
          </a:p>
          <a:p>
            <a:pPr algn="r" rtl="1">
              <a:lnSpc>
                <a:spcPct val="150000"/>
              </a:lnSpc>
            </a:pPr>
            <a:r>
              <a:rPr lang="fa-IR" sz="2400" b="1" dirty="0" smtClean="0">
                <a:solidFill>
                  <a:srgbClr val="C00000"/>
                </a:solidFill>
                <a:cs typeface="B Homa" pitchFamily="2" charset="-78"/>
              </a:rPr>
              <a:t>1- محتوا : </a:t>
            </a:r>
            <a:r>
              <a:rPr lang="fa-IR" sz="2400" dirty="0" smtClean="0">
                <a:cs typeface="B Homa" pitchFamily="2" charset="-78"/>
              </a:rPr>
              <a:t> مانند جذابیت چهره در مقابل صلاحیت ذهنی</a:t>
            </a:r>
          </a:p>
          <a:p>
            <a:pPr algn="r" rtl="1">
              <a:lnSpc>
                <a:spcPct val="150000"/>
              </a:lnSpc>
            </a:pPr>
            <a:r>
              <a:rPr lang="fa-IR" sz="2400" b="1" dirty="0" smtClean="0">
                <a:solidFill>
                  <a:srgbClr val="C00000"/>
                </a:solidFill>
                <a:cs typeface="B Homa" pitchFamily="2" charset="-78"/>
              </a:rPr>
              <a:t>2- مثبت بودن : </a:t>
            </a:r>
            <a:r>
              <a:rPr lang="fa-IR" sz="2400" dirty="0" smtClean="0">
                <a:cs typeface="B Homa" pitchFamily="2" charset="-78"/>
              </a:rPr>
              <a:t>برای مثال عزت نفس</a:t>
            </a:r>
          </a:p>
          <a:p>
            <a:pPr algn="r" rtl="1">
              <a:lnSpc>
                <a:spcPct val="150000"/>
              </a:lnSpc>
            </a:pPr>
            <a:r>
              <a:rPr lang="fa-IR" sz="2400" b="1" dirty="0" smtClean="0">
                <a:solidFill>
                  <a:srgbClr val="C00000"/>
                </a:solidFill>
                <a:cs typeface="B Homa" pitchFamily="2" charset="-78"/>
              </a:rPr>
              <a:t>3- شدت و پایداری در طول زمان</a:t>
            </a:r>
          </a:p>
          <a:p>
            <a:pPr algn="r" rtl="1">
              <a:lnSpc>
                <a:spcPct val="150000"/>
              </a:lnSpc>
            </a:pPr>
            <a:r>
              <a:rPr lang="fa-IR" sz="2400" b="1" dirty="0" smtClean="0">
                <a:solidFill>
                  <a:srgbClr val="C00000"/>
                </a:solidFill>
                <a:cs typeface="B Homa" pitchFamily="2" charset="-78"/>
              </a:rPr>
              <a:t>4- درستی : </a:t>
            </a:r>
            <a:r>
              <a:rPr lang="fa-IR" sz="2400" dirty="0" smtClean="0">
                <a:cs typeface="B Homa" pitchFamily="2" charset="-78"/>
              </a:rPr>
              <a:t>میزان انطباق خودانگاره با واقعیت</a:t>
            </a:r>
            <a:endParaRPr lang="en-US" sz="2400" dirty="0" smtClean="0">
              <a:cs typeface="B Homa"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5214942" y="260351"/>
            <a:ext cx="3806821"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عزت نفس</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29" name="TextBox 28"/>
          <p:cNvSpPr txBox="1"/>
          <p:nvPr/>
        </p:nvSpPr>
        <p:spPr>
          <a:xfrm>
            <a:off x="285720" y="1357298"/>
            <a:ext cx="7929618" cy="4270400"/>
          </a:xfrm>
          <a:prstGeom prst="rect">
            <a:avLst/>
          </a:prstGeom>
          <a:noFill/>
        </p:spPr>
        <p:txBody>
          <a:bodyPr wrap="square" rtlCol="0">
            <a:spAutoFit/>
          </a:bodyPr>
          <a:lstStyle/>
          <a:p>
            <a:pPr algn="r" rtl="1">
              <a:lnSpc>
                <a:spcPct val="150000"/>
              </a:lnSpc>
            </a:pPr>
            <a:r>
              <a:rPr lang="fa-IR" sz="2400" b="1" dirty="0" smtClean="0">
                <a:solidFill>
                  <a:srgbClr val="C00000"/>
                </a:solidFill>
                <a:cs typeface="B Homa" pitchFamily="2" charset="-78"/>
              </a:rPr>
              <a:t>عزت نفس به معنای مثبت بودن خودانگاره یک فرد است</a:t>
            </a:r>
          </a:p>
          <a:p>
            <a:pPr algn="r" rtl="1">
              <a:lnSpc>
                <a:spcPct val="150000"/>
              </a:lnSpc>
            </a:pPr>
            <a:endParaRPr lang="fa-IR" sz="1400" b="1" dirty="0" smtClean="0">
              <a:solidFill>
                <a:srgbClr val="C00000"/>
              </a:solidFill>
              <a:cs typeface="B Homa" pitchFamily="2" charset="-78"/>
            </a:endParaRPr>
          </a:p>
          <a:p>
            <a:pPr algn="r" rtl="1">
              <a:lnSpc>
                <a:spcPct val="150000"/>
              </a:lnSpc>
            </a:pPr>
            <a:r>
              <a:rPr lang="fa-IR" sz="2400" dirty="0" smtClean="0">
                <a:cs typeface="B Homa" pitchFamily="2" charset="-78"/>
              </a:rPr>
              <a:t>افرادی که عزت نفس پایینی دارند انتظار دارند نتوانند عملکرد خوبی داشته باشند لذا سعی می کنند با </a:t>
            </a:r>
            <a:r>
              <a:rPr lang="fa-IR" sz="2400" u="sng" dirty="0" smtClean="0">
                <a:cs typeface="B Homa" pitchFamily="2" charset="-78"/>
              </a:rPr>
              <a:t>مقایسه خود با اجتماع </a:t>
            </a:r>
            <a:r>
              <a:rPr lang="fa-IR" sz="2400" dirty="0" smtClean="0">
                <a:cs typeface="B Homa" pitchFamily="2" charset="-78"/>
              </a:rPr>
              <a:t>از آبروریزی، شکست یا طرد شدن جلوگیری کنند</a:t>
            </a:r>
          </a:p>
          <a:p>
            <a:pPr algn="r" rtl="1">
              <a:lnSpc>
                <a:spcPct val="150000"/>
              </a:lnSpc>
            </a:pPr>
            <a:endParaRPr lang="fa-IR" sz="1600" dirty="0" smtClean="0">
              <a:cs typeface="B Homa" pitchFamily="2" charset="-78"/>
            </a:endParaRPr>
          </a:p>
          <a:p>
            <a:pPr algn="r" rtl="1">
              <a:lnSpc>
                <a:spcPct val="150000"/>
              </a:lnSpc>
            </a:pPr>
            <a:r>
              <a:rPr lang="fa-IR" sz="2200" dirty="0" smtClean="0">
                <a:cs typeface="B Homa" pitchFamily="2" charset="-78"/>
              </a:rPr>
              <a:t>تبلیغات عزت نفس تلاش می کند که با تحریک احساسات مثبت درباره خودمان، نگرش ما را نسبت به محصول عوض نماید</a:t>
            </a:r>
          </a:p>
          <a:p>
            <a:pPr algn="r" rtl="1">
              <a:lnSpc>
                <a:spcPct val="150000"/>
              </a:lnSpc>
            </a:pPr>
            <a:endParaRPr lang="fa-IR" sz="1100" dirty="0" smtClean="0">
              <a:cs typeface="B Homa" pitchFamily="2" charset="-78"/>
            </a:endParaRPr>
          </a:p>
        </p:txBody>
      </p:sp>
      <p:sp>
        <p:nvSpPr>
          <p:cNvPr id="6" name="Rectangle 5"/>
          <p:cNvSpPr/>
          <p:nvPr/>
        </p:nvSpPr>
        <p:spPr>
          <a:xfrm>
            <a:off x="500034" y="5286388"/>
            <a:ext cx="7143768" cy="1107996"/>
          </a:xfrm>
          <a:prstGeom prst="rect">
            <a:avLst/>
          </a:prstGeom>
        </p:spPr>
        <p:txBody>
          <a:bodyPr wrap="square">
            <a:spAutoFit/>
          </a:bodyPr>
          <a:lstStyle/>
          <a:p>
            <a:pPr algn="r" rtl="1">
              <a:lnSpc>
                <a:spcPct val="150000"/>
              </a:lnSpc>
            </a:pPr>
            <a:r>
              <a:rPr lang="fa-IR" sz="2200" dirty="0" smtClean="0">
                <a:cs typeface="B Homa" pitchFamily="2" charset="-78"/>
              </a:rPr>
              <a:t>یک راهبرد دیگر آن است که عزت نفس فرد را مشکلدار نشان دهیم و بعد چاره آن را در محصول مورد نظر بدانیم</a:t>
            </a:r>
            <a:endParaRPr lang="en-US" sz="2200" dirty="0" smtClean="0">
              <a:cs typeface="B Homa"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4071934" y="260351"/>
            <a:ext cx="4949829"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خویشتن واقعی</a:t>
            </a:r>
            <a:r>
              <a:rPr kumimoji="0" lang="fa-IR" sz="3200" b="1" i="0" u="none" strike="noStrike" kern="0" cap="none" spc="50" normalizeH="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 و ایده آل</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29" name="TextBox 28"/>
          <p:cNvSpPr txBox="1"/>
          <p:nvPr/>
        </p:nvSpPr>
        <p:spPr>
          <a:xfrm>
            <a:off x="642910" y="1785926"/>
            <a:ext cx="7929618" cy="2862322"/>
          </a:xfrm>
          <a:prstGeom prst="rect">
            <a:avLst/>
          </a:prstGeom>
          <a:noFill/>
        </p:spPr>
        <p:txBody>
          <a:bodyPr wrap="square" rtlCol="0">
            <a:spAutoFit/>
          </a:bodyPr>
          <a:lstStyle/>
          <a:p>
            <a:pPr algn="r" rtl="1">
              <a:lnSpc>
                <a:spcPct val="150000"/>
              </a:lnSpc>
            </a:pPr>
            <a:r>
              <a:rPr lang="fa-IR" sz="2400" b="1" dirty="0" smtClean="0">
                <a:solidFill>
                  <a:srgbClr val="C00000"/>
                </a:solidFill>
                <a:cs typeface="B Homa" pitchFamily="2" charset="-78"/>
              </a:rPr>
              <a:t>خویشتن ایده آل (آرمانی) :</a:t>
            </a:r>
          </a:p>
          <a:p>
            <a:pPr algn="r" rtl="1">
              <a:lnSpc>
                <a:spcPct val="150000"/>
              </a:lnSpc>
            </a:pPr>
            <a:r>
              <a:rPr lang="fa-IR" sz="2400" dirty="0" smtClean="0">
                <a:cs typeface="B Homa" pitchFamily="2" charset="-78"/>
              </a:rPr>
              <a:t>ادراک فرد است از اینکه چگونه باید باشد</a:t>
            </a:r>
          </a:p>
          <a:p>
            <a:pPr algn="r" rtl="1">
              <a:lnSpc>
                <a:spcPct val="150000"/>
              </a:lnSpc>
            </a:pPr>
            <a:endParaRPr lang="fa-IR" sz="2400" b="1" dirty="0" smtClean="0">
              <a:solidFill>
                <a:srgbClr val="C00000"/>
              </a:solidFill>
              <a:cs typeface="B Homa" pitchFamily="2" charset="-78"/>
            </a:endParaRPr>
          </a:p>
          <a:p>
            <a:pPr algn="r" rtl="1">
              <a:lnSpc>
                <a:spcPct val="150000"/>
              </a:lnSpc>
            </a:pPr>
            <a:r>
              <a:rPr lang="fa-IR" sz="2400" b="1" dirty="0" smtClean="0">
                <a:solidFill>
                  <a:srgbClr val="C00000"/>
                </a:solidFill>
                <a:cs typeface="B Homa" pitchFamily="2" charset="-78"/>
              </a:rPr>
              <a:t>خویشتن واقعی : </a:t>
            </a:r>
          </a:p>
          <a:p>
            <a:pPr algn="r" rtl="1">
              <a:lnSpc>
                <a:spcPct val="150000"/>
              </a:lnSpc>
            </a:pPr>
            <a:r>
              <a:rPr lang="fa-IR" sz="2400" dirty="0" smtClean="0">
                <a:cs typeface="B Homa" pitchFamily="2" charset="-78"/>
              </a:rPr>
              <a:t>به سنجش واقعگرایانه تر ما از صفاتی که داریم یا نداریم اشاره می کند</a:t>
            </a:r>
            <a:endParaRPr lang="fa-IR" sz="1100" dirty="0" smtClean="0">
              <a:cs typeface="B Homa"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4071934" y="260351"/>
            <a:ext cx="4949829"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خیال پردازی </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7" name="Rectangle 6"/>
          <p:cNvSpPr/>
          <p:nvPr/>
        </p:nvSpPr>
        <p:spPr>
          <a:xfrm>
            <a:off x="500034" y="1643050"/>
            <a:ext cx="7929618" cy="3139321"/>
          </a:xfrm>
          <a:prstGeom prst="rect">
            <a:avLst/>
          </a:prstGeom>
        </p:spPr>
        <p:txBody>
          <a:bodyPr wrap="square">
            <a:spAutoFit/>
          </a:bodyPr>
          <a:lstStyle/>
          <a:p>
            <a:pPr algn="just" rtl="1">
              <a:lnSpc>
                <a:spcPct val="150000"/>
              </a:lnSpc>
            </a:pPr>
            <a:r>
              <a:rPr lang="fa-IR" sz="2200" dirty="0" smtClean="0">
                <a:cs typeface="B Homa" pitchFamily="2" charset="-78"/>
              </a:rPr>
              <a:t>بیشتر افراد بین خویشتن واقعی و خود آرمانی شکافی را مشاهده می کنند ولی در برخی از مصرف کنندگان این شکاف بسیار بزرگ است این افراد اهداف بسیار خوبی برای ارتباطات بازاریابی هستند که از جذابیت های تخیلی استفاده می کنند </a:t>
            </a:r>
          </a:p>
          <a:p>
            <a:pPr algn="just" rtl="1">
              <a:lnSpc>
                <a:spcPct val="150000"/>
              </a:lnSpc>
            </a:pPr>
            <a:endParaRPr lang="fa-IR" sz="2200" dirty="0" smtClean="0">
              <a:cs typeface="B Homa" pitchFamily="2" charset="-78"/>
            </a:endParaRPr>
          </a:p>
          <a:p>
            <a:pPr algn="just" rtl="1">
              <a:lnSpc>
                <a:spcPct val="150000"/>
              </a:lnSpc>
            </a:pPr>
            <a:r>
              <a:rPr lang="fa-IR" sz="2200" dirty="0" smtClean="0">
                <a:solidFill>
                  <a:srgbClr val="C00000"/>
                </a:solidFill>
                <a:cs typeface="B Homa" pitchFamily="2" charset="-78"/>
              </a:rPr>
              <a:t>خیال پردازی یا خیال پروری </a:t>
            </a:r>
            <a:r>
              <a:rPr lang="fa-IR" sz="2200" dirty="0" smtClean="0">
                <a:cs typeface="B Homa" pitchFamily="2" charset="-78"/>
              </a:rPr>
              <a:t>یک انتقال عمدی در هوشیاری است که گاه برای جبران فقدان محرک خارجی و یا برای فرار از مشکلات دنیای واقعی انجام می شود</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4"/>
          <p:cNvSpPr>
            <a:spLocks noChangeArrowheads="1"/>
          </p:cNvSpPr>
          <p:nvPr/>
        </p:nvSpPr>
        <p:spPr bwMode="auto">
          <a:xfrm>
            <a:off x="0" y="746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5124" name="Rectangle 37"/>
          <p:cNvSpPr>
            <a:spLocks noChangeArrowheads="1"/>
          </p:cNvSpPr>
          <p:nvPr/>
        </p:nvSpPr>
        <p:spPr bwMode="auto">
          <a:xfrm>
            <a:off x="0" y="303213"/>
            <a:ext cx="184150" cy="307975"/>
          </a:xfrm>
          <a:prstGeom prst="rect">
            <a:avLst/>
          </a:prstGeom>
          <a:blipFill dpi="0" rotWithShape="1">
            <a:blip r:embed="rId2"/>
            <a:srcRect/>
            <a:tile tx="0" ty="0" sx="100000" sy="100000" flip="none" algn="tl"/>
          </a:blipFill>
          <a:ln w="9525">
            <a:noFill/>
            <a:miter lim="800000"/>
            <a:headEnd/>
            <a:tailEnd/>
          </a:ln>
        </p:spPr>
        <p:txBody>
          <a:bodyPr wrap="none" anchor="ctr">
            <a:spAutoFit/>
          </a:bodyPr>
          <a:lstStyle/>
          <a:p>
            <a:endParaRPr lang="en-US" sz="1400" b="1"/>
          </a:p>
        </p:txBody>
      </p:sp>
      <p:sp>
        <p:nvSpPr>
          <p:cNvPr id="28" name="Title 1"/>
          <p:cNvSpPr txBox="1">
            <a:spLocks/>
          </p:cNvSpPr>
          <p:nvPr/>
        </p:nvSpPr>
        <p:spPr>
          <a:xfrm>
            <a:off x="4071934" y="260351"/>
            <a:ext cx="4949829" cy="668320"/>
          </a:xfrm>
          <a:prstGeom prst="rect">
            <a:avLst/>
          </a:prstGeo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rPr>
              <a:t>خویشتن های چندگانه </a:t>
            </a:r>
            <a:endParaRPr kumimoji="0" lang="en-US" sz="3200" b="1" i="0" u="none" strike="noStrike" kern="0" cap="none" spc="50" normalizeH="0" baseline="0" noProof="0" dirty="0" smtClean="0">
              <a:ln w="11430"/>
              <a:solidFill>
                <a:srgbClr val="996633"/>
              </a:solidFill>
              <a:effectLst>
                <a:outerShdw blurRad="76200" dist="50800" dir="5400000" algn="tl" rotWithShape="0">
                  <a:srgbClr val="000000">
                    <a:alpha val="65000"/>
                  </a:srgbClr>
                </a:outerShdw>
              </a:effectLst>
              <a:uLnTx/>
              <a:uFillTx/>
              <a:latin typeface="+mj-lt"/>
              <a:ea typeface="+mj-ea"/>
              <a:cs typeface="B Titr" pitchFamily="2" charset="-78"/>
            </a:endParaRPr>
          </a:p>
        </p:txBody>
      </p:sp>
      <p:sp>
        <p:nvSpPr>
          <p:cNvPr id="7" name="Rectangle 6"/>
          <p:cNvSpPr/>
          <p:nvPr/>
        </p:nvSpPr>
        <p:spPr>
          <a:xfrm>
            <a:off x="500034" y="1643050"/>
            <a:ext cx="7929618" cy="1708160"/>
          </a:xfrm>
          <a:prstGeom prst="rect">
            <a:avLst/>
          </a:prstGeom>
        </p:spPr>
        <p:txBody>
          <a:bodyPr wrap="square">
            <a:spAutoFit/>
          </a:bodyPr>
          <a:lstStyle/>
          <a:p>
            <a:pPr algn="just" rtl="1">
              <a:lnSpc>
                <a:spcPct val="150000"/>
              </a:lnSpc>
            </a:pPr>
            <a:r>
              <a:rPr lang="fa-IR" sz="2200" dirty="0" smtClean="0">
                <a:cs typeface="B Homa" pitchFamily="2" charset="-78"/>
              </a:rPr>
              <a:t>هر انسان مجموعه ای از چند فرد متفاوت است</a:t>
            </a:r>
          </a:p>
          <a:p>
            <a:pPr algn="just" rtl="1">
              <a:lnSpc>
                <a:spcPct val="150000"/>
              </a:lnSpc>
            </a:pPr>
            <a:r>
              <a:rPr lang="fa-IR" sz="2200" dirty="0" smtClean="0">
                <a:cs typeface="B Homa" pitchFamily="2" charset="-78"/>
              </a:rPr>
              <a:t>انسانها به اندازه نقشهای اجتماعی متفاوتی که دارند ، از خویشتن های متفاوتی نیز برخوردارند</a:t>
            </a:r>
          </a:p>
          <a:p>
            <a:pPr algn="just" rtl="1">
              <a:lnSpc>
                <a:spcPct val="150000"/>
              </a:lnSpc>
            </a:pPr>
            <a:endParaRPr lang="fa-IR" sz="400" dirty="0" smtClean="0">
              <a:cs typeface="B Homa" pitchFamily="2" charset="-78"/>
            </a:endParaRPr>
          </a:p>
        </p:txBody>
      </p:sp>
      <p:sp>
        <p:nvSpPr>
          <p:cNvPr id="6" name="Rectangle 5"/>
          <p:cNvSpPr/>
          <p:nvPr/>
        </p:nvSpPr>
        <p:spPr>
          <a:xfrm>
            <a:off x="500034" y="5000636"/>
            <a:ext cx="7358114" cy="1569660"/>
          </a:xfrm>
          <a:prstGeom prst="rect">
            <a:avLst/>
          </a:prstGeom>
        </p:spPr>
        <p:txBody>
          <a:bodyPr wrap="square">
            <a:spAutoFit/>
          </a:bodyPr>
          <a:lstStyle/>
          <a:p>
            <a:pPr algn="just" rtl="1">
              <a:lnSpc>
                <a:spcPct val="150000"/>
              </a:lnSpc>
            </a:pPr>
            <a:r>
              <a:rPr lang="fa-IR" sz="2200" dirty="0" smtClean="0">
                <a:solidFill>
                  <a:srgbClr val="C00000"/>
                </a:solidFill>
                <a:cs typeface="B Homa" pitchFamily="2" charset="-78"/>
              </a:rPr>
              <a:t>تذکر : </a:t>
            </a:r>
            <a:r>
              <a:rPr lang="fa-IR" sz="2200" dirty="0" smtClean="0">
                <a:cs typeface="B Homa" pitchFamily="2" charset="-78"/>
              </a:rPr>
              <a:t>یک بازاریاب بهتر است قبل از ارائه محصولاتی که برای ایفای نقشی خاص مورد نیاز هستند ، ابتدا مطمئن شود هویت نقش مرتبط فعال است .</a:t>
            </a:r>
          </a:p>
          <a:p>
            <a:pPr algn="just" rtl="1">
              <a:lnSpc>
                <a:spcPct val="150000"/>
              </a:lnSpc>
            </a:pPr>
            <a:r>
              <a:rPr lang="fa-IR" sz="2000" dirty="0" smtClean="0">
                <a:cs typeface="B Homa" pitchFamily="2" charset="-78"/>
              </a:rPr>
              <a:t>مثال : فروش محصولات آمادگی جسمانی و انرژی زا در مسابقه ماراتون</a:t>
            </a:r>
          </a:p>
        </p:txBody>
      </p:sp>
      <p:sp>
        <p:nvSpPr>
          <p:cNvPr id="8" name="Rectangle 7"/>
          <p:cNvSpPr/>
          <p:nvPr/>
        </p:nvSpPr>
        <p:spPr>
          <a:xfrm>
            <a:off x="500034" y="3571876"/>
            <a:ext cx="8001056" cy="530915"/>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pPr algn="just" rtl="1">
              <a:lnSpc>
                <a:spcPct val="150000"/>
              </a:lnSpc>
            </a:pPr>
            <a:r>
              <a:rPr lang="fa-IR" sz="1900" dirty="0" smtClean="0">
                <a:solidFill>
                  <a:schemeClr val="bg1"/>
                </a:solidFill>
                <a:cs typeface="B Titr" pitchFamily="2" charset="-78"/>
              </a:rPr>
              <a:t>هر فرد ممکن است متناسب با هر نقش خود به مجموعه ای متفاوت از محصولات نیاز داشته باشد</a:t>
            </a: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9862</TotalTime>
  <Words>1401</Words>
  <Application>Microsoft Office PowerPoint</Application>
  <PresentationFormat>On-screen Show (4:3)</PresentationFormat>
  <Paragraphs>112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Diseño predeterminado</vt:lpstr>
      <vt:lpstr>رفتار مصرف کننده</vt:lpstr>
      <vt:lpstr>آنچه در این فصل می آموزیم :</vt:lpstr>
      <vt:lpstr>تفاوت ماهیت خویشتن در جوامع غربی و شرقی</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haman</cp:lastModifiedBy>
  <cp:revision>804</cp:revision>
  <dcterms:created xsi:type="dcterms:W3CDTF">2010-05-23T14:28:12Z</dcterms:created>
  <dcterms:modified xsi:type="dcterms:W3CDTF">2015-12-17T03:11:04Z</dcterms:modified>
</cp:coreProperties>
</file>