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2"/>
  </p:notesMasterIdLst>
  <p:sldIdLst>
    <p:sldId id="277" r:id="rId2"/>
    <p:sldId id="257" r:id="rId3"/>
    <p:sldId id="259" r:id="rId4"/>
    <p:sldId id="274" r:id="rId5"/>
    <p:sldId id="270" r:id="rId6"/>
    <p:sldId id="260" r:id="rId7"/>
    <p:sldId id="275" r:id="rId8"/>
    <p:sldId id="261" r:id="rId9"/>
    <p:sldId id="262" r:id="rId10"/>
    <p:sldId id="263" r:id="rId11"/>
    <p:sldId id="264" r:id="rId12"/>
    <p:sldId id="265" r:id="rId13"/>
    <p:sldId id="266" r:id="rId14"/>
    <p:sldId id="267" r:id="rId15"/>
    <p:sldId id="268" r:id="rId16"/>
    <p:sldId id="269" r:id="rId17"/>
    <p:sldId id="271" r:id="rId18"/>
    <p:sldId id="272" r:id="rId19"/>
    <p:sldId id="276"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autoAdjust="0"/>
  </p:normalViewPr>
  <p:slideViewPr>
    <p:cSldViewPr snapToGrid="0">
      <p:cViewPr varScale="1">
        <p:scale>
          <a:sx n="70" d="100"/>
          <a:sy n="70" d="100"/>
        </p:scale>
        <p:origin x="738"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22E9F1-E1D5-447D-92B0-4C6BF7E6F67F}" type="datetimeFigureOut">
              <a:rPr lang="en-US" smtClean="0"/>
              <a:t>12/26/2018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021A6-0EC4-47AD-AA67-78744BB98F90}" type="slidenum">
              <a:rPr lang="en-US" smtClean="0"/>
              <a:t>‹#›</a:t>
            </a:fld>
            <a:endParaRPr lang="en-US"/>
          </a:p>
        </p:txBody>
      </p:sp>
    </p:spTree>
    <p:extLst>
      <p:ext uri="{BB962C8B-B14F-4D97-AF65-F5344CB8AC3E}">
        <p14:creationId xmlns:p14="http://schemas.microsoft.com/office/powerpoint/2010/main" val="3341537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3021A6-0EC4-47AD-AA67-78744BB98F90}" type="slidenum">
              <a:rPr lang="en-US" smtClean="0"/>
              <a:t>5</a:t>
            </a:fld>
            <a:endParaRPr lang="en-US"/>
          </a:p>
        </p:txBody>
      </p:sp>
    </p:spTree>
    <p:extLst>
      <p:ext uri="{BB962C8B-B14F-4D97-AF65-F5344CB8AC3E}">
        <p14:creationId xmlns:p14="http://schemas.microsoft.com/office/powerpoint/2010/main" val="128468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3021A6-0EC4-47AD-AA67-78744BB98F90}" type="slidenum">
              <a:rPr lang="en-US" smtClean="0"/>
              <a:t>11</a:t>
            </a:fld>
            <a:endParaRPr lang="en-US"/>
          </a:p>
        </p:txBody>
      </p:sp>
    </p:spTree>
    <p:extLst>
      <p:ext uri="{BB962C8B-B14F-4D97-AF65-F5344CB8AC3E}">
        <p14:creationId xmlns:p14="http://schemas.microsoft.com/office/powerpoint/2010/main" val="1723487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3021A6-0EC4-47AD-AA67-78744BB98F90}" type="slidenum">
              <a:rPr lang="en-US" smtClean="0"/>
              <a:t>20</a:t>
            </a:fld>
            <a:endParaRPr lang="en-US"/>
          </a:p>
        </p:txBody>
      </p:sp>
    </p:spTree>
    <p:extLst>
      <p:ext uri="{BB962C8B-B14F-4D97-AF65-F5344CB8AC3E}">
        <p14:creationId xmlns:p14="http://schemas.microsoft.com/office/powerpoint/2010/main" val="2050490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2458500-B47D-4F44-A1C6-1B98D3AE559D}" type="datetime1">
              <a:rPr lang="en-US" smtClean="0"/>
              <a:t>12/26/2018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62867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FFF7E0-848A-4ED6-A17F-FB2486B127EA}" type="datetime1">
              <a:rPr lang="en-US" smtClean="0"/>
              <a:t>12/26/2018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18421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C726B1-202C-4BB4-8FF1-42C542104EDB}" type="datetime1">
              <a:rPr lang="en-US" smtClean="0"/>
              <a:t>12/26/2018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70258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70C721-174C-41ED-8A00-CA6AFC03AB93}" type="datetime1">
              <a:rPr lang="en-US" smtClean="0"/>
              <a:t>12/26/2018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75915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349F2C-0320-43A5-A517-D9F7145AB947}" type="datetime1">
              <a:rPr lang="en-US" smtClean="0"/>
              <a:t>12/26/2018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69231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7586D08-13CA-4EF3-807B-A67158440AA8}" type="datetime1">
              <a:rPr lang="en-US" smtClean="0"/>
              <a:t>12/26/2018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7340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00D3B89-9AC4-4500-A686-F96241847E82}" type="datetime1">
              <a:rPr lang="en-US" smtClean="0"/>
              <a:t>12/26/2018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5901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0578F3-E660-4D15-A90A-7862EC0A7D04}" type="datetime1">
              <a:rPr lang="en-US" smtClean="0"/>
              <a:t>12/26/2018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1408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555749-6B3D-414B-A588-9BF8541CF605}" type="datetime1">
              <a:rPr lang="en-US" smtClean="0"/>
              <a:t>12/26/2018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83950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fld id="{C249CC81-0D5E-45EC-B523-E6877CF80A8D}" type="slidenum">
              <a:rPr lang="en-US"/>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3326823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090CD0AC-719A-496F-B2C6-9B5CA7AEBE86}" type="datetime1">
              <a:rPr lang="en-US" smtClean="0"/>
              <a:t>12/26/2018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0312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FE23F6-7C77-468C-A568-78CFE3CBF77E}" type="datetime1">
              <a:rPr lang="en-US" smtClean="0"/>
              <a:t>12/26/2018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6452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3B376A-3B26-4CE9-A25B-FA0067B54D62}" type="datetime1">
              <a:rPr lang="en-US" smtClean="0"/>
              <a:t>12/26/2018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3763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4C44A2-531C-4F03-ADF9-A44E9B1AFA77}" type="datetime1">
              <a:rPr lang="en-US" smtClean="0"/>
              <a:t>12/26/2018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5712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AA4B463-4D26-4245-9969-E204BFA9D313}" type="datetime1">
              <a:rPr lang="en-US" smtClean="0"/>
              <a:t>12/26/2018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89898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0C5DFD8-4FA3-4E2F-B523-18B55BD7EAA5}" type="datetime1">
              <a:rPr lang="en-US" smtClean="0"/>
              <a:t>12/26/2018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43092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A281D9A0-3310-4BEB-B2C7-1F10F91199C4}" type="datetime1">
              <a:rPr lang="en-US" smtClean="0"/>
              <a:t>12/26/2018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10377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5877DA-E21D-404E-AED5-AE296FB61924}" type="datetime1">
              <a:rPr lang="en-US" smtClean="0"/>
              <a:t>12/26/2018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23616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DD94906-BFCA-4D58-8C5A-8FAEA6C6F071}" type="datetime1">
              <a:rPr lang="en-US" smtClean="0"/>
              <a:t>12/26/2018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AB73BC-B049-4115-A692-8D63A059BFB8}" type="slidenum">
              <a:rPr lang="en-US" smtClean="0"/>
              <a:pPr/>
              <a:t>‹#›</a:t>
            </a:fld>
            <a:endParaRPr lang="en-US" dirty="0"/>
          </a:p>
        </p:txBody>
      </p:sp>
      <p:sp>
        <p:nvSpPr>
          <p:cNvPr id="13" name="Rectangle 12"/>
          <p:cNvSpPr/>
          <p:nvPr userDrawn="1"/>
        </p:nvSpPr>
        <p:spPr>
          <a:xfrm>
            <a:off x="-216568" y="-48126"/>
            <a:ext cx="5373437"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304393342"/>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 id="2147483858" r:id="rId18"/>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BESM05"/>
          <p:cNvPicPr>
            <a:picLocks noChangeAspect="1" noChangeArrowheads="1"/>
          </p:cNvPicPr>
          <p:nvPr/>
        </p:nvPicPr>
        <p:blipFill>
          <a:blip r:embed="rId2">
            <a:clrChange>
              <a:clrFrom>
                <a:srgbClr val="FFFFFF"/>
              </a:clrFrom>
              <a:clrTo>
                <a:srgbClr val="FFFFFF">
                  <a:alpha val="0"/>
                </a:srgbClr>
              </a:clrTo>
            </a:clrChange>
            <a:grayscl/>
          </a:blip>
          <a:srcRect/>
          <a:stretch>
            <a:fillRect/>
          </a:stretch>
        </p:blipFill>
        <p:spPr bwMode="auto">
          <a:xfrm>
            <a:off x="2362630" y="639910"/>
            <a:ext cx="7329829" cy="5751784"/>
          </a:xfrm>
          <a:prstGeom prst="rect">
            <a:avLst/>
          </a:prstGeom>
          <a:noFill/>
          <a:ln w="9525">
            <a:noFill/>
            <a:miter lim="800000"/>
            <a:headEnd/>
            <a:tailEnd/>
          </a:ln>
        </p:spPr>
      </p:pic>
    </p:spTree>
    <p:extLst>
      <p:ext uri="{BB962C8B-B14F-4D97-AF65-F5344CB8AC3E}">
        <p14:creationId xmlns:p14="http://schemas.microsoft.com/office/powerpoint/2010/main" val="420296634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0" fill="hold"/>
                                        <p:tgtEl>
                                          <p:spTgt spid="4"/>
                                        </p:tgtEl>
                                        <p:attrNameLst>
                                          <p:attrName>ppt_w</p:attrName>
                                        </p:attrNameLst>
                                      </p:cBhvr>
                                      <p:tavLst>
                                        <p:tav tm="0">
                                          <p:val>
                                            <p:fltVal val="0"/>
                                          </p:val>
                                        </p:tav>
                                        <p:tav tm="100000">
                                          <p:val>
                                            <p:strVal val="#ppt_w"/>
                                          </p:val>
                                        </p:tav>
                                      </p:tavLst>
                                    </p:anim>
                                    <p:anim calcmode="lin" valueType="num">
                                      <p:cBhvr>
                                        <p:cTn id="8" dur="3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850694" y="732954"/>
            <a:ext cx="8406468" cy="769441"/>
          </a:xfrm>
          <a:prstGeom prst="rect">
            <a:avLst/>
          </a:prstGeom>
        </p:spPr>
        <p:txBody>
          <a:bodyPr wrap="none">
            <a:spAutoFit/>
          </a:bodyPr>
          <a:lstStyle/>
          <a:p>
            <a:pPr rtl="1"/>
            <a:r>
              <a:rPr lang="ar-SA" sz="4400" dirty="0">
                <a:latin typeface="+mj-lt"/>
                <a:cs typeface="B Mitra" pitchFamily="2" charset="-78"/>
              </a:rPr>
              <a:t>افراد تیم‌ "یادگیری‌ در عمل‌" چگونه‌ انتخاب‌می‌شوند؟</a:t>
            </a:r>
            <a:endParaRPr lang="en-US" sz="4400" dirty="0">
              <a:latin typeface="+mj-lt"/>
              <a:cs typeface="B Mitra" pitchFamily="2" charset="-78"/>
            </a:endParaRPr>
          </a:p>
        </p:txBody>
      </p:sp>
      <p:sp>
        <p:nvSpPr>
          <p:cNvPr id="3" name="Rectangle 2"/>
          <p:cNvSpPr/>
          <p:nvPr/>
        </p:nvSpPr>
        <p:spPr>
          <a:xfrm>
            <a:off x="5628068" y="1872477"/>
            <a:ext cx="6096000" cy="3539430"/>
          </a:xfrm>
          <a:prstGeom prst="rect">
            <a:avLst/>
          </a:prstGeom>
        </p:spPr>
        <p:txBody>
          <a:bodyPr>
            <a:spAutoFit/>
          </a:bodyPr>
          <a:lstStyle/>
          <a:p>
            <a:pPr algn="r" rtl="1"/>
            <a:r>
              <a:rPr lang="ar-SA" sz="3200" dirty="0">
                <a:cs typeface="B Mitra" pitchFamily="2" charset="-78"/>
              </a:rPr>
              <a:t>كاركنان‌ برای‌ شركت‌ در تجربه‌ یادگیری‌ درعمل‌، براساس‌ توانشان‌ در تشخیص‌ و تبیین‌یك‌ مسئله‌ یا موضوع‌ واقع‌ بر سر راه‌ سازمان‌ وبراساس‌ نیازشان‌ به‌ توسعه‌ از طریق‌ تجربه‌مسائل‌ ویژه‌، مقابله‌ با چالشهای‌ خاص‌ كسب‌ وكار، یا برای‌ كار كردن‌ با افرادی‌ انتخاب‌ می‌شوندكه‌ از مهارتهای‌ منحصر به‌ فردی‌ برخوردارند</a:t>
            </a:r>
            <a:r>
              <a:rPr lang="en-US" sz="3200" dirty="0">
                <a:cs typeface="B Mitra" pitchFamily="2" charset="-78"/>
              </a:rPr>
              <a:t>.</a:t>
            </a:r>
          </a:p>
        </p:txBody>
      </p:sp>
      <p:pic>
        <p:nvPicPr>
          <p:cNvPr id="3075" name="Picture 3" descr="C:\Users\Computer Parsian\Desktop\یادگیری در عمل\actionplannin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08" y="1600200"/>
            <a:ext cx="5224360" cy="46355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2414609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097564" y="615204"/>
            <a:ext cx="9491701" cy="830997"/>
          </a:xfrm>
          <a:prstGeom prst="rect">
            <a:avLst/>
          </a:prstGeom>
        </p:spPr>
        <p:txBody>
          <a:bodyPr wrap="none">
            <a:spAutoFit/>
          </a:bodyPr>
          <a:lstStyle/>
          <a:p>
            <a:pPr rtl="1"/>
            <a:r>
              <a:rPr lang="fa-IR" sz="4800" dirty="0" smtClean="0">
                <a:cs typeface="B Mitra" pitchFamily="2" charset="-78"/>
              </a:rPr>
              <a:t>از تیم یادگیری در عمل در چه مواردی باید بهره گرفت </a:t>
            </a:r>
            <a:endParaRPr lang="en-US" sz="4800" dirty="0">
              <a:cs typeface="B Mitra" pitchFamily="2" charset="-78"/>
            </a:endParaRPr>
          </a:p>
        </p:txBody>
      </p:sp>
      <p:pic>
        <p:nvPicPr>
          <p:cNvPr id="4099" name="Picture 3" descr="C:\Users\Computer Parsian\Desktop\یادگیری در عمل\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47" y="1936821"/>
            <a:ext cx="4700222" cy="389731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FAB73BC-B049-4115-A692-8D63A059BFB8}" type="slidenum">
              <a:rPr lang="en-US" smtClean="0"/>
              <a:t>11</a:t>
            </a:fld>
            <a:endParaRPr lang="en-US" dirty="0"/>
          </a:p>
        </p:txBody>
      </p:sp>
      <p:sp>
        <p:nvSpPr>
          <p:cNvPr id="5" name="Rectangle 4"/>
          <p:cNvSpPr/>
          <p:nvPr/>
        </p:nvSpPr>
        <p:spPr>
          <a:xfrm>
            <a:off x="5151549" y="1829586"/>
            <a:ext cx="6684135" cy="4401205"/>
          </a:xfrm>
          <a:prstGeom prst="rect">
            <a:avLst/>
          </a:prstGeom>
        </p:spPr>
        <p:txBody>
          <a:bodyPr wrap="square">
            <a:spAutoFit/>
          </a:bodyPr>
          <a:lstStyle/>
          <a:p>
            <a:pPr algn="r" rtl="1"/>
            <a:r>
              <a:rPr lang="ar-SA" sz="4000" dirty="0">
                <a:cs typeface="B Mitra" pitchFamily="2" charset="-78"/>
              </a:rPr>
              <a:t>بهره‌گیری‌ از یادگیری‌ در عمل‌ هنگامی‌ مناسب‌است‌ كه‌ حل‌ مسائل‌ كسب‌ و كار و ارتقای‌ توان‌آتی‌ فرد از ارزش‌ یكسانی‌ برخوردار باشد. این‌رویكرد، به‌ویژه‌ زمانی‌ سودمند است‌ كه‌ افراد بااستعداد، لزوما باید در گروهها، فرایندها </a:t>
            </a:r>
            <a:r>
              <a:rPr lang="ar-SA" sz="4000" dirty="0" smtClean="0">
                <a:cs typeface="B Mitra" pitchFamily="2" charset="-78"/>
              </a:rPr>
              <a:t>و</a:t>
            </a:r>
            <a:r>
              <a:rPr lang="fa-IR" sz="4000" dirty="0" smtClean="0">
                <a:cs typeface="B Mitra" pitchFamily="2" charset="-78"/>
              </a:rPr>
              <a:t> </a:t>
            </a:r>
            <a:r>
              <a:rPr lang="ar-SA" sz="4000" dirty="0" smtClean="0">
                <a:cs typeface="B Mitra" pitchFamily="2" charset="-78"/>
              </a:rPr>
              <a:t>بخشهای‌ </a:t>
            </a:r>
            <a:r>
              <a:rPr lang="ar-SA" sz="4000" dirty="0">
                <a:cs typeface="B Mitra" pitchFamily="2" charset="-78"/>
              </a:rPr>
              <a:t>سازمانی‌ بسیار گوناگون‌ با هم‌ جمع‌ یاهماهنگ‌ شوند</a:t>
            </a:r>
            <a:r>
              <a:rPr lang="en-US" sz="4000" dirty="0">
                <a:cs typeface="B Mitra" pitchFamily="2" charset="-78"/>
              </a:rPr>
              <a:t>.</a:t>
            </a:r>
          </a:p>
        </p:txBody>
      </p:sp>
    </p:spTree>
    <p:extLst>
      <p:ext uri="{BB962C8B-B14F-4D97-AF65-F5344CB8AC3E}">
        <p14:creationId xmlns:p14="http://schemas.microsoft.com/office/powerpoint/2010/main" val="992617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859989" y="655680"/>
            <a:ext cx="7798930" cy="646331"/>
          </a:xfrm>
          <a:prstGeom prst="rect">
            <a:avLst/>
          </a:prstGeom>
        </p:spPr>
        <p:txBody>
          <a:bodyPr wrap="none">
            <a:spAutoFit/>
          </a:bodyPr>
          <a:lstStyle/>
          <a:p>
            <a:pPr rtl="1"/>
            <a:r>
              <a:rPr lang="ar-SA" sz="3600" dirty="0">
                <a:cs typeface="B Mitra" pitchFamily="2" charset="-78"/>
              </a:rPr>
              <a:t>یادگیری‌ در عمل‌ در چه‌ مواردی‌ نباید مورداستفاده‌ قرار گیرد؟</a:t>
            </a:r>
            <a:endParaRPr lang="en-US" sz="3600" dirty="0">
              <a:cs typeface="B Mitra" pitchFamily="2" charset="-78"/>
            </a:endParaRPr>
          </a:p>
        </p:txBody>
      </p:sp>
      <p:sp>
        <p:nvSpPr>
          <p:cNvPr id="3" name="Rectangle 2"/>
          <p:cNvSpPr/>
          <p:nvPr/>
        </p:nvSpPr>
        <p:spPr>
          <a:xfrm>
            <a:off x="643944" y="1306999"/>
            <a:ext cx="10586433" cy="2246769"/>
          </a:xfrm>
          <a:prstGeom prst="rect">
            <a:avLst/>
          </a:prstGeom>
        </p:spPr>
        <p:txBody>
          <a:bodyPr wrap="square">
            <a:spAutoFit/>
          </a:bodyPr>
          <a:lstStyle/>
          <a:p>
            <a:pPr marL="457200" indent="-457200" algn="r" rtl="1">
              <a:buFont typeface="Wingdings" pitchFamily="2" charset="2"/>
              <a:buChar char="§"/>
            </a:pPr>
            <a:r>
              <a:rPr lang="ar-SA" sz="2800" dirty="0">
                <a:cs typeface="B Mitra" pitchFamily="2" charset="-78"/>
              </a:rPr>
              <a:t>مسئله‌ یا نیاز مورد رسیدگی‌ ساده‌ و روشن‌باشد</a:t>
            </a:r>
            <a:r>
              <a:rPr lang="en-US" sz="2800" dirty="0">
                <a:cs typeface="B Mitra" pitchFamily="2" charset="-78"/>
              </a:rPr>
              <a:t>.</a:t>
            </a:r>
          </a:p>
          <a:p>
            <a:pPr marL="457200" indent="-457200" algn="r" rtl="1">
              <a:buFont typeface="Wingdings" pitchFamily="2" charset="2"/>
              <a:buChar char="§"/>
            </a:pPr>
            <a:r>
              <a:rPr lang="ar-SA" sz="2800" dirty="0">
                <a:cs typeface="B Mitra" pitchFamily="2" charset="-78"/>
              </a:rPr>
              <a:t>مسئله‌ یا نیاز مورد رسیدگی‌ حاد و فوری‌ است‌و تاخیر در آن‌ (نظیر موارد اضطراری‌) ممكن‌نیست‌</a:t>
            </a:r>
            <a:r>
              <a:rPr lang="en-US" sz="2800" dirty="0">
                <a:cs typeface="B Mitra" pitchFamily="2" charset="-78"/>
              </a:rPr>
              <a:t>.</a:t>
            </a:r>
          </a:p>
          <a:p>
            <a:pPr marL="457200" indent="-457200" algn="r" rtl="1">
              <a:buFont typeface="Wingdings" pitchFamily="2" charset="2"/>
              <a:buChar char="§"/>
            </a:pPr>
            <a:r>
              <a:rPr lang="ar-SA" sz="2800" dirty="0">
                <a:cs typeface="B Mitra" pitchFamily="2" charset="-78"/>
              </a:rPr>
              <a:t>در سازمان‌ هیچ‌ تخصص‌ و مهارتی‌ برای‌ حل‌ آن‌مسئله‌ وجود ندارد</a:t>
            </a:r>
            <a:r>
              <a:rPr lang="en-US" sz="2800" dirty="0">
                <a:cs typeface="B Mitra" pitchFamily="2" charset="-78"/>
              </a:rPr>
              <a:t>.</a:t>
            </a:r>
          </a:p>
          <a:p>
            <a:pPr marL="457200" indent="-457200" algn="r" rtl="1">
              <a:buFont typeface="Wingdings" pitchFamily="2" charset="2"/>
              <a:buChar char="§"/>
            </a:pPr>
            <a:r>
              <a:rPr lang="ar-SA" sz="2800" dirty="0">
                <a:cs typeface="B Mitra" pitchFamily="2" charset="-78"/>
              </a:rPr>
              <a:t>مدیریت‌ برای‌ آرا و عقاید كاركنان‌ ارزش‌ قائل‌نیست‌ یا در پیشرفت‌ و ارتقای‌ كاركنان‌ برای‌آینده‌ مزیتی‌ نمی‌بیند</a:t>
            </a:r>
            <a:r>
              <a:rPr lang="en-US" sz="2800" dirty="0">
                <a:cs typeface="B Mitra" pitchFamily="2" charset="-78"/>
              </a:rPr>
              <a:t>.</a:t>
            </a:r>
          </a:p>
        </p:txBody>
      </p:sp>
      <p:pic>
        <p:nvPicPr>
          <p:cNvPr id="1026" name="Picture 2" descr="C:\Users\Computer Parsian\Desktop\یادگیری در عمل\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2240" y="3440111"/>
            <a:ext cx="4812611" cy="269506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3932732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330021" y="624697"/>
            <a:ext cx="8711039" cy="769441"/>
          </a:xfrm>
          <a:prstGeom prst="rect">
            <a:avLst/>
          </a:prstGeom>
        </p:spPr>
        <p:txBody>
          <a:bodyPr wrap="none">
            <a:spAutoFit/>
          </a:bodyPr>
          <a:lstStyle/>
          <a:p>
            <a:r>
              <a:rPr lang="ar-SA" sz="4400" dirty="0">
                <a:cs typeface="B Mitra" pitchFamily="2" charset="-78"/>
              </a:rPr>
              <a:t>یادگیری‌ در عمل‌ را در كجاها باید مورد استفاده‌قرار داد؟</a:t>
            </a:r>
            <a:endParaRPr lang="fa-IR" sz="4400" dirty="0">
              <a:cs typeface="B Mitra" pitchFamily="2" charset="-78"/>
            </a:endParaRPr>
          </a:p>
        </p:txBody>
      </p:sp>
      <p:sp>
        <p:nvSpPr>
          <p:cNvPr id="3" name="Rectangle 2"/>
          <p:cNvSpPr/>
          <p:nvPr/>
        </p:nvSpPr>
        <p:spPr>
          <a:xfrm>
            <a:off x="5482107" y="1840331"/>
            <a:ext cx="6096000" cy="3970318"/>
          </a:xfrm>
          <a:prstGeom prst="rect">
            <a:avLst/>
          </a:prstGeom>
        </p:spPr>
        <p:txBody>
          <a:bodyPr>
            <a:spAutoFit/>
          </a:bodyPr>
          <a:lstStyle/>
          <a:p>
            <a:pPr algn="r" rtl="1"/>
            <a:r>
              <a:rPr lang="ar-SA" sz="3600" dirty="0">
                <a:cs typeface="B Mitra" pitchFamily="2" charset="-78"/>
              </a:rPr>
              <a:t>یادگیری‌ در عمل‌ را در هر </a:t>
            </a:r>
            <a:r>
              <a:rPr lang="ar-SA" sz="3600" dirty="0" smtClean="0">
                <a:cs typeface="B Mitra" pitchFamily="2" charset="-78"/>
              </a:rPr>
              <a:t>موقعی</a:t>
            </a:r>
            <a:r>
              <a:rPr lang="fa-IR" sz="3600" dirty="0" smtClean="0">
                <a:cs typeface="B Mitra" pitchFamily="2" charset="-78"/>
              </a:rPr>
              <a:t>ّ</a:t>
            </a:r>
            <a:r>
              <a:rPr lang="ar-SA" sz="3600" dirty="0" smtClean="0">
                <a:cs typeface="B Mitra" pitchFamily="2" charset="-78"/>
              </a:rPr>
              <a:t>ت‌ </a:t>
            </a:r>
            <a:r>
              <a:rPr lang="ar-SA" sz="3600" dirty="0">
                <a:cs typeface="B Mitra" pitchFamily="2" charset="-78"/>
              </a:rPr>
              <a:t>جغرافیایی‌می‌توان‌ مورد استفاده‌ قرار داد. </a:t>
            </a:r>
            <a:endParaRPr lang="fa-IR" sz="3600" dirty="0" smtClean="0">
              <a:cs typeface="B Mitra" pitchFamily="2" charset="-78"/>
            </a:endParaRPr>
          </a:p>
          <a:p>
            <a:pPr algn="r" rtl="1"/>
            <a:r>
              <a:rPr lang="ar-SA" sz="3600" dirty="0" smtClean="0">
                <a:cs typeface="B Mitra" pitchFamily="2" charset="-78"/>
              </a:rPr>
              <a:t>با </a:t>
            </a:r>
            <a:r>
              <a:rPr lang="ar-SA" sz="3600" dirty="0">
                <a:cs typeface="B Mitra" pitchFamily="2" charset="-78"/>
              </a:rPr>
              <a:t>این‌ حال‌ اگراعضای‌ تیم‌ یادگیری‌ در عمل‌ از نظر جغرافیایی‌متفرق‌ باشند منافع‌ كامل‌ حاصل‌ نخواهد شد،زیرا تعاملات‌ متقابل‌ میان‌ فردی‌ برای‌ </a:t>
            </a:r>
            <a:r>
              <a:rPr lang="ar-SA" sz="3600" dirty="0" smtClean="0">
                <a:cs typeface="B Mitra" pitchFamily="2" charset="-78"/>
              </a:rPr>
              <a:t>موفقی</a:t>
            </a:r>
            <a:r>
              <a:rPr lang="fa-IR" sz="3600" dirty="0">
                <a:cs typeface="B Mitra" pitchFamily="2" charset="-78"/>
              </a:rPr>
              <a:t>ّ</a:t>
            </a:r>
            <a:r>
              <a:rPr lang="ar-SA" sz="3600" dirty="0" smtClean="0">
                <a:cs typeface="B Mitra" pitchFamily="2" charset="-78"/>
              </a:rPr>
              <a:t>ت‌در </a:t>
            </a:r>
            <a:r>
              <a:rPr lang="ar-SA" sz="3600" dirty="0">
                <a:cs typeface="B Mitra" pitchFamily="2" charset="-78"/>
              </a:rPr>
              <a:t>تجربه‌ یادگیری‌ در عمل‌ مهم‌ است‌</a:t>
            </a:r>
            <a:r>
              <a:rPr lang="en-US" sz="3600" dirty="0">
                <a:cs typeface="B Mitra" pitchFamily="2" charset="-78"/>
              </a:rPr>
              <a:t>.</a:t>
            </a:r>
          </a:p>
        </p:txBody>
      </p:sp>
      <p:pic>
        <p:nvPicPr>
          <p:cNvPr id="2053" name="Picture 5" descr="C:\Users\Computer Parsian\Desktop\یادگیری در عمل\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18" y="2041303"/>
            <a:ext cx="4519010" cy="338489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3521935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897433" y="675225"/>
            <a:ext cx="7537641" cy="707886"/>
          </a:xfrm>
          <a:prstGeom prst="rect">
            <a:avLst/>
          </a:prstGeom>
        </p:spPr>
        <p:txBody>
          <a:bodyPr wrap="none">
            <a:spAutoFit/>
          </a:bodyPr>
          <a:lstStyle/>
          <a:p>
            <a:pPr rtl="1"/>
            <a:r>
              <a:rPr lang="ar-SA" sz="4000" dirty="0">
                <a:cs typeface="B Mitra" pitchFamily="2" charset="-78"/>
              </a:rPr>
              <a:t>یادگیری‌ در عمل‌ را چگونه‌ باید مورد استفاده‌قرار داد؟</a:t>
            </a:r>
            <a:endParaRPr lang="en-US" sz="4000" dirty="0">
              <a:cs typeface="B Mitra" pitchFamily="2" charset="-78"/>
            </a:endParaRPr>
          </a:p>
        </p:txBody>
      </p:sp>
      <p:sp>
        <p:nvSpPr>
          <p:cNvPr id="3" name="Rectangle 2"/>
          <p:cNvSpPr/>
          <p:nvPr/>
        </p:nvSpPr>
        <p:spPr>
          <a:xfrm>
            <a:off x="5079503" y="1552729"/>
            <a:ext cx="6096000" cy="4524315"/>
          </a:xfrm>
          <a:prstGeom prst="rect">
            <a:avLst/>
          </a:prstGeom>
        </p:spPr>
        <p:txBody>
          <a:bodyPr>
            <a:spAutoFit/>
          </a:bodyPr>
          <a:lstStyle/>
          <a:p>
            <a:pPr algn="r" rtl="1"/>
            <a:r>
              <a:rPr lang="ar-SA" sz="2400" dirty="0">
                <a:cs typeface="B Mitra" pitchFamily="2" charset="-78"/>
              </a:rPr>
              <a:t>اگر چه‌ مدلهای‌ مختلف‌ یادگیری‌ در عمل‌ ارائه‌و مورد استفاده‌ قرار گرفته‌ است‌، اما می‌توان‌ آن‌را به‌عنوان‌ یك‌ فرایند یا جریان‌ هفت‌ مرحله‌ای‌زیر در نظر گرفت‌</a:t>
            </a:r>
            <a:r>
              <a:rPr lang="en-US" sz="2400" dirty="0">
                <a:cs typeface="B Mitra" pitchFamily="2" charset="-78"/>
              </a:rPr>
              <a:t>.</a:t>
            </a:r>
          </a:p>
          <a:p>
            <a:pPr algn="r" rtl="1"/>
            <a:r>
              <a:rPr lang="en-US" sz="2400" dirty="0">
                <a:cs typeface="B Mitra" pitchFamily="2" charset="-78"/>
              </a:rPr>
              <a:t>▪ </a:t>
            </a:r>
            <a:r>
              <a:rPr lang="ar-SA" sz="2400" dirty="0">
                <a:cs typeface="B Mitra" pitchFamily="2" charset="-78"/>
              </a:rPr>
              <a:t>مرحله‌ اول‌. تشخیص‌ موقعیتهای‌ مناسب‌ برای‌یادگیری‌ در عمل‌</a:t>
            </a:r>
            <a:endParaRPr lang="en-US" sz="2400" dirty="0">
              <a:cs typeface="B Mitra" pitchFamily="2" charset="-78"/>
            </a:endParaRPr>
          </a:p>
          <a:p>
            <a:pPr algn="r" rtl="1"/>
            <a:r>
              <a:rPr lang="en-US" sz="2400" dirty="0">
                <a:cs typeface="B Mitra" pitchFamily="2" charset="-78"/>
              </a:rPr>
              <a:t>▪ </a:t>
            </a:r>
            <a:r>
              <a:rPr lang="ar-SA" sz="2400" dirty="0">
                <a:cs typeface="B Mitra" pitchFamily="2" charset="-78"/>
              </a:rPr>
              <a:t>مرحله‌ دوم‌. انتخاب‌ و سازماندهی‌ تیم‌ یادگیری‌ درعمل‌</a:t>
            </a:r>
            <a:endParaRPr lang="en-US" sz="2400" dirty="0">
              <a:cs typeface="B Mitra" pitchFamily="2" charset="-78"/>
            </a:endParaRPr>
          </a:p>
          <a:p>
            <a:pPr algn="r" rtl="1"/>
            <a:r>
              <a:rPr lang="en-US" sz="2400" dirty="0">
                <a:cs typeface="B Mitra" pitchFamily="2" charset="-78"/>
              </a:rPr>
              <a:t>▪ </a:t>
            </a:r>
            <a:r>
              <a:rPr lang="ar-SA" sz="2400" dirty="0">
                <a:cs typeface="B Mitra" pitchFamily="2" charset="-78"/>
              </a:rPr>
              <a:t>مرحله‌ سوم‌. توجیه‌ تیم‌ و تعیین‌ محدودیتها والزامات‌</a:t>
            </a:r>
            <a:endParaRPr lang="en-US" sz="2400" dirty="0">
              <a:cs typeface="B Mitra" pitchFamily="2" charset="-78"/>
            </a:endParaRPr>
          </a:p>
          <a:p>
            <a:pPr algn="r" rtl="1"/>
            <a:r>
              <a:rPr lang="en-US" sz="2400" dirty="0">
                <a:cs typeface="B Mitra" pitchFamily="2" charset="-78"/>
              </a:rPr>
              <a:t>▪ </a:t>
            </a:r>
            <a:r>
              <a:rPr lang="ar-SA" sz="2400" dirty="0">
                <a:cs typeface="B Mitra" pitchFamily="2" charset="-78"/>
              </a:rPr>
              <a:t>مرحله‌ چهارم‌. تسهیل‌ فرایند تعامل‌ </a:t>
            </a:r>
            <a:r>
              <a:rPr lang="ar-SA" sz="2400" dirty="0" smtClean="0">
                <a:cs typeface="B Mitra" pitchFamily="2" charset="-78"/>
              </a:rPr>
              <a:t>تیم‌</a:t>
            </a:r>
            <a:endParaRPr lang="fa-IR" sz="2400" dirty="0" smtClean="0">
              <a:cs typeface="B Mitra" pitchFamily="2" charset="-78"/>
            </a:endParaRPr>
          </a:p>
          <a:p>
            <a:pPr algn="r" rtl="1"/>
            <a:r>
              <a:rPr lang="en-US" sz="2400" dirty="0">
                <a:cs typeface="B Mitra" pitchFamily="2" charset="-78"/>
              </a:rPr>
              <a:t>▪ </a:t>
            </a:r>
            <a:r>
              <a:rPr lang="ar-SA" sz="2400" dirty="0">
                <a:cs typeface="B Mitra" pitchFamily="2" charset="-78"/>
              </a:rPr>
              <a:t>مرحله‌ پنجم‌. توانمندسازی‌ تیم‌ در تشخیص‌مسئله‌ و آزمایش‌ راه‌ حل‌ آنها</a:t>
            </a:r>
            <a:endParaRPr lang="en-US" sz="2400" dirty="0">
              <a:cs typeface="B Mitra" pitchFamily="2" charset="-78"/>
            </a:endParaRPr>
          </a:p>
          <a:p>
            <a:pPr algn="r" rtl="1"/>
            <a:r>
              <a:rPr lang="en-US" sz="2400" dirty="0">
                <a:cs typeface="B Mitra" pitchFamily="2" charset="-78"/>
              </a:rPr>
              <a:t>▪ </a:t>
            </a:r>
            <a:r>
              <a:rPr lang="ar-SA" sz="2400" dirty="0">
                <a:cs typeface="B Mitra" pitchFamily="2" charset="-78"/>
              </a:rPr>
              <a:t>مرحله‌ ششم‌. ارزشیابی‌ نتایج‌ یادگیری‌</a:t>
            </a:r>
            <a:endParaRPr lang="en-US" sz="2400" dirty="0">
              <a:cs typeface="B Mitra" pitchFamily="2" charset="-78"/>
            </a:endParaRPr>
          </a:p>
          <a:p>
            <a:pPr algn="r" rtl="1"/>
            <a:r>
              <a:rPr lang="en-US" sz="2400" dirty="0">
                <a:cs typeface="B Mitra" pitchFamily="2" charset="-78"/>
              </a:rPr>
              <a:t>▪ </a:t>
            </a:r>
            <a:r>
              <a:rPr lang="ar-SA" sz="2400" dirty="0">
                <a:cs typeface="B Mitra" pitchFamily="2" charset="-78"/>
              </a:rPr>
              <a:t>مرحله‌ هفتم‌. تعیین‌ مسیر و جهت‌گیریهای‌ آینده‌</a:t>
            </a:r>
            <a:endParaRPr lang="en-US" sz="2400" dirty="0">
              <a:cs typeface="B Mitra" pitchFamily="2" charset="-78"/>
            </a:endParaRPr>
          </a:p>
          <a:p>
            <a:pPr algn="r" rtl="1"/>
            <a:endParaRPr lang="en-US" sz="2400" dirty="0">
              <a:cs typeface="B Mitra"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133" y="1734670"/>
            <a:ext cx="4800600" cy="4182035"/>
          </a:xfrm>
          <a:prstGeom prst="rect">
            <a:avLst/>
          </a:prstGeom>
        </p:spPr>
      </p:pic>
      <p:sp>
        <p:nvSpPr>
          <p:cNvPr id="7" name="Slide Number Placeholder 6"/>
          <p:cNvSpPr>
            <a:spLocks noGrp="1"/>
          </p:cNvSpPr>
          <p:nvPr>
            <p:ph type="sldNum" sz="quarter" idx="12"/>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2672337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287887" y="551631"/>
            <a:ext cx="10393251" cy="707886"/>
          </a:xfrm>
          <a:prstGeom prst="rect">
            <a:avLst/>
          </a:prstGeom>
        </p:spPr>
        <p:txBody>
          <a:bodyPr wrap="square">
            <a:spAutoFit/>
          </a:bodyPr>
          <a:lstStyle/>
          <a:p>
            <a:pPr rtl="1"/>
            <a:r>
              <a:rPr lang="ar-SA" sz="4000" dirty="0">
                <a:cs typeface="B Mitra" pitchFamily="2" charset="-78"/>
              </a:rPr>
              <a:t>برنامه‌ یادگیری‌ در عمل‌ معمولا با طی‌ </a:t>
            </a:r>
            <a:r>
              <a:rPr lang="ar-SA" sz="4000" dirty="0" smtClean="0">
                <a:cs typeface="B Mitra" pitchFamily="2" charset="-78"/>
              </a:rPr>
              <a:t>چه</a:t>
            </a:r>
            <a:r>
              <a:rPr lang="fa-IR" sz="4000" dirty="0" smtClean="0">
                <a:cs typeface="B Mitra" pitchFamily="2" charset="-78"/>
              </a:rPr>
              <a:t> </a:t>
            </a:r>
            <a:r>
              <a:rPr lang="ar-SA" sz="4000" dirty="0" smtClean="0">
                <a:cs typeface="B Mitra" pitchFamily="2" charset="-78"/>
              </a:rPr>
              <a:t>‌مراحلی‌ </a:t>
            </a:r>
            <a:r>
              <a:rPr lang="ar-SA" sz="4000" dirty="0">
                <a:cs typeface="B Mitra" pitchFamily="2" charset="-78"/>
              </a:rPr>
              <a:t>انجام‌ می‌شود؟</a:t>
            </a:r>
            <a:endParaRPr lang="en-US" sz="4000" dirty="0">
              <a:cs typeface="B Mitra" pitchFamily="2" charset="-78"/>
            </a:endParaRPr>
          </a:p>
        </p:txBody>
      </p:sp>
      <p:sp>
        <p:nvSpPr>
          <p:cNvPr id="3" name="Rectangle 2"/>
          <p:cNvSpPr/>
          <p:nvPr/>
        </p:nvSpPr>
        <p:spPr>
          <a:xfrm>
            <a:off x="7954642" y="1671970"/>
            <a:ext cx="2315057" cy="646331"/>
          </a:xfrm>
          <a:prstGeom prst="rect">
            <a:avLst/>
          </a:prstGeom>
        </p:spPr>
        <p:txBody>
          <a:bodyPr wrap="none">
            <a:spAutoFit/>
          </a:bodyPr>
          <a:lstStyle/>
          <a:p>
            <a:pPr rtl="1"/>
            <a:r>
              <a:rPr lang="ar-SA" sz="3600" dirty="0">
                <a:cs typeface="B Mitra" pitchFamily="2" charset="-78"/>
              </a:rPr>
              <a:t>الف‌) درك‌ </a:t>
            </a:r>
            <a:r>
              <a:rPr lang="ar-SA" sz="3600" dirty="0" smtClean="0">
                <a:cs typeface="B Mitra" pitchFamily="2" charset="-78"/>
              </a:rPr>
              <a:t>مسئله‌</a:t>
            </a:r>
            <a:endParaRPr lang="en-US" sz="3600" dirty="0">
              <a:cs typeface="B Mitra" pitchFamily="2" charset="-78"/>
            </a:endParaRPr>
          </a:p>
        </p:txBody>
      </p:sp>
      <p:sp>
        <p:nvSpPr>
          <p:cNvPr id="4" name="Rectangle 3"/>
          <p:cNvSpPr/>
          <p:nvPr/>
        </p:nvSpPr>
        <p:spPr>
          <a:xfrm>
            <a:off x="5453193" y="2724558"/>
            <a:ext cx="3940502" cy="646331"/>
          </a:xfrm>
          <a:prstGeom prst="rect">
            <a:avLst/>
          </a:prstGeom>
        </p:spPr>
        <p:txBody>
          <a:bodyPr wrap="none">
            <a:spAutoFit/>
          </a:bodyPr>
          <a:lstStyle/>
          <a:p>
            <a:pPr rtl="1"/>
            <a:r>
              <a:rPr lang="ar-SA" sz="3600" dirty="0">
                <a:cs typeface="B Mitra" pitchFamily="2" charset="-78"/>
              </a:rPr>
              <a:t>ب‌) ارائه‌ رویكردهای‌ جایگزین‌</a:t>
            </a:r>
            <a:endParaRPr lang="en-US" sz="3600" dirty="0">
              <a:cs typeface="B Mitra" pitchFamily="2" charset="-78"/>
            </a:endParaRPr>
          </a:p>
        </p:txBody>
      </p:sp>
      <p:sp>
        <p:nvSpPr>
          <p:cNvPr id="5" name="Rectangle 4"/>
          <p:cNvSpPr/>
          <p:nvPr/>
        </p:nvSpPr>
        <p:spPr>
          <a:xfrm>
            <a:off x="6641783" y="4013847"/>
            <a:ext cx="3627916" cy="646331"/>
          </a:xfrm>
          <a:prstGeom prst="rect">
            <a:avLst/>
          </a:prstGeom>
        </p:spPr>
        <p:txBody>
          <a:bodyPr wrap="none">
            <a:spAutoFit/>
          </a:bodyPr>
          <a:lstStyle/>
          <a:p>
            <a:pPr rtl="1"/>
            <a:r>
              <a:rPr lang="ar-SA" sz="3600" dirty="0">
                <a:cs typeface="B Mitra" pitchFamily="2" charset="-78"/>
              </a:rPr>
              <a:t>ج‌) ارائه‌ یك‌ راه‌ حل‌ و اقدام‌</a:t>
            </a:r>
            <a:endParaRPr lang="en-US" sz="3600" dirty="0">
              <a:cs typeface="B Mitra" pitchFamily="2" charset="-78"/>
            </a:endParaRPr>
          </a:p>
        </p:txBody>
      </p:sp>
      <p:pic>
        <p:nvPicPr>
          <p:cNvPr id="4099" name="Picture 3" descr="C:\Users\Computer Parsian\Desktop\یادگیری در عمل\image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310" y="1480361"/>
            <a:ext cx="3528813" cy="4660333"/>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4FAB73BC-B049-4115-A692-8D63A059BFB8}" type="slidenum">
              <a:rPr lang="en-US" smtClean="0"/>
              <a:t>15</a:t>
            </a:fld>
            <a:endParaRPr lang="en-US" dirty="0"/>
          </a:p>
        </p:txBody>
      </p:sp>
    </p:spTree>
    <p:extLst>
      <p:ext uri="{BB962C8B-B14F-4D97-AF65-F5344CB8AC3E}">
        <p14:creationId xmlns:p14="http://schemas.microsoft.com/office/powerpoint/2010/main" val="2464423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661375" y="620212"/>
            <a:ext cx="9375819" cy="707886"/>
          </a:xfrm>
          <a:prstGeom prst="rect">
            <a:avLst/>
          </a:prstGeom>
        </p:spPr>
        <p:txBody>
          <a:bodyPr wrap="square">
            <a:spAutoFit/>
          </a:bodyPr>
          <a:lstStyle/>
          <a:p>
            <a:pPr algn="r" rtl="1"/>
            <a:r>
              <a:rPr lang="ar-SA" sz="4000" dirty="0">
                <a:cs typeface="B Mitra" pitchFamily="2" charset="-78"/>
              </a:rPr>
              <a:t>مشخصه‌های‌ </a:t>
            </a:r>
            <a:r>
              <a:rPr lang="ar-SA" sz="4000" dirty="0" smtClean="0">
                <a:cs typeface="B Mitra" pitchFamily="2" charset="-78"/>
              </a:rPr>
              <a:t>یادگیری‌درعمل</a:t>
            </a:r>
            <a:r>
              <a:rPr lang="fa-IR" sz="4000" dirty="0" smtClean="0">
                <a:cs typeface="B Mitra" pitchFamily="2" charset="-78"/>
              </a:rPr>
              <a:t> </a:t>
            </a:r>
            <a:r>
              <a:rPr lang="ar-SA" sz="4000" dirty="0" smtClean="0">
                <a:cs typeface="B Mitra" pitchFamily="2" charset="-78"/>
              </a:rPr>
              <a:t>برای‌موفقی</a:t>
            </a:r>
            <a:r>
              <a:rPr lang="fa-IR" sz="4000" dirty="0" smtClean="0">
                <a:cs typeface="B Mitra" pitchFamily="2" charset="-78"/>
              </a:rPr>
              <a:t>ت </a:t>
            </a:r>
            <a:r>
              <a:rPr lang="ar-SA" sz="4000" dirty="0" smtClean="0">
                <a:cs typeface="B Mitra" pitchFamily="2" charset="-78"/>
              </a:rPr>
              <a:t>‌و </a:t>
            </a:r>
            <a:r>
              <a:rPr lang="ar-SA" sz="4000" dirty="0">
                <a:cs typeface="B Mitra" pitchFamily="2" charset="-78"/>
              </a:rPr>
              <a:t>رشد </a:t>
            </a:r>
            <a:r>
              <a:rPr lang="ar-SA" sz="4000" dirty="0" smtClean="0">
                <a:cs typeface="B Mitra" pitchFamily="2" charset="-78"/>
              </a:rPr>
              <a:t>تیمی‌كدام‌اند</a:t>
            </a:r>
            <a:r>
              <a:rPr lang="ar-SA" sz="4000" dirty="0">
                <a:cs typeface="B Mitra" pitchFamily="2" charset="-78"/>
              </a:rPr>
              <a:t>؟</a:t>
            </a:r>
            <a:endParaRPr lang="fa-IR" sz="4000" dirty="0">
              <a:cs typeface="B Mitra" pitchFamily="2" charset="-78"/>
            </a:endParaRPr>
          </a:p>
        </p:txBody>
      </p:sp>
      <p:sp>
        <p:nvSpPr>
          <p:cNvPr id="3" name="Rectangle 2"/>
          <p:cNvSpPr/>
          <p:nvPr/>
        </p:nvSpPr>
        <p:spPr>
          <a:xfrm>
            <a:off x="9453099" y="1456058"/>
            <a:ext cx="1829347" cy="584775"/>
          </a:xfrm>
          <a:prstGeom prst="rect">
            <a:avLst/>
          </a:prstGeom>
        </p:spPr>
        <p:txBody>
          <a:bodyPr wrap="none">
            <a:spAutoFit/>
          </a:bodyPr>
          <a:lstStyle/>
          <a:p>
            <a:r>
              <a:rPr lang="ar-SA" sz="3200" dirty="0">
                <a:cs typeface="B Mitra" panose="00000400000000000000" pitchFamily="2" charset="-78"/>
              </a:rPr>
              <a:t>انسجام‌ و توجه‌</a:t>
            </a:r>
            <a:endParaRPr lang="fa-IR" sz="3200" dirty="0">
              <a:cs typeface="B Mitra" panose="00000400000000000000" pitchFamily="2" charset="-78"/>
            </a:endParaRPr>
          </a:p>
        </p:txBody>
      </p:sp>
      <p:sp>
        <p:nvSpPr>
          <p:cNvPr id="4" name="Rectangle 3"/>
          <p:cNvSpPr/>
          <p:nvPr/>
        </p:nvSpPr>
        <p:spPr>
          <a:xfrm>
            <a:off x="8106162" y="2168793"/>
            <a:ext cx="3600666" cy="584775"/>
          </a:xfrm>
          <a:prstGeom prst="rect">
            <a:avLst/>
          </a:prstGeom>
        </p:spPr>
        <p:txBody>
          <a:bodyPr wrap="none">
            <a:spAutoFit/>
          </a:bodyPr>
          <a:lstStyle/>
          <a:p>
            <a:r>
              <a:rPr lang="ar-SA" sz="3200" dirty="0">
                <a:cs typeface="B Mitra" panose="00000400000000000000" pitchFamily="2" charset="-78"/>
              </a:rPr>
              <a:t>مشخص‌ بودن‌ اهداف‌ و مقاصد</a:t>
            </a:r>
            <a:endParaRPr lang="fa-IR" sz="3200" dirty="0">
              <a:cs typeface="B Mitra" panose="00000400000000000000" pitchFamily="2" charset="-78"/>
            </a:endParaRPr>
          </a:p>
        </p:txBody>
      </p:sp>
      <p:sp>
        <p:nvSpPr>
          <p:cNvPr id="5" name="Rectangle 4"/>
          <p:cNvSpPr/>
          <p:nvPr/>
        </p:nvSpPr>
        <p:spPr>
          <a:xfrm>
            <a:off x="7724741" y="2840159"/>
            <a:ext cx="1728358" cy="584775"/>
          </a:xfrm>
          <a:prstGeom prst="rect">
            <a:avLst/>
          </a:prstGeom>
        </p:spPr>
        <p:txBody>
          <a:bodyPr wrap="none">
            <a:spAutoFit/>
          </a:bodyPr>
          <a:lstStyle/>
          <a:p>
            <a:r>
              <a:rPr lang="ar-SA" sz="3200" dirty="0">
                <a:cs typeface="B Mitra" panose="00000400000000000000" pitchFamily="2" charset="-78"/>
              </a:rPr>
              <a:t>ارتباط وگفتگو</a:t>
            </a:r>
            <a:endParaRPr lang="fa-IR" sz="3200" dirty="0">
              <a:cs typeface="B Mitra" panose="00000400000000000000" pitchFamily="2" charset="-78"/>
            </a:endParaRPr>
          </a:p>
        </p:txBody>
      </p:sp>
      <p:sp>
        <p:nvSpPr>
          <p:cNvPr id="6" name="Rectangle 5"/>
          <p:cNvSpPr/>
          <p:nvPr/>
        </p:nvSpPr>
        <p:spPr>
          <a:xfrm>
            <a:off x="5683624" y="3524365"/>
            <a:ext cx="6508376" cy="523220"/>
          </a:xfrm>
          <a:prstGeom prst="rect">
            <a:avLst/>
          </a:prstGeom>
        </p:spPr>
        <p:txBody>
          <a:bodyPr wrap="square">
            <a:spAutoFit/>
          </a:bodyPr>
          <a:lstStyle/>
          <a:p>
            <a:pPr rtl="1"/>
            <a:r>
              <a:rPr lang="ar-SA" sz="2800" dirty="0"/>
              <a:t>تعهد نسبت‌ به‌ كار و احساس‌ مالكیت‌نسبت‌ به‌ </a:t>
            </a:r>
            <a:r>
              <a:rPr lang="ar-SA" sz="2800" dirty="0" smtClean="0"/>
              <a:t>نتایج</a:t>
            </a:r>
            <a:endParaRPr lang="en-US" dirty="0"/>
          </a:p>
        </p:txBody>
      </p:sp>
      <p:sp>
        <p:nvSpPr>
          <p:cNvPr id="7" name="Rectangle 6"/>
          <p:cNvSpPr/>
          <p:nvPr/>
        </p:nvSpPr>
        <p:spPr>
          <a:xfrm>
            <a:off x="6440805" y="5022271"/>
            <a:ext cx="2289409" cy="523220"/>
          </a:xfrm>
          <a:prstGeom prst="rect">
            <a:avLst/>
          </a:prstGeom>
        </p:spPr>
        <p:txBody>
          <a:bodyPr wrap="none">
            <a:spAutoFit/>
          </a:bodyPr>
          <a:lstStyle/>
          <a:p>
            <a:r>
              <a:rPr lang="ar-SA" sz="2800" dirty="0"/>
              <a:t>صلاحیتها وقابلیتها</a:t>
            </a:r>
            <a:endParaRPr lang="fa-IR" sz="2800" dirty="0"/>
          </a:p>
        </p:txBody>
      </p:sp>
      <p:sp>
        <p:nvSpPr>
          <p:cNvPr id="8" name="Rectangle 7"/>
          <p:cNvSpPr/>
          <p:nvPr/>
        </p:nvSpPr>
        <p:spPr>
          <a:xfrm>
            <a:off x="6012511" y="5718672"/>
            <a:ext cx="2412291" cy="523220"/>
          </a:xfrm>
          <a:prstGeom prst="rect">
            <a:avLst/>
          </a:prstGeom>
        </p:spPr>
        <p:txBody>
          <a:bodyPr wrap="square">
            <a:spAutoFit/>
          </a:bodyPr>
          <a:lstStyle/>
          <a:p>
            <a:r>
              <a:rPr lang="ar-SA" sz="2800" dirty="0"/>
              <a:t>همكاری‌ و تعاون‌ </a:t>
            </a:r>
            <a:endParaRPr lang="fa-IR" sz="2800" dirty="0"/>
          </a:p>
        </p:txBody>
      </p:sp>
      <p:sp>
        <p:nvSpPr>
          <p:cNvPr id="9" name="Rectangle 8"/>
          <p:cNvSpPr/>
          <p:nvPr/>
        </p:nvSpPr>
        <p:spPr>
          <a:xfrm>
            <a:off x="7407536" y="4300189"/>
            <a:ext cx="2034531" cy="523220"/>
          </a:xfrm>
          <a:prstGeom prst="rect">
            <a:avLst/>
          </a:prstGeom>
        </p:spPr>
        <p:txBody>
          <a:bodyPr wrap="none">
            <a:spAutoFit/>
          </a:bodyPr>
          <a:lstStyle/>
          <a:p>
            <a:r>
              <a:rPr lang="ar-SA" sz="2800" dirty="0"/>
              <a:t>خلاقیت‌ و ابتكار</a:t>
            </a:r>
            <a:endParaRPr lang="fa-IR" sz="2800" dirty="0"/>
          </a:p>
        </p:txBody>
      </p:sp>
      <p:pic>
        <p:nvPicPr>
          <p:cNvPr id="5124" name="Picture 4" descr="C:\Users\Computer Parsian\Desktop\یادگیری در عمل\3a1082b482-action%20learning%20picture2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623" y="1527217"/>
            <a:ext cx="4160200" cy="471467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2294424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665927" y="710365"/>
            <a:ext cx="7083380" cy="707886"/>
          </a:xfrm>
          <a:prstGeom prst="rect">
            <a:avLst/>
          </a:prstGeom>
          <a:ln>
            <a:solidFill>
              <a:schemeClr val="tx1">
                <a:lumMod val="65000"/>
                <a:lumOff val="35000"/>
              </a:schemeClr>
            </a:solidFill>
          </a:ln>
        </p:spPr>
        <p:txBody>
          <a:bodyPr wrap="square">
            <a:spAutoFit/>
          </a:bodyPr>
          <a:lstStyle/>
          <a:p>
            <a:pPr algn="r" rtl="1"/>
            <a:r>
              <a:rPr lang="ar-SA" sz="4000" dirty="0">
                <a:cs typeface="B Mitra" pitchFamily="2" charset="-78"/>
              </a:rPr>
              <a:t>هزینه‌ استفاده‌ از یادگیری‌ در عمل‌ </a:t>
            </a:r>
            <a:r>
              <a:rPr lang="ar-SA" sz="4000" dirty="0" smtClean="0">
                <a:cs typeface="B Mitra" pitchFamily="2" charset="-78"/>
              </a:rPr>
              <a:t>چقدر</a:t>
            </a:r>
            <a:r>
              <a:rPr lang="fa-IR" sz="4000" dirty="0" smtClean="0">
                <a:cs typeface="B Mitra" pitchFamily="2" charset="-78"/>
              </a:rPr>
              <a:t> است ؟</a:t>
            </a:r>
            <a:endParaRPr lang="fa-IR" sz="4000" dirty="0">
              <a:cs typeface="B Mitra" pitchFamily="2" charset="-78"/>
            </a:endParaRPr>
          </a:p>
        </p:txBody>
      </p:sp>
      <p:sp>
        <p:nvSpPr>
          <p:cNvPr id="3" name="Rectangle 2"/>
          <p:cNvSpPr/>
          <p:nvPr/>
        </p:nvSpPr>
        <p:spPr>
          <a:xfrm>
            <a:off x="7006108" y="1803043"/>
            <a:ext cx="4146996" cy="3970318"/>
          </a:xfrm>
          <a:prstGeom prst="rect">
            <a:avLst/>
          </a:prstGeom>
          <a:ln>
            <a:solidFill>
              <a:srgbClr val="7030A0"/>
            </a:solidFill>
          </a:ln>
        </p:spPr>
        <p:txBody>
          <a:bodyPr wrap="square">
            <a:spAutoFit/>
          </a:bodyPr>
          <a:lstStyle/>
          <a:p>
            <a:pPr algn="r" rtl="1"/>
            <a:r>
              <a:rPr lang="ar-SA" sz="3600" dirty="0">
                <a:cs typeface="B Mitra" pitchFamily="2" charset="-78"/>
              </a:rPr>
              <a:t>هزینه‌ یك‌ پروژه‌ یادگیری‌ در عمل‌ كاملا به‌مسئله‌ای‌ بستگی‌ دارد كه‌ آزمودن‌ آن‌ از اعضای‌تیم‌ خواسته‌ شده‌ است‌. به‌ همین‌ نحو مزایای‌ آن‌نیز به‌ ارزشی‌ بستگی‌ دارد كه‌ حل‌ آن‌ مسئله‌ برای‌سازمان‌ دارد</a:t>
            </a:r>
            <a:r>
              <a:rPr lang="en-US" sz="3600" dirty="0">
                <a:cs typeface="B Mitra" pitchFamily="2" charset="-78"/>
              </a:rPr>
              <a:t>.</a:t>
            </a:r>
          </a:p>
        </p:txBody>
      </p:sp>
      <p:pic>
        <p:nvPicPr>
          <p:cNvPr id="3074" name="Picture 2" descr="C:\Users\Computer Parsian\Desktop\یادگیری در عمل\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553" y="1803043"/>
            <a:ext cx="5624879" cy="397031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4FAB73BC-B049-4115-A692-8D63A059BFB8}" type="slidenum">
              <a:rPr lang="en-US" smtClean="0"/>
              <a:t>17</a:t>
            </a:fld>
            <a:endParaRPr lang="en-US" dirty="0"/>
          </a:p>
        </p:txBody>
      </p:sp>
    </p:spTree>
    <p:extLst>
      <p:ext uri="{BB962C8B-B14F-4D97-AF65-F5344CB8AC3E}">
        <p14:creationId xmlns:p14="http://schemas.microsoft.com/office/powerpoint/2010/main" val="1922581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C:\Users\Computer Parsian\Desktop\یادگیری در عمل\lea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90" y="244697"/>
            <a:ext cx="11703071" cy="51621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0390" y="5406888"/>
            <a:ext cx="11703071" cy="1200329"/>
          </a:xfrm>
          <a:prstGeom prst="rect">
            <a:avLst/>
          </a:prstGeom>
          <a:solidFill>
            <a:schemeClr val="bg1"/>
          </a:solidFill>
          <a:ln>
            <a:solidFill>
              <a:schemeClr val="bg1"/>
            </a:solidFill>
          </a:ln>
        </p:spPr>
        <p:txBody>
          <a:bodyPr wrap="square">
            <a:spAutoFit/>
          </a:bodyPr>
          <a:lstStyle/>
          <a:p>
            <a:pPr algn="r" rtl="1"/>
            <a:r>
              <a:rPr lang="ar-SA" sz="3600" dirty="0">
                <a:cs typeface="B Mitra" pitchFamily="2" charset="-78"/>
              </a:rPr>
              <a:t>اعضای‌ تیم‌ یادگیری‌ در عمل‌ را معمولا مدیران‌انتخاب‌ می‌كنند. با این‌ حال‌، آنان‌ می‌توانند درانتخاب‌ اعضای‌ تیم‌ از دیدگاهها و نظرات‌دیگران‌ نیز استفاده‌ كنند</a:t>
            </a:r>
            <a:r>
              <a:rPr lang="en-US" sz="3600" dirty="0">
                <a:cs typeface="B Mitra" pitchFamily="2" charset="-78"/>
              </a:rPr>
              <a:t>.</a:t>
            </a:r>
          </a:p>
        </p:txBody>
      </p:sp>
      <p:sp>
        <p:nvSpPr>
          <p:cNvPr id="5" name="Rectangle 4"/>
          <p:cNvSpPr/>
          <p:nvPr/>
        </p:nvSpPr>
        <p:spPr>
          <a:xfrm>
            <a:off x="1124891" y="282005"/>
            <a:ext cx="8675773" cy="707886"/>
          </a:xfrm>
          <a:prstGeom prst="rect">
            <a:avLst/>
          </a:prstGeom>
        </p:spPr>
        <p:txBody>
          <a:bodyPr wrap="none">
            <a:spAutoFit/>
          </a:bodyPr>
          <a:lstStyle/>
          <a:p>
            <a:pPr rtl="1"/>
            <a:r>
              <a:rPr lang="ar-SA" sz="4000" dirty="0">
                <a:solidFill>
                  <a:schemeClr val="bg1"/>
                </a:solidFill>
                <a:cs typeface="B Mitra" pitchFamily="2" charset="-78"/>
              </a:rPr>
              <a:t>تیم‌ یادگیری‌ در عمل‌ را چه‌ كسی‌ ایجاد وسازماندهی‌ می‌كند؟</a:t>
            </a:r>
            <a:endParaRPr lang="en-US" sz="4000" dirty="0">
              <a:solidFill>
                <a:schemeClr val="bg1"/>
              </a:solidFill>
              <a:cs typeface="B Mitra" pitchFamily="2" charset="-78"/>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chemeClr val="bg1"/>
                </a:solidFill>
              </a:rPr>
              <a:t>18</a:t>
            </a:fld>
            <a:endParaRPr lang="en-US" dirty="0">
              <a:solidFill>
                <a:schemeClr val="bg1"/>
              </a:solidFill>
            </a:endParaRPr>
          </a:p>
        </p:txBody>
      </p:sp>
    </p:spTree>
    <p:extLst>
      <p:ext uri="{BB962C8B-B14F-4D97-AF65-F5344CB8AC3E}">
        <p14:creationId xmlns:p14="http://schemas.microsoft.com/office/powerpoint/2010/main" val="3455981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t>19</a:t>
            </a:fld>
            <a:endParaRPr lang="en-US" dirty="0"/>
          </a:p>
        </p:txBody>
      </p:sp>
      <p:pic>
        <p:nvPicPr>
          <p:cNvPr id="2050" name="Picture 2" descr="C:\Users\Computer Parsian\Desktop\یادگیری در عمل\microcoach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18" y="-6574"/>
            <a:ext cx="1229801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262191" y="453913"/>
            <a:ext cx="4437998" cy="1754326"/>
          </a:xfrm>
          <a:prstGeom prst="rect">
            <a:avLst/>
          </a:prstGeom>
        </p:spPr>
        <p:txBody>
          <a:bodyPr wrap="square">
            <a:spAutoFit/>
          </a:bodyPr>
          <a:lstStyle/>
          <a:p>
            <a:pPr algn="r" rtl="1"/>
            <a:r>
              <a:rPr lang="fa-IR" sz="3600" dirty="0" smtClean="0">
                <a:solidFill>
                  <a:schemeClr val="bg1"/>
                </a:solidFill>
                <a:cs typeface="B Mitra" pitchFamily="2" charset="-78"/>
              </a:rPr>
              <a:t>یادگیری در عمل را می توان به عنوان جایگزینی برای رویکردهای طراحی آموزش به کار گرفت </a:t>
            </a:r>
            <a:endParaRPr lang="fa-IR" sz="3600" dirty="0">
              <a:solidFill>
                <a:schemeClr val="bg1"/>
              </a:solidFill>
              <a:cs typeface="B Mitra" pitchFamily="2" charset="-78"/>
            </a:endParaRPr>
          </a:p>
        </p:txBody>
      </p:sp>
    </p:spTree>
    <p:extLst>
      <p:ext uri="{BB962C8B-B14F-4D97-AF65-F5344CB8AC3E}">
        <p14:creationId xmlns:p14="http://schemas.microsoft.com/office/powerpoint/2010/main" val="2450011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3"/>
            <a:ext cx="10058400" cy="5798548"/>
          </a:xfrm>
        </p:spPr>
        <p:txBody>
          <a:bodyPr>
            <a:normAutofit/>
          </a:bodyPr>
          <a:lstStyle/>
          <a:p>
            <a:pPr algn="r" rtl="1"/>
            <a:r>
              <a:rPr lang="en-US" sz="8000" dirty="0" smtClean="0">
                <a:latin typeface="Arial" panose="020B0604020202020204" pitchFamily="34" charset="0"/>
                <a:cs typeface="B Mitra" panose="00000400000000000000" pitchFamily="2" charset="-78"/>
              </a:rPr>
              <a:t>            </a:t>
            </a:r>
            <a:r>
              <a:rPr lang="fa-IR" sz="8000" dirty="0" smtClean="0">
                <a:latin typeface="Arial" panose="020B0604020202020204" pitchFamily="34" charset="0"/>
                <a:cs typeface="B Mitra" panose="00000400000000000000" pitchFamily="2" charset="-78"/>
              </a:rPr>
              <a:t>یادگیری </a:t>
            </a:r>
            <a:r>
              <a:rPr lang="fa-IR" sz="8000" dirty="0" smtClean="0">
                <a:latin typeface="Arial" panose="020B0604020202020204" pitchFamily="34" charset="0"/>
                <a:cs typeface="B Mitra" panose="00000400000000000000" pitchFamily="2" charset="-78"/>
              </a:rPr>
              <a:t>د</a:t>
            </a:r>
            <a:r>
              <a:rPr lang="fa-IR" sz="8000" dirty="0">
                <a:latin typeface="Arial" panose="020B0604020202020204" pitchFamily="34" charset="0"/>
                <a:cs typeface="B Mitra" panose="00000400000000000000" pitchFamily="2" charset="-78"/>
              </a:rPr>
              <a:t>ر</a:t>
            </a:r>
            <a:r>
              <a:rPr lang="fa-IR" sz="8000" dirty="0" smtClean="0">
                <a:latin typeface="Arial" panose="020B0604020202020204" pitchFamily="34" charset="0"/>
                <a:cs typeface="B Mitra" panose="00000400000000000000" pitchFamily="2" charset="-78"/>
              </a:rPr>
              <a:t>عمل </a:t>
            </a:r>
            <a:r>
              <a:rPr lang="fa-IR" dirty="0" smtClean="0"/>
              <a:t/>
            </a:r>
            <a:br>
              <a:rPr lang="fa-IR" dirty="0" smtClean="0"/>
            </a:br>
            <a:r>
              <a:rPr lang="fa-IR" dirty="0"/>
              <a:t> </a:t>
            </a:r>
            <a:r>
              <a:rPr lang="fa-IR" dirty="0" smtClean="0"/>
              <a:t>                      </a:t>
            </a:r>
            <a:r>
              <a:rPr lang="en-US" sz="6000" dirty="0" smtClean="0">
                <a:latin typeface="Imprint MT Shadow" panose="04020605060303030202" pitchFamily="82" charset="0"/>
              </a:rPr>
              <a:t>action learning</a:t>
            </a:r>
            <a:r>
              <a:rPr lang="fa-IR" sz="6000" dirty="0" smtClean="0">
                <a:latin typeface="Imprint MT Shadow" panose="04020605060303030202" pitchFamily="82" charset="0"/>
              </a:rPr>
              <a:t>  </a:t>
            </a:r>
            <a:r>
              <a:rPr lang="en-US" sz="6000" dirty="0" smtClean="0">
                <a:latin typeface="Imprint MT Shadow" panose="04020605060303030202" pitchFamily="82" charset="0"/>
              </a:rPr>
              <a:t> </a:t>
            </a:r>
            <a:r>
              <a:rPr lang="fa-IR" sz="6000" dirty="0" smtClean="0">
                <a:latin typeface="Imprint MT Shadow" panose="04020605060303030202" pitchFamily="82" charset="0"/>
              </a:rPr>
              <a:t>  </a:t>
            </a:r>
            <a:r>
              <a:rPr lang="fa-IR" sz="6000" dirty="0">
                <a:latin typeface="Imprint MT Shadow" panose="04020605060303030202" pitchFamily="82" charset="0"/>
              </a:rPr>
              <a:t/>
            </a:r>
            <a:br>
              <a:rPr lang="fa-IR" sz="6000" dirty="0">
                <a:latin typeface="Imprint MT Shadow" panose="04020605060303030202" pitchFamily="82" charset="0"/>
              </a:rPr>
            </a:br>
            <a:r>
              <a:rPr lang="fa-IR" sz="6000" dirty="0" smtClean="0">
                <a:latin typeface="Imprint MT Shadow" panose="04020605060303030202" pitchFamily="82" charset="0"/>
              </a:rPr>
              <a:t> </a:t>
            </a:r>
            <a:r>
              <a:rPr lang="en-US" sz="6000" dirty="0" smtClean="0">
                <a:latin typeface="Imprint MT Shadow" panose="04020605060303030202" pitchFamily="82" charset="0"/>
              </a:rPr>
              <a:t>  </a:t>
            </a:r>
            <a:r>
              <a:rPr lang="fa-IR" sz="6000" dirty="0" smtClean="0">
                <a:latin typeface="Imprint MT Shadow" panose="04020605060303030202" pitchFamily="82" charset="0"/>
              </a:rPr>
              <a:t>    </a:t>
            </a:r>
            <a:r>
              <a:rPr lang="en-US" sz="6000" dirty="0" smtClean="0">
                <a:latin typeface="Imprint MT Shadow" panose="04020605060303030202" pitchFamily="82" charset="0"/>
              </a:rPr>
              <a:t>      </a:t>
            </a:r>
            <a:r>
              <a:rPr lang="fa-IR" sz="6000" dirty="0" smtClean="0">
                <a:latin typeface="Imprint MT Shadow" panose="04020605060303030202" pitchFamily="82" charset="0"/>
                <a:cs typeface="B Mitra" panose="00000400000000000000" pitchFamily="2" charset="-78"/>
              </a:rPr>
              <a:t/>
            </a:r>
            <a:br>
              <a:rPr lang="fa-IR" sz="6000" dirty="0" smtClean="0">
                <a:latin typeface="Imprint MT Shadow" panose="04020605060303030202" pitchFamily="82" charset="0"/>
                <a:cs typeface="B Mitra" panose="00000400000000000000" pitchFamily="2" charset="-78"/>
              </a:rPr>
            </a:br>
            <a:r>
              <a:rPr lang="en-US" sz="6000" dirty="0" smtClean="0">
                <a:latin typeface="Imprint MT Shadow" panose="04020605060303030202" pitchFamily="82" charset="0"/>
                <a:cs typeface="B Mitra" panose="00000400000000000000" pitchFamily="2" charset="-78"/>
              </a:rPr>
              <a:t>                     </a:t>
            </a:r>
            <a:r>
              <a:rPr lang="fa-IR" sz="4000" dirty="0" smtClean="0">
                <a:latin typeface="Imprint MT Shadow" panose="04020605060303030202" pitchFamily="82" charset="0"/>
                <a:cs typeface="B Mitra" panose="00000400000000000000" pitchFamily="2" charset="-78"/>
              </a:rPr>
              <a:t>مدیریت </a:t>
            </a:r>
            <a:r>
              <a:rPr lang="fa-IR" sz="4000" dirty="0" smtClean="0">
                <a:latin typeface="Imprint MT Shadow" panose="04020605060303030202" pitchFamily="82" charset="0"/>
                <a:cs typeface="B Mitra" panose="00000400000000000000" pitchFamily="2" charset="-78"/>
              </a:rPr>
              <a:t>فناوری اطلاعات  </a:t>
            </a:r>
            <a:r>
              <a:rPr lang="fa-IR" sz="4900" dirty="0" smtClean="0">
                <a:latin typeface="Imprint MT Shadow" panose="04020605060303030202" pitchFamily="82" charset="0"/>
                <a:cs typeface="B Mitra" panose="00000400000000000000" pitchFamily="2" charset="-78"/>
              </a:rPr>
              <a:t/>
            </a:r>
            <a:br>
              <a:rPr lang="fa-IR" sz="4900" dirty="0" smtClean="0">
                <a:latin typeface="Imprint MT Shadow" panose="04020605060303030202" pitchFamily="82" charset="0"/>
                <a:cs typeface="B Mitra" panose="00000400000000000000" pitchFamily="2" charset="-78"/>
              </a:rPr>
            </a:br>
            <a:r>
              <a:rPr lang="fa-IR" sz="4900" dirty="0" smtClean="0">
                <a:latin typeface="Imprint MT Shadow" panose="04020605060303030202" pitchFamily="82" charset="0"/>
                <a:cs typeface="B Mitra" panose="00000400000000000000" pitchFamily="2" charset="-78"/>
              </a:rPr>
              <a:t/>
            </a:r>
            <a:br>
              <a:rPr lang="fa-IR" sz="4900" dirty="0" smtClean="0">
                <a:latin typeface="Imprint MT Shadow" panose="04020605060303030202" pitchFamily="82" charset="0"/>
                <a:cs typeface="B Mitra" panose="00000400000000000000" pitchFamily="2" charset="-78"/>
              </a:rPr>
            </a:br>
            <a:endParaRPr lang="en-US" sz="4900" dirty="0">
              <a:latin typeface="Imprint MT Shadow" panose="04020605060303030202" pitchFamily="82" charset="0"/>
              <a:cs typeface="B Mitra" panose="00000400000000000000" pitchFamily="2" charset="-78"/>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1016599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479176" y="3726078"/>
            <a:ext cx="9340533" cy="584775"/>
          </a:xfrm>
          <a:prstGeom prst="rect">
            <a:avLst/>
          </a:prstGeom>
        </p:spPr>
        <p:txBody>
          <a:bodyPr wrap="square">
            <a:spAutoFit/>
          </a:bodyPr>
          <a:lstStyle/>
          <a:p>
            <a:r>
              <a:rPr lang="en-US" sz="3200" i="1" dirty="0"/>
              <a:t>modiranemroozeiran.blogfa.com/post-4.aspx</a:t>
            </a:r>
            <a:endParaRPr lang="fa-IR" sz="3200" dirty="0"/>
          </a:p>
        </p:txBody>
      </p:sp>
      <p:sp>
        <p:nvSpPr>
          <p:cNvPr id="3" name="Rectangle 2"/>
          <p:cNvSpPr/>
          <p:nvPr/>
        </p:nvSpPr>
        <p:spPr>
          <a:xfrm>
            <a:off x="5298141" y="4666236"/>
            <a:ext cx="5402515" cy="584775"/>
          </a:xfrm>
          <a:prstGeom prst="rect">
            <a:avLst/>
          </a:prstGeom>
        </p:spPr>
        <p:txBody>
          <a:bodyPr wrap="square">
            <a:spAutoFit/>
          </a:bodyPr>
          <a:lstStyle/>
          <a:p>
            <a:r>
              <a:rPr lang="en-US" sz="3200" i="1" dirty="0"/>
              <a:t>vista.ir/article/271862</a:t>
            </a:r>
            <a:endParaRPr lang="fa-IR" sz="3200" dirty="0"/>
          </a:p>
        </p:txBody>
      </p:sp>
      <p:sp>
        <p:nvSpPr>
          <p:cNvPr id="4" name="Rectangle 3"/>
          <p:cNvSpPr/>
          <p:nvPr/>
        </p:nvSpPr>
        <p:spPr>
          <a:xfrm>
            <a:off x="5743500" y="428972"/>
            <a:ext cx="1782860" cy="1323439"/>
          </a:xfrm>
          <a:prstGeom prst="rect">
            <a:avLst/>
          </a:prstGeom>
        </p:spPr>
        <p:txBody>
          <a:bodyPr wrap="none">
            <a:spAutoFit/>
          </a:bodyPr>
          <a:lstStyle/>
          <a:p>
            <a:r>
              <a:rPr lang="ar-SA" sz="8000" dirty="0">
                <a:cs typeface="B Mitra" pitchFamily="2" charset="-78"/>
              </a:rPr>
              <a:t>منابع </a:t>
            </a:r>
            <a:endParaRPr lang="fa-IR" sz="8000" dirty="0">
              <a:cs typeface="B Mitra" pitchFamily="2" charset="-78"/>
            </a:endParaRPr>
          </a:p>
        </p:txBody>
      </p:sp>
      <p:sp>
        <p:nvSpPr>
          <p:cNvPr id="5" name="Rectangle 4"/>
          <p:cNvSpPr/>
          <p:nvPr/>
        </p:nvSpPr>
        <p:spPr>
          <a:xfrm>
            <a:off x="1728849" y="2036889"/>
            <a:ext cx="9131121" cy="523220"/>
          </a:xfrm>
          <a:prstGeom prst="rect">
            <a:avLst/>
          </a:prstGeom>
        </p:spPr>
        <p:txBody>
          <a:bodyPr wrap="square">
            <a:spAutoFit/>
          </a:bodyPr>
          <a:lstStyle/>
          <a:p>
            <a:pPr algn="r" rtl="1"/>
            <a:r>
              <a:rPr lang="ar-SA" sz="2800" dirty="0">
                <a:cs typeface="B Mitra" pitchFamily="2" charset="-78"/>
              </a:rPr>
              <a:t>کتاب مبانی سازمان یادگیرنده از مایکل مارکواد ، ترجمه دکتر مهدی ایران نژاد پاریزی </a:t>
            </a:r>
            <a:endParaRPr lang="en-US" sz="2800" dirty="0">
              <a:cs typeface="B Mitra" pitchFamily="2" charset="-78"/>
            </a:endParaRPr>
          </a:p>
        </p:txBody>
      </p:sp>
      <p:sp>
        <p:nvSpPr>
          <p:cNvPr id="6" name="Rectangle 5"/>
          <p:cNvSpPr/>
          <p:nvPr/>
        </p:nvSpPr>
        <p:spPr>
          <a:xfrm>
            <a:off x="2959059" y="2982724"/>
            <a:ext cx="7900911" cy="523220"/>
          </a:xfrm>
          <a:prstGeom prst="rect">
            <a:avLst/>
          </a:prstGeom>
        </p:spPr>
        <p:txBody>
          <a:bodyPr wrap="square">
            <a:spAutoFit/>
          </a:bodyPr>
          <a:lstStyle/>
          <a:p>
            <a:pPr algn="r" rtl="1"/>
            <a:r>
              <a:rPr lang="ar-SA" sz="2800" dirty="0">
                <a:cs typeface="B Mitra" pitchFamily="2" charset="-78"/>
              </a:rPr>
              <a:t>ایجاد سازمان یادگیرنده از مایکل جی مارکوارت ، ترجمه محمد رضا زالی</a:t>
            </a:r>
            <a:endParaRPr lang="en-US" sz="2800" dirty="0">
              <a:cs typeface="B Mitra" pitchFamily="2" charset="-78"/>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t>20</a:t>
            </a:fld>
            <a:endParaRPr lang="en-US" dirty="0"/>
          </a:p>
        </p:txBody>
      </p:sp>
    </p:spTree>
    <p:extLst>
      <p:ext uri="{BB962C8B-B14F-4D97-AF65-F5344CB8AC3E}">
        <p14:creationId xmlns:p14="http://schemas.microsoft.com/office/powerpoint/2010/main" val="3923097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61447" y="620850"/>
            <a:ext cx="7091082" cy="1200329"/>
          </a:xfrm>
          <a:prstGeom prst="rect">
            <a:avLst/>
          </a:prstGeom>
        </p:spPr>
        <p:txBody>
          <a:bodyPr wrap="square">
            <a:spAutoFit/>
          </a:bodyPr>
          <a:lstStyle/>
          <a:p>
            <a:r>
              <a:rPr lang="fa-IR" sz="7200" cap="all" spc="-100" dirty="0">
                <a:solidFill>
                  <a:prstClr val="black">
                    <a:lumMod val="85000"/>
                    <a:lumOff val="15000"/>
                  </a:prstClr>
                </a:solidFill>
                <a:cs typeface="B Mitra" panose="00000400000000000000" pitchFamily="2" charset="-78"/>
              </a:rPr>
              <a:t>یادگیری در عمل چیست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062" y="2828011"/>
            <a:ext cx="2857500" cy="2857500"/>
          </a:xfrm>
          <a:prstGeom prst="rect">
            <a:avLst/>
          </a:prstGeom>
        </p:spPr>
      </p:pic>
      <p:sp>
        <p:nvSpPr>
          <p:cNvPr id="5" name="Rectangle 4"/>
          <p:cNvSpPr/>
          <p:nvPr/>
        </p:nvSpPr>
        <p:spPr>
          <a:xfrm>
            <a:off x="4513729" y="2269191"/>
            <a:ext cx="6096000" cy="3416320"/>
          </a:xfrm>
          <a:prstGeom prst="rect">
            <a:avLst/>
          </a:prstGeom>
        </p:spPr>
        <p:txBody>
          <a:bodyPr>
            <a:spAutoFit/>
          </a:bodyPr>
          <a:lstStyle/>
          <a:p>
            <a:pPr lvl="0" algn="ctr" defTabSz="914400">
              <a:buClr>
                <a:prstClr val="black">
                  <a:lumMod val="85000"/>
                  <a:lumOff val="15000"/>
                </a:prstClr>
              </a:buClr>
            </a:pPr>
            <a:r>
              <a:rPr lang="fa-IR" sz="3600" spc="80" dirty="0">
                <a:cs typeface="B Mitra" panose="00000400000000000000" pitchFamily="2" charset="-78"/>
              </a:rPr>
              <a:t>نوعی تجربه یادگیری در زمان مناسب است که شامل کارکردن روی مشکلات واقعی ، تمرکز بر دانش کسب شده و به کارگیری عملی راه حل ها است که افراد را قادر می سازد تا بهتر بیاموزند و وضعیت های دشوار را کارآمدتر اداره کنند .</a:t>
            </a:r>
            <a:endParaRPr lang="en-US" sz="3600" spc="80" dirty="0">
              <a:cs typeface="B Mitra" panose="00000400000000000000" pitchFamily="2" charset="-78"/>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1090332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465258" y="1685991"/>
            <a:ext cx="6221575" cy="523220"/>
          </a:xfrm>
          <a:prstGeom prst="rect">
            <a:avLst/>
          </a:prstGeom>
        </p:spPr>
        <p:txBody>
          <a:bodyPr wrap="none">
            <a:spAutoFit/>
          </a:bodyPr>
          <a:lstStyle/>
          <a:p>
            <a:r>
              <a:rPr lang="fa-IR" sz="2800" dirty="0">
                <a:cs typeface="B Mitra" pitchFamily="2" charset="-78"/>
              </a:rPr>
              <a:t>ریگ ریوانز در سال  1907 در پورتسموث انگلستان متولد شد </a:t>
            </a:r>
          </a:p>
        </p:txBody>
      </p:sp>
      <p:sp>
        <p:nvSpPr>
          <p:cNvPr id="3" name="Rectangle 2"/>
          <p:cNvSpPr/>
          <p:nvPr/>
        </p:nvSpPr>
        <p:spPr>
          <a:xfrm>
            <a:off x="2653048" y="2442264"/>
            <a:ext cx="9033785" cy="461665"/>
          </a:xfrm>
          <a:prstGeom prst="rect">
            <a:avLst/>
          </a:prstGeom>
        </p:spPr>
        <p:txBody>
          <a:bodyPr wrap="square">
            <a:spAutoFit/>
          </a:bodyPr>
          <a:lstStyle/>
          <a:p>
            <a:pPr algn="r" rtl="1"/>
            <a:r>
              <a:rPr lang="fa-IR" sz="2400" dirty="0">
                <a:cs typeface="B Mitra" pitchFamily="2" charset="-78"/>
              </a:rPr>
              <a:t>در بنگاه زغال سنگ بود که ریوانز انجام بسیاری از اقدامات اولیه یادگیری در عمل را شروع کرد </a:t>
            </a:r>
          </a:p>
        </p:txBody>
      </p:sp>
      <p:sp>
        <p:nvSpPr>
          <p:cNvPr id="4" name="Rectangle 3"/>
          <p:cNvSpPr/>
          <p:nvPr/>
        </p:nvSpPr>
        <p:spPr>
          <a:xfrm>
            <a:off x="3809999" y="3170230"/>
            <a:ext cx="7765961" cy="830997"/>
          </a:xfrm>
          <a:prstGeom prst="rect">
            <a:avLst/>
          </a:prstGeom>
        </p:spPr>
        <p:txBody>
          <a:bodyPr wrap="square">
            <a:spAutoFit/>
          </a:bodyPr>
          <a:lstStyle/>
          <a:p>
            <a:pPr algn="r" rtl="1"/>
            <a:r>
              <a:rPr lang="fa-IR" sz="2400" dirty="0">
                <a:cs typeface="B Mitra" pitchFamily="2" charset="-78"/>
              </a:rPr>
              <a:t>در طول سالهای 1970 تا 1980 به دوره دنیا سفر کرد و چندین کتاب نوشت که معروف ترین آنها عبارتند از : </a:t>
            </a:r>
            <a:endParaRPr lang="en-US" sz="2400" dirty="0">
              <a:cs typeface="B Mitra" pitchFamily="2" charset="-78"/>
            </a:endParaRPr>
          </a:p>
        </p:txBody>
      </p:sp>
      <p:sp>
        <p:nvSpPr>
          <p:cNvPr id="5" name="Rectangle 4"/>
          <p:cNvSpPr/>
          <p:nvPr/>
        </p:nvSpPr>
        <p:spPr>
          <a:xfrm>
            <a:off x="5465258" y="4018629"/>
            <a:ext cx="6096000" cy="1200329"/>
          </a:xfrm>
          <a:prstGeom prst="rect">
            <a:avLst/>
          </a:prstGeom>
        </p:spPr>
        <p:txBody>
          <a:bodyPr>
            <a:spAutoFit/>
          </a:bodyPr>
          <a:lstStyle/>
          <a:p>
            <a:pPr marL="342900" indent="-342900" algn="r" rtl="1">
              <a:buFont typeface="Arial" pitchFamily="34" charset="0"/>
              <a:buChar char="•"/>
            </a:pPr>
            <a:r>
              <a:rPr lang="fa-IR" sz="2400" dirty="0">
                <a:cs typeface="B Mitra" pitchFamily="2" charset="-78"/>
              </a:rPr>
              <a:t>توسعه مدیران مؤثر 1971 </a:t>
            </a:r>
            <a:endParaRPr lang="en-US" sz="2400" dirty="0">
              <a:cs typeface="B Mitra" pitchFamily="2" charset="-78"/>
            </a:endParaRPr>
          </a:p>
          <a:p>
            <a:pPr marL="342900" indent="-342900" algn="r" rtl="1">
              <a:buFont typeface="Arial" pitchFamily="34" charset="0"/>
              <a:buChar char="•"/>
            </a:pPr>
            <a:r>
              <a:rPr lang="fa-IR" sz="2400" dirty="0">
                <a:cs typeface="B Mitra" pitchFamily="2" charset="-78"/>
              </a:rPr>
              <a:t>ریشه و رشد یادگیری در عمل 1982 </a:t>
            </a:r>
            <a:endParaRPr lang="en-US" sz="2400" dirty="0">
              <a:cs typeface="B Mitra" pitchFamily="2" charset="-78"/>
            </a:endParaRPr>
          </a:p>
          <a:p>
            <a:pPr marL="342900" indent="-342900" algn="r" rtl="1">
              <a:buFont typeface="Arial" pitchFamily="34" charset="0"/>
              <a:buChar char="•"/>
            </a:pPr>
            <a:r>
              <a:rPr lang="fa-IR" sz="2400" dirty="0" smtClean="0">
                <a:cs typeface="B Mitra" pitchFamily="2" charset="-78"/>
              </a:rPr>
              <a:t> </a:t>
            </a:r>
            <a:r>
              <a:rPr lang="fa-IR" sz="2400" dirty="0">
                <a:cs typeface="B Mitra" pitchFamily="2" charset="-78"/>
              </a:rPr>
              <a:t>الفبای یادگیری در عمل 1983 </a:t>
            </a:r>
            <a:endParaRPr lang="en-US" sz="2400" dirty="0">
              <a:cs typeface="B Mitra" pitchFamily="2" charset="-78"/>
            </a:endParaRPr>
          </a:p>
        </p:txBody>
      </p:sp>
      <p:sp>
        <p:nvSpPr>
          <p:cNvPr id="6" name="Rectangle 5"/>
          <p:cNvSpPr/>
          <p:nvPr/>
        </p:nvSpPr>
        <p:spPr>
          <a:xfrm>
            <a:off x="7234521" y="5441118"/>
            <a:ext cx="4249881" cy="523220"/>
          </a:xfrm>
          <a:prstGeom prst="rect">
            <a:avLst/>
          </a:prstGeom>
        </p:spPr>
        <p:txBody>
          <a:bodyPr wrap="none">
            <a:spAutoFit/>
          </a:bodyPr>
          <a:lstStyle/>
          <a:p>
            <a:pPr algn="r" rtl="1"/>
            <a:r>
              <a:rPr lang="fa-IR" sz="2800" dirty="0">
                <a:cs typeface="B Mitra" pitchFamily="2" charset="-78"/>
              </a:rPr>
              <a:t>ریوانز در تاریخ 8 ژانویه </a:t>
            </a:r>
            <a:r>
              <a:rPr lang="fa-IR" sz="2800" dirty="0" smtClean="0">
                <a:cs typeface="B Mitra" pitchFamily="2" charset="-78"/>
              </a:rPr>
              <a:t>2003</a:t>
            </a:r>
            <a:r>
              <a:rPr lang="en-US" sz="2800" dirty="0" smtClean="0">
                <a:cs typeface="B Mitra" pitchFamily="2" charset="-78"/>
              </a:rPr>
              <a:t> </a:t>
            </a:r>
            <a:r>
              <a:rPr lang="fa-IR" sz="2800" dirty="0" smtClean="0">
                <a:cs typeface="B Mitra" pitchFamily="2" charset="-78"/>
              </a:rPr>
              <a:t>فوت </a:t>
            </a:r>
            <a:r>
              <a:rPr lang="fa-IR" sz="2800" dirty="0">
                <a:cs typeface="B Mitra" pitchFamily="2" charset="-78"/>
              </a:rPr>
              <a:t>کرد  </a:t>
            </a:r>
          </a:p>
        </p:txBody>
      </p:sp>
      <p:sp>
        <p:nvSpPr>
          <p:cNvPr id="9" name="Slide Number Placeholder 8"/>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3730197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Computer Parsian\Desktop\یادگیری در عمل\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9441"/>
            <a:ext cx="12192000" cy="608855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15390"/>
            <a:ext cx="12192000" cy="769441"/>
          </a:xfrm>
          <a:prstGeom prst="rect">
            <a:avLst/>
          </a:prstGeom>
          <a:solidFill>
            <a:srgbClr val="002060"/>
          </a:solidFill>
          <a:ln>
            <a:solidFill>
              <a:schemeClr val="tx1"/>
            </a:solidFill>
          </a:ln>
        </p:spPr>
        <p:txBody>
          <a:bodyPr wrap="square">
            <a:spAutoFit/>
          </a:bodyPr>
          <a:lstStyle/>
          <a:p>
            <a:pPr algn="ctr" rtl="1"/>
            <a:r>
              <a:rPr lang="ar-SA" sz="4400" dirty="0">
                <a:cs typeface="B Mitra" pitchFamily="2" charset="-78"/>
              </a:rPr>
              <a:t>مؤلفه‌های‌ اصلی‌ یادگیری‌ در عمل‌ كدام‌اند؟</a:t>
            </a:r>
            <a:endParaRPr lang="fa-IR" sz="4400" dirty="0">
              <a:cs typeface="B Mitra" pitchFamily="2" charset="-78"/>
            </a:endParaRPr>
          </a:p>
        </p:txBody>
      </p:sp>
      <p:sp>
        <p:nvSpPr>
          <p:cNvPr id="4" name="Rectangle 3"/>
          <p:cNvSpPr/>
          <p:nvPr/>
        </p:nvSpPr>
        <p:spPr>
          <a:xfrm>
            <a:off x="4290691" y="997948"/>
            <a:ext cx="764953" cy="523220"/>
          </a:xfrm>
          <a:prstGeom prst="rect">
            <a:avLst/>
          </a:prstGeom>
        </p:spPr>
        <p:txBody>
          <a:bodyPr wrap="none">
            <a:spAutoFit/>
          </a:bodyPr>
          <a:lstStyle/>
          <a:p>
            <a:r>
              <a:rPr lang="ar-SA" sz="2800" dirty="0" smtClean="0">
                <a:solidFill>
                  <a:schemeClr val="bg1">
                    <a:lumMod val="95000"/>
                    <a:lumOff val="5000"/>
                  </a:schemeClr>
                </a:solidFill>
                <a:cs typeface="B Mitra" pitchFamily="2" charset="-78"/>
              </a:rPr>
              <a:t>مسئله‌</a:t>
            </a:r>
            <a:endParaRPr lang="fa-IR" sz="2800" dirty="0">
              <a:solidFill>
                <a:schemeClr val="bg1">
                  <a:lumMod val="95000"/>
                  <a:lumOff val="5000"/>
                </a:schemeClr>
              </a:solidFill>
              <a:cs typeface="B Mitra" pitchFamily="2" charset="-78"/>
            </a:endParaRPr>
          </a:p>
        </p:txBody>
      </p:sp>
      <p:sp>
        <p:nvSpPr>
          <p:cNvPr id="5" name="Rectangle 4"/>
          <p:cNvSpPr/>
          <p:nvPr/>
        </p:nvSpPr>
        <p:spPr>
          <a:xfrm>
            <a:off x="10658285" y="1827658"/>
            <a:ext cx="1277914" cy="523220"/>
          </a:xfrm>
          <a:prstGeom prst="rect">
            <a:avLst/>
          </a:prstGeom>
        </p:spPr>
        <p:txBody>
          <a:bodyPr wrap="none">
            <a:spAutoFit/>
          </a:bodyPr>
          <a:lstStyle/>
          <a:p>
            <a:r>
              <a:rPr lang="ar-SA" sz="2800" dirty="0">
                <a:solidFill>
                  <a:schemeClr val="bg1">
                    <a:lumMod val="95000"/>
                    <a:lumOff val="5000"/>
                  </a:schemeClr>
                </a:solidFill>
                <a:cs typeface="B Mitra" pitchFamily="2" charset="-78"/>
              </a:rPr>
              <a:t>گروه‌ یا تیم‌</a:t>
            </a:r>
            <a:endParaRPr lang="fa-IR" sz="2800" dirty="0">
              <a:solidFill>
                <a:schemeClr val="bg1">
                  <a:lumMod val="95000"/>
                  <a:lumOff val="5000"/>
                </a:schemeClr>
              </a:solidFill>
              <a:cs typeface="B Mitra" pitchFamily="2" charset="-78"/>
            </a:endParaRPr>
          </a:p>
        </p:txBody>
      </p:sp>
      <p:sp>
        <p:nvSpPr>
          <p:cNvPr id="6" name="Rectangle 5"/>
          <p:cNvSpPr/>
          <p:nvPr/>
        </p:nvSpPr>
        <p:spPr>
          <a:xfrm>
            <a:off x="9686865" y="3429000"/>
            <a:ext cx="2175596" cy="523220"/>
          </a:xfrm>
          <a:prstGeom prst="rect">
            <a:avLst/>
          </a:prstGeom>
        </p:spPr>
        <p:txBody>
          <a:bodyPr wrap="none">
            <a:spAutoFit/>
          </a:bodyPr>
          <a:lstStyle/>
          <a:p>
            <a:r>
              <a:rPr lang="ar-SA" sz="2800" dirty="0">
                <a:solidFill>
                  <a:schemeClr val="bg1">
                    <a:lumMod val="95000"/>
                    <a:lumOff val="5000"/>
                  </a:schemeClr>
                </a:solidFill>
                <a:cs typeface="B Mitra" pitchFamily="2" charset="-78"/>
              </a:rPr>
              <a:t>فرایند پرسش‌ وپاسخ‌</a:t>
            </a:r>
            <a:endParaRPr lang="fa-IR" sz="2800" dirty="0">
              <a:solidFill>
                <a:schemeClr val="bg1">
                  <a:lumMod val="95000"/>
                  <a:lumOff val="5000"/>
                </a:schemeClr>
              </a:solidFill>
              <a:cs typeface="B Mitra" pitchFamily="2" charset="-78"/>
            </a:endParaRPr>
          </a:p>
        </p:txBody>
      </p:sp>
      <p:sp>
        <p:nvSpPr>
          <p:cNvPr id="7" name="Rectangle 6"/>
          <p:cNvSpPr/>
          <p:nvPr/>
        </p:nvSpPr>
        <p:spPr>
          <a:xfrm>
            <a:off x="10566914" y="5158111"/>
            <a:ext cx="1460656" cy="523220"/>
          </a:xfrm>
          <a:prstGeom prst="rect">
            <a:avLst/>
          </a:prstGeom>
        </p:spPr>
        <p:txBody>
          <a:bodyPr wrap="none">
            <a:spAutoFit/>
          </a:bodyPr>
          <a:lstStyle/>
          <a:p>
            <a:r>
              <a:rPr lang="ar-SA" sz="2800" dirty="0">
                <a:solidFill>
                  <a:schemeClr val="bg1">
                    <a:lumMod val="95000"/>
                    <a:lumOff val="5000"/>
                  </a:schemeClr>
                </a:solidFill>
                <a:cs typeface="B Mitra" pitchFamily="2" charset="-78"/>
              </a:rPr>
              <a:t>تعهد به‌ عمل‌</a:t>
            </a:r>
            <a:endParaRPr lang="fa-IR" sz="2800" dirty="0">
              <a:solidFill>
                <a:schemeClr val="bg1">
                  <a:lumMod val="95000"/>
                  <a:lumOff val="5000"/>
                </a:schemeClr>
              </a:solidFill>
              <a:cs typeface="B Mitra" pitchFamily="2" charset="-78"/>
            </a:endParaRPr>
          </a:p>
        </p:txBody>
      </p:sp>
      <p:sp>
        <p:nvSpPr>
          <p:cNvPr id="8" name="Rectangle 7"/>
          <p:cNvSpPr/>
          <p:nvPr/>
        </p:nvSpPr>
        <p:spPr>
          <a:xfrm>
            <a:off x="2411972" y="5460435"/>
            <a:ext cx="2643672" cy="523220"/>
          </a:xfrm>
          <a:prstGeom prst="rect">
            <a:avLst/>
          </a:prstGeom>
        </p:spPr>
        <p:txBody>
          <a:bodyPr wrap="none">
            <a:spAutoFit/>
          </a:bodyPr>
          <a:lstStyle/>
          <a:p>
            <a:r>
              <a:rPr lang="ar-SA" sz="2800" dirty="0">
                <a:solidFill>
                  <a:schemeClr val="bg1">
                    <a:lumMod val="95000"/>
                    <a:lumOff val="5000"/>
                  </a:schemeClr>
                </a:solidFill>
                <a:cs typeface="B Mitra" pitchFamily="2" charset="-78"/>
              </a:rPr>
              <a:t>تعهد و تمركز بر یادگیری</a:t>
            </a:r>
            <a:endParaRPr lang="fa-IR" sz="2800" dirty="0">
              <a:solidFill>
                <a:schemeClr val="bg1">
                  <a:lumMod val="95000"/>
                  <a:lumOff val="5000"/>
                </a:schemeClr>
              </a:solidFill>
              <a:cs typeface="B Mitra" pitchFamily="2" charset="-78"/>
            </a:endParaRPr>
          </a:p>
        </p:txBody>
      </p:sp>
      <p:sp>
        <p:nvSpPr>
          <p:cNvPr id="9" name="Rectangle 8"/>
          <p:cNvSpPr/>
          <p:nvPr/>
        </p:nvSpPr>
        <p:spPr>
          <a:xfrm>
            <a:off x="3436137" y="3244334"/>
            <a:ext cx="2039341" cy="523220"/>
          </a:xfrm>
          <a:prstGeom prst="rect">
            <a:avLst/>
          </a:prstGeom>
        </p:spPr>
        <p:txBody>
          <a:bodyPr wrap="none">
            <a:spAutoFit/>
          </a:bodyPr>
          <a:lstStyle/>
          <a:p>
            <a:r>
              <a:rPr lang="ar-SA" sz="2800" dirty="0">
                <a:solidFill>
                  <a:schemeClr val="bg1">
                    <a:lumMod val="95000"/>
                    <a:lumOff val="5000"/>
                  </a:schemeClr>
                </a:solidFill>
                <a:cs typeface="B Mitra" pitchFamily="2" charset="-78"/>
              </a:rPr>
              <a:t>نقش‌ تسهیل‌ كننده‌</a:t>
            </a:r>
            <a:endParaRPr lang="fa-IR" sz="2800" dirty="0">
              <a:solidFill>
                <a:schemeClr val="bg1">
                  <a:lumMod val="95000"/>
                  <a:lumOff val="5000"/>
                </a:schemeClr>
              </a:solidFill>
              <a:cs typeface="B Mitra" pitchFamily="2" charset="-78"/>
            </a:endParaRPr>
          </a:p>
        </p:txBody>
      </p:sp>
      <p:sp>
        <p:nvSpPr>
          <p:cNvPr id="11" name="Slide Number Placeholder 10"/>
          <p:cNvSpPr>
            <a:spLocks noGrp="1"/>
          </p:cNvSpPr>
          <p:nvPr>
            <p:ph type="sldNum" sz="quarter" idx="12"/>
          </p:nvPr>
        </p:nvSpPr>
        <p:spPr>
          <a:xfrm>
            <a:off x="10566914" y="1"/>
            <a:ext cx="623825" cy="1063416"/>
          </a:xfrm>
          <a:solidFill>
            <a:srgbClr val="C00000"/>
          </a:solidFill>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291622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74073" y="457200"/>
            <a:ext cx="11388436" cy="5632311"/>
          </a:xfrm>
          <a:prstGeom prst="rect">
            <a:avLst/>
          </a:prstGeom>
        </p:spPr>
        <p:txBody>
          <a:bodyPr wrap="square">
            <a:spAutoFit/>
          </a:bodyPr>
          <a:lstStyle/>
          <a:p>
            <a:pPr algn="r" rtl="1"/>
            <a:r>
              <a:rPr lang="fa-IR" sz="6000" dirty="0" smtClean="0">
                <a:cs typeface="B Mitra" pitchFamily="2" charset="-78"/>
              </a:rPr>
              <a:t>هدف تیم یادگیری درعمل </a:t>
            </a:r>
            <a:r>
              <a:rPr lang="fa-IR" dirty="0" smtClean="0"/>
              <a:t/>
            </a:r>
            <a:br>
              <a:rPr lang="fa-IR" dirty="0" smtClean="0"/>
            </a:br>
            <a:r>
              <a:rPr lang="fa-IR" sz="3200" dirty="0" smtClean="0">
                <a:cs typeface="B Mitra" pitchFamily="2" charset="-78"/>
              </a:rPr>
              <a:t>تشخیص مسئله </a:t>
            </a:r>
            <a:br>
              <a:rPr lang="fa-IR" sz="3200" dirty="0" smtClean="0">
                <a:cs typeface="B Mitra" pitchFamily="2" charset="-78"/>
              </a:rPr>
            </a:br>
            <a:r>
              <a:rPr lang="fa-IR" sz="3200" dirty="0" smtClean="0">
                <a:cs typeface="B Mitra" pitchFamily="2" charset="-78"/>
              </a:rPr>
              <a:t>حل مسئله یا گره گشایی آن</a:t>
            </a:r>
            <a:br>
              <a:rPr lang="fa-IR" sz="3200" dirty="0" smtClean="0">
                <a:cs typeface="B Mitra" pitchFamily="2" charset="-78"/>
              </a:rPr>
            </a:br>
            <a:r>
              <a:rPr lang="fa-IR" sz="3200" dirty="0" smtClean="0">
                <a:cs typeface="B Mitra" pitchFamily="2" charset="-78"/>
              </a:rPr>
              <a:t>کشف یا ایجاد فرصت جدید</a:t>
            </a:r>
          </a:p>
          <a:p>
            <a:pPr algn="r" rtl="1"/>
            <a:r>
              <a:rPr lang="fa-IR" sz="3200" dirty="0" smtClean="0">
                <a:cs typeface="B Mitra" pitchFamily="2" charset="-78"/>
              </a:rPr>
              <a:t>تدوین یا تنظیم مجدد مسئله یا موضوع و تعریف آن </a:t>
            </a:r>
            <a:br>
              <a:rPr lang="fa-IR" sz="3200" dirty="0" smtClean="0">
                <a:cs typeface="B Mitra" pitchFamily="2" charset="-78"/>
              </a:rPr>
            </a:br>
            <a:r>
              <a:rPr lang="fa-IR" sz="3200" dirty="0" smtClean="0">
                <a:cs typeface="B Mitra" pitchFamily="2" charset="-78"/>
              </a:rPr>
              <a:t>تدوین یک چشم انداز</a:t>
            </a:r>
            <a:br>
              <a:rPr lang="fa-IR" sz="3200" dirty="0" smtClean="0">
                <a:cs typeface="B Mitra" pitchFamily="2" charset="-78"/>
              </a:rPr>
            </a:br>
            <a:r>
              <a:rPr lang="fa-IR" sz="3200" dirty="0" smtClean="0">
                <a:cs typeface="B Mitra" pitchFamily="2" charset="-78"/>
              </a:rPr>
              <a:t>طراحی و ارائه یک برنامه جدید </a:t>
            </a:r>
            <a:br>
              <a:rPr lang="fa-IR" sz="3200" dirty="0" smtClean="0">
                <a:cs typeface="B Mitra" pitchFamily="2" charset="-78"/>
              </a:rPr>
            </a:br>
            <a:r>
              <a:rPr lang="fa-IR" sz="3200" dirty="0" smtClean="0">
                <a:cs typeface="B Mitra" pitchFamily="2" charset="-78"/>
              </a:rPr>
              <a:t>ارائه پیشنهاد برای تشخیص یاحل یک مسئله</a:t>
            </a:r>
            <a:br>
              <a:rPr lang="fa-IR" sz="3200" dirty="0" smtClean="0">
                <a:cs typeface="B Mitra" pitchFamily="2" charset="-78"/>
              </a:rPr>
            </a:br>
            <a:r>
              <a:rPr lang="fa-IR" sz="3200" dirty="0" smtClean="0">
                <a:cs typeface="B Mitra" pitchFamily="2" charset="-78"/>
              </a:rPr>
              <a:t>تدوین یک طرح عملی برای ایجاد و یا اعمال تغییر</a:t>
            </a:r>
            <a:br>
              <a:rPr lang="fa-IR" sz="3200" dirty="0" smtClean="0">
                <a:cs typeface="B Mitra" pitchFamily="2" charset="-78"/>
              </a:rPr>
            </a:br>
            <a:r>
              <a:rPr lang="fa-IR" sz="3200" dirty="0" smtClean="0">
                <a:cs typeface="B Mitra" pitchFamily="2" charset="-78"/>
              </a:rPr>
              <a:t>در گروه یا </a:t>
            </a:r>
            <a:r>
              <a:rPr lang="fa-IR" sz="3200" smtClean="0">
                <a:cs typeface="B Mitra" pitchFamily="2" charset="-78"/>
              </a:rPr>
              <a:t>سازمان </a:t>
            </a:r>
            <a:endParaRPr lang="fa-IR" sz="3200" dirty="0"/>
          </a:p>
        </p:txBody>
      </p:sp>
      <p:pic>
        <p:nvPicPr>
          <p:cNvPr id="2050" name="Picture 2" descr="C:\Users\Computer Parsian\Desktop\یادگیری در عمل\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1" y="246138"/>
            <a:ext cx="5694218" cy="634862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3609766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280758" y="394102"/>
            <a:ext cx="1117599" cy="719011"/>
          </a:xfrm>
        </p:spPr>
        <p:txBody>
          <a:bodyPr/>
          <a:lstStyle/>
          <a:p>
            <a:fld id="{4FAB73BC-B049-4115-A692-8D63A059BFB8}" type="slidenum">
              <a:rPr lang="en-US" smtClean="0">
                <a:solidFill>
                  <a:schemeClr val="tx1"/>
                </a:solidFill>
              </a:rPr>
              <a:t>7</a:t>
            </a:fld>
            <a:endParaRPr lang="en-US" dirty="0">
              <a:solidFill>
                <a:schemeClr val="tx1"/>
              </a:solidFill>
            </a:endParaRPr>
          </a:p>
        </p:txBody>
      </p:sp>
      <p:sp>
        <p:nvSpPr>
          <p:cNvPr id="5" name="Rectangle 4"/>
          <p:cNvSpPr/>
          <p:nvPr/>
        </p:nvSpPr>
        <p:spPr>
          <a:xfrm>
            <a:off x="7509503" y="1256138"/>
            <a:ext cx="3511827" cy="5016758"/>
          </a:xfrm>
          <a:prstGeom prst="rect">
            <a:avLst/>
          </a:prstGeom>
        </p:spPr>
        <p:txBody>
          <a:bodyPr wrap="square">
            <a:spAutoFit/>
          </a:bodyPr>
          <a:lstStyle/>
          <a:p>
            <a:pPr algn="r" rtl="1"/>
            <a:r>
              <a:rPr lang="fa-IR" sz="4000" dirty="0">
                <a:effectLst>
                  <a:outerShdw blurRad="38100" dist="38100" dir="2700000" algn="tl">
                    <a:srgbClr val="000000">
                      <a:alpha val="43137"/>
                    </a:srgbClr>
                  </a:outerShdw>
                </a:effectLst>
                <a:cs typeface="B Mitra" pitchFamily="2" charset="-78"/>
              </a:rPr>
              <a:t>هدف اصلی تیم یادگیری در عمل یادگیری نحوه پرسیدن سؤال های مناسب در حین وقوع عمل است ، نه یافتن پاسخهایی که قبلاً توسط دیگران توصیف شده اند </a:t>
            </a:r>
            <a:endParaRPr lang="en-US" sz="4000" dirty="0">
              <a:effectLst>
                <a:outerShdw blurRad="38100" dist="38100" dir="2700000" algn="tl">
                  <a:srgbClr val="000000">
                    <a:alpha val="43137"/>
                  </a:srgbClr>
                </a:outerShdw>
              </a:effectLst>
              <a:cs typeface="B Mitra" pitchFamily="2" charset="-78"/>
            </a:endParaRPr>
          </a:p>
        </p:txBody>
      </p:sp>
      <p:pic>
        <p:nvPicPr>
          <p:cNvPr id="1029" name="Picture 5" descr="C:\Users\Computer Parsian\Desktop\یادگیری در عمل\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340" y="462625"/>
            <a:ext cx="5847007" cy="6016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740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144649" y="505561"/>
            <a:ext cx="8743099" cy="1015663"/>
          </a:xfrm>
          <a:prstGeom prst="rect">
            <a:avLst/>
          </a:prstGeom>
        </p:spPr>
        <p:txBody>
          <a:bodyPr wrap="none">
            <a:spAutoFit/>
          </a:bodyPr>
          <a:lstStyle/>
          <a:p>
            <a:pPr rtl="1"/>
            <a:r>
              <a:rPr lang="ar-SA" sz="6000" dirty="0" smtClean="0">
                <a:effectLst>
                  <a:outerShdw blurRad="38100" dist="38100" dir="2700000" algn="tl">
                    <a:srgbClr val="000000">
                      <a:alpha val="43137"/>
                    </a:srgbClr>
                  </a:outerShdw>
                </a:effectLst>
                <a:cs typeface="B Mitra" pitchFamily="2" charset="-78"/>
              </a:rPr>
              <a:t>چرا باید از یادگیری‌ در عمل‌ بهره‌ گرفت‌؟</a:t>
            </a:r>
            <a:endParaRPr lang="en-US" sz="6000" dirty="0">
              <a:effectLst>
                <a:outerShdw blurRad="38100" dist="38100" dir="2700000" algn="tl">
                  <a:srgbClr val="000000">
                    <a:alpha val="43137"/>
                  </a:srgbClr>
                </a:outerShdw>
              </a:effectLst>
              <a:cs typeface="B Mitra" pitchFamily="2" charset="-78"/>
            </a:endParaRPr>
          </a:p>
        </p:txBody>
      </p:sp>
      <p:sp>
        <p:nvSpPr>
          <p:cNvPr id="3" name="Rectangle 2"/>
          <p:cNvSpPr/>
          <p:nvPr/>
        </p:nvSpPr>
        <p:spPr>
          <a:xfrm>
            <a:off x="5434884" y="1712890"/>
            <a:ext cx="5808371" cy="3970318"/>
          </a:xfrm>
          <a:prstGeom prst="rect">
            <a:avLst/>
          </a:prstGeom>
        </p:spPr>
        <p:txBody>
          <a:bodyPr wrap="square">
            <a:spAutoFit/>
          </a:bodyPr>
          <a:lstStyle/>
          <a:p>
            <a:pPr algn="r" rtl="1"/>
            <a:r>
              <a:rPr lang="fa-IR" sz="3600" dirty="0">
                <a:cs typeface="B Mitra" pitchFamily="2" charset="-78"/>
              </a:rPr>
              <a:t>شیوه‌ یادگیری‌ در عمل‌ در حین‌ كار و برای‌ ایجادیا تقویت‌ دانش‌ و مهارتها و تواناییهای‌ كاركنان‌مورد استفاده‌ قرار می‌گیرد</a:t>
            </a:r>
            <a:r>
              <a:rPr lang="fa-IR" sz="3600" dirty="0" smtClean="0">
                <a:cs typeface="B Mitra" pitchFamily="2" charset="-78"/>
              </a:rPr>
              <a:t>.</a:t>
            </a:r>
          </a:p>
          <a:p>
            <a:pPr algn="r" rtl="1"/>
            <a:r>
              <a:rPr lang="fa-IR" sz="3600" dirty="0" smtClean="0">
                <a:cs typeface="B Mitra" pitchFamily="2" charset="-78"/>
              </a:rPr>
              <a:t> </a:t>
            </a:r>
            <a:r>
              <a:rPr lang="fa-IR" sz="3600" dirty="0">
                <a:cs typeface="B Mitra" pitchFamily="2" charset="-78"/>
              </a:rPr>
              <a:t>چون‌ یادگیری‌ درعمل‌ معمولا در تیمها و گروههایی‌ با وظایف‌مرتبط با هم‌ معمول‌ می‌شود به‌ ارتقای‌ </a:t>
            </a:r>
            <a:r>
              <a:rPr lang="fa-IR" sz="3600" dirty="0" smtClean="0">
                <a:cs typeface="B Mitra" pitchFamily="2" charset="-78"/>
              </a:rPr>
              <a:t>آگاهی‌مشاركت‌كنندگان‌</a:t>
            </a:r>
          </a:p>
          <a:p>
            <a:pPr algn="r" rtl="1"/>
            <a:r>
              <a:rPr lang="fa-IR" sz="3600" dirty="0" smtClean="0">
                <a:cs typeface="B Mitra" pitchFamily="2" charset="-78"/>
              </a:rPr>
              <a:t> </a:t>
            </a:r>
            <a:r>
              <a:rPr lang="fa-IR" sz="3600" dirty="0">
                <a:cs typeface="B Mitra" pitchFamily="2" charset="-78"/>
              </a:rPr>
              <a:t>از سایر بخشهای‌ سازمان‌ نیزكمك‌ می‌كند.</a:t>
            </a:r>
          </a:p>
        </p:txBody>
      </p:sp>
      <p:pic>
        <p:nvPicPr>
          <p:cNvPr id="1026" name="Picture 2" descr="C:\Users\Computer Parsian\Desktop\یادگیری در عمل\illustration1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61" y="1521224"/>
            <a:ext cx="4299778" cy="489640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3508317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FAB73BC-B049-4115-A692-8D63A059BFB8}" type="slidenum">
              <a:rPr lang="en-US" smtClean="0"/>
              <a:t>9</a:t>
            </a:fld>
            <a:endParaRPr lang="en-US" dirty="0"/>
          </a:p>
        </p:txBody>
      </p:sp>
      <p:pic>
        <p:nvPicPr>
          <p:cNvPr id="7" name="Picture 4" descr="C:\Users\Computer Parsian\Desktop\یادگیری در عمل\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3956"/>
            <a:ext cx="12192000" cy="74416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Rectangle 2"/>
          <p:cNvSpPr/>
          <p:nvPr/>
        </p:nvSpPr>
        <p:spPr>
          <a:xfrm>
            <a:off x="0" y="1920128"/>
            <a:ext cx="12192000" cy="1685077"/>
          </a:xfrm>
          <a:prstGeom prst="rect">
            <a:avLst/>
          </a:prstGeom>
          <a:solidFill>
            <a:schemeClr val="tx1"/>
          </a:solidFill>
        </p:spPr>
        <p:txBody>
          <a:bodyPr wrap="square">
            <a:spAutoFit/>
          </a:bodyPr>
          <a:lstStyle/>
          <a:p>
            <a:pPr algn="r" rtl="1">
              <a:lnSpc>
                <a:spcPct val="150000"/>
              </a:lnSpc>
            </a:pPr>
            <a:r>
              <a:rPr lang="ar-SA" sz="3600" dirty="0">
                <a:solidFill>
                  <a:schemeClr val="bg1"/>
                </a:solidFill>
                <a:cs typeface="B Mitra" pitchFamily="2" charset="-78"/>
              </a:rPr>
              <a:t>یادگیری‌ در عمل‌ را می‌توان‌ در حل‌ مسائل‌مربوط به‌ كار یا به‌ منظور طراحی‌، ارائه‌ وارزشیابی‌ آموزش‌ مورد استفاده‌ قرار داد</a:t>
            </a:r>
            <a:r>
              <a:rPr lang="en-US" sz="3600" dirty="0" smtClean="0">
                <a:solidFill>
                  <a:schemeClr val="bg1"/>
                </a:solidFill>
                <a:cs typeface="B Mitra" pitchFamily="2" charset="-78"/>
              </a:rPr>
              <a:t>.</a:t>
            </a:r>
            <a:endParaRPr lang="en-US" sz="3600" dirty="0">
              <a:solidFill>
                <a:schemeClr val="bg1"/>
              </a:solidFill>
              <a:cs typeface="B Mitra" pitchFamily="2" charset="-78"/>
            </a:endParaRPr>
          </a:p>
        </p:txBody>
      </p:sp>
      <p:sp>
        <p:nvSpPr>
          <p:cNvPr id="2" name="Rectangle 1"/>
          <p:cNvSpPr/>
          <p:nvPr/>
        </p:nvSpPr>
        <p:spPr>
          <a:xfrm>
            <a:off x="0" y="701588"/>
            <a:ext cx="12191999" cy="923330"/>
          </a:xfrm>
          <a:prstGeom prst="rect">
            <a:avLst/>
          </a:prstGeom>
        </p:spPr>
        <p:txBody>
          <a:bodyPr wrap="square">
            <a:spAutoFit/>
          </a:bodyPr>
          <a:lstStyle/>
          <a:p>
            <a:pPr rtl="1"/>
            <a:r>
              <a:rPr lang="ar-SA" sz="5400" dirty="0">
                <a:solidFill>
                  <a:schemeClr val="bg1"/>
                </a:solidFill>
                <a:latin typeface="+mj-lt"/>
                <a:cs typeface="B Mitra" pitchFamily="2" charset="-78"/>
              </a:rPr>
              <a:t>شیوه‌ یادگیری‌ در عمل‌ را در چه‌ مواردی‌می‌توان‌ به‌كار گرفت‌؟</a:t>
            </a:r>
            <a:endParaRPr lang="en-US" sz="5400" dirty="0">
              <a:solidFill>
                <a:schemeClr val="bg1"/>
              </a:solidFill>
              <a:latin typeface="+mj-lt"/>
              <a:cs typeface="B Mitra" pitchFamily="2" charset="-78"/>
            </a:endParaRPr>
          </a:p>
        </p:txBody>
      </p:sp>
    </p:spTree>
    <p:extLst>
      <p:ext uri="{BB962C8B-B14F-4D97-AF65-F5344CB8AC3E}">
        <p14:creationId xmlns:p14="http://schemas.microsoft.com/office/powerpoint/2010/main" val="22769902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549</TotalTime>
  <Words>838</Words>
  <Application>Microsoft Office PowerPoint</Application>
  <PresentationFormat>Widescreen</PresentationFormat>
  <Paragraphs>91</Paragraphs>
  <Slides>20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B Mitra</vt:lpstr>
      <vt:lpstr>B Titr</vt:lpstr>
      <vt:lpstr>Calibri</vt:lpstr>
      <vt:lpstr>Century Gothic</vt:lpstr>
      <vt:lpstr>Imprint MT Shadow</vt:lpstr>
      <vt:lpstr>Tahoma</vt:lpstr>
      <vt:lpstr>Times New Roman</vt:lpstr>
      <vt:lpstr>Wingdings</vt:lpstr>
      <vt:lpstr>Wingdings 3</vt:lpstr>
      <vt:lpstr>Ion</vt:lpstr>
      <vt:lpstr>PowerPoint Presentation</vt:lpstr>
      <vt:lpstr>            یادگیری درعمل                         action learning                                         مدیریت فناوری اطلاعات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fallah-t</dc:creator>
  <cp:lastModifiedBy>Sayed Ali</cp:lastModifiedBy>
  <cp:revision>54</cp:revision>
  <dcterms:created xsi:type="dcterms:W3CDTF">2017-04-12T06:46:32Z</dcterms:created>
  <dcterms:modified xsi:type="dcterms:W3CDTF">2018-12-26T12:14:51Z</dcterms:modified>
</cp:coreProperties>
</file>