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354" r:id="rId2"/>
    <p:sldId id="403" r:id="rId3"/>
    <p:sldId id="300" r:id="rId4"/>
    <p:sldId id="396" r:id="rId5"/>
    <p:sldId id="398" r:id="rId6"/>
    <p:sldId id="381" r:id="rId7"/>
    <p:sldId id="382" r:id="rId8"/>
    <p:sldId id="322" r:id="rId9"/>
    <p:sldId id="379" r:id="rId10"/>
    <p:sldId id="387" r:id="rId11"/>
    <p:sldId id="388" r:id="rId12"/>
    <p:sldId id="389" r:id="rId13"/>
    <p:sldId id="390" r:id="rId14"/>
    <p:sldId id="391" r:id="rId15"/>
    <p:sldId id="392" r:id="rId16"/>
    <p:sldId id="393" r:id="rId17"/>
    <p:sldId id="394" r:id="rId18"/>
    <p:sldId id="395" r:id="rId19"/>
    <p:sldId id="378" r:id="rId20"/>
    <p:sldId id="383" r:id="rId21"/>
    <p:sldId id="384" r:id="rId22"/>
    <p:sldId id="385" r:id="rId23"/>
    <p:sldId id="386" r:id="rId24"/>
    <p:sldId id="399" r:id="rId25"/>
    <p:sldId id="400" r:id="rId26"/>
    <p:sldId id="401" r:id="rId27"/>
    <p:sldId id="402" r:id="rId28"/>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2787"/>
    <p:restoredTop sz="74250" autoAdjust="0"/>
  </p:normalViewPr>
  <p:slideViewPr>
    <p:cSldViewPr>
      <p:cViewPr>
        <p:scale>
          <a:sx n="59" d="100"/>
          <a:sy n="59" d="100"/>
        </p:scale>
        <p:origin x="-1110"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2971800" cy="458788"/>
          </a:xfrm>
          <a:prstGeom prst="rect">
            <a:avLst/>
          </a:prstGeom>
          <a:noFill/>
          <a:ln w="9525">
            <a:noFill/>
            <a:miter lim="800000"/>
            <a:headEnd/>
            <a:tailEnd/>
          </a:ln>
          <a:effectLst/>
        </p:spPr>
        <p:txBody>
          <a:bodyPr vert="horz" wrap="square" lIns="91750" tIns="45875" rIns="91750" bIns="45875" numCol="1" anchor="t" anchorCtr="0" compatLnSpc="1">
            <a:prstTxWarp prst="textNoShape">
              <a:avLst/>
            </a:prstTxWarp>
          </a:bodyPr>
          <a:lstStyle>
            <a:lvl1pPr defTabSz="918181">
              <a:defRPr sz="1200"/>
            </a:lvl1pPr>
          </a:lstStyle>
          <a:p>
            <a:pPr>
              <a:defRPr/>
            </a:pPr>
            <a:endParaRPr lang="en-US"/>
          </a:p>
        </p:txBody>
      </p:sp>
      <p:sp>
        <p:nvSpPr>
          <p:cNvPr id="176131" name="Rectangle 3"/>
          <p:cNvSpPr>
            <a:spLocks noGrp="1" noChangeArrowheads="1"/>
          </p:cNvSpPr>
          <p:nvPr>
            <p:ph type="dt" sz="quarter" idx="1"/>
          </p:nvPr>
        </p:nvSpPr>
        <p:spPr bwMode="auto">
          <a:xfrm>
            <a:off x="3886200" y="0"/>
            <a:ext cx="2971800" cy="458788"/>
          </a:xfrm>
          <a:prstGeom prst="rect">
            <a:avLst/>
          </a:prstGeom>
          <a:noFill/>
          <a:ln w="9525">
            <a:noFill/>
            <a:miter lim="800000"/>
            <a:headEnd/>
            <a:tailEnd/>
          </a:ln>
          <a:effectLst/>
        </p:spPr>
        <p:txBody>
          <a:bodyPr vert="horz" wrap="square" lIns="91750" tIns="45875" rIns="91750" bIns="45875" numCol="1" anchor="t" anchorCtr="0" compatLnSpc="1">
            <a:prstTxWarp prst="textNoShape">
              <a:avLst/>
            </a:prstTxWarp>
          </a:bodyPr>
          <a:lstStyle>
            <a:lvl1pPr algn="r" defTabSz="918181">
              <a:defRPr sz="1200"/>
            </a:lvl1pPr>
          </a:lstStyle>
          <a:p>
            <a:pPr>
              <a:defRPr/>
            </a:pPr>
            <a:fld id="{594D857E-8440-423F-B0D1-9778FADEEA54}" type="datetimeFigureOut">
              <a:rPr lang="en-US"/>
              <a:pPr>
                <a:defRPr/>
              </a:pPr>
              <a:t>1/1/2008</a:t>
            </a:fld>
            <a:endParaRPr lang="en-US"/>
          </a:p>
        </p:txBody>
      </p:sp>
      <p:sp>
        <p:nvSpPr>
          <p:cNvPr id="176132" name="Rectangle 4"/>
          <p:cNvSpPr>
            <a:spLocks noGrp="1" noChangeArrowheads="1"/>
          </p:cNvSpPr>
          <p:nvPr>
            <p:ph type="ftr" sz="quarter" idx="2"/>
          </p:nvPr>
        </p:nvSpPr>
        <p:spPr bwMode="auto">
          <a:xfrm>
            <a:off x="0" y="8740775"/>
            <a:ext cx="2971800" cy="458788"/>
          </a:xfrm>
          <a:prstGeom prst="rect">
            <a:avLst/>
          </a:prstGeom>
          <a:noFill/>
          <a:ln w="9525">
            <a:noFill/>
            <a:miter lim="800000"/>
            <a:headEnd/>
            <a:tailEnd/>
          </a:ln>
          <a:effectLst/>
        </p:spPr>
        <p:txBody>
          <a:bodyPr vert="horz" wrap="square" lIns="91750" tIns="45875" rIns="91750" bIns="45875" numCol="1" anchor="b" anchorCtr="0" compatLnSpc="1">
            <a:prstTxWarp prst="textNoShape">
              <a:avLst/>
            </a:prstTxWarp>
          </a:bodyPr>
          <a:lstStyle>
            <a:lvl1pPr defTabSz="918181">
              <a:defRPr sz="1200"/>
            </a:lvl1pPr>
          </a:lstStyle>
          <a:p>
            <a:pPr>
              <a:defRPr/>
            </a:pPr>
            <a:endParaRPr lang="en-US"/>
          </a:p>
        </p:txBody>
      </p:sp>
      <p:sp>
        <p:nvSpPr>
          <p:cNvPr id="176133" name="Rectangle 5"/>
          <p:cNvSpPr>
            <a:spLocks noGrp="1" noChangeArrowheads="1"/>
          </p:cNvSpPr>
          <p:nvPr>
            <p:ph type="sldNum" sz="quarter" idx="3"/>
          </p:nvPr>
        </p:nvSpPr>
        <p:spPr bwMode="auto">
          <a:xfrm>
            <a:off x="3886200" y="8740775"/>
            <a:ext cx="2971800" cy="458788"/>
          </a:xfrm>
          <a:prstGeom prst="rect">
            <a:avLst/>
          </a:prstGeom>
          <a:noFill/>
          <a:ln w="9525">
            <a:noFill/>
            <a:miter lim="800000"/>
            <a:headEnd/>
            <a:tailEnd/>
          </a:ln>
          <a:effectLst/>
        </p:spPr>
        <p:txBody>
          <a:bodyPr vert="horz" wrap="square" lIns="91750" tIns="45875" rIns="91750" bIns="45875" numCol="1" anchor="b" anchorCtr="0" compatLnSpc="1">
            <a:prstTxWarp prst="textNoShape">
              <a:avLst/>
            </a:prstTxWarp>
          </a:bodyPr>
          <a:lstStyle>
            <a:lvl1pPr algn="r" defTabSz="918181">
              <a:defRPr sz="1200"/>
            </a:lvl1pPr>
          </a:lstStyle>
          <a:p>
            <a:pPr>
              <a:defRPr/>
            </a:pPr>
            <a:fld id="{0CC988E8-F3CC-4968-B353-3A5B9A612EFB}" type="slidenum">
              <a:rPr lang="en-US"/>
              <a:pPr>
                <a:defRPr/>
              </a:pPr>
              <a:t>‹#›</a:t>
            </a:fld>
            <a:endParaRPr lang="en-US"/>
          </a:p>
        </p:txBody>
      </p:sp>
    </p:spTree>
    <p:extLst>
      <p:ext uri="{BB962C8B-B14F-4D97-AF65-F5344CB8AC3E}">
        <p14:creationId xmlns:p14="http://schemas.microsoft.com/office/powerpoint/2010/main" val="4274040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0251" tIns="45126" rIns="90251" bIns="45126"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0251" tIns="45126" rIns="90251" bIns="45126" rtlCol="0"/>
          <a:lstStyle>
            <a:lvl1pPr algn="r">
              <a:defRPr sz="1200"/>
            </a:lvl1pPr>
          </a:lstStyle>
          <a:p>
            <a:pPr>
              <a:defRPr/>
            </a:pPr>
            <a:fld id="{A5B2E1AA-7D7D-4ACD-AC3F-C595451791D4}" type="datetimeFigureOut">
              <a:rPr lang="en-US"/>
              <a:pPr>
                <a:defRPr/>
              </a:pPr>
              <a:t>1/1/2008</a:t>
            </a:fld>
            <a:endParaRPr lang="en-US"/>
          </a:p>
        </p:txBody>
      </p:sp>
      <p:sp>
        <p:nvSpPr>
          <p:cNvPr id="4" name="Slide Image Placeholder 3"/>
          <p:cNvSpPr>
            <a:spLocks noGrp="1" noRot="1" noChangeAspect="1"/>
          </p:cNvSpPr>
          <p:nvPr>
            <p:ph type="sldImg" idx="2"/>
          </p:nvPr>
        </p:nvSpPr>
        <p:spPr>
          <a:xfrm>
            <a:off x="1130300" y="690563"/>
            <a:ext cx="4597400" cy="3449637"/>
          </a:xfrm>
          <a:prstGeom prst="rect">
            <a:avLst/>
          </a:prstGeom>
          <a:noFill/>
          <a:ln w="12700">
            <a:solidFill>
              <a:prstClr val="black"/>
            </a:solidFill>
          </a:ln>
        </p:spPr>
        <p:txBody>
          <a:bodyPr vert="horz" lIns="90251" tIns="45126" rIns="90251" bIns="45126" rtlCol="0" anchor="ctr"/>
          <a:lstStyle/>
          <a:p>
            <a:pPr lvl="0"/>
            <a:endParaRPr lang="en-US" noProof="0" smtClean="0"/>
          </a:p>
        </p:txBody>
      </p:sp>
      <p:sp>
        <p:nvSpPr>
          <p:cNvPr id="5" name="Notes Placeholder 4"/>
          <p:cNvSpPr>
            <a:spLocks noGrp="1"/>
          </p:cNvSpPr>
          <p:nvPr>
            <p:ph type="body" sz="quarter" idx="3"/>
          </p:nvPr>
        </p:nvSpPr>
        <p:spPr>
          <a:xfrm>
            <a:off x="685800" y="4370388"/>
            <a:ext cx="5486400" cy="4138612"/>
          </a:xfrm>
          <a:prstGeom prst="rect">
            <a:avLst/>
          </a:prstGeom>
        </p:spPr>
        <p:txBody>
          <a:bodyPr vert="horz" lIns="90251" tIns="45126" rIns="90251" bIns="4512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39188"/>
            <a:ext cx="2971800" cy="458787"/>
          </a:xfrm>
          <a:prstGeom prst="rect">
            <a:avLst/>
          </a:prstGeom>
        </p:spPr>
        <p:txBody>
          <a:bodyPr vert="horz" lIns="90251" tIns="45126" rIns="90251" bIns="45126"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739188"/>
            <a:ext cx="2971800" cy="458787"/>
          </a:xfrm>
          <a:prstGeom prst="rect">
            <a:avLst/>
          </a:prstGeom>
        </p:spPr>
        <p:txBody>
          <a:bodyPr vert="horz" lIns="90251" tIns="45126" rIns="90251" bIns="45126" rtlCol="0" anchor="b"/>
          <a:lstStyle>
            <a:lvl1pPr algn="r">
              <a:defRPr sz="1200"/>
            </a:lvl1pPr>
          </a:lstStyle>
          <a:p>
            <a:pPr>
              <a:defRPr/>
            </a:pPr>
            <a:fld id="{ADBD5F74-8BE5-4861-9C0B-1E683529A3D1}" type="slidenum">
              <a:rPr lang="en-US"/>
              <a:pPr>
                <a:defRPr/>
              </a:pPr>
              <a:t>‹#›</a:t>
            </a:fld>
            <a:endParaRPr lang="en-US"/>
          </a:p>
        </p:txBody>
      </p:sp>
    </p:spTree>
    <p:extLst>
      <p:ext uri="{BB962C8B-B14F-4D97-AF65-F5344CB8AC3E}">
        <p14:creationId xmlns:p14="http://schemas.microsoft.com/office/powerpoint/2010/main" val="4107945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Near miss reporting and investigation identify and control safety or health hazards before they cause a more serious incident. One of the best ways to avoid further incidents is to understand how an incident occurred and how to avoid that type of incident in the future. The incident investigation is a tool. </a:t>
            </a:r>
            <a:r>
              <a:rPr lang="en-US" b="1" i="1" smtClean="0"/>
              <a:t>The goal is not to lay blame but to find out what happened and determine immediate and underlying root causes. </a:t>
            </a:r>
            <a:endParaRPr lang="en-US" smtClean="0"/>
          </a:p>
          <a:p>
            <a:r>
              <a:rPr lang="en-US" b="1" i="1" smtClean="0"/>
              <a:t> </a:t>
            </a:r>
            <a:endParaRPr lang="en-US" smtClean="0"/>
          </a:p>
          <a:p>
            <a:endParaRPr lang="en-US" smtClean="0"/>
          </a:p>
          <a:p>
            <a:endParaRPr lang="en-US"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1EE46A-7C5B-40D6-87F4-18378F464890}"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Lets take a look at 7 near miss management program elements. By breaking down the process it is easy to implement an effective near miss management process and instill a near miss reporting culture. </a:t>
            </a:r>
          </a:p>
        </p:txBody>
      </p:sp>
      <p:sp>
        <p:nvSpPr>
          <p:cNvPr id="399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99A278-3E4F-4635-9C64-F62CEDD0F6E6}"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goals in an a near miss incident investigation include: (1) find out what happened and determine the immediate and underlying root cause of the incident; (2) rethink the safety hazard; (3) introduce ways to prevent a reoccurrence, and; (4) establish training needs. All incidents or near miss incidents should be investigated. Incident investigations are a tool for uncovering hazards that either were missed earlier or require new controls (policies, procedures or personal protective equipment). Near miss reporting and investigation identify and control safety or health hazards before they cause a more serious incident.  All investigations should focus on prevention of future incidents, not placing blame. Conduct an investigation as soon as possible following the event to gather all the necessary facts, determine the true causes of the event, and develop recommendations to prevent a recurrence. Near miss investigation tips include investigating as quickly as possible, ensuring the area is safe to enter, looking for witnesses and asking for input, and recording the scene with photos (ideally date and time printed) or sketches for future training or communications to other employees.  </a:t>
            </a:r>
          </a:p>
          <a:p>
            <a:r>
              <a:rPr lang="en-US" smtClean="0"/>
              <a:t> </a:t>
            </a:r>
          </a:p>
          <a:p>
            <a:endParaRPr lang="en-US" smtClean="0"/>
          </a:p>
          <a:p>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0E5D3A0-B67C-4851-B095-A060968A36A8}"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Employees should not be punished for reporting a near miss incident. This is part of a proactive safety culture for the organization. Unless senior management makes a visible commitment to institutionalizing workplace-safety practices, the safety program will remain at status quo. Top management support means modeling the desired behavior so other employees understand that workplace safety is essential. People at all levels of the organization need to understand why safety is a crucial issue and how to actively and effectively participate in a workplace safety program. It can be difficult to convey that knowledge and appreciation to an entire organization. Training is one way of beginning the process. Another way is to identify the amount of time and money that accidents/injuries are costing the organization — money that could be used to purchase needed resources. Lack of clarity about the issues surrounding safety and the consequences of accidents and injuries to the organization’s overall well-being are often barriers to workplace safety. The organization needs to clearly and consistently communicate performance expectations about safety. Spell out the goals and objectives in terms of reducing the cost and frequency of accidents and injuries. This will promote open communication and the culture to encourage employees to report near miss incidents. </a:t>
            </a:r>
          </a:p>
          <a:p>
            <a:r>
              <a:rPr lang="en-US" smtClean="0"/>
              <a:t> </a:t>
            </a:r>
          </a:p>
          <a:p>
            <a:endParaRPr lang="en-US" smtClean="0"/>
          </a:p>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A2FEDDA-9718-4CB1-B500-B968B011EDD7}"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92500" lnSpcReduction="10000"/>
          </a:bodyPr>
          <a:lstStyle/>
          <a:p>
            <a:pPr>
              <a:defRPr/>
            </a:pPr>
            <a:r>
              <a:rPr lang="en-US" dirty="0" smtClean="0"/>
              <a:t>A process should be in place for senior management to make immediate decisions relating to corrective actions. The safety committee is a very good resource for near miss follow-up and solution to problems, as well as for corrective actions. Clearly define what the expected results are from a particular recommendation and set priorities for each action, identifying which ones should be completed before operations resume. Any recommendations or improvement suggestions that are not associated with the incident facts or situation should not be included in your final report.  Communicating the information you have gathered, the lessons you have learned, and your recommended solutions will go a long way toward preventing incidents from happening again. When it comes to incident investigation, there are two levels of formal communication. First, there is an official incident investigation report with a limited distribution.  Second, there is a widely-distributed flyer to communicate contributing factors of the incident and chief lessons learned from the incident. The final step of incident investigation is to follow up on your recommendations for corrective or preventive actions to be sure they were implemented and are effective. The goal of follow-up is to prevent a recurrence of the incident. Ensure recommendations receive prompt attention by creating an action plan. Keep in mind that some recommendations may look good on paper, but are not that realistic to put into place. Be sure to follow the progress of recommendations and, prior to final closure of a recommendation, determine and verify that the action is completed and fully addressed the original intent of the recommendation.</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smtClean="0"/>
          </a:p>
          <a:p>
            <a:pPr>
              <a:defRPr/>
            </a:pPr>
            <a:r>
              <a:rPr lang="en-US" dirty="0" smtClean="0"/>
              <a:t> </a:t>
            </a:r>
            <a:endParaRPr lang="en-US" dirty="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819D9D6-870D-4B54-8858-52FB52D44C2E}"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fontScale="47500" lnSpcReduction="20000"/>
          </a:bodyPr>
          <a:lstStyle/>
          <a:p>
            <a:pPr>
              <a:defRPr/>
            </a:pPr>
            <a:r>
              <a:rPr lang="en-US" b="1" dirty="0" smtClean="0"/>
              <a:t>Basic elements of root cause: Materials - </a:t>
            </a:r>
            <a:r>
              <a:rPr lang="en-US" dirty="0" smtClean="0"/>
              <a:t>Defective raw material, wrong type for job, lack of raw material; </a:t>
            </a:r>
            <a:r>
              <a:rPr lang="en-US" b="1" dirty="0" smtClean="0"/>
              <a:t>Man Power -  </a:t>
            </a:r>
            <a:r>
              <a:rPr lang="en-US" dirty="0" smtClean="0"/>
              <a:t>Inadequate capability, lack of knowledge, lack of skill, stress, improper motivation; </a:t>
            </a:r>
            <a:r>
              <a:rPr lang="en-US" b="1" dirty="0" smtClean="0"/>
              <a:t>Machine / Equipment - </a:t>
            </a:r>
            <a:r>
              <a:rPr lang="en-US" dirty="0" smtClean="0"/>
              <a:t>Incorrect tool selection, poor maintenance or design, poor equipment or tool placement, defective equipment or tool; </a:t>
            </a:r>
            <a:r>
              <a:rPr lang="en-US" b="1" dirty="0" smtClean="0"/>
              <a:t>Environment -  </a:t>
            </a:r>
            <a:r>
              <a:rPr lang="en-US" dirty="0" smtClean="0"/>
              <a:t>Orderly workplace, job design or layout of work, surfaces poorly maintained, physical demands of the task, forces of nature; </a:t>
            </a:r>
          </a:p>
          <a:p>
            <a:pPr>
              <a:defRPr/>
            </a:pPr>
            <a:r>
              <a:rPr lang="en-US" b="1" dirty="0" smtClean="0"/>
              <a:t>Management  - </a:t>
            </a:r>
            <a:r>
              <a:rPr lang="en-US" dirty="0" smtClean="0"/>
              <a:t>Poor management involvement or none at all, inattention to task, task hazards not guarded properly, other (horseplay, inattention, etc.) , stress demands, lack of process, lack of communication; </a:t>
            </a:r>
            <a:r>
              <a:rPr lang="en-US" b="1" dirty="0" smtClean="0"/>
              <a:t>Methods - </a:t>
            </a:r>
            <a:r>
              <a:rPr lang="en-US" dirty="0" smtClean="0"/>
              <a:t>Poor procedures or none at all, practices are not the same as written procedures, poor communication; </a:t>
            </a:r>
            <a:r>
              <a:rPr lang="en-US" b="1" dirty="0" smtClean="0"/>
              <a:t>Management system -  </a:t>
            </a:r>
            <a:r>
              <a:rPr lang="en-US" dirty="0" smtClean="0"/>
              <a:t>Training or education lacking, poor employee involvement, poor recognition of hazard, previously identified hazards were not eliminated.</a:t>
            </a:r>
          </a:p>
          <a:p>
            <a:pPr>
              <a:defRPr/>
            </a:pPr>
            <a:endParaRPr lang="en-US" dirty="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657FB80-5670-412F-A847-996361920C24}"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Root cause analysis (RCA) is not a single, sharply defined methodology.  There are many different tools, processes, and philosophies for performing RCA analysis. However, several very broadly defined approaches or "schools" can be identified by their basic approach or field of origin: safety-based, production-based, process-based, failure-based, and systems-based are all various root cause analysis procedures. You must determine which process best suits the needs of your organization. </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B7EDF0-DA6F-456B-9024-3C1EB24E5D64}"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One of the most, if not the most, important part of the near miss process is identifying corrections and implementing change to ensure the root cause of the near miss is eliminated. Identify corrective action(s) that will with certainty prevent recurrence of the problem or event. Identify solutions that are effective, prevent recurrence with reasonable certainty with consensus agreement of the group, are within your control, meet your goals and objectives, and do not introduce other new, unforeseen problems. Implement the recommended root cause correction(s). Ensure effectiveness by observing the implemented recommendation solutions. </a:t>
            </a:r>
          </a:p>
          <a:p>
            <a:endParaRPr lang="en-US" smtClean="0"/>
          </a:p>
        </p:txBody>
      </p:sp>
      <p:sp>
        <p:nvSpPr>
          <p:cNvPr id="460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66135C2-2C77-41BA-B8AF-9300F08C15C9}"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Near miss investigation conclusions must be provided to all employees with related job functions to identify the fundamental reasons why the incident occurred and the associated root cause(s). This makes all employees aware of the issues relating to the near miss and helps to find opportunities for eliminating potential risks for the future. </a:t>
            </a:r>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5804378-79B2-46E4-BC96-2ED1EBFC90BA}"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In developing a safety culture, employees and volunteers are able to observe, report and correct hazards &amp; near miss incidents. Once a near miss incident or hazard is identified, the correction must be made and reported. In an organization that has developed a safety culture, the near miss reporting process often has been used within the organization over time. Because individual motivations are different, the process of infusing a safety culture needs to address an array of motivations. Management will want to see the safety culture reduce the cost of insurance, and employees will want to feel safer and less prone to injuries. Employees will want to feel valued for their contributions in terms of identifying and correcting near miss incidents and hazards. </a:t>
            </a:r>
          </a:p>
          <a:p>
            <a:endParaRPr lang="en-US" smtClean="0"/>
          </a:p>
          <a:p>
            <a:endParaRPr lang="en-US" smtClean="0"/>
          </a:p>
        </p:txBody>
      </p:sp>
      <p:sp>
        <p:nvSpPr>
          <p:cNvPr id="481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51F0DF7-21B5-4E9A-9AD2-7AC2A5ED52B2}"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4915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 following information will provide you with additional details on how to develop and manage a near miss incident reporting system.  </a:t>
            </a:r>
          </a:p>
        </p:txBody>
      </p:sp>
      <p:sp>
        <p:nvSpPr>
          <p:cNvPr id="491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343192-C54B-4F7F-9EF0-7A966004718D}"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These are the topics we will review during this training session. In 2010, Pennsylvania employers reported 85,560 lost time accidents and 111 fatalities. Many of these injuries and fatalities likely would have had previous unreported near miss incidents relating to the process. Injuries and illness can be prevented and lives saved by reporting near miss incidents. </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F4C4AD-D941-45F8-AFFF-1713930E0B9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Successful implementation of an Near Miss Management System (NMMS) requires: (a) strong management ownership, with management team members knowledgeable of the business process and in a position to implement process change if needed; (b) participation and reporting of as many incidents as possible, and; (c) use of quantitative tools to identify weaknesses and improve the system.</a:t>
            </a:r>
          </a:p>
        </p:txBody>
      </p:sp>
      <p:sp>
        <p:nvSpPr>
          <p:cNvPr id="501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97A5F5-95FD-48D9-8A7D-CC064360379E}"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Near-miss management systems (NMMS) are designed to enable people and institutions to learn from high-frequency, low-impact incidents (near misses) to prevent low-frequency, high-impact events (accidents). A comprehensive NMMS includes several important implementation steps, such as </a:t>
            </a:r>
            <a:r>
              <a:rPr lang="en-US" u="sng" smtClean="0"/>
              <a:t>identification of near misses, disclosure and reporting, prioritization and classification, distribution of the information, analysis of causes, solution identification, dissemination of actions and knowledge, resolution, and closure of the case. </a:t>
            </a:r>
          </a:p>
        </p:txBody>
      </p:sp>
      <p:sp>
        <p:nvSpPr>
          <p:cNvPr id="512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C7216CD-6C00-4546-92C2-DCBD71EBC1E3}"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Auditing a near miss systems performance is a very important step in the near miss management process. This provides a view of what is working well and what needs to be improved. An important point in the near miss audit process is inclusion of all levels of employees in the information/data collection and analysis. This is the only way to find out if management’s expectations match the employee’s expectations, which is critical for an effective near miss program. </a:t>
            </a:r>
          </a:p>
        </p:txBody>
      </p:sp>
      <p:sp>
        <p:nvSpPr>
          <p:cNvPr id="522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4D00AF6-295B-402A-B8E3-B0823906B368}"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a:defRPr/>
            </a:pPr>
            <a:r>
              <a:rPr lang="en-US" dirty="0" smtClean="0"/>
              <a:t>Two groups of people should receive training in the near miss reporting system.</a:t>
            </a:r>
          </a:p>
          <a:p>
            <a:pPr marL="228600" indent="-228600">
              <a:buFont typeface="+mj-lt"/>
              <a:buAutoNum type="arabicPeriod"/>
              <a:defRPr/>
            </a:pPr>
            <a:r>
              <a:rPr lang="en-US" dirty="0" smtClean="0"/>
              <a:t>Training of the people that will manage the reporting system must be conducted. Training topics to be covered for this group should include development of guidelines for prioritization , tracking, performance measurement, and improvement of the system on an ongoing basis.  </a:t>
            </a:r>
          </a:p>
          <a:p>
            <a:pPr marL="228600" indent="-228600">
              <a:buFont typeface="+mj-lt"/>
              <a:buAutoNum type="arabicPeriod"/>
              <a:defRPr/>
            </a:pPr>
            <a:r>
              <a:rPr lang="en-US" dirty="0" smtClean="0"/>
              <a:t>Employee Training. The objectives of the employee training are to focus on the actual use of the reporting system. This training should include the following:</a:t>
            </a:r>
          </a:p>
          <a:p>
            <a:pPr marL="685800" lvl="1" indent="-228600">
              <a:buFont typeface="Arial" pitchFamily="34" charset="0"/>
              <a:buChar char="•"/>
              <a:defRPr/>
            </a:pPr>
            <a:r>
              <a:rPr lang="en-US" dirty="0" smtClean="0"/>
              <a:t>What are near misses and how one can identify them</a:t>
            </a:r>
          </a:p>
          <a:p>
            <a:pPr marL="685800" lvl="1" indent="-228600">
              <a:buFont typeface="Arial" pitchFamily="34" charset="0"/>
              <a:buChar char="•"/>
              <a:defRPr/>
            </a:pPr>
            <a:r>
              <a:rPr lang="en-US" dirty="0" smtClean="0"/>
              <a:t>Why near misses are important and how each employee can help</a:t>
            </a:r>
          </a:p>
          <a:p>
            <a:pPr marL="685800" lvl="1" indent="-228600">
              <a:buFont typeface="Arial" pitchFamily="34" charset="0"/>
              <a:buChar char="•"/>
              <a:defRPr/>
            </a:pPr>
            <a:r>
              <a:rPr lang="en-US" dirty="0" smtClean="0"/>
              <a:t>What is the role of each person in the near miss reporting process including individuals that manage the process</a:t>
            </a:r>
          </a:p>
          <a:p>
            <a:pPr marL="685800" lvl="1" indent="-228600">
              <a:buFont typeface="Arial" pitchFamily="34" charset="0"/>
              <a:buChar char="•"/>
              <a:defRPr/>
            </a:pPr>
            <a:r>
              <a:rPr lang="en-US" dirty="0" smtClean="0"/>
              <a:t>What is the near miss management process and how does it work (Explain the complete process)</a:t>
            </a:r>
          </a:p>
          <a:p>
            <a:pPr marL="685800" lvl="1" indent="-228600">
              <a:buFont typeface="Arial" pitchFamily="34" charset="0"/>
              <a:buChar char="•"/>
              <a:defRPr/>
            </a:pPr>
            <a:r>
              <a:rPr lang="en-US" dirty="0" smtClean="0"/>
              <a:t>Who are the near miss team members and why are they on the team  </a:t>
            </a:r>
          </a:p>
          <a:p>
            <a:pPr marL="685800" lvl="1" indent="-228600">
              <a:buFont typeface="Arial" pitchFamily="34" charset="0"/>
              <a:buChar char="•"/>
              <a:defRPr/>
            </a:pPr>
            <a:r>
              <a:rPr lang="en-US" dirty="0" smtClean="0"/>
              <a:t>How are near miss incidents prioritized for action and by whom  </a:t>
            </a:r>
          </a:p>
          <a:p>
            <a:pPr marL="685800" lvl="1" indent="-228600">
              <a:buFont typeface="Arial" pitchFamily="34" charset="0"/>
              <a:buChar char="•"/>
              <a:defRPr/>
            </a:pPr>
            <a:r>
              <a:rPr lang="en-US" dirty="0" smtClean="0"/>
              <a:t>The near miss team should develop a FAQ list and have them posted with the near miss policy </a:t>
            </a:r>
          </a:p>
          <a:p>
            <a:pPr>
              <a:defRPr/>
            </a:pPr>
            <a:endParaRPr lang="en-US" dirty="0"/>
          </a:p>
        </p:txBody>
      </p:sp>
      <p:sp>
        <p:nvSpPr>
          <p:cNvPr id="532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3CDA5C9-54EF-4B1A-B4EC-D649E98FFB78}"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Refer to slide</a:t>
            </a:r>
          </a:p>
        </p:txBody>
      </p:sp>
      <p:sp>
        <p:nvSpPr>
          <p:cNvPr id="542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77C8B91-2974-44DA-88B0-D385917007E9}" type="slidenum">
              <a:rPr lang="en-US" smtClean="0"/>
              <a:pPr/>
              <a:t>25</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Workplace safety is about preventing injury and illness to employees in the workplace. Therefore, it is about protecting the employer’s most valuable asset: its workers. Near miss reporting helps to formulate strategies, reduce workplace injuries and fatalities, and enhance the safety culture of the workforce. A near miss system operated in the proper format is designed not only to identify near miss incidents but to also help break down communication barriers among co-workers as well as between supervisors and the employees on the front-line. </a:t>
            </a:r>
          </a:p>
          <a:p>
            <a:endParaRPr lang="en-US" smtClean="0"/>
          </a:p>
          <a:p>
            <a:r>
              <a:rPr lang="en-US" smtClean="0"/>
              <a:t>Effective and lasting change generally comes about when top management and all employees commit to adopting safety as a top priority.  </a:t>
            </a:r>
          </a:p>
          <a:p>
            <a:r>
              <a:rPr lang="en-US" smtClean="0"/>
              <a:t> </a:t>
            </a:r>
          </a:p>
        </p:txBody>
      </p:sp>
      <p:sp>
        <p:nvSpPr>
          <p:cNvPr id="553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C95F190-093B-4C4C-8B59-D1A41BA08E23}" type="slidenum">
              <a:rPr lang="en-US" smtClean="0"/>
              <a:pPr/>
              <a:t>26</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smtClean="0"/>
              <a:t>NEAR MISS — </a:t>
            </a:r>
            <a:r>
              <a:rPr lang="en-US" smtClean="0"/>
              <a:t>A </a:t>
            </a:r>
            <a:r>
              <a:rPr lang="en-US" b="1" smtClean="0"/>
              <a:t>near miss</a:t>
            </a:r>
            <a:r>
              <a:rPr lang="en-US" smtClean="0"/>
              <a:t> is an unplanned event that did not result in injury, illness, or damage – but had the potential to do so. Only a fortunate break in the chain of events prevented an injury, fatality or damage; in other words, a miss that was nonetheless very near. Near miss describes incidents where, given a slight shift in time or distance, injury, ill-health or damage easily could have occurred, but didn't this time. </a:t>
            </a:r>
          </a:p>
          <a:p>
            <a:endParaRPr lang="en-US"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8F289E3-2940-4975-A6AC-D4C2539FD686}"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Although the label of 'human error' is commonly applied to an initiating event, a faulty process or system invariably permits or compounds the harm, and should be the focus of improvement in near miss situations.</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6BEC78-B92A-4EA0-9D41-2F27417519EE}"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In terms of human lives and property damage, near misses are cheaper, zero-cost learning tools for safety compared to actual injury or property loss. As you see in the slide a near miss incident can result from many circumstances. Conditions, behavior, machinery failure and so on.  No matter what the condition the events that caused the near miss are subjected to a root cause. An analysis to identify the defect in the system that resulted in the error and factors that may either amplify or ameliorate the result must be conducted. </a:t>
            </a:r>
          </a:p>
          <a:p>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CC0523-7D75-45F2-8348-641FFB7D2AC8}"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Most people involved with workplace safety are very aware of the iceberg theory.  </a:t>
            </a:r>
            <a:br>
              <a:rPr lang="en-US" smtClean="0"/>
            </a:br>
            <a:r>
              <a:rPr lang="en-US" smtClean="0"/>
              <a:t>It is very simple: for every recorded incident sitting above the surface, there are many unrecorded near misses submerged below the surface. </a:t>
            </a:r>
            <a:br>
              <a:rPr lang="en-US" smtClean="0"/>
            </a:br>
            <a:r>
              <a:rPr lang="en-US" smtClean="0"/>
              <a:t>If you capture the near misses and act on the causes, you can reduce or eliminate actual incidents occurring. The process is simple but very effective.</a:t>
            </a:r>
            <a:br>
              <a:rPr lang="en-US" smtClean="0"/>
            </a:br>
            <a:endParaRPr lang="en-US"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DB263FF-6F7C-4EEB-9552-711378E17999}"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1931 – Heinrich’s Theory.  This theory has been disputed over the years. </a:t>
            </a:r>
          </a:p>
          <a:p>
            <a:pPr eaLnBrk="1" hangingPunct="1">
              <a:spcBef>
                <a:spcPct val="0"/>
              </a:spcBef>
            </a:pPr>
            <a:r>
              <a:rPr lang="en-US" smtClean="0"/>
              <a:t>Heinrich's often-stated belief that the predominant causes of no-injury accidents are identical with the predominant causes of accidents resulting in major injuries is not supported by convincing evidence and is questioned by several authors. Application of the premise results in misdirection since those who apply it may presume, inappropriately, that if they concentrate their efforts on the types of accidents that occur frequently, the potential for severe injury will be addressed.</a:t>
            </a:r>
          </a:p>
          <a:p>
            <a:pPr eaLnBrk="1" hangingPunct="1">
              <a:spcBef>
                <a:spcPct val="0"/>
              </a:spcBef>
            </a:pPr>
            <a:r>
              <a:rPr lang="en-US" smtClean="0"/>
              <a:t>Investigation of numerous accidents resulting in fatality or serious injury by modern-day safety professionals leads to the conclusion that their causal factors are not linked to accidents that occur frequently and result in minor injury. </a:t>
            </a:r>
          </a:p>
          <a:p>
            <a:pPr eaLnBrk="1" hangingPunct="1">
              <a:spcBef>
                <a:spcPct val="0"/>
              </a:spcBef>
            </a:pPr>
            <a:r>
              <a:rPr lang="en-US" smtClean="0"/>
              <a:t>   </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BE305B-6044-4337-AEDB-3D50141C5886}"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An ideal near miss event reporting system includes both mandatory (for incidents with high loss potential) and voluntary, non-punitive reporting by witnesses. A key to any near miss report is the "lesson learned." Near miss reports can describe what they observed throughout the event, and the factors that prevented loss from occurring. This information can be used to indentify and eradicate the root cause of the near miss incident.    </a:t>
            </a:r>
          </a:p>
          <a:p>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C1CD80-F066-41AB-9398-69EDF19BE502}"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Near misses are smaller in scale, relatively simpler to analyze and easier to resolve. Thus, capturing near misses not only provides an inexpensive means of learning, but also has some equally beneficial spin-offs. The process provides immense opportunity for "employee participation," a basic requirement for a successful workplace safety program. This embodies principles for behavior shift, responsibility sharing, awareness, and incentives. One of the primary workplace problems near miss incident reporting attempts to solve directly or indirectly is to try and create an open culture whereby everyone shares and contributes in a responsible manner. near miss reporting has been shown to increase employee relationships and encourage teamwork in creating a safer work environment.</a:t>
            </a:r>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9F7416-0EEC-4A2C-84F0-341C27C3D7C6}"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D7B7F0F-7F40-4AA4-87A0-E112324C14D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524000"/>
            <a:ext cx="1943100" cy="45720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381000" y="1524000"/>
            <a:ext cx="579120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85D273-C674-40AA-86D1-DC370353EC7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967B1F-5B7C-4EF1-9FEA-FAE9A0EF651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EABE7A-0C14-46C2-9DE9-B5C4ECFCFC5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6705600" cy="838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13DF3AF-126C-4071-80B8-FD7FB4568B2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500AE4E-A5E0-466D-AC32-CDFA91F8AFD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E45376B-9A5E-4416-8967-7A3C441F79C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0"/>
            <a:ext cx="3008313" cy="11430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524000"/>
            <a:ext cx="5111750" cy="4602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743200"/>
            <a:ext cx="3008313" cy="33829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0A9B72C-6CB7-4CD9-A5C8-061AC834081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09600" y="1523999"/>
            <a:ext cx="6669088" cy="32035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219200"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3AF61C-3787-4D59-AA5E-B2662EF4892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600200"/>
            <a:ext cx="7772400" cy="4495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9C24C1-7167-4E19-A39A-47E93CDFEA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228600" y="228600"/>
            <a:ext cx="8801100" cy="6502400"/>
            <a:chOff x="240" y="144"/>
            <a:chExt cx="5448" cy="4025"/>
          </a:xfrm>
        </p:grpSpPr>
        <p:grpSp>
          <p:nvGrpSpPr>
            <p:cNvPr id="2056" name="Group 7"/>
            <p:cNvGrpSpPr>
              <a:grpSpLocks/>
            </p:cNvGrpSpPr>
            <p:nvPr/>
          </p:nvGrpSpPr>
          <p:grpSpPr bwMode="auto">
            <a:xfrm>
              <a:off x="240" y="144"/>
              <a:ext cx="5328" cy="4025"/>
              <a:chOff x="240" y="144"/>
              <a:chExt cx="5328" cy="4025"/>
            </a:xfrm>
          </p:grpSpPr>
          <p:pic>
            <p:nvPicPr>
              <p:cNvPr id="2058" name="Picture 5" descr="P:\Mgmt Svcs\Creative Design and Mktng\New Stationary Changes\Powerpointbottom.jpg"/>
              <p:cNvPicPr>
                <a:picLocks noChangeAspect="1" noChangeArrowheads="1"/>
              </p:cNvPicPr>
              <p:nvPr/>
            </p:nvPicPr>
            <p:blipFill>
              <a:blip r:embed="rId12" cstate="print"/>
              <a:srcRect/>
              <a:stretch>
                <a:fillRect/>
              </a:stretch>
            </p:blipFill>
            <p:spPr bwMode="auto">
              <a:xfrm>
                <a:off x="240" y="4032"/>
                <a:ext cx="5328" cy="137"/>
              </a:xfrm>
              <a:prstGeom prst="rect">
                <a:avLst/>
              </a:prstGeom>
              <a:noFill/>
              <a:ln w="9525">
                <a:noFill/>
                <a:miter lim="800000"/>
                <a:headEnd/>
                <a:tailEnd/>
              </a:ln>
            </p:spPr>
          </p:pic>
          <p:pic>
            <p:nvPicPr>
              <p:cNvPr id="2059" name="Picture 6" descr="P:\Mgmt Svcs\Creative Design and Mktng\New Stationary Changes\TopBarsAlone.jpg"/>
              <p:cNvPicPr>
                <a:picLocks noChangeAspect="1" noChangeArrowheads="1"/>
              </p:cNvPicPr>
              <p:nvPr/>
            </p:nvPicPr>
            <p:blipFill>
              <a:blip r:embed="rId13" cstate="print"/>
              <a:srcRect/>
              <a:stretch>
                <a:fillRect/>
              </a:stretch>
            </p:blipFill>
            <p:spPr bwMode="auto">
              <a:xfrm>
                <a:off x="240" y="144"/>
                <a:ext cx="4141" cy="743"/>
              </a:xfrm>
              <a:prstGeom prst="rect">
                <a:avLst/>
              </a:prstGeom>
              <a:noFill/>
              <a:ln w="9525">
                <a:noFill/>
                <a:miter lim="800000"/>
                <a:headEnd/>
                <a:tailEnd/>
              </a:ln>
            </p:spPr>
          </p:pic>
        </p:grpSp>
        <p:pic>
          <p:nvPicPr>
            <p:cNvPr id="2057" name="Picture 10" descr="P:\Mgmt Svcs\Creative Design and Mktng\New Stationary Changes\Logo_Stacked_2color447.jpg"/>
            <p:cNvPicPr>
              <a:picLocks noChangeAspect="1" noChangeArrowheads="1"/>
            </p:cNvPicPr>
            <p:nvPr/>
          </p:nvPicPr>
          <p:blipFill>
            <a:blip r:embed="rId14" cstate="print"/>
            <a:srcRect/>
            <a:stretch>
              <a:fillRect/>
            </a:stretch>
          </p:blipFill>
          <p:spPr bwMode="auto">
            <a:xfrm>
              <a:off x="4416" y="144"/>
              <a:ext cx="1272" cy="564"/>
            </a:xfrm>
            <a:prstGeom prst="rect">
              <a:avLst/>
            </a:prstGeom>
            <a:noFill/>
            <a:ln w="9525">
              <a:noFill/>
              <a:miter lim="800000"/>
              <a:headEnd/>
              <a:tailEnd/>
            </a:ln>
          </p:spPr>
        </p:pic>
      </p:grpSp>
      <p:sp>
        <p:nvSpPr>
          <p:cNvPr id="2051" name="Rectangle 2"/>
          <p:cNvSpPr>
            <a:spLocks noGrp="1" noChangeArrowheads="1"/>
          </p:cNvSpPr>
          <p:nvPr>
            <p:ph type="title"/>
          </p:nvPr>
        </p:nvSpPr>
        <p:spPr bwMode="auto">
          <a:xfrm>
            <a:off x="228600" y="228600"/>
            <a:ext cx="6705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 name="Rectangle 4"/>
          <p:cNvSpPr>
            <a:spLocks noGrp="1" noChangeArrowheads="1"/>
          </p:cNvSpPr>
          <p:nvPr>
            <p:ph type="dt" sz="half" idx="2"/>
          </p:nvPr>
        </p:nvSpPr>
        <p:spPr bwMode="auto">
          <a:xfrm>
            <a:off x="457200" y="64770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4770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858000" y="64770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pPr>
              <a:defRPr/>
            </a:pPr>
            <a:fld id="{0EA625A9-BABE-4960-825A-633CC949C771}"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lvl1pPr algn="ctr" rtl="0" eaLnBrk="0" fontAlgn="base" hangingPunct="0">
        <a:spcBef>
          <a:spcPct val="0"/>
        </a:spcBef>
        <a:spcAft>
          <a:spcPct val="0"/>
        </a:spcAft>
        <a:defRPr sz="3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Verdana" pitchFamily="34" charset="0"/>
        </a:defRPr>
      </a:lvl2pPr>
      <a:lvl3pPr algn="ctr" rtl="0" eaLnBrk="0" fontAlgn="base" hangingPunct="0">
        <a:spcBef>
          <a:spcPct val="0"/>
        </a:spcBef>
        <a:spcAft>
          <a:spcPct val="0"/>
        </a:spcAft>
        <a:defRPr sz="3200">
          <a:solidFill>
            <a:schemeClr val="bg1"/>
          </a:solidFill>
          <a:latin typeface="Verdana" pitchFamily="34" charset="0"/>
        </a:defRPr>
      </a:lvl3pPr>
      <a:lvl4pPr algn="ctr" rtl="0" eaLnBrk="0" fontAlgn="base" hangingPunct="0">
        <a:spcBef>
          <a:spcPct val="0"/>
        </a:spcBef>
        <a:spcAft>
          <a:spcPct val="0"/>
        </a:spcAft>
        <a:defRPr sz="3200">
          <a:solidFill>
            <a:schemeClr val="bg1"/>
          </a:solidFill>
          <a:latin typeface="Verdana" pitchFamily="34" charset="0"/>
        </a:defRPr>
      </a:lvl4pPr>
      <a:lvl5pPr algn="ctr" rtl="0" eaLnBrk="0" fontAlgn="base" hangingPunct="0">
        <a:spcBef>
          <a:spcPct val="0"/>
        </a:spcBef>
        <a:spcAft>
          <a:spcPct val="0"/>
        </a:spcAft>
        <a:defRPr sz="3200">
          <a:solidFill>
            <a:schemeClr val="bg1"/>
          </a:solidFill>
          <a:latin typeface="Verdana" pitchFamily="34" charset="0"/>
        </a:defRPr>
      </a:lvl5pPr>
      <a:lvl6pPr marL="457200" algn="ctr" rtl="0" eaLnBrk="1" fontAlgn="base" hangingPunct="1">
        <a:spcBef>
          <a:spcPct val="0"/>
        </a:spcBef>
        <a:spcAft>
          <a:spcPct val="0"/>
        </a:spcAft>
        <a:defRPr sz="4400">
          <a:solidFill>
            <a:schemeClr val="tx2"/>
          </a:solidFill>
          <a:latin typeface="Verdana" pitchFamily="34" charset="0"/>
        </a:defRPr>
      </a:lvl6pPr>
      <a:lvl7pPr marL="914400" algn="ctr" rtl="0" eaLnBrk="1" fontAlgn="base" hangingPunct="1">
        <a:spcBef>
          <a:spcPct val="0"/>
        </a:spcBef>
        <a:spcAft>
          <a:spcPct val="0"/>
        </a:spcAft>
        <a:defRPr sz="4400">
          <a:solidFill>
            <a:schemeClr val="tx2"/>
          </a:solidFill>
          <a:latin typeface="Verdana" pitchFamily="34" charset="0"/>
        </a:defRPr>
      </a:lvl7pPr>
      <a:lvl8pPr marL="1371600" algn="ctr" rtl="0" eaLnBrk="1" fontAlgn="base" hangingPunct="1">
        <a:spcBef>
          <a:spcPct val="0"/>
        </a:spcBef>
        <a:spcAft>
          <a:spcPct val="0"/>
        </a:spcAft>
        <a:defRPr sz="4400">
          <a:solidFill>
            <a:schemeClr val="tx2"/>
          </a:solidFill>
          <a:latin typeface="Verdana" pitchFamily="34" charset="0"/>
        </a:defRPr>
      </a:lvl8pPr>
      <a:lvl9pPr marL="1828800" algn="ctr" rtl="0" eaLnBrk="1" fontAlgn="base" hangingPunct="1">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2.emf"/><Relationship Id="rId5" Type="http://schemas.openxmlformats.org/officeDocument/2006/relationships/oleObject" Target="../embeddings/oleObject2.bin"/><Relationship Id="rId4" Type="http://schemas.openxmlformats.org/officeDocument/2006/relationships/image" Target="../media/image11.e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026"/>
          <p:cNvSpPr>
            <a:spLocks noGrp="1" noChangeArrowheads="1"/>
          </p:cNvSpPr>
          <p:nvPr>
            <p:ph type="title"/>
          </p:nvPr>
        </p:nvSpPr>
        <p:spPr>
          <a:xfrm>
            <a:off x="0" y="0"/>
            <a:ext cx="6781800" cy="1295400"/>
          </a:xfrm>
        </p:spPr>
        <p:txBody>
          <a:bodyPr/>
          <a:lstStyle/>
          <a:p>
            <a:r>
              <a:rPr lang="en-US" sz="2800" b="1" smtClean="0"/>
              <a:t>   NEAR MISS</a:t>
            </a:r>
          </a:p>
        </p:txBody>
      </p:sp>
      <p:sp>
        <p:nvSpPr>
          <p:cNvPr id="3075" name="TextBox 3"/>
          <p:cNvSpPr txBox="1">
            <a:spLocks noChangeArrowheads="1"/>
          </p:cNvSpPr>
          <p:nvPr/>
        </p:nvSpPr>
        <p:spPr bwMode="auto">
          <a:xfrm>
            <a:off x="6629400" y="1219200"/>
            <a:ext cx="2514600" cy="508000"/>
          </a:xfrm>
          <a:prstGeom prst="rect">
            <a:avLst/>
          </a:prstGeom>
          <a:noFill/>
          <a:ln w="9525">
            <a:noFill/>
            <a:miter lim="800000"/>
            <a:headEnd/>
            <a:tailEnd/>
          </a:ln>
        </p:spPr>
        <p:txBody>
          <a:bodyPr>
            <a:spAutoFit/>
          </a:bodyPr>
          <a:lstStyle/>
          <a:p>
            <a:pPr algn="ctr"/>
            <a:r>
              <a:rPr lang="en-US" sz="900" i="1">
                <a:latin typeface="Verdana" pitchFamily="34" charset="0"/>
              </a:rPr>
              <a:t>Bureau of Workers’ Comp                  PA Training for Health &amp; Safety  (PATHS)</a:t>
            </a:r>
          </a:p>
        </p:txBody>
      </p:sp>
      <p:pic>
        <p:nvPicPr>
          <p:cNvPr id="3076" name="Picture 5" descr="Near Miss-Two Planes.jpg"/>
          <p:cNvPicPr>
            <a:picLocks noChangeAspect="1"/>
          </p:cNvPicPr>
          <p:nvPr/>
        </p:nvPicPr>
        <p:blipFill>
          <a:blip r:embed="rId3" cstate="print"/>
          <a:srcRect/>
          <a:stretch>
            <a:fillRect/>
          </a:stretch>
        </p:blipFill>
        <p:spPr bwMode="auto">
          <a:xfrm>
            <a:off x="1524000" y="1828800"/>
            <a:ext cx="5867400" cy="4419600"/>
          </a:xfrm>
          <a:prstGeom prst="rect">
            <a:avLst/>
          </a:prstGeom>
          <a:noFill/>
          <a:ln w="9525">
            <a:noFill/>
            <a:miter lim="800000"/>
            <a:headEnd/>
            <a:tailEnd/>
          </a:ln>
        </p:spPr>
      </p:pic>
      <p:sp>
        <p:nvSpPr>
          <p:cNvPr id="8" name="Slide Number Placeholder 7"/>
          <p:cNvSpPr>
            <a:spLocks noGrp="1"/>
          </p:cNvSpPr>
          <p:nvPr>
            <p:ph type="sldNum" sz="quarter" idx="12"/>
          </p:nvPr>
        </p:nvSpPr>
        <p:spPr/>
        <p:txBody>
          <a:bodyPr/>
          <a:lstStyle/>
          <a:p>
            <a:pPr>
              <a:defRPr/>
            </a:pPr>
            <a:fld id="{FC1AF3CE-B33F-488B-8768-616EACBB09FB}" type="slidenum">
              <a:rPr lang="en-US" smtClean="0">
                <a:solidFill>
                  <a:schemeClr val="bg1"/>
                </a:solidFill>
              </a:rPr>
              <a:pPr>
                <a:defRPr/>
              </a:pPr>
              <a:t>1</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z="2800" smtClean="0"/>
              <a:t>Near-Miss Management Stages </a:t>
            </a:r>
          </a:p>
        </p:txBody>
      </p:sp>
      <p:sp>
        <p:nvSpPr>
          <p:cNvPr id="12291" name="Content Placeholder 2"/>
          <p:cNvSpPr>
            <a:spLocks noGrp="1"/>
          </p:cNvSpPr>
          <p:nvPr>
            <p:ph idx="1"/>
          </p:nvPr>
        </p:nvSpPr>
        <p:spPr>
          <a:xfrm>
            <a:off x="381000" y="2362200"/>
            <a:ext cx="5791200" cy="4114800"/>
          </a:xfrm>
        </p:spPr>
        <p:txBody>
          <a:bodyPr/>
          <a:lstStyle/>
          <a:p>
            <a:r>
              <a:rPr lang="en-US" sz="2400" smtClean="0"/>
              <a:t>Identification</a:t>
            </a:r>
          </a:p>
          <a:p>
            <a:r>
              <a:rPr lang="en-US" sz="2400" smtClean="0"/>
              <a:t>Disclosure</a:t>
            </a:r>
          </a:p>
          <a:p>
            <a:r>
              <a:rPr lang="en-US" sz="2400" smtClean="0"/>
              <a:t>Distribution</a:t>
            </a:r>
          </a:p>
          <a:p>
            <a:r>
              <a:rPr lang="en-US" sz="2400" smtClean="0"/>
              <a:t>Root-cause analysis</a:t>
            </a:r>
          </a:p>
          <a:p>
            <a:r>
              <a:rPr lang="en-US" sz="2400" smtClean="0"/>
              <a:t>Solution identification</a:t>
            </a:r>
          </a:p>
          <a:p>
            <a:r>
              <a:rPr lang="en-US" sz="2400" smtClean="0"/>
              <a:t>Dissemination </a:t>
            </a:r>
          </a:p>
          <a:p>
            <a:r>
              <a:rPr lang="en-US" sz="2400" smtClean="0"/>
              <a:t>Resolution</a:t>
            </a:r>
          </a:p>
        </p:txBody>
      </p:sp>
      <p:pic>
        <p:nvPicPr>
          <p:cNvPr id="12292" name="Picture 6" descr="Near Miss-Race Cars.jpg"/>
          <p:cNvPicPr>
            <a:picLocks noChangeAspect="1"/>
          </p:cNvPicPr>
          <p:nvPr/>
        </p:nvPicPr>
        <p:blipFill>
          <a:blip r:embed="rId3" cstate="print"/>
          <a:srcRect/>
          <a:stretch>
            <a:fillRect/>
          </a:stretch>
        </p:blipFill>
        <p:spPr bwMode="auto">
          <a:xfrm>
            <a:off x="4456113" y="2438400"/>
            <a:ext cx="4489450" cy="2895600"/>
          </a:xfrm>
          <a:prstGeom prst="rect">
            <a:avLst/>
          </a:prstGeom>
          <a:noFill/>
          <a:ln w="9525">
            <a:noFill/>
            <a:miter lim="800000"/>
            <a:headEnd/>
            <a:tailEnd/>
          </a:ln>
        </p:spPr>
      </p:pic>
      <p:sp>
        <p:nvSpPr>
          <p:cNvPr id="8" name="TextBox 7"/>
          <p:cNvSpPr txBox="1">
            <a:spLocks noChangeArrowheads="1"/>
          </p:cNvSpPr>
          <p:nvPr/>
        </p:nvSpPr>
        <p:spPr bwMode="auto">
          <a:xfrm>
            <a:off x="6324600" y="5334000"/>
            <a:ext cx="1143000" cy="369888"/>
          </a:xfrm>
          <a:prstGeom prst="rect">
            <a:avLst/>
          </a:prstGeom>
          <a:noFill/>
          <a:ln w="9525">
            <a:noFill/>
            <a:miter lim="800000"/>
            <a:headEnd/>
            <a:tailEnd/>
          </a:ln>
        </p:spPr>
        <p:txBody>
          <a:bodyPr>
            <a:spAutoFit/>
          </a:bodyPr>
          <a:lstStyle/>
          <a:p>
            <a:pPr algn="ctr"/>
            <a:r>
              <a:rPr lang="en-US">
                <a:latin typeface="Verdana" pitchFamily="34" charset="0"/>
              </a:rPr>
              <a:t>Almost!</a:t>
            </a:r>
          </a:p>
        </p:txBody>
      </p:sp>
      <p:sp>
        <p:nvSpPr>
          <p:cNvPr id="6" name="Slide Number Placeholder 5"/>
          <p:cNvSpPr>
            <a:spLocks noGrp="1"/>
          </p:cNvSpPr>
          <p:nvPr>
            <p:ph type="sldNum" sz="quarter" idx="12"/>
          </p:nvPr>
        </p:nvSpPr>
        <p:spPr/>
        <p:txBody>
          <a:bodyPr/>
          <a:lstStyle/>
          <a:p>
            <a:pPr>
              <a:defRPr/>
            </a:pPr>
            <a:fld id="{C3D36F66-253B-47A8-9B30-0F385D1884E9}" type="slidenum">
              <a:rPr lang="en-US" smtClean="0">
                <a:solidFill>
                  <a:schemeClr val="bg1"/>
                </a:solidFill>
              </a:rPr>
              <a:pPr>
                <a:defRPr/>
              </a:pPr>
              <a:t>10</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800" smtClean="0"/>
              <a:t>Identification</a:t>
            </a:r>
          </a:p>
        </p:txBody>
      </p:sp>
      <p:sp>
        <p:nvSpPr>
          <p:cNvPr id="13315" name="Content Placeholder 2"/>
          <p:cNvSpPr>
            <a:spLocks noGrp="1"/>
          </p:cNvSpPr>
          <p:nvPr>
            <p:ph idx="1"/>
          </p:nvPr>
        </p:nvSpPr>
        <p:spPr>
          <a:xfrm>
            <a:off x="685800" y="1905000"/>
            <a:ext cx="7772400" cy="4114800"/>
          </a:xfrm>
        </p:spPr>
        <p:txBody>
          <a:bodyPr/>
          <a:lstStyle/>
          <a:p>
            <a:r>
              <a:rPr lang="en-US" sz="2400" smtClean="0"/>
              <a:t>First stage of process</a:t>
            </a:r>
          </a:p>
          <a:p>
            <a:endParaRPr lang="en-US" sz="2400" smtClean="0"/>
          </a:p>
          <a:p>
            <a:r>
              <a:rPr lang="en-US" sz="2400" smtClean="0"/>
              <a:t>Sometimes issue is not obvious</a:t>
            </a:r>
          </a:p>
          <a:p>
            <a:endParaRPr lang="en-US" sz="2400" smtClean="0"/>
          </a:p>
          <a:p>
            <a:r>
              <a:rPr lang="en-US" sz="2400" smtClean="0"/>
              <a:t>May not be recognized as near miss</a:t>
            </a:r>
          </a:p>
          <a:p>
            <a:endParaRPr lang="en-US" sz="2400" smtClean="0"/>
          </a:p>
          <a:p>
            <a:r>
              <a:rPr lang="en-US" sz="2400" smtClean="0"/>
              <a:t>Need consistency in definition and perception</a:t>
            </a:r>
          </a:p>
          <a:p>
            <a:endParaRPr lang="en-US" sz="2400" smtClean="0"/>
          </a:p>
          <a:p>
            <a:r>
              <a:rPr lang="en-US" sz="2400" smtClean="0"/>
              <a:t>When in doubt, consider as near miss</a:t>
            </a:r>
          </a:p>
        </p:txBody>
      </p:sp>
      <p:sp>
        <p:nvSpPr>
          <p:cNvPr id="4" name="Slide Number Placeholder 3"/>
          <p:cNvSpPr>
            <a:spLocks noGrp="1"/>
          </p:cNvSpPr>
          <p:nvPr>
            <p:ph type="sldNum" sz="quarter" idx="12"/>
          </p:nvPr>
        </p:nvSpPr>
        <p:spPr/>
        <p:txBody>
          <a:bodyPr/>
          <a:lstStyle/>
          <a:p>
            <a:pPr>
              <a:defRPr/>
            </a:pPr>
            <a:fld id="{DC6A1CB4-D9F9-4CBC-B5DC-01381662CFBC}" type="slidenum">
              <a:rPr lang="en-US" smtClean="0">
                <a:solidFill>
                  <a:schemeClr val="bg1"/>
                </a:solidFill>
              </a:rPr>
              <a:pPr>
                <a:defRPr/>
              </a:pPr>
              <a:t>11</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z="2800" smtClean="0"/>
              <a:t>Disclosure</a:t>
            </a:r>
          </a:p>
        </p:txBody>
      </p:sp>
      <p:sp>
        <p:nvSpPr>
          <p:cNvPr id="14339" name="Content Placeholder 2"/>
          <p:cNvSpPr>
            <a:spLocks noGrp="1"/>
          </p:cNvSpPr>
          <p:nvPr>
            <p:ph idx="1"/>
          </p:nvPr>
        </p:nvSpPr>
        <p:spPr>
          <a:xfrm>
            <a:off x="914400" y="2057400"/>
            <a:ext cx="7772400" cy="4114800"/>
          </a:xfrm>
        </p:spPr>
        <p:txBody>
          <a:bodyPr/>
          <a:lstStyle/>
          <a:p>
            <a:r>
              <a:rPr lang="en-US" sz="2400" smtClean="0"/>
              <a:t>Employees need to feel comfortable    reporting near misses.</a:t>
            </a:r>
          </a:p>
          <a:p>
            <a:endParaRPr lang="en-US" sz="2400" smtClean="0"/>
          </a:p>
          <a:p>
            <a:r>
              <a:rPr lang="en-US" sz="2400" smtClean="0"/>
              <a:t>Employees should not fear disciplinary    action or peer pressure by reporting.</a:t>
            </a:r>
          </a:p>
          <a:p>
            <a:endParaRPr lang="en-US" sz="2400" smtClean="0"/>
          </a:p>
          <a:p>
            <a:r>
              <a:rPr lang="en-US" sz="2400" smtClean="0"/>
              <a:t>Organization’s safety culture is such that reporting a near miss is important and necessary.</a:t>
            </a:r>
          </a:p>
        </p:txBody>
      </p:sp>
      <p:sp>
        <p:nvSpPr>
          <p:cNvPr id="4" name="Slide Number Placeholder 3"/>
          <p:cNvSpPr>
            <a:spLocks noGrp="1"/>
          </p:cNvSpPr>
          <p:nvPr>
            <p:ph type="sldNum" sz="quarter" idx="12"/>
          </p:nvPr>
        </p:nvSpPr>
        <p:spPr/>
        <p:txBody>
          <a:bodyPr/>
          <a:lstStyle/>
          <a:p>
            <a:pPr>
              <a:defRPr/>
            </a:pPr>
            <a:fld id="{23484522-44BF-4805-8E76-6A5977C8794F}" type="slidenum">
              <a:rPr lang="en-US" smtClean="0">
                <a:solidFill>
                  <a:schemeClr val="bg1"/>
                </a:solidFill>
              </a:rPr>
              <a:pPr>
                <a:defRPr/>
              </a:pPr>
              <a:t>12</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z="2800" smtClean="0"/>
              <a:t>Distribution</a:t>
            </a:r>
          </a:p>
        </p:txBody>
      </p:sp>
      <p:sp>
        <p:nvSpPr>
          <p:cNvPr id="15363" name="Content Placeholder 2"/>
          <p:cNvSpPr>
            <a:spLocks noGrp="1"/>
          </p:cNvSpPr>
          <p:nvPr>
            <p:ph idx="1"/>
          </p:nvPr>
        </p:nvSpPr>
        <p:spPr>
          <a:xfrm>
            <a:off x="685800" y="2057400"/>
            <a:ext cx="7772400" cy="4114800"/>
          </a:xfrm>
        </p:spPr>
        <p:txBody>
          <a:bodyPr/>
          <a:lstStyle/>
          <a:p>
            <a:r>
              <a:rPr lang="en-US" sz="2400" smtClean="0"/>
              <a:t>Information transferred from the individual reporting to those who will make decisions regarding preventative actions.</a:t>
            </a:r>
          </a:p>
          <a:p>
            <a:r>
              <a:rPr lang="en-US" sz="2400" smtClean="0"/>
              <a:t>Rapid distribution of near-miss information is of foremost importance.</a:t>
            </a:r>
          </a:p>
          <a:p>
            <a:r>
              <a:rPr lang="en-US" sz="2400" smtClean="0"/>
              <a:t>Quick distribution helps ensure fast resolution, which reduces likelihood of potential accident occurring.</a:t>
            </a:r>
          </a:p>
          <a:p>
            <a:r>
              <a:rPr lang="en-US" sz="2400" smtClean="0"/>
              <a:t>Follow-up should occur quickly.</a:t>
            </a:r>
          </a:p>
        </p:txBody>
      </p:sp>
      <p:sp>
        <p:nvSpPr>
          <p:cNvPr id="4" name="Slide Number Placeholder 3"/>
          <p:cNvSpPr>
            <a:spLocks noGrp="1"/>
          </p:cNvSpPr>
          <p:nvPr>
            <p:ph type="sldNum" sz="quarter" idx="12"/>
          </p:nvPr>
        </p:nvSpPr>
        <p:spPr/>
        <p:txBody>
          <a:bodyPr/>
          <a:lstStyle/>
          <a:p>
            <a:pPr>
              <a:defRPr/>
            </a:pPr>
            <a:fld id="{3A21E66C-9F75-47BD-BAE9-A5BDDA1752C7}" type="slidenum">
              <a:rPr lang="en-US" smtClean="0">
                <a:solidFill>
                  <a:schemeClr val="bg1"/>
                </a:solidFill>
              </a:rPr>
              <a:pPr>
                <a:defRPr/>
              </a:pPr>
              <a:t>13</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2800" smtClean="0"/>
              <a:t>Direct &amp; Root-Cause Analysis</a:t>
            </a:r>
          </a:p>
        </p:txBody>
      </p:sp>
      <p:sp>
        <p:nvSpPr>
          <p:cNvPr id="16387" name="Content Placeholder 2"/>
          <p:cNvSpPr>
            <a:spLocks noGrp="1"/>
          </p:cNvSpPr>
          <p:nvPr>
            <p:ph idx="1"/>
          </p:nvPr>
        </p:nvSpPr>
        <p:spPr>
          <a:xfrm>
            <a:off x="533400" y="1981200"/>
            <a:ext cx="8001000" cy="3810000"/>
          </a:xfrm>
        </p:spPr>
        <p:txBody>
          <a:bodyPr/>
          <a:lstStyle/>
          <a:p>
            <a:pPr>
              <a:buFontTx/>
              <a:buNone/>
              <a:defRPr/>
            </a:pPr>
            <a:r>
              <a:rPr lang="en-US" sz="2400" dirty="0" smtClean="0">
                <a:cs typeface="Times New Roman" pitchFamily="18" charset="0"/>
              </a:rPr>
              <a:t>• When a</a:t>
            </a:r>
            <a:r>
              <a:rPr lang="en-US" sz="2400" dirty="0" smtClean="0"/>
              <a:t>nalyzing an incident, it is necessary to:</a:t>
            </a:r>
          </a:p>
          <a:p>
            <a:pPr marL="800100">
              <a:buFontTx/>
              <a:buNone/>
              <a:tabLst>
                <a:tab pos="800100" algn="l"/>
              </a:tabLst>
              <a:defRPr/>
            </a:pPr>
            <a:r>
              <a:rPr lang="en-US" sz="2400" dirty="0" smtClean="0"/>
              <a:t>▪	Assess the direct and underlying root causes that contributed to an incident.</a:t>
            </a:r>
          </a:p>
          <a:p>
            <a:pPr marL="800100">
              <a:buFontTx/>
              <a:buNone/>
              <a:tabLst>
                <a:tab pos="800100" algn="l"/>
              </a:tabLst>
              <a:defRPr/>
            </a:pPr>
            <a:r>
              <a:rPr lang="en-US" sz="2400" dirty="0" smtClean="0"/>
              <a:t>▪	Determine corrective actions or solutions to rectify the root cause so that recurrence is less likely.</a:t>
            </a:r>
          </a:p>
          <a:p>
            <a:pPr>
              <a:buFontTx/>
              <a:buNone/>
              <a:defRPr/>
            </a:pPr>
            <a:endParaRPr lang="en-US" sz="2400" dirty="0" smtClean="0"/>
          </a:p>
          <a:p>
            <a:pPr>
              <a:buFontTx/>
              <a:buNone/>
              <a:defRPr/>
            </a:pPr>
            <a:r>
              <a:rPr lang="en-US" sz="2400" dirty="0" smtClean="0">
                <a:cs typeface="Times New Roman" pitchFamily="18" charset="0"/>
              </a:rPr>
              <a:t>•  Root-cause analysis techniques can be used during near-miss investigations.</a:t>
            </a:r>
          </a:p>
          <a:p>
            <a:pPr>
              <a:buFontTx/>
              <a:buNone/>
              <a:defRPr/>
            </a:pPr>
            <a:endParaRPr lang="en-US" sz="2400" dirty="0" smtClean="0"/>
          </a:p>
          <a:p>
            <a:pPr>
              <a:buFontTx/>
              <a:buNone/>
              <a:defRPr/>
            </a:pPr>
            <a:r>
              <a:rPr lang="en-US" sz="2400" dirty="0" smtClean="0"/>
              <a:t>  </a:t>
            </a:r>
          </a:p>
        </p:txBody>
      </p:sp>
      <p:sp>
        <p:nvSpPr>
          <p:cNvPr id="4" name="Slide Number Placeholder 3"/>
          <p:cNvSpPr>
            <a:spLocks noGrp="1"/>
          </p:cNvSpPr>
          <p:nvPr>
            <p:ph type="sldNum" sz="quarter" idx="12"/>
          </p:nvPr>
        </p:nvSpPr>
        <p:spPr/>
        <p:txBody>
          <a:bodyPr/>
          <a:lstStyle/>
          <a:p>
            <a:pPr>
              <a:defRPr/>
            </a:pPr>
            <a:fld id="{36DD3D96-09A8-4C56-A158-7D3736D44550}" type="slidenum">
              <a:rPr lang="en-US" smtClean="0">
                <a:solidFill>
                  <a:schemeClr val="bg1"/>
                </a:solidFill>
              </a:rPr>
              <a:pPr>
                <a:defRPr/>
              </a:pPr>
              <a:t>14</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2800" smtClean="0"/>
              <a:t>Direct &amp; Root-Cause Analysis</a:t>
            </a:r>
          </a:p>
        </p:txBody>
      </p:sp>
      <p:sp>
        <p:nvSpPr>
          <p:cNvPr id="3" name="Content Placeholder 2"/>
          <p:cNvSpPr>
            <a:spLocks noGrp="1"/>
          </p:cNvSpPr>
          <p:nvPr>
            <p:ph idx="1"/>
          </p:nvPr>
        </p:nvSpPr>
        <p:spPr>
          <a:xfrm>
            <a:off x="533400" y="1600200"/>
            <a:ext cx="8001000" cy="4800600"/>
          </a:xfrm>
        </p:spPr>
        <p:txBody>
          <a:bodyPr/>
          <a:lstStyle/>
          <a:p>
            <a:pPr>
              <a:buFontTx/>
              <a:buNone/>
            </a:pPr>
            <a:r>
              <a:rPr lang="en-US" sz="2400" smtClean="0">
                <a:cs typeface="Times New Roman" pitchFamily="18" charset="0"/>
              </a:rPr>
              <a:t>•  Depending on potential severity/complexity of a near miss, cause determination can occur informally between reporting individual and direct supervisor.</a:t>
            </a:r>
          </a:p>
          <a:p>
            <a:pPr>
              <a:buFontTx/>
              <a:buNone/>
            </a:pPr>
            <a:r>
              <a:rPr lang="en-US" sz="2400" smtClean="0">
                <a:cs typeface="Times New Roman" pitchFamily="18" charset="0"/>
              </a:rPr>
              <a:t>•  Or, it may require formation of an investigation team for a thorough analysis with resulting recommendations.</a:t>
            </a:r>
          </a:p>
          <a:p>
            <a:pPr>
              <a:buFontTx/>
              <a:buNone/>
            </a:pPr>
            <a:endParaRPr lang="en-US" sz="2400" smtClean="0"/>
          </a:p>
          <a:p>
            <a:pPr>
              <a:buFontTx/>
              <a:buNone/>
            </a:pPr>
            <a:r>
              <a:rPr lang="en-US" sz="2400" smtClean="0"/>
              <a:t>  </a:t>
            </a:r>
          </a:p>
        </p:txBody>
      </p:sp>
      <p:pic>
        <p:nvPicPr>
          <p:cNvPr id="17412" name="Picture 3" descr="Near Miss-Stunt Aircraft.jpg"/>
          <p:cNvPicPr>
            <a:picLocks noChangeAspect="1"/>
          </p:cNvPicPr>
          <p:nvPr/>
        </p:nvPicPr>
        <p:blipFill>
          <a:blip r:embed="rId3" cstate="print"/>
          <a:srcRect/>
          <a:stretch>
            <a:fillRect/>
          </a:stretch>
        </p:blipFill>
        <p:spPr bwMode="auto">
          <a:xfrm>
            <a:off x="4114800" y="4038600"/>
            <a:ext cx="3352800" cy="23844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D6A5AC79-C478-45A1-BB36-D0D46F118F8D}" type="slidenum">
              <a:rPr lang="en-US" smtClean="0">
                <a:solidFill>
                  <a:schemeClr val="bg1"/>
                </a:solidFill>
              </a:rPr>
              <a:pPr>
                <a:defRPr/>
              </a:pPr>
              <a:t>15</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z="2800" smtClean="0"/>
              <a:t>Solution Identification</a:t>
            </a:r>
          </a:p>
        </p:txBody>
      </p:sp>
      <p:sp>
        <p:nvSpPr>
          <p:cNvPr id="18435" name="Content Placeholder 2"/>
          <p:cNvSpPr>
            <a:spLocks noGrp="1"/>
          </p:cNvSpPr>
          <p:nvPr>
            <p:ph idx="1"/>
          </p:nvPr>
        </p:nvSpPr>
        <p:spPr>
          <a:xfrm>
            <a:off x="762000" y="1752600"/>
            <a:ext cx="7772400" cy="4343400"/>
          </a:xfrm>
        </p:spPr>
        <p:txBody>
          <a:bodyPr/>
          <a:lstStyle/>
          <a:p>
            <a:r>
              <a:rPr lang="en-US" sz="2400" smtClean="0"/>
              <a:t>Corrective actions need to be determined for each cause.</a:t>
            </a:r>
          </a:p>
          <a:p>
            <a:r>
              <a:rPr lang="en-US" sz="2400" smtClean="0"/>
              <a:t>Ideally, corrective actions should eliminate potential for recurrence but may not always  be feasible.</a:t>
            </a:r>
          </a:p>
          <a:p>
            <a:r>
              <a:rPr lang="en-US" sz="2400" smtClean="0"/>
              <a:t>Desirable that solutions reduce likelihood of recurrence, or at least reduce potential impact in case of recurrence.</a:t>
            </a:r>
          </a:p>
          <a:p>
            <a:r>
              <a:rPr lang="en-US" sz="2400" smtClean="0"/>
              <a:t>All solutions should be scrutinized to assess whether there are other detracting factors (e.g., expense, employee acceptance, etc.)</a:t>
            </a:r>
          </a:p>
        </p:txBody>
      </p:sp>
      <p:sp>
        <p:nvSpPr>
          <p:cNvPr id="4" name="Slide Number Placeholder 3"/>
          <p:cNvSpPr>
            <a:spLocks noGrp="1"/>
          </p:cNvSpPr>
          <p:nvPr>
            <p:ph type="sldNum" sz="quarter" idx="12"/>
          </p:nvPr>
        </p:nvSpPr>
        <p:spPr/>
        <p:txBody>
          <a:bodyPr/>
          <a:lstStyle/>
          <a:p>
            <a:pPr>
              <a:defRPr/>
            </a:pPr>
            <a:fld id="{3C25E9C3-2F4B-4ACC-9A08-FEE87F86205E}" type="slidenum">
              <a:rPr lang="en-US" smtClean="0">
                <a:solidFill>
                  <a:schemeClr val="bg1"/>
                </a:solidFill>
              </a:rPr>
              <a:pPr>
                <a:defRPr/>
              </a:pPr>
              <a:t>16</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2800" smtClean="0"/>
              <a:t>Dissemination to Implementers</a:t>
            </a:r>
          </a:p>
        </p:txBody>
      </p:sp>
      <p:sp>
        <p:nvSpPr>
          <p:cNvPr id="19459" name="Content Placeholder 2"/>
          <p:cNvSpPr>
            <a:spLocks noGrp="1"/>
          </p:cNvSpPr>
          <p:nvPr>
            <p:ph idx="1"/>
          </p:nvPr>
        </p:nvSpPr>
        <p:spPr>
          <a:xfrm>
            <a:off x="609600" y="2057400"/>
            <a:ext cx="7772400" cy="4114800"/>
          </a:xfrm>
        </p:spPr>
        <p:txBody>
          <a:bodyPr/>
          <a:lstStyle/>
          <a:p>
            <a:r>
              <a:rPr lang="en-US" sz="2400" smtClean="0"/>
              <a:t>Corrective actions should be sent to </a:t>
            </a:r>
            <a:r>
              <a:rPr lang="en-US" sz="2400" i="1" smtClean="0"/>
              <a:t>all</a:t>
            </a:r>
            <a:r>
              <a:rPr lang="en-US" sz="2400" smtClean="0"/>
              <a:t> persons who can benefit from information.</a:t>
            </a:r>
          </a:p>
          <a:p>
            <a:r>
              <a:rPr lang="en-US" sz="2400" smtClean="0"/>
              <a:t>Should include individuals implementing corrective actions at location where near miss occurred.</a:t>
            </a:r>
          </a:p>
          <a:p>
            <a:r>
              <a:rPr lang="en-US" sz="2400" smtClean="0"/>
              <a:t>May also be appropriate to provide information regarding near miss to larger audience.</a:t>
            </a:r>
          </a:p>
          <a:p>
            <a:r>
              <a:rPr lang="en-US" sz="2400" smtClean="0"/>
              <a:t>Avenues to support information dissemination should be developed and utilized.</a:t>
            </a:r>
          </a:p>
        </p:txBody>
      </p:sp>
      <p:sp>
        <p:nvSpPr>
          <p:cNvPr id="4" name="Slide Number Placeholder 3"/>
          <p:cNvSpPr>
            <a:spLocks noGrp="1"/>
          </p:cNvSpPr>
          <p:nvPr>
            <p:ph type="sldNum" sz="quarter" idx="12"/>
          </p:nvPr>
        </p:nvSpPr>
        <p:spPr/>
        <p:txBody>
          <a:bodyPr/>
          <a:lstStyle/>
          <a:p>
            <a:pPr>
              <a:defRPr/>
            </a:pPr>
            <a:fld id="{ABA9180E-E583-4E45-A217-3A23612B6BBB}" type="slidenum">
              <a:rPr lang="en-US" smtClean="0">
                <a:solidFill>
                  <a:schemeClr val="bg1"/>
                </a:solidFill>
              </a:rPr>
              <a:pPr>
                <a:defRPr/>
              </a:pPr>
              <a:t>17</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z="2800" smtClean="0"/>
              <a:t>Resolution</a:t>
            </a:r>
          </a:p>
        </p:txBody>
      </p:sp>
      <p:sp>
        <p:nvSpPr>
          <p:cNvPr id="20483" name="Content Placeholder 2"/>
          <p:cNvSpPr>
            <a:spLocks noGrp="1"/>
          </p:cNvSpPr>
          <p:nvPr>
            <p:ph idx="1"/>
          </p:nvPr>
        </p:nvSpPr>
        <p:spPr>
          <a:xfrm>
            <a:off x="685800" y="2133600"/>
            <a:ext cx="7772400" cy="4114800"/>
          </a:xfrm>
        </p:spPr>
        <p:txBody>
          <a:bodyPr/>
          <a:lstStyle/>
          <a:p>
            <a:r>
              <a:rPr lang="en-US" sz="2400" smtClean="0"/>
              <a:t>Not only important to resolve near misses to ensure potential accidents do not occur, but also essential to success of near-miss program.</a:t>
            </a:r>
          </a:p>
          <a:p>
            <a:endParaRPr lang="en-US" sz="2400" smtClean="0"/>
          </a:p>
          <a:p>
            <a:r>
              <a:rPr lang="en-US" sz="2400" smtClean="0"/>
              <a:t>If employees don’t think near misses are  acted upon, they will not report in the future.</a:t>
            </a:r>
          </a:p>
          <a:p>
            <a:endParaRPr lang="en-US" sz="2400" smtClean="0"/>
          </a:p>
          <a:p>
            <a:r>
              <a:rPr lang="en-US" sz="2400" smtClean="0"/>
              <a:t>Resolutions should be promoted and tracked.</a:t>
            </a:r>
          </a:p>
        </p:txBody>
      </p:sp>
      <p:sp>
        <p:nvSpPr>
          <p:cNvPr id="4" name="Slide Number Placeholder 3"/>
          <p:cNvSpPr>
            <a:spLocks noGrp="1"/>
          </p:cNvSpPr>
          <p:nvPr>
            <p:ph type="sldNum" sz="quarter" idx="12"/>
          </p:nvPr>
        </p:nvSpPr>
        <p:spPr/>
        <p:txBody>
          <a:bodyPr/>
          <a:lstStyle/>
          <a:p>
            <a:pPr>
              <a:defRPr/>
            </a:pPr>
            <a:fld id="{97BF0F6C-88E7-435C-8AB4-8D33E0276159}" type="slidenum">
              <a:rPr lang="en-US" smtClean="0">
                <a:solidFill>
                  <a:schemeClr val="bg1"/>
                </a:solidFill>
              </a:rPr>
              <a:pPr>
                <a:defRPr/>
              </a:pPr>
              <a:t>18</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z="2800" smtClean="0"/>
              <a:t>Near-Miss Management System</a:t>
            </a:r>
          </a:p>
        </p:txBody>
      </p:sp>
      <p:sp>
        <p:nvSpPr>
          <p:cNvPr id="21507" name="Rectangle 3"/>
          <p:cNvSpPr>
            <a:spLocks noGrp="1" noChangeArrowheads="1"/>
          </p:cNvSpPr>
          <p:nvPr>
            <p:ph type="body" idx="1"/>
          </p:nvPr>
        </p:nvSpPr>
        <p:spPr>
          <a:xfrm>
            <a:off x="838200" y="2133600"/>
            <a:ext cx="7772400" cy="4343400"/>
          </a:xfrm>
        </p:spPr>
        <p:txBody>
          <a:bodyPr/>
          <a:lstStyle/>
          <a:p>
            <a:r>
              <a:rPr lang="en-US" sz="2400" smtClean="0"/>
              <a:t>Three key components of a near-miss management system:</a:t>
            </a:r>
          </a:p>
          <a:p>
            <a:pPr>
              <a:buFontTx/>
              <a:buNone/>
            </a:pPr>
            <a:endParaRPr lang="en-US" sz="2400" smtClean="0"/>
          </a:p>
          <a:p>
            <a:pPr>
              <a:buFontTx/>
              <a:buNone/>
            </a:pPr>
            <a:r>
              <a:rPr lang="en-US" sz="2400" smtClean="0"/>
              <a:t>           1. Management process</a:t>
            </a:r>
          </a:p>
          <a:p>
            <a:pPr>
              <a:buFontTx/>
              <a:buNone/>
            </a:pPr>
            <a:endParaRPr lang="en-US" sz="2400" smtClean="0"/>
          </a:p>
          <a:p>
            <a:pPr>
              <a:buFontTx/>
              <a:buNone/>
            </a:pPr>
            <a:r>
              <a:rPr lang="en-US" sz="2400" smtClean="0"/>
              <a:t>           2. Tools to manage the system</a:t>
            </a:r>
          </a:p>
          <a:p>
            <a:pPr>
              <a:buFontTx/>
              <a:buNone/>
            </a:pPr>
            <a:endParaRPr lang="en-US" sz="2400" smtClean="0"/>
          </a:p>
          <a:p>
            <a:pPr>
              <a:buFontTx/>
              <a:buNone/>
            </a:pPr>
            <a:r>
              <a:rPr lang="en-US" sz="2400" smtClean="0"/>
              <a:t>           3. Employee training</a:t>
            </a:r>
          </a:p>
        </p:txBody>
      </p:sp>
      <p:sp>
        <p:nvSpPr>
          <p:cNvPr id="4" name="Slide Number Placeholder 3"/>
          <p:cNvSpPr>
            <a:spLocks noGrp="1"/>
          </p:cNvSpPr>
          <p:nvPr>
            <p:ph type="sldNum" sz="quarter" idx="12"/>
          </p:nvPr>
        </p:nvSpPr>
        <p:spPr/>
        <p:txBody>
          <a:bodyPr/>
          <a:lstStyle/>
          <a:p>
            <a:pPr>
              <a:defRPr/>
            </a:pPr>
            <a:fld id="{931DEA9F-D15F-4E92-9B5F-33A3ED3819F1}" type="slidenum">
              <a:rPr lang="en-US" smtClean="0">
                <a:solidFill>
                  <a:schemeClr val="bg1"/>
                </a:solidFill>
              </a:rPr>
              <a:pPr>
                <a:defRPr/>
              </a:pPr>
              <a:t>19</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2800" smtClean="0"/>
              <a:t>Topics</a:t>
            </a:r>
          </a:p>
        </p:txBody>
      </p:sp>
      <p:sp>
        <p:nvSpPr>
          <p:cNvPr id="3" name="Content Placeholder 2"/>
          <p:cNvSpPr>
            <a:spLocks noGrp="1"/>
          </p:cNvSpPr>
          <p:nvPr>
            <p:ph idx="1"/>
          </p:nvPr>
        </p:nvSpPr>
        <p:spPr>
          <a:xfrm>
            <a:off x="2209800" y="1524000"/>
            <a:ext cx="5257800" cy="4800600"/>
          </a:xfrm>
        </p:spPr>
        <p:txBody>
          <a:bodyPr/>
          <a:lstStyle/>
          <a:p>
            <a:r>
              <a:rPr lang="en-US" sz="2400" smtClean="0"/>
              <a:t>Definition of a Near Miss</a:t>
            </a:r>
          </a:p>
          <a:p>
            <a:endParaRPr lang="en-US" sz="2400" smtClean="0"/>
          </a:p>
          <a:p>
            <a:r>
              <a:rPr lang="en-US" sz="2400" smtClean="0"/>
              <a:t>Conditions/Incidents </a:t>
            </a:r>
          </a:p>
          <a:p>
            <a:endParaRPr lang="en-US" sz="2400" smtClean="0"/>
          </a:p>
          <a:p>
            <a:r>
              <a:rPr lang="en-US" sz="2400" smtClean="0"/>
              <a:t>Reporting</a:t>
            </a:r>
          </a:p>
          <a:p>
            <a:endParaRPr lang="en-US" sz="2400" smtClean="0"/>
          </a:p>
          <a:p>
            <a:r>
              <a:rPr lang="en-US" sz="2400" smtClean="0"/>
              <a:t>Management Stages</a:t>
            </a:r>
          </a:p>
          <a:p>
            <a:endParaRPr lang="en-US" sz="2400" smtClean="0"/>
          </a:p>
          <a:p>
            <a:r>
              <a:rPr lang="en-US" sz="2400" smtClean="0"/>
              <a:t>Management System</a:t>
            </a:r>
          </a:p>
          <a:p>
            <a:endParaRPr lang="en-US" sz="2400" smtClean="0"/>
          </a:p>
          <a:p>
            <a:r>
              <a:rPr lang="en-US" sz="2400" smtClean="0"/>
              <a:t>Report Forms</a:t>
            </a:r>
          </a:p>
        </p:txBody>
      </p:sp>
      <p:sp>
        <p:nvSpPr>
          <p:cNvPr id="4" name="Slide Number Placeholder 3"/>
          <p:cNvSpPr>
            <a:spLocks noGrp="1"/>
          </p:cNvSpPr>
          <p:nvPr>
            <p:ph type="sldNum" sz="quarter" idx="12"/>
          </p:nvPr>
        </p:nvSpPr>
        <p:spPr/>
        <p:txBody>
          <a:bodyPr/>
          <a:lstStyle/>
          <a:p>
            <a:pPr>
              <a:defRPr/>
            </a:pPr>
            <a:fld id="{C93BCCE3-2DFA-4FC9-9863-E0154EC5ADAC}" type="slidenum">
              <a:rPr lang="en-US" smtClean="0">
                <a:solidFill>
                  <a:schemeClr val="bg1"/>
                </a:solidFill>
              </a:rPr>
              <a:pPr>
                <a:defRPr/>
              </a:pPr>
              <a:t>2</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2800" smtClean="0"/>
              <a:t>System Management</a:t>
            </a:r>
          </a:p>
        </p:txBody>
      </p:sp>
      <p:sp>
        <p:nvSpPr>
          <p:cNvPr id="12291" name="Content Placeholder 2"/>
          <p:cNvSpPr>
            <a:spLocks noGrp="1"/>
          </p:cNvSpPr>
          <p:nvPr>
            <p:ph idx="1"/>
          </p:nvPr>
        </p:nvSpPr>
        <p:spPr>
          <a:xfrm>
            <a:off x="457200" y="1905000"/>
            <a:ext cx="8229600" cy="4191000"/>
          </a:xfrm>
        </p:spPr>
        <p:txBody>
          <a:bodyPr/>
          <a:lstStyle/>
          <a:p>
            <a:pPr>
              <a:defRPr/>
            </a:pPr>
            <a:r>
              <a:rPr lang="en-US" sz="2300" dirty="0" smtClean="0"/>
              <a:t>Develop a near-miss management team:</a:t>
            </a:r>
          </a:p>
          <a:p>
            <a:pPr marL="685800">
              <a:buFontTx/>
              <a:buChar char="-"/>
              <a:defRPr/>
            </a:pPr>
            <a:r>
              <a:rPr lang="en-US" sz="2300" dirty="0" smtClean="0">
                <a:cs typeface="Times New Roman" pitchFamily="18" charset="0"/>
              </a:rPr>
              <a:t>To design a company near-miss system.</a:t>
            </a:r>
          </a:p>
          <a:p>
            <a:pPr marL="685800">
              <a:buFontTx/>
              <a:buChar char="-"/>
              <a:defRPr/>
            </a:pPr>
            <a:r>
              <a:rPr lang="en-US" sz="2300" dirty="0" smtClean="0">
                <a:cs typeface="Times New Roman" pitchFamily="18" charset="0"/>
              </a:rPr>
              <a:t>To provide training for employees and management.</a:t>
            </a:r>
          </a:p>
          <a:p>
            <a:pPr marL="685800">
              <a:buFontTx/>
              <a:buNone/>
              <a:defRPr/>
            </a:pPr>
            <a:r>
              <a:rPr lang="en-US" sz="2300" dirty="0" smtClean="0">
                <a:cs typeface="Times New Roman" pitchFamily="18" charset="0"/>
              </a:rPr>
              <a:t>-	To monitor system performance.</a:t>
            </a:r>
          </a:p>
          <a:p>
            <a:pPr>
              <a:buFontTx/>
              <a:buNone/>
              <a:defRPr/>
            </a:pPr>
            <a:endParaRPr lang="en-US" sz="2300" dirty="0" smtClean="0">
              <a:cs typeface="Times New Roman" pitchFamily="18" charset="0"/>
            </a:endParaRPr>
          </a:p>
          <a:p>
            <a:pPr>
              <a:defRPr/>
            </a:pPr>
            <a:r>
              <a:rPr lang="en-US" sz="2300" dirty="0" smtClean="0"/>
              <a:t>Develop a near-miss management oversight team:</a:t>
            </a:r>
          </a:p>
          <a:p>
            <a:pPr>
              <a:buFontTx/>
              <a:buNone/>
              <a:defRPr/>
            </a:pPr>
            <a:r>
              <a:rPr lang="en-US" sz="2300" dirty="0" smtClean="0"/>
              <a:t> 	</a:t>
            </a:r>
            <a:r>
              <a:rPr lang="en-US" sz="2300" dirty="0" smtClean="0">
                <a:cs typeface="Times New Roman" pitchFamily="18" charset="0"/>
              </a:rPr>
              <a:t>-</a:t>
            </a:r>
            <a:r>
              <a:rPr lang="en-US" sz="2300" dirty="0" smtClean="0">
                <a:latin typeface="Times New Roman" pitchFamily="18" charset="0"/>
                <a:cs typeface="Times New Roman" pitchFamily="18" charset="0"/>
              </a:rPr>
              <a:t>   </a:t>
            </a:r>
            <a:r>
              <a:rPr lang="en-US" sz="2300" dirty="0" smtClean="0">
                <a:cs typeface="Times New Roman" pitchFamily="18" charset="0"/>
              </a:rPr>
              <a:t>To provide high-level guidance.</a:t>
            </a:r>
          </a:p>
          <a:p>
            <a:pPr>
              <a:buFontTx/>
              <a:buNone/>
              <a:defRPr/>
            </a:pPr>
            <a:r>
              <a:rPr lang="en-US" sz="2300" dirty="0" smtClean="0">
                <a:cs typeface="Times New Roman" pitchFamily="18" charset="0"/>
              </a:rPr>
              <a:t> 	-  To monitor near-miss management team’s                   performance.</a:t>
            </a:r>
          </a:p>
          <a:p>
            <a:pPr>
              <a:buFontTx/>
              <a:buNone/>
              <a:defRPr/>
            </a:pPr>
            <a:endParaRPr lang="en-US" sz="2400" dirty="0" smtClean="0">
              <a:cs typeface="Times New Roman" pitchFamily="18" charset="0"/>
            </a:endParaRPr>
          </a:p>
          <a:p>
            <a:pPr>
              <a:buFontTx/>
              <a:buNone/>
              <a:defRPr/>
            </a:pPr>
            <a:r>
              <a:rPr lang="en-US" sz="2400" dirty="0" smtClean="0">
                <a:cs typeface="Times New Roman" pitchFamily="18" charset="0"/>
              </a:rPr>
              <a:t>        </a:t>
            </a:r>
            <a:endParaRPr lang="en-US" sz="2400" dirty="0" smtClean="0"/>
          </a:p>
        </p:txBody>
      </p:sp>
      <p:sp>
        <p:nvSpPr>
          <p:cNvPr id="4" name="Slide Number Placeholder 3"/>
          <p:cNvSpPr>
            <a:spLocks noGrp="1"/>
          </p:cNvSpPr>
          <p:nvPr>
            <p:ph type="sldNum" sz="quarter" idx="12"/>
          </p:nvPr>
        </p:nvSpPr>
        <p:spPr/>
        <p:txBody>
          <a:bodyPr/>
          <a:lstStyle/>
          <a:p>
            <a:pPr>
              <a:defRPr/>
            </a:pPr>
            <a:fld id="{98E5697D-6546-46CF-B9AA-9A9E1EA3D80B}" type="slidenum">
              <a:rPr lang="en-US" smtClean="0">
                <a:solidFill>
                  <a:schemeClr val="bg1"/>
                </a:solidFill>
              </a:rPr>
              <a:pPr>
                <a:defRPr/>
              </a:pPr>
              <a:t>20</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animEffect transition="in" filter="dissolve">
                                      <p:cBhvr>
                                        <p:cTn id="7" dur="500"/>
                                        <p:tgtEl>
                                          <p:spTgt spid="122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dissolve">
                                      <p:cBhvr>
                                        <p:cTn id="12" dur="500"/>
                                        <p:tgtEl>
                                          <p:spTgt spid="1229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2291">
                                            <p:txEl>
                                              <p:pRg st="3" end="3"/>
                                            </p:txEl>
                                          </p:spTgt>
                                        </p:tgtEl>
                                        <p:attrNameLst>
                                          <p:attrName>style.visibility</p:attrName>
                                        </p:attrNameLst>
                                      </p:cBhvr>
                                      <p:to>
                                        <p:strVal val="visible"/>
                                      </p:to>
                                    </p:set>
                                    <p:animEffect transition="in" filter="dissolve">
                                      <p:cBhvr>
                                        <p:cTn id="17" dur="500"/>
                                        <p:tgtEl>
                                          <p:spTgt spid="122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2291">
                                            <p:txEl>
                                              <p:pRg st="6" end="6"/>
                                            </p:txEl>
                                          </p:spTgt>
                                        </p:tgtEl>
                                        <p:attrNameLst>
                                          <p:attrName>style.visibility</p:attrName>
                                        </p:attrNameLst>
                                      </p:cBhvr>
                                      <p:to>
                                        <p:strVal val="visible"/>
                                      </p:to>
                                    </p:set>
                                    <p:animEffect transition="in" filter="dissolve">
                                      <p:cBhvr>
                                        <p:cTn id="22" dur="500"/>
                                        <p:tgtEl>
                                          <p:spTgt spid="12291">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2291">
                                            <p:txEl>
                                              <p:pRg st="7" end="7"/>
                                            </p:txEl>
                                          </p:spTgt>
                                        </p:tgtEl>
                                        <p:attrNameLst>
                                          <p:attrName>style.visibility</p:attrName>
                                        </p:attrNameLst>
                                      </p:cBhvr>
                                      <p:to>
                                        <p:strVal val="visible"/>
                                      </p:to>
                                    </p:set>
                                    <p:animEffect transition="in" filter="dissolve">
                                      <p:cBhvr>
                                        <p:cTn id="27" dur="500"/>
                                        <p:tgtEl>
                                          <p:spTgt spid="1229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z="2800" smtClean="0"/>
              <a:t>Tools for System Management</a:t>
            </a:r>
          </a:p>
        </p:txBody>
      </p:sp>
      <p:sp>
        <p:nvSpPr>
          <p:cNvPr id="23555" name="Content Placeholder 2"/>
          <p:cNvSpPr>
            <a:spLocks noGrp="1"/>
          </p:cNvSpPr>
          <p:nvPr>
            <p:ph idx="1"/>
          </p:nvPr>
        </p:nvSpPr>
        <p:spPr>
          <a:xfrm>
            <a:off x="685800" y="2362200"/>
            <a:ext cx="7772400" cy="3352800"/>
          </a:xfrm>
        </p:spPr>
        <p:txBody>
          <a:bodyPr/>
          <a:lstStyle/>
          <a:p>
            <a:pPr>
              <a:defRPr/>
            </a:pPr>
            <a:r>
              <a:rPr lang="en-US" sz="2400" dirty="0" smtClean="0"/>
              <a:t>Electronic tracking system suggested:</a:t>
            </a:r>
          </a:p>
          <a:p>
            <a:pPr>
              <a:buFontTx/>
              <a:buNone/>
              <a:defRPr/>
            </a:pPr>
            <a:endParaRPr lang="en-US" sz="2400" dirty="0" smtClean="0"/>
          </a:p>
          <a:p>
            <a:pPr marL="914400" indent="0">
              <a:buFont typeface="Arial" pitchFamily="34" charset="0"/>
              <a:buChar char="•"/>
              <a:defRPr/>
            </a:pPr>
            <a:r>
              <a:rPr lang="en-US" sz="2400" dirty="0" smtClean="0"/>
              <a:t>     </a:t>
            </a:r>
            <a:r>
              <a:rPr lang="en-US" sz="2400" dirty="0" smtClean="0">
                <a:cs typeface="Times New Roman" pitchFamily="18" charset="0"/>
              </a:rPr>
              <a:t>     Data collection</a:t>
            </a:r>
          </a:p>
          <a:p>
            <a:pPr marL="914400" indent="0">
              <a:buFont typeface="Arial" pitchFamily="34" charset="0"/>
              <a:buChar char="•"/>
              <a:tabLst>
                <a:tab pos="1371600" algn="l"/>
              </a:tabLst>
              <a:defRPr/>
            </a:pPr>
            <a:r>
              <a:rPr lang="en-US" sz="2400" dirty="0" smtClean="0">
                <a:cs typeface="Times New Roman" pitchFamily="18" charset="0"/>
              </a:rPr>
              <a:t>          Develop graphs, charts, etc.</a:t>
            </a:r>
          </a:p>
          <a:p>
            <a:pPr marL="914400" indent="0">
              <a:buFont typeface="Arial" pitchFamily="34" charset="0"/>
              <a:buChar char="•"/>
              <a:tabLst>
                <a:tab pos="1371600" algn="l"/>
              </a:tabLst>
              <a:defRPr/>
            </a:pPr>
            <a:r>
              <a:rPr lang="en-US" sz="2400" dirty="0" smtClean="0">
                <a:cs typeface="Times New Roman" pitchFamily="18" charset="0"/>
              </a:rPr>
              <a:t>          Access information easily</a:t>
            </a:r>
          </a:p>
          <a:p>
            <a:pPr marL="914400" indent="0">
              <a:buFont typeface="Arial" pitchFamily="34" charset="0"/>
              <a:buChar char="•"/>
              <a:tabLst>
                <a:tab pos="1371600" algn="l"/>
              </a:tabLst>
              <a:defRPr/>
            </a:pPr>
            <a:r>
              <a:rPr lang="en-US" sz="2400" dirty="0" smtClean="0">
                <a:cs typeface="Times New Roman" pitchFamily="18" charset="0"/>
              </a:rPr>
              <a:t>          Information stored in one location</a:t>
            </a:r>
          </a:p>
          <a:p>
            <a:pPr marL="914400" indent="0">
              <a:buFont typeface="Arial" pitchFamily="34" charset="0"/>
              <a:buChar char="•"/>
              <a:tabLst>
                <a:tab pos="1371600" algn="l"/>
              </a:tabLst>
              <a:defRPr/>
            </a:pPr>
            <a:r>
              <a:rPr lang="en-US" sz="2400" dirty="0" smtClean="0">
                <a:cs typeface="Times New Roman" pitchFamily="18" charset="0"/>
              </a:rPr>
              <a:t>          Provide customized reporting</a:t>
            </a:r>
            <a:endParaRPr lang="en-US" sz="2400" dirty="0" smtClean="0"/>
          </a:p>
          <a:p>
            <a:pPr>
              <a:buFontTx/>
              <a:buNone/>
              <a:defRPr/>
            </a:pPr>
            <a:endParaRPr lang="en-US" sz="2400" dirty="0" smtClean="0"/>
          </a:p>
        </p:txBody>
      </p:sp>
      <p:sp>
        <p:nvSpPr>
          <p:cNvPr id="4" name="Slide Number Placeholder 3"/>
          <p:cNvSpPr>
            <a:spLocks noGrp="1"/>
          </p:cNvSpPr>
          <p:nvPr>
            <p:ph type="sldNum" sz="quarter" idx="12"/>
          </p:nvPr>
        </p:nvSpPr>
        <p:spPr/>
        <p:txBody>
          <a:bodyPr/>
          <a:lstStyle/>
          <a:p>
            <a:pPr>
              <a:defRPr/>
            </a:pPr>
            <a:fld id="{121302B6-2B9E-4223-AE58-004DD3B9AA6F}" type="slidenum">
              <a:rPr lang="en-US" smtClean="0">
                <a:solidFill>
                  <a:schemeClr val="bg1"/>
                </a:solidFill>
              </a:rPr>
              <a:pPr>
                <a:defRPr/>
              </a:pPr>
              <a:t>21</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z="2800" smtClean="0"/>
              <a:t>Tools for System Management</a:t>
            </a:r>
          </a:p>
        </p:txBody>
      </p:sp>
      <p:sp>
        <p:nvSpPr>
          <p:cNvPr id="24579" name="Content Placeholder 2"/>
          <p:cNvSpPr>
            <a:spLocks noGrp="1"/>
          </p:cNvSpPr>
          <p:nvPr>
            <p:ph idx="1"/>
          </p:nvPr>
        </p:nvSpPr>
        <p:spPr>
          <a:xfrm>
            <a:off x="685800" y="1600200"/>
            <a:ext cx="7772400" cy="4114800"/>
          </a:xfrm>
        </p:spPr>
        <p:txBody>
          <a:bodyPr/>
          <a:lstStyle/>
          <a:p>
            <a:r>
              <a:rPr lang="en-US" sz="2400" dirty="0" smtClean="0"/>
              <a:t>Develop an audit system:</a:t>
            </a:r>
          </a:p>
          <a:p>
            <a:pPr>
              <a:buFontTx/>
              <a:buNone/>
            </a:pPr>
            <a:endParaRPr lang="en-US" sz="2400" dirty="0" smtClean="0"/>
          </a:p>
          <a:p>
            <a:pPr>
              <a:buFont typeface="Arial" pitchFamily="34" charset="0"/>
              <a:buChar char="•"/>
            </a:pPr>
            <a:r>
              <a:rPr lang="en-US" sz="2400" dirty="0" smtClean="0"/>
              <a:t>Quality control process to ensure system is functioning properly</a:t>
            </a:r>
          </a:p>
          <a:p>
            <a:pPr>
              <a:buFont typeface="Arial" pitchFamily="34" charset="0"/>
              <a:buChar char="•"/>
            </a:pPr>
            <a:r>
              <a:rPr lang="en-US" sz="2400" dirty="0" smtClean="0"/>
              <a:t>Provides avenue for continuous improvement of system</a:t>
            </a:r>
          </a:p>
        </p:txBody>
      </p:sp>
      <p:pic>
        <p:nvPicPr>
          <p:cNvPr id="24580" name="Picture 2" descr="C:\Documents and Settings\spakosh\Local Settings\Temporary Internet Files\Content.IE5\ISIUZGWC\MP900446975[1].jpg"/>
          <p:cNvPicPr>
            <a:picLocks noChangeAspect="1" noChangeArrowheads="1"/>
          </p:cNvPicPr>
          <p:nvPr/>
        </p:nvPicPr>
        <p:blipFill>
          <a:blip r:embed="rId3" cstate="print"/>
          <a:srcRect/>
          <a:stretch>
            <a:fillRect/>
          </a:stretch>
        </p:blipFill>
        <p:spPr bwMode="auto">
          <a:xfrm>
            <a:off x="4572000" y="3810000"/>
            <a:ext cx="3987800" cy="266065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D4DB57C6-A32D-4494-877C-06960AF63C6D}" type="slidenum">
              <a:rPr lang="en-US" smtClean="0">
                <a:solidFill>
                  <a:schemeClr val="bg1"/>
                </a:solidFill>
              </a:rPr>
              <a:pPr>
                <a:defRPr/>
              </a:pPr>
              <a:t>22</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2800" smtClean="0"/>
              <a:t>Employee Training - Topics</a:t>
            </a:r>
          </a:p>
        </p:txBody>
      </p:sp>
      <p:sp>
        <p:nvSpPr>
          <p:cNvPr id="24579" name="Content Placeholder 2"/>
          <p:cNvSpPr>
            <a:spLocks noGrp="1"/>
          </p:cNvSpPr>
          <p:nvPr>
            <p:ph idx="1"/>
          </p:nvPr>
        </p:nvSpPr>
        <p:spPr>
          <a:xfrm>
            <a:off x="685800" y="2362200"/>
            <a:ext cx="7772400" cy="3276600"/>
          </a:xfrm>
        </p:spPr>
        <p:txBody>
          <a:bodyPr/>
          <a:lstStyle/>
          <a:p>
            <a:r>
              <a:rPr lang="en-US" sz="2400" smtClean="0"/>
              <a:t>What is a near miss and how to identify</a:t>
            </a:r>
          </a:p>
          <a:p>
            <a:r>
              <a:rPr lang="en-US" sz="2400" smtClean="0"/>
              <a:t>Why near misses are important</a:t>
            </a:r>
          </a:p>
          <a:p>
            <a:r>
              <a:rPr lang="en-US" sz="2400" smtClean="0"/>
              <a:t>Role in reporting near miss</a:t>
            </a:r>
          </a:p>
          <a:p>
            <a:r>
              <a:rPr lang="en-US" sz="2400" smtClean="0"/>
              <a:t>Near-miss management team members</a:t>
            </a:r>
          </a:p>
          <a:p>
            <a:r>
              <a:rPr lang="en-US" sz="2400" smtClean="0"/>
              <a:t>Near-miss reporting process</a:t>
            </a:r>
          </a:p>
          <a:p>
            <a:r>
              <a:rPr lang="en-US" sz="2400" smtClean="0"/>
              <a:t>How to report a near miss</a:t>
            </a:r>
          </a:p>
          <a:p>
            <a:r>
              <a:rPr lang="en-US" sz="2400" smtClean="0"/>
              <a:t>How to get help with near-miss/safety issues</a:t>
            </a:r>
          </a:p>
        </p:txBody>
      </p:sp>
      <p:sp>
        <p:nvSpPr>
          <p:cNvPr id="4" name="Slide Number Placeholder 3"/>
          <p:cNvSpPr>
            <a:spLocks noGrp="1"/>
          </p:cNvSpPr>
          <p:nvPr>
            <p:ph type="sldNum" sz="quarter" idx="12"/>
          </p:nvPr>
        </p:nvSpPr>
        <p:spPr/>
        <p:txBody>
          <a:bodyPr/>
          <a:lstStyle/>
          <a:p>
            <a:pPr>
              <a:defRPr/>
            </a:pPr>
            <a:fld id="{06D0D230-B2F7-4858-A226-13499EA4A115}" type="slidenum">
              <a:rPr lang="en-US" smtClean="0">
                <a:solidFill>
                  <a:schemeClr val="bg1"/>
                </a:solidFill>
              </a:rPr>
              <a:pPr>
                <a:defRPr/>
              </a:pPr>
              <a:t>23</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4579">
                                            <p:txEl>
                                              <p:pRg st="2" end="2"/>
                                            </p:txEl>
                                          </p:spTgt>
                                        </p:tgtEl>
                                        <p:attrNameLst>
                                          <p:attrName>style.visibility</p:attrName>
                                        </p:attrNameLst>
                                      </p:cBhvr>
                                      <p:to>
                                        <p:strVal val="visible"/>
                                      </p:to>
                                    </p:set>
                                    <p:anim calcmode="lin" valueType="num">
                                      <p:cBhvr additive="base">
                                        <p:cTn id="13" dur="500" fill="hold"/>
                                        <p:tgtEl>
                                          <p:spTgt spid="2457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anim calcmode="lin" valueType="num">
                                      <p:cBhvr additive="base">
                                        <p:cTn id="19" dur="5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4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4579">
                                            <p:txEl>
                                              <p:pRg st="4" end="4"/>
                                            </p:txEl>
                                          </p:spTgt>
                                        </p:tgtEl>
                                        <p:attrNameLst>
                                          <p:attrName>style.visibility</p:attrName>
                                        </p:attrNameLst>
                                      </p:cBhvr>
                                      <p:to>
                                        <p:strVal val="visible"/>
                                      </p:to>
                                    </p:set>
                                    <p:anim calcmode="lin" valueType="num">
                                      <p:cBhvr additive="base">
                                        <p:cTn id="25" dur="500" fill="hold"/>
                                        <p:tgtEl>
                                          <p:spTgt spid="245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45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4579">
                                            <p:txEl>
                                              <p:pRg st="5" end="5"/>
                                            </p:txEl>
                                          </p:spTgt>
                                        </p:tgtEl>
                                        <p:attrNameLst>
                                          <p:attrName>style.visibility</p:attrName>
                                        </p:attrNameLst>
                                      </p:cBhvr>
                                      <p:to>
                                        <p:strVal val="visible"/>
                                      </p:to>
                                    </p:set>
                                    <p:anim calcmode="lin" valueType="num">
                                      <p:cBhvr additive="base">
                                        <p:cTn id="31" dur="500" fill="hold"/>
                                        <p:tgtEl>
                                          <p:spTgt spid="24579">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45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4579">
                                            <p:txEl>
                                              <p:pRg st="6" end="6"/>
                                            </p:txEl>
                                          </p:spTgt>
                                        </p:tgtEl>
                                        <p:attrNameLst>
                                          <p:attrName>style.visibility</p:attrName>
                                        </p:attrNameLst>
                                      </p:cBhvr>
                                      <p:to>
                                        <p:strVal val="visible"/>
                                      </p:to>
                                    </p:set>
                                    <p:anim calcmode="lin" valueType="num">
                                      <p:cBhvr additive="base">
                                        <p:cTn id="37" dur="500" fill="hold"/>
                                        <p:tgtEl>
                                          <p:spTgt spid="24579">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457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r>
              <a:rPr lang="en-US" sz="2800" smtClean="0"/>
              <a:t>Near-Miss Reporting Forms - Examples</a:t>
            </a:r>
          </a:p>
        </p:txBody>
      </p:sp>
      <p:graphicFrame>
        <p:nvGraphicFramePr>
          <p:cNvPr id="1026" name="Object 2"/>
          <p:cNvGraphicFramePr>
            <a:graphicFrameLocks noChangeAspect="1"/>
          </p:cNvGraphicFramePr>
          <p:nvPr/>
        </p:nvGraphicFramePr>
        <p:xfrm>
          <a:off x="838200" y="1828800"/>
          <a:ext cx="3597275" cy="4656138"/>
        </p:xfrm>
        <a:graphic>
          <a:graphicData uri="http://schemas.openxmlformats.org/presentationml/2006/ole">
            <mc:AlternateContent xmlns:mc="http://schemas.openxmlformats.org/markup-compatibility/2006">
              <mc:Choice xmlns:v="urn:schemas-microsoft-com:vml" Requires="v">
                <p:oleObj spid="_x0000_s1028" name="Acrobat Document" r:id="rId3" imgW="5829300" imgH="7543800" progId="AcroExch.Document.7">
                  <p:embed/>
                </p:oleObj>
              </mc:Choice>
              <mc:Fallback>
                <p:oleObj name="Acrobat Document" r:id="rId3" imgW="5829300" imgH="7543800" progId="AcroExch.Document.7">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828800"/>
                        <a:ext cx="3597275" cy="4656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7" name="Object 3"/>
          <p:cNvGraphicFramePr>
            <a:graphicFrameLocks noChangeAspect="1"/>
          </p:cNvGraphicFramePr>
          <p:nvPr/>
        </p:nvGraphicFramePr>
        <p:xfrm>
          <a:off x="5105400" y="1905000"/>
          <a:ext cx="3276600" cy="4240213"/>
        </p:xfrm>
        <a:graphic>
          <a:graphicData uri="http://schemas.openxmlformats.org/presentationml/2006/ole">
            <mc:AlternateContent xmlns:mc="http://schemas.openxmlformats.org/markup-compatibility/2006">
              <mc:Choice xmlns:v="urn:schemas-microsoft-com:vml" Requires="v">
                <p:oleObj spid="_x0000_s1029" name="Acrobat Document" r:id="rId5" imgW="5829300" imgH="7543800" progId="AcroExch.Document.7">
                  <p:embed/>
                </p:oleObj>
              </mc:Choice>
              <mc:Fallback>
                <p:oleObj name="Acrobat Document" r:id="rId5" imgW="5829300" imgH="7543800" progId="AcroExch.Document.7">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5400" y="1905000"/>
                        <a:ext cx="3276600" cy="424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 name="Slide Number Placeholder 5"/>
          <p:cNvSpPr>
            <a:spLocks noGrp="1"/>
          </p:cNvSpPr>
          <p:nvPr>
            <p:ph type="sldNum" sz="quarter" idx="12"/>
          </p:nvPr>
        </p:nvSpPr>
        <p:spPr/>
        <p:txBody>
          <a:bodyPr/>
          <a:lstStyle/>
          <a:p>
            <a:pPr>
              <a:defRPr/>
            </a:pPr>
            <a:fld id="{558E9395-CDD7-4F16-B243-25B8937D8B0C}" type="slidenum">
              <a:rPr lang="en-US" smtClean="0">
                <a:solidFill>
                  <a:schemeClr val="bg1"/>
                </a:solidFill>
              </a:rPr>
              <a:pPr>
                <a:defRPr/>
              </a:pPr>
              <a:t>24</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z="2800" smtClean="0"/>
              <a:t>Reporting Form Development</a:t>
            </a:r>
          </a:p>
        </p:txBody>
      </p:sp>
      <p:sp>
        <p:nvSpPr>
          <p:cNvPr id="26627" name="Content Placeholder 2"/>
          <p:cNvSpPr>
            <a:spLocks noGrp="1"/>
          </p:cNvSpPr>
          <p:nvPr>
            <p:ph idx="1"/>
          </p:nvPr>
        </p:nvSpPr>
        <p:spPr>
          <a:xfrm>
            <a:off x="685800" y="1905000"/>
            <a:ext cx="7772400" cy="4114800"/>
          </a:xfrm>
        </p:spPr>
        <p:txBody>
          <a:bodyPr/>
          <a:lstStyle/>
          <a:p>
            <a:r>
              <a:rPr lang="en-US" sz="2400" smtClean="0"/>
              <a:t>Many examples through insurance companies, colleges, websites</a:t>
            </a:r>
          </a:p>
          <a:p>
            <a:r>
              <a:rPr lang="en-US" sz="2400" smtClean="0"/>
              <a:t>Make it company/site specific</a:t>
            </a:r>
          </a:p>
          <a:p>
            <a:r>
              <a:rPr lang="en-US" sz="2400" smtClean="0"/>
              <a:t>Basic information: date, location, time of observation</a:t>
            </a:r>
          </a:p>
          <a:p>
            <a:r>
              <a:rPr lang="en-US" sz="2400" smtClean="0"/>
              <a:t>Other pertinent information: description of situation, possible solutions, etc.</a:t>
            </a:r>
          </a:p>
          <a:p>
            <a:r>
              <a:rPr lang="en-US" sz="2400" smtClean="0"/>
              <a:t>Decide if you will accept anonymous reporting</a:t>
            </a:r>
          </a:p>
          <a:p>
            <a:r>
              <a:rPr lang="en-US" sz="2400" smtClean="0"/>
              <a:t>Provide instructions for where completed forms are sent/dropped off</a:t>
            </a:r>
          </a:p>
        </p:txBody>
      </p:sp>
      <p:sp>
        <p:nvSpPr>
          <p:cNvPr id="4" name="Slide Number Placeholder 3"/>
          <p:cNvSpPr>
            <a:spLocks noGrp="1"/>
          </p:cNvSpPr>
          <p:nvPr>
            <p:ph type="sldNum" sz="quarter" idx="12"/>
          </p:nvPr>
        </p:nvSpPr>
        <p:spPr/>
        <p:txBody>
          <a:bodyPr/>
          <a:lstStyle/>
          <a:p>
            <a:pPr>
              <a:defRPr/>
            </a:pPr>
            <a:fld id="{AE065C16-0971-45CD-A4B7-A3489912A516}"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2800" smtClean="0"/>
              <a:t>Summary</a:t>
            </a:r>
          </a:p>
        </p:txBody>
      </p:sp>
      <p:sp>
        <p:nvSpPr>
          <p:cNvPr id="27651" name="Content Placeholder 2"/>
          <p:cNvSpPr>
            <a:spLocks noGrp="1"/>
          </p:cNvSpPr>
          <p:nvPr>
            <p:ph idx="1"/>
          </p:nvPr>
        </p:nvSpPr>
        <p:spPr>
          <a:xfrm>
            <a:off x="838200" y="1905000"/>
            <a:ext cx="7772400" cy="4114800"/>
          </a:xfrm>
        </p:spPr>
        <p:txBody>
          <a:bodyPr/>
          <a:lstStyle/>
          <a:p>
            <a:r>
              <a:rPr lang="en-US" sz="2400" smtClean="0"/>
              <a:t>Near-miss identification and reporting is an integral part of any good safety program.</a:t>
            </a:r>
          </a:p>
          <a:p>
            <a:r>
              <a:rPr lang="en-US" sz="2400" smtClean="0"/>
              <a:t>A near-miss reporting and tracking system should be developed and implemented.</a:t>
            </a:r>
          </a:p>
          <a:p>
            <a:r>
              <a:rPr lang="en-US" sz="2400" smtClean="0"/>
              <a:t>Employees should be encouraged to report near misses without fear of discipline or loss  of job.</a:t>
            </a:r>
          </a:p>
          <a:p>
            <a:r>
              <a:rPr lang="en-US" sz="2400" smtClean="0"/>
              <a:t>Reporting and tracking near misses can provide valuable information as to where weaknesses in the safety program exist.</a:t>
            </a:r>
          </a:p>
        </p:txBody>
      </p:sp>
      <p:sp>
        <p:nvSpPr>
          <p:cNvPr id="4" name="Slide Number Placeholder 3"/>
          <p:cNvSpPr>
            <a:spLocks noGrp="1"/>
          </p:cNvSpPr>
          <p:nvPr>
            <p:ph type="sldNum" sz="quarter" idx="12"/>
          </p:nvPr>
        </p:nvSpPr>
        <p:spPr/>
        <p:txBody>
          <a:bodyPr/>
          <a:lstStyle/>
          <a:p>
            <a:pPr>
              <a:defRPr/>
            </a:pPr>
            <a:fld id="{83B5B008-ADBF-4A97-8D72-9D54582C9752}"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2800" smtClean="0"/>
              <a:t>Questions</a:t>
            </a:r>
          </a:p>
        </p:txBody>
      </p:sp>
      <p:sp>
        <p:nvSpPr>
          <p:cNvPr id="4" name="Slide Number Placeholder 3"/>
          <p:cNvSpPr>
            <a:spLocks noGrp="1"/>
          </p:cNvSpPr>
          <p:nvPr>
            <p:ph type="sldNum" sz="quarter" idx="12"/>
          </p:nvPr>
        </p:nvSpPr>
        <p:spPr/>
        <p:txBody>
          <a:bodyPr/>
          <a:lstStyle/>
          <a:p>
            <a:pPr>
              <a:defRPr/>
            </a:pPr>
            <a:fld id="{BBE6625E-EBF2-4A74-9A56-B22614B34FEA}" type="slidenum">
              <a:rPr lang="en-US" smtClean="0"/>
              <a:pPr>
                <a:defRPr/>
              </a:pPr>
              <a:t>27</a:t>
            </a:fld>
            <a:endParaRPr lang="en-US" dirty="0"/>
          </a:p>
        </p:txBody>
      </p:sp>
      <p:pic>
        <p:nvPicPr>
          <p:cNvPr id="28676" name="Picture 2" descr="C:\Documents and Settings\spakosh\Local Settings\Temporary Internet Files\Content.IE5\7EBP9A2H\MC900441902[1].wmf"/>
          <p:cNvPicPr>
            <a:picLocks noGrp="1" noChangeAspect="1" noChangeArrowheads="1"/>
          </p:cNvPicPr>
          <p:nvPr>
            <p:ph idx="1"/>
          </p:nvPr>
        </p:nvPicPr>
        <p:blipFill>
          <a:blip r:embed="rId2" cstate="print"/>
          <a:srcRect/>
          <a:stretch>
            <a:fillRect/>
          </a:stretch>
        </p:blipFill>
        <p:spPr>
          <a:xfrm>
            <a:off x="2819400" y="1828800"/>
            <a:ext cx="3657600" cy="4321175"/>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762000" y="228600"/>
            <a:ext cx="5486400" cy="838200"/>
          </a:xfrm>
        </p:spPr>
        <p:txBody>
          <a:bodyPr/>
          <a:lstStyle/>
          <a:p>
            <a:r>
              <a:rPr lang="en-US" sz="2800" smtClean="0"/>
              <a:t>Definition</a:t>
            </a:r>
          </a:p>
        </p:txBody>
      </p:sp>
      <p:sp>
        <p:nvSpPr>
          <p:cNvPr id="5123" name="Rectangle 1027"/>
          <p:cNvSpPr>
            <a:spLocks noGrp="1" noChangeArrowheads="1"/>
          </p:cNvSpPr>
          <p:nvPr>
            <p:ph type="body" idx="1"/>
          </p:nvPr>
        </p:nvSpPr>
        <p:spPr>
          <a:xfrm>
            <a:off x="381000" y="1981200"/>
            <a:ext cx="6172200" cy="4152900"/>
          </a:xfrm>
        </p:spPr>
        <p:txBody>
          <a:bodyPr/>
          <a:lstStyle/>
          <a:p>
            <a:r>
              <a:rPr lang="en-US" sz="2400" smtClean="0"/>
              <a:t>A “near miss” is an unplanned event that did </a:t>
            </a:r>
            <a:r>
              <a:rPr lang="en-US" sz="2400" i="1" smtClean="0"/>
              <a:t>not</a:t>
            </a:r>
            <a:r>
              <a:rPr lang="en-US" sz="2400" smtClean="0"/>
              <a:t> result in injury, illness or damage - but had the potential to do so.</a:t>
            </a:r>
          </a:p>
          <a:p>
            <a:endParaRPr lang="en-US" sz="2400" smtClean="0"/>
          </a:p>
          <a:p>
            <a:r>
              <a:rPr lang="en-US" sz="2400" smtClean="0"/>
              <a:t>Sometimes called a “near hit” or “close call” – signals a system weakness that if not corrected could lead to significant consequences in the future.</a:t>
            </a:r>
          </a:p>
          <a:p>
            <a:endParaRPr lang="en-US" sz="2400" smtClean="0"/>
          </a:p>
          <a:p>
            <a:pPr>
              <a:lnSpc>
                <a:spcPct val="90000"/>
              </a:lnSpc>
            </a:pPr>
            <a:endParaRPr lang="en-US" sz="2400" smtClean="0"/>
          </a:p>
          <a:p>
            <a:pPr lvl="1">
              <a:lnSpc>
                <a:spcPct val="90000"/>
              </a:lnSpc>
              <a:buFontTx/>
              <a:buNone/>
            </a:pPr>
            <a:endParaRPr lang="en-US" sz="2000" smtClean="0"/>
          </a:p>
          <a:p>
            <a:pPr>
              <a:lnSpc>
                <a:spcPct val="90000"/>
              </a:lnSpc>
            </a:pPr>
            <a:endParaRPr lang="en-US" sz="2000" smtClean="0"/>
          </a:p>
          <a:p>
            <a:pPr>
              <a:lnSpc>
                <a:spcPct val="90000"/>
              </a:lnSpc>
            </a:pPr>
            <a:endParaRPr lang="en-US" sz="2000" smtClean="0"/>
          </a:p>
        </p:txBody>
      </p:sp>
      <p:pic>
        <p:nvPicPr>
          <p:cNvPr id="5124" name="Picture 4" descr="Tripping on Cord.jpg"/>
          <p:cNvPicPr>
            <a:picLocks noChangeAspect="1"/>
          </p:cNvPicPr>
          <p:nvPr/>
        </p:nvPicPr>
        <p:blipFill>
          <a:blip r:embed="rId3" cstate="print"/>
          <a:srcRect/>
          <a:stretch>
            <a:fillRect/>
          </a:stretch>
        </p:blipFill>
        <p:spPr bwMode="auto">
          <a:xfrm>
            <a:off x="6705600" y="2209800"/>
            <a:ext cx="2206625" cy="35306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2514DEA0-9E2A-4CE8-A30D-CAD8A9640F83}" type="slidenum">
              <a:rPr lang="en-US" smtClean="0">
                <a:solidFill>
                  <a:schemeClr val="bg1"/>
                </a:solidFill>
              </a:rPr>
              <a:pPr>
                <a:defRPr/>
              </a:pPr>
              <a:t>3</a:t>
            </a:fld>
            <a:endParaRPr lang="en-US" dirty="0">
              <a:solidFill>
                <a:schemeClr val="bg1"/>
              </a:solidFill>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2800" smtClean="0"/>
              <a:t>Another “Near Miss” Definition</a:t>
            </a:r>
          </a:p>
        </p:txBody>
      </p:sp>
      <p:sp>
        <p:nvSpPr>
          <p:cNvPr id="3" name="Content Placeholder 2"/>
          <p:cNvSpPr>
            <a:spLocks noGrp="1"/>
          </p:cNvSpPr>
          <p:nvPr>
            <p:ph idx="1"/>
          </p:nvPr>
        </p:nvSpPr>
        <p:spPr>
          <a:xfrm>
            <a:off x="685800" y="1600200"/>
            <a:ext cx="7772400" cy="4572000"/>
          </a:xfrm>
        </p:spPr>
        <p:txBody>
          <a:bodyPr/>
          <a:lstStyle/>
          <a:p>
            <a:r>
              <a:rPr lang="en-US" sz="2400" smtClean="0"/>
              <a:t>Opportunity to improve safety practice based on condition or incident with potential for more serious consequence</a:t>
            </a:r>
          </a:p>
          <a:p>
            <a:r>
              <a:rPr lang="en-US" sz="2400" smtClean="0"/>
              <a:t>In this definition, “incident” or “condition” is anything a witness views worthy of addressing to eliminate potential to cause harm.</a:t>
            </a:r>
          </a:p>
        </p:txBody>
      </p:sp>
      <p:pic>
        <p:nvPicPr>
          <p:cNvPr id="6148" name="Picture 4" descr="lightning_men_work.jpg"/>
          <p:cNvPicPr>
            <a:picLocks noChangeAspect="1"/>
          </p:cNvPicPr>
          <p:nvPr/>
        </p:nvPicPr>
        <p:blipFill>
          <a:blip r:embed="rId3" cstate="print"/>
          <a:srcRect/>
          <a:stretch>
            <a:fillRect/>
          </a:stretch>
        </p:blipFill>
        <p:spPr bwMode="auto">
          <a:xfrm>
            <a:off x="3276600" y="4038600"/>
            <a:ext cx="2717800" cy="2381250"/>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pPr>
              <a:defRPr/>
            </a:pPr>
            <a:fld id="{4B51BAB1-4282-4038-BBAD-24E99DDBFB8A}" type="slidenum">
              <a:rPr lang="en-US" smtClean="0">
                <a:solidFill>
                  <a:schemeClr val="bg1"/>
                </a:solidFill>
              </a:rPr>
              <a:pPr>
                <a:defRPr/>
              </a:pPr>
              <a:t>4</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2800" smtClean="0"/>
              <a:t>Using Condition/Incident</a:t>
            </a:r>
          </a:p>
        </p:txBody>
      </p:sp>
      <p:sp>
        <p:nvSpPr>
          <p:cNvPr id="3" name="Content Placeholder 2"/>
          <p:cNvSpPr>
            <a:spLocks noGrp="1"/>
          </p:cNvSpPr>
          <p:nvPr>
            <p:ph idx="1"/>
          </p:nvPr>
        </p:nvSpPr>
        <p:spPr>
          <a:xfrm>
            <a:off x="609600" y="1752600"/>
            <a:ext cx="8001000" cy="4648200"/>
          </a:xfrm>
        </p:spPr>
        <p:txBody>
          <a:bodyPr/>
          <a:lstStyle/>
          <a:p>
            <a:pPr>
              <a:buFontTx/>
              <a:buNone/>
            </a:pPr>
            <a:r>
              <a:rPr lang="en-US" sz="2400" smtClean="0"/>
              <a:t>A wide variety of occurrences can be near misses:  </a:t>
            </a:r>
          </a:p>
          <a:p>
            <a:pPr>
              <a:buFontTx/>
              <a:buNone/>
            </a:pPr>
            <a:r>
              <a:rPr lang="en-US" sz="2400" smtClean="0">
                <a:cs typeface="Times New Roman" pitchFamily="18" charset="0"/>
              </a:rPr>
              <a:t>•  </a:t>
            </a:r>
            <a:r>
              <a:rPr lang="en-US" sz="2400" smtClean="0"/>
              <a:t>Unsafe conditions    </a:t>
            </a:r>
          </a:p>
          <a:p>
            <a:r>
              <a:rPr lang="en-US" sz="2400" smtClean="0"/>
              <a:t>Unsafe behavior</a:t>
            </a:r>
          </a:p>
          <a:p>
            <a:r>
              <a:rPr lang="en-US" sz="2400" smtClean="0"/>
              <a:t>Minor accidents/injuries with potential to be more serious</a:t>
            </a:r>
          </a:p>
          <a:p>
            <a:r>
              <a:rPr lang="en-US" sz="2400" smtClean="0"/>
              <a:t>Events where injury could have occurred but  did not</a:t>
            </a:r>
          </a:p>
          <a:p>
            <a:r>
              <a:rPr lang="en-US" sz="2400" smtClean="0"/>
              <a:t>Events with property damage</a:t>
            </a:r>
          </a:p>
          <a:p>
            <a:r>
              <a:rPr lang="en-US" sz="2400" smtClean="0"/>
              <a:t>Events where safety barriers crossed</a:t>
            </a:r>
          </a:p>
          <a:p>
            <a:r>
              <a:rPr lang="en-US" sz="2400" smtClean="0"/>
              <a:t>Events with potential environmental damage</a:t>
            </a:r>
          </a:p>
          <a:p>
            <a:endParaRPr lang="en-US" sz="2400" smtClean="0"/>
          </a:p>
          <a:p>
            <a:endParaRPr lang="en-US" sz="2400" smtClean="0"/>
          </a:p>
          <a:p>
            <a:endParaRPr lang="en-US" sz="2400" smtClean="0"/>
          </a:p>
          <a:p>
            <a:pPr>
              <a:buFontTx/>
              <a:buNone/>
            </a:pPr>
            <a:r>
              <a:rPr lang="en-US" sz="2400" smtClean="0"/>
              <a:t>    </a:t>
            </a:r>
          </a:p>
          <a:p>
            <a:endParaRPr lang="en-US" sz="2400" smtClean="0"/>
          </a:p>
        </p:txBody>
      </p:sp>
      <p:sp>
        <p:nvSpPr>
          <p:cNvPr id="4" name="Slide Number Placeholder 3"/>
          <p:cNvSpPr>
            <a:spLocks noGrp="1"/>
          </p:cNvSpPr>
          <p:nvPr>
            <p:ph type="sldNum" sz="quarter" idx="12"/>
          </p:nvPr>
        </p:nvSpPr>
        <p:spPr/>
        <p:txBody>
          <a:bodyPr/>
          <a:lstStyle/>
          <a:p>
            <a:pPr>
              <a:defRPr/>
            </a:pPr>
            <a:fld id="{258A7625-1EF0-4BC7-AC6A-ADD8372AC1A7}" type="slidenum">
              <a:rPr lang="en-US" smtClean="0">
                <a:solidFill>
                  <a:schemeClr val="bg1"/>
                </a:solidFill>
              </a:rPr>
              <a:pPr>
                <a:defRPr/>
              </a:pPr>
              <a:t>5</a:t>
            </a:fld>
            <a:endParaRPr lang="en-US"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2800" smtClean="0"/>
              <a:t>What Happens?</a:t>
            </a:r>
          </a:p>
        </p:txBody>
      </p:sp>
      <p:sp>
        <p:nvSpPr>
          <p:cNvPr id="8195" name="Content Placeholder 2"/>
          <p:cNvSpPr>
            <a:spLocks noGrp="1"/>
          </p:cNvSpPr>
          <p:nvPr>
            <p:ph idx="1"/>
          </p:nvPr>
        </p:nvSpPr>
        <p:spPr>
          <a:xfrm>
            <a:off x="685800" y="1600200"/>
            <a:ext cx="7772400" cy="4114800"/>
          </a:xfrm>
        </p:spPr>
        <p:txBody>
          <a:bodyPr/>
          <a:lstStyle/>
          <a:p>
            <a:r>
              <a:rPr lang="en-US" sz="2400" smtClean="0"/>
              <a:t>Human error is commonly an initiating event.</a:t>
            </a:r>
          </a:p>
          <a:p>
            <a:r>
              <a:rPr lang="en-US" sz="2400" smtClean="0"/>
              <a:t>However, a faulty process or system allows or compounds the situation and should be the focus of improvement.</a:t>
            </a:r>
          </a:p>
        </p:txBody>
      </p:sp>
      <p:pic>
        <p:nvPicPr>
          <p:cNvPr id="8196" name="Picture 3" descr="Near Miss-Surfing.jpg"/>
          <p:cNvPicPr>
            <a:picLocks noChangeAspect="1"/>
          </p:cNvPicPr>
          <p:nvPr/>
        </p:nvPicPr>
        <p:blipFill>
          <a:blip r:embed="rId3" cstate="print"/>
          <a:srcRect/>
          <a:stretch>
            <a:fillRect/>
          </a:stretch>
        </p:blipFill>
        <p:spPr bwMode="auto">
          <a:xfrm>
            <a:off x="2286000" y="3352800"/>
            <a:ext cx="4648200" cy="3005138"/>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55A346FA-54A5-45EE-A5ED-CD0C60097BFA}" type="slidenum">
              <a:rPr lang="en-US" smtClean="0">
                <a:solidFill>
                  <a:schemeClr val="bg1"/>
                </a:solidFill>
              </a:rPr>
              <a:pPr>
                <a:defRPr/>
              </a:pPr>
              <a:t>6</a:t>
            </a:fld>
            <a:endParaRPr lang="en-US"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050"/>
          <p:cNvSpPr>
            <a:spLocks noGrp="1" noChangeArrowheads="1"/>
          </p:cNvSpPr>
          <p:nvPr>
            <p:ph type="title"/>
          </p:nvPr>
        </p:nvSpPr>
        <p:spPr>
          <a:xfrm>
            <a:off x="76200" y="0"/>
            <a:ext cx="6934200" cy="1295400"/>
          </a:xfrm>
        </p:spPr>
        <p:txBody>
          <a:bodyPr/>
          <a:lstStyle/>
          <a:p>
            <a:r>
              <a:rPr lang="en-US" sz="2800" smtClean="0">
                <a:cs typeface="Times New Roman" pitchFamily="18" charset="0"/>
              </a:rPr>
              <a:t>Incident Ratio Model –                 Heinrich’s Theory</a:t>
            </a:r>
          </a:p>
        </p:txBody>
      </p:sp>
      <p:grpSp>
        <p:nvGrpSpPr>
          <p:cNvPr id="9219" name="Group 2051"/>
          <p:cNvGrpSpPr>
            <a:grpSpLocks/>
          </p:cNvGrpSpPr>
          <p:nvPr/>
        </p:nvGrpSpPr>
        <p:grpSpPr bwMode="auto">
          <a:xfrm>
            <a:off x="1676400" y="4648200"/>
            <a:ext cx="6243638" cy="1625600"/>
            <a:chOff x="1032" y="2828"/>
            <a:chExt cx="3933" cy="1024"/>
          </a:xfrm>
        </p:grpSpPr>
        <p:sp>
          <p:nvSpPr>
            <p:cNvPr id="9247" name="Freeform 2052"/>
            <p:cNvSpPr>
              <a:spLocks/>
            </p:cNvSpPr>
            <p:nvPr/>
          </p:nvSpPr>
          <p:spPr bwMode="auto">
            <a:xfrm>
              <a:off x="4191" y="2828"/>
              <a:ext cx="774" cy="1024"/>
            </a:xfrm>
            <a:custGeom>
              <a:avLst/>
              <a:gdLst>
                <a:gd name="T0" fmla="*/ 394 w 774"/>
                <a:gd name="T1" fmla="*/ 1023 h 1024"/>
                <a:gd name="T2" fmla="*/ 0 w 774"/>
                <a:gd name="T3" fmla="*/ 358 h 1024"/>
                <a:gd name="T4" fmla="*/ 288 w 774"/>
                <a:gd name="T5" fmla="*/ 0 h 1024"/>
                <a:gd name="T6" fmla="*/ 773 w 774"/>
                <a:gd name="T7" fmla="*/ 564 h 1024"/>
                <a:gd name="T8" fmla="*/ 394 w 774"/>
                <a:gd name="T9" fmla="*/ 1023 h 1024"/>
                <a:gd name="T10" fmla="*/ 0 60000 65536"/>
                <a:gd name="T11" fmla="*/ 0 60000 65536"/>
                <a:gd name="T12" fmla="*/ 0 60000 65536"/>
                <a:gd name="T13" fmla="*/ 0 60000 65536"/>
                <a:gd name="T14" fmla="*/ 0 60000 65536"/>
                <a:gd name="T15" fmla="*/ 0 w 774"/>
                <a:gd name="T16" fmla="*/ 0 h 1024"/>
                <a:gd name="T17" fmla="*/ 774 w 774"/>
                <a:gd name="T18" fmla="*/ 1024 h 1024"/>
              </a:gdLst>
              <a:ahLst/>
              <a:cxnLst>
                <a:cxn ang="T10">
                  <a:pos x="T0" y="T1"/>
                </a:cxn>
                <a:cxn ang="T11">
                  <a:pos x="T2" y="T3"/>
                </a:cxn>
                <a:cxn ang="T12">
                  <a:pos x="T4" y="T5"/>
                </a:cxn>
                <a:cxn ang="T13">
                  <a:pos x="T6" y="T7"/>
                </a:cxn>
                <a:cxn ang="T14">
                  <a:pos x="T8" y="T9"/>
                </a:cxn>
              </a:cxnLst>
              <a:rect l="T15" t="T16" r="T17" b="T18"/>
              <a:pathLst>
                <a:path w="774" h="1024">
                  <a:moveTo>
                    <a:pt x="394" y="1023"/>
                  </a:moveTo>
                  <a:lnTo>
                    <a:pt x="0" y="358"/>
                  </a:lnTo>
                  <a:lnTo>
                    <a:pt x="288" y="0"/>
                  </a:lnTo>
                  <a:lnTo>
                    <a:pt x="773" y="564"/>
                  </a:lnTo>
                  <a:lnTo>
                    <a:pt x="394" y="1023"/>
                  </a:lnTo>
                </a:path>
              </a:pathLst>
            </a:custGeom>
            <a:solidFill>
              <a:srgbClr val="FF9900"/>
            </a:solidFill>
            <a:ln w="12700" cap="rnd">
              <a:solidFill>
                <a:srgbClr val="000000"/>
              </a:solidFill>
              <a:round/>
              <a:headEnd/>
              <a:tailEnd/>
            </a:ln>
          </p:spPr>
          <p:txBody>
            <a:bodyPr/>
            <a:lstStyle/>
            <a:p>
              <a:endParaRPr lang="en-US"/>
            </a:p>
          </p:txBody>
        </p:sp>
        <p:sp>
          <p:nvSpPr>
            <p:cNvPr id="9248" name="Freeform 2053"/>
            <p:cNvSpPr>
              <a:spLocks/>
            </p:cNvSpPr>
            <p:nvPr/>
          </p:nvSpPr>
          <p:spPr bwMode="auto">
            <a:xfrm>
              <a:off x="1420" y="2828"/>
              <a:ext cx="3062" cy="361"/>
            </a:xfrm>
            <a:custGeom>
              <a:avLst/>
              <a:gdLst>
                <a:gd name="T0" fmla="*/ 0 w 3062"/>
                <a:gd name="T1" fmla="*/ 360 h 361"/>
                <a:gd name="T2" fmla="*/ 2773 w 3062"/>
                <a:gd name="T3" fmla="*/ 360 h 361"/>
                <a:gd name="T4" fmla="*/ 3061 w 3062"/>
                <a:gd name="T5" fmla="*/ 0 h 361"/>
                <a:gd name="T6" fmla="*/ 548 w 3062"/>
                <a:gd name="T7" fmla="*/ 2 h 361"/>
                <a:gd name="T8" fmla="*/ 0 w 3062"/>
                <a:gd name="T9" fmla="*/ 360 h 361"/>
                <a:gd name="T10" fmla="*/ 0 60000 65536"/>
                <a:gd name="T11" fmla="*/ 0 60000 65536"/>
                <a:gd name="T12" fmla="*/ 0 60000 65536"/>
                <a:gd name="T13" fmla="*/ 0 60000 65536"/>
                <a:gd name="T14" fmla="*/ 0 60000 65536"/>
                <a:gd name="T15" fmla="*/ 0 w 3062"/>
                <a:gd name="T16" fmla="*/ 0 h 361"/>
                <a:gd name="T17" fmla="*/ 3062 w 3062"/>
                <a:gd name="T18" fmla="*/ 361 h 361"/>
              </a:gdLst>
              <a:ahLst/>
              <a:cxnLst>
                <a:cxn ang="T10">
                  <a:pos x="T0" y="T1"/>
                </a:cxn>
                <a:cxn ang="T11">
                  <a:pos x="T2" y="T3"/>
                </a:cxn>
                <a:cxn ang="T12">
                  <a:pos x="T4" y="T5"/>
                </a:cxn>
                <a:cxn ang="T13">
                  <a:pos x="T6" y="T7"/>
                </a:cxn>
                <a:cxn ang="T14">
                  <a:pos x="T8" y="T9"/>
                </a:cxn>
              </a:cxnLst>
              <a:rect l="T15" t="T16" r="T17" b="T18"/>
              <a:pathLst>
                <a:path w="3062" h="361">
                  <a:moveTo>
                    <a:pt x="0" y="360"/>
                  </a:moveTo>
                  <a:lnTo>
                    <a:pt x="2773" y="360"/>
                  </a:lnTo>
                  <a:lnTo>
                    <a:pt x="3061" y="0"/>
                  </a:lnTo>
                  <a:lnTo>
                    <a:pt x="548" y="2"/>
                  </a:lnTo>
                  <a:lnTo>
                    <a:pt x="0" y="360"/>
                  </a:lnTo>
                </a:path>
              </a:pathLst>
            </a:custGeom>
            <a:solidFill>
              <a:srgbClr val="FF9900"/>
            </a:solidFill>
            <a:ln w="12700" cap="rnd">
              <a:solidFill>
                <a:srgbClr val="000000"/>
              </a:solidFill>
              <a:round/>
              <a:headEnd/>
              <a:tailEnd/>
            </a:ln>
          </p:spPr>
          <p:txBody>
            <a:bodyPr/>
            <a:lstStyle/>
            <a:p>
              <a:endParaRPr lang="en-US"/>
            </a:p>
          </p:txBody>
        </p:sp>
        <p:sp>
          <p:nvSpPr>
            <p:cNvPr id="9249" name="Freeform 2054"/>
            <p:cNvSpPr>
              <a:spLocks/>
            </p:cNvSpPr>
            <p:nvPr/>
          </p:nvSpPr>
          <p:spPr bwMode="auto">
            <a:xfrm>
              <a:off x="1032" y="3187"/>
              <a:ext cx="3555" cy="665"/>
            </a:xfrm>
            <a:custGeom>
              <a:avLst/>
              <a:gdLst>
                <a:gd name="T0" fmla="*/ 0 w 3555"/>
                <a:gd name="T1" fmla="*/ 664 h 665"/>
                <a:gd name="T2" fmla="*/ 3554 w 3555"/>
                <a:gd name="T3" fmla="*/ 664 h 665"/>
                <a:gd name="T4" fmla="*/ 3160 w 3555"/>
                <a:gd name="T5" fmla="*/ 0 h 665"/>
                <a:gd name="T6" fmla="*/ 390 w 3555"/>
                <a:gd name="T7" fmla="*/ 0 h 665"/>
                <a:gd name="T8" fmla="*/ 0 w 3555"/>
                <a:gd name="T9" fmla="*/ 664 h 665"/>
                <a:gd name="T10" fmla="*/ 0 60000 65536"/>
                <a:gd name="T11" fmla="*/ 0 60000 65536"/>
                <a:gd name="T12" fmla="*/ 0 60000 65536"/>
                <a:gd name="T13" fmla="*/ 0 60000 65536"/>
                <a:gd name="T14" fmla="*/ 0 60000 65536"/>
                <a:gd name="T15" fmla="*/ 0 w 3555"/>
                <a:gd name="T16" fmla="*/ 0 h 665"/>
                <a:gd name="T17" fmla="*/ 3555 w 3555"/>
                <a:gd name="T18" fmla="*/ 665 h 665"/>
              </a:gdLst>
              <a:ahLst/>
              <a:cxnLst>
                <a:cxn ang="T10">
                  <a:pos x="T0" y="T1"/>
                </a:cxn>
                <a:cxn ang="T11">
                  <a:pos x="T2" y="T3"/>
                </a:cxn>
                <a:cxn ang="T12">
                  <a:pos x="T4" y="T5"/>
                </a:cxn>
                <a:cxn ang="T13">
                  <a:pos x="T6" y="T7"/>
                </a:cxn>
                <a:cxn ang="T14">
                  <a:pos x="T8" y="T9"/>
                </a:cxn>
              </a:cxnLst>
              <a:rect l="T15" t="T16" r="T17" b="T18"/>
              <a:pathLst>
                <a:path w="3555" h="665">
                  <a:moveTo>
                    <a:pt x="0" y="664"/>
                  </a:moveTo>
                  <a:lnTo>
                    <a:pt x="3554" y="664"/>
                  </a:lnTo>
                  <a:lnTo>
                    <a:pt x="3160" y="0"/>
                  </a:lnTo>
                  <a:lnTo>
                    <a:pt x="390" y="0"/>
                  </a:lnTo>
                  <a:lnTo>
                    <a:pt x="0" y="664"/>
                  </a:lnTo>
                </a:path>
              </a:pathLst>
            </a:custGeom>
            <a:solidFill>
              <a:srgbClr val="FF9900"/>
            </a:solidFill>
            <a:ln w="12700" cap="rnd">
              <a:solidFill>
                <a:srgbClr val="000000"/>
              </a:solidFill>
              <a:round/>
              <a:headEnd/>
              <a:tailEnd/>
            </a:ln>
          </p:spPr>
          <p:txBody>
            <a:bodyPr/>
            <a:lstStyle/>
            <a:p>
              <a:endParaRPr lang="en-US"/>
            </a:p>
          </p:txBody>
        </p:sp>
      </p:grpSp>
      <p:grpSp>
        <p:nvGrpSpPr>
          <p:cNvPr id="9220" name="Group 2055"/>
          <p:cNvGrpSpPr>
            <a:grpSpLocks/>
          </p:cNvGrpSpPr>
          <p:nvPr/>
        </p:nvGrpSpPr>
        <p:grpSpPr bwMode="auto">
          <a:xfrm>
            <a:off x="2438400" y="3581400"/>
            <a:ext cx="4638675" cy="1408113"/>
            <a:chOff x="1486" y="2197"/>
            <a:chExt cx="2922" cy="887"/>
          </a:xfrm>
        </p:grpSpPr>
        <p:sp>
          <p:nvSpPr>
            <p:cNvPr id="9244" name="Freeform 2056"/>
            <p:cNvSpPr>
              <a:spLocks/>
            </p:cNvSpPr>
            <p:nvPr/>
          </p:nvSpPr>
          <p:spPr bwMode="auto">
            <a:xfrm>
              <a:off x="3731" y="2197"/>
              <a:ext cx="677" cy="885"/>
            </a:xfrm>
            <a:custGeom>
              <a:avLst/>
              <a:gdLst>
                <a:gd name="T0" fmla="*/ 0 w 677"/>
                <a:gd name="T1" fmla="*/ 241 h 885"/>
                <a:gd name="T2" fmla="*/ 401 w 677"/>
                <a:gd name="T3" fmla="*/ 884 h 885"/>
                <a:gd name="T4" fmla="*/ 676 w 677"/>
                <a:gd name="T5" fmla="*/ 555 h 885"/>
                <a:gd name="T6" fmla="*/ 195 w 677"/>
                <a:gd name="T7" fmla="*/ 0 h 885"/>
                <a:gd name="T8" fmla="*/ 0 w 677"/>
                <a:gd name="T9" fmla="*/ 241 h 885"/>
                <a:gd name="T10" fmla="*/ 0 60000 65536"/>
                <a:gd name="T11" fmla="*/ 0 60000 65536"/>
                <a:gd name="T12" fmla="*/ 0 60000 65536"/>
                <a:gd name="T13" fmla="*/ 0 60000 65536"/>
                <a:gd name="T14" fmla="*/ 0 60000 65536"/>
                <a:gd name="T15" fmla="*/ 0 w 677"/>
                <a:gd name="T16" fmla="*/ 0 h 885"/>
                <a:gd name="T17" fmla="*/ 677 w 677"/>
                <a:gd name="T18" fmla="*/ 885 h 885"/>
              </a:gdLst>
              <a:ahLst/>
              <a:cxnLst>
                <a:cxn ang="T10">
                  <a:pos x="T0" y="T1"/>
                </a:cxn>
                <a:cxn ang="T11">
                  <a:pos x="T2" y="T3"/>
                </a:cxn>
                <a:cxn ang="T12">
                  <a:pos x="T4" y="T5"/>
                </a:cxn>
                <a:cxn ang="T13">
                  <a:pos x="T6" y="T7"/>
                </a:cxn>
                <a:cxn ang="T14">
                  <a:pos x="T8" y="T9"/>
                </a:cxn>
              </a:cxnLst>
              <a:rect l="T15" t="T16" r="T17" b="T18"/>
              <a:pathLst>
                <a:path w="677" h="885">
                  <a:moveTo>
                    <a:pt x="0" y="241"/>
                  </a:moveTo>
                  <a:lnTo>
                    <a:pt x="401" y="884"/>
                  </a:lnTo>
                  <a:lnTo>
                    <a:pt x="676" y="555"/>
                  </a:lnTo>
                  <a:lnTo>
                    <a:pt x="195" y="0"/>
                  </a:lnTo>
                  <a:lnTo>
                    <a:pt x="0" y="241"/>
                  </a:lnTo>
                </a:path>
              </a:pathLst>
            </a:custGeom>
            <a:solidFill>
              <a:srgbClr val="FAFD00"/>
            </a:solidFill>
            <a:ln w="12700" cap="rnd">
              <a:solidFill>
                <a:srgbClr val="000000"/>
              </a:solidFill>
              <a:round/>
              <a:headEnd/>
              <a:tailEnd/>
            </a:ln>
          </p:spPr>
          <p:txBody>
            <a:bodyPr/>
            <a:lstStyle/>
            <a:p>
              <a:endParaRPr lang="en-US"/>
            </a:p>
          </p:txBody>
        </p:sp>
        <p:sp>
          <p:nvSpPr>
            <p:cNvPr id="9245" name="Freeform 2057"/>
            <p:cNvSpPr>
              <a:spLocks/>
            </p:cNvSpPr>
            <p:nvPr/>
          </p:nvSpPr>
          <p:spPr bwMode="auto">
            <a:xfrm>
              <a:off x="1880" y="2197"/>
              <a:ext cx="2045" cy="241"/>
            </a:xfrm>
            <a:custGeom>
              <a:avLst/>
              <a:gdLst>
                <a:gd name="T0" fmla="*/ 0 w 2045"/>
                <a:gd name="T1" fmla="*/ 240 h 241"/>
                <a:gd name="T2" fmla="*/ 1850 w 2045"/>
                <a:gd name="T3" fmla="*/ 240 h 241"/>
                <a:gd name="T4" fmla="*/ 2044 w 2045"/>
                <a:gd name="T5" fmla="*/ 0 h 241"/>
                <a:gd name="T6" fmla="*/ 517 w 2045"/>
                <a:gd name="T7" fmla="*/ 0 h 241"/>
                <a:gd name="T8" fmla="*/ 0 w 2045"/>
                <a:gd name="T9" fmla="*/ 240 h 241"/>
                <a:gd name="T10" fmla="*/ 0 60000 65536"/>
                <a:gd name="T11" fmla="*/ 0 60000 65536"/>
                <a:gd name="T12" fmla="*/ 0 60000 65536"/>
                <a:gd name="T13" fmla="*/ 0 60000 65536"/>
                <a:gd name="T14" fmla="*/ 0 60000 65536"/>
                <a:gd name="T15" fmla="*/ 0 w 2045"/>
                <a:gd name="T16" fmla="*/ 0 h 241"/>
                <a:gd name="T17" fmla="*/ 2045 w 2045"/>
                <a:gd name="T18" fmla="*/ 241 h 241"/>
              </a:gdLst>
              <a:ahLst/>
              <a:cxnLst>
                <a:cxn ang="T10">
                  <a:pos x="T0" y="T1"/>
                </a:cxn>
                <a:cxn ang="T11">
                  <a:pos x="T2" y="T3"/>
                </a:cxn>
                <a:cxn ang="T12">
                  <a:pos x="T4" y="T5"/>
                </a:cxn>
                <a:cxn ang="T13">
                  <a:pos x="T6" y="T7"/>
                </a:cxn>
                <a:cxn ang="T14">
                  <a:pos x="T8" y="T9"/>
                </a:cxn>
              </a:cxnLst>
              <a:rect l="T15" t="T16" r="T17" b="T18"/>
              <a:pathLst>
                <a:path w="2045" h="241">
                  <a:moveTo>
                    <a:pt x="0" y="240"/>
                  </a:moveTo>
                  <a:lnTo>
                    <a:pt x="1850" y="240"/>
                  </a:lnTo>
                  <a:lnTo>
                    <a:pt x="2044" y="0"/>
                  </a:lnTo>
                  <a:lnTo>
                    <a:pt x="517" y="0"/>
                  </a:lnTo>
                  <a:lnTo>
                    <a:pt x="0" y="240"/>
                  </a:lnTo>
                </a:path>
              </a:pathLst>
            </a:custGeom>
            <a:solidFill>
              <a:srgbClr val="FAFD00"/>
            </a:solidFill>
            <a:ln w="12700" cap="rnd">
              <a:solidFill>
                <a:srgbClr val="000000"/>
              </a:solidFill>
              <a:round/>
              <a:headEnd/>
              <a:tailEnd/>
            </a:ln>
          </p:spPr>
          <p:txBody>
            <a:bodyPr/>
            <a:lstStyle/>
            <a:p>
              <a:endParaRPr lang="en-US"/>
            </a:p>
          </p:txBody>
        </p:sp>
        <p:sp>
          <p:nvSpPr>
            <p:cNvPr id="9246" name="Freeform 2058"/>
            <p:cNvSpPr>
              <a:spLocks/>
            </p:cNvSpPr>
            <p:nvPr/>
          </p:nvSpPr>
          <p:spPr bwMode="auto">
            <a:xfrm>
              <a:off x="1486" y="2437"/>
              <a:ext cx="2646" cy="647"/>
            </a:xfrm>
            <a:custGeom>
              <a:avLst/>
              <a:gdLst>
                <a:gd name="T0" fmla="*/ 0 w 2646"/>
                <a:gd name="T1" fmla="*/ 646 h 647"/>
                <a:gd name="T2" fmla="*/ 2645 w 2646"/>
                <a:gd name="T3" fmla="*/ 646 h 647"/>
                <a:gd name="T4" fmla="*/ 2244 w 2646"/>
                <a:gd name="T5" fmla="*/ 0 h 647"/>
                <a:gd name="T6" fmla="*/ 394 w 2646"/>
                <a:gd name="T7" fmla="*/ 0 h 647"/>
                <a:gd name="T8" fmla="*/ 0 w 2646"/>
                <a:gd name="T9" fmla="*/ 646 h 647"/>
                <a:gd name="T10" fmla="*/ 0 60000 65536"/>
                <a:gd name="T11" fmla="*/ 0 60000 65536"/>
                <a:gd name="T12" fmla="*/ 0 60000 65536"/>
                <a:gd name="T13" fmla="*/ 0 60000 65536"/>
                <a:gd name="T14" fmla="*/ 0 60000 65536"/>
                <a:gd name="T15" fmla="*/ 0 w 2646"/>
                <a:gd name="T16" fmla="*/ 0 h 647"/>
                <a:gd name="T17" fmla="*/ 2646 w 2646"/>
                <a:gd name="T18" fmla="*/ 647 h 647"/>
              </a:gdLst>
              <a:ahLst/>
              <a:cxnLst>
                <a:cxn ang="T10">
                  <a:pos x="T0" y="T1"/>
                </a:cxn>
                <a:cxn ang="T11">
                  <a:pos x="T2" y="T3"/>
                </a:cxn>
                <a:cxn ang="T12">
                  <a:pos x="T4" y="T5"/>
                </a:cxn>
                <a:cxn ang="T13">
                  <a:pos x="T6" y="T7"/>
                </a:cxn>
                <a:cxn ang="T14">
                  <a:pos x="T8" y="T9"/>
                </a:cxn>
              </a:cxnLst>
              <a:rect l="T15" t="T16" r="T17" b="T18"/>
              <a:pathLst>
                <a:path w="2646" h="647">
                  <a:moveTo>
                    <a:pt x="0" y="646"/>
                  </a:moveTo>
                  <a:lnTo>
                    <a:pt x="2645" y="646"/>
                  </a:lnTo>
                  <a:lnTo>
                    <a:pt x="2244" y="0"/>
                  </a:lnTo>
                  <a:lnTo>
                    <a:pt x="394" y="0"/>
                  </a:lnTo>
                  <a:lnTo>
                    <a:pt x="0" y="646"/>
                  </a:lnTo>
                </a:path>
              </a:pathLst>
            </a:custGeom>
            <a:solidFill>
              <a:srgbClr val="FAFD00"/>
            </a:solidFill>
            <a:ln w="12700" cap="rnd">
              <a:solidFill>
                <a:srgbClr val="000000"/>
              </a:solidFill>
              <a:round/>
              <a:headEnd/>
              <a:tailEnd/>
            </a:ln>
          </p:spPr>
          <p:txBody>
            <a:bodyPr/>
            <a:lstStyle/>
            <a:p>
              <a:endParaRPr lang="en-US"/>
            </a:p>
          </p:txBody>
        </p:sp>
      </p:grpSp>
      <p:grpSp>
        <p:nvGrpSpPr>
          <p:cNvPr id="9221" name="Group 2059"/>
          <p:cNvGrpSpPr>
            <a:grpSpLocks/>
          </p:cNvGrpSpPr>
          <p:nvPr/>
        </p:nvGrpSpPr>
        <p:grpSpPr bwMode="auto">
          <a:xfrm>
            <a:off x="3276600" y="2438400"/>
            <a:ext cx="3022600" cy="1235075"/>
            <a:chOff x="1948" y="1551"/>
            <a:chExt cx="1904" cy="778"/>
          </a:xfrm>
        </p:grpSpPr>
        <p:sp>
          <p:nvSpPr>
            <p:cNvPr id="9241" name="Freeform 2060"/>
            <p:cNvSpPr>
              <a:spLocks/>
            </p:cNvSpPr>
            <p:nvPr/>
          </p:nvSpPr>
          <p:spPr bwMode="auto">
            <a:xfrm>
              <a:off x="3271" y="1553"/>
              <a:ext cx="581" cy="776"/>
            </a:xfrm>
            <a:custGeom>
              <a:avLst/>
              <a:gdLst>
                <a:gd name="T0" fmla="*/ 396 w 581"/>
                <a:gd name="T1" fmla="*/ 775 h 776"/>
                <a:gd name="T2" fmla="*/ 580 w 581"/>
                <a:gd name="T3" fmla="*/ 553 h 776"/>
                <a:gd name="T4" fmla="*/ 100 w 581"/>
                <a:gd name="T5" fmla="*/ 0 h 776"/>
                <a:gd name="T6" fmla="*/ 0 w 581"/>
                <a:gd name="T7" fmla="*/ 117 h 776"/>
                <a:gd name="T8" fmla="*/ 396 w 581"/>
                <a:gd name="T9" fmla="*/ 775 h 776"/>
                <a:gd name="T10" fmla="*/ 0 60000 65536"/>
                <a:gd name="T11" fmla="*/ 0 60000 65536"/>
                <a:gd name="T12" fmla="*/ 0 60000 65536"/>
                <a:gd name="T13" fmla="*/ 0 60000 65536"/>
                <a:gd name="T14" fmla="*/ 0 60000 65536"/>
                <a:gd name="T15" fmla="*/ 0 w 581"/>
                <a:gd name="T16" fmla="*/ 0 h 776"/>
                <a:gd name="T17" fmla="*/ 581 w 581"/>
                <a:gd name="T18" fmla="*/ 776 h 776"/>
              </a:gdLst>
              <a:ahLst/>
              <a:cxnLst>
                <a:cxn ang="T10">
                  <a:pos x="T0" y="T1"/>
                </a:cxn>
                <a:cxn ang="T11">
                  <a:pos x="T2" y="T3"/>
                </a:cxn>
                <a:cxn ang="T12">
                  <a:pos x="T4" y="T5"/>
                </a:cxn>
                <a:cxn ang="T13">
                  <a:pos x="T6" y="T7"/>
                </a:cxn>
                <a:cxn ang="T14">
                  <a:pos x="T8" y="T9"/>
                </a:cxn>
              </a:cxnLst>
              <a:rect l="T15" t="T16" r="T17" b="T18"/>
              <a:pathLst>
                <a:path w="581" h="776">
                  <a:moveTo>
                    <a:pt x="396" y="775"/>
                  </a:moveTo>
                  <a:lnTo>
                    <a:pt x="580" y="553"/>
                  </a:lnTo>
                  <a:lnTo>
                    <a:pt x="100" y="0"/>
                  </a:lnTo>
                  <a:lnTo>
                    <a:pt x="0" y="117"/>
                  </a:lnTo>
                  <a:lnTo>
                    <a:pt x="396" y="775"/>
                  </a:lnTo>
                </a:path>
              </a:pathLst>
            </a:custGeom>
            <a:solidFill>
              <a:schemeClr val="accent1"/>
            </a:solidFill>
            <a:ln w="12700" cap="rnd">
              <a:solidFill>
                <a:srgbClr val="000000"/>
              </a:solidFill>
              <a:round/>
              <a:headEnd/>
              <a:tailEnd/>
            </a:ln>
          </p:spPr>
          <p:txBody>
            <a:bodyPr/>
            <a:lstStyle/>
            <a:p>
              <a:endParaRPr lang="en-US"/>
            </a:p>
          </p:txBody>
        </p:sp>
        <p:sp>
          <p:nvSpPr>
            <p:cNvPr id="9242" name="Freeform 2061"/>
            <p:cNvSpPr>
              <a:spLocks/>
            </p:cNvSpPr>
            <p:nvPr/>
          </p:nvSpPr>
          <p:spPr bwMode="auto">
            <a:xfrm>
              <a:off x="2351" y="1551"/>
              <a:ext cx="1019" cy="119"/>
            </a:xfrm>
            <a:custGeom>
              <a:avLst/>
              <a:gdLst>
                <a:gd name="T0" fmla="*/ 0 w 1019"/>
                <a:gd name="T1" fmla="*/ 118 h 119"/>
                <a:gd name="T2" fmla="*/ 917 w 1019"/>
                <a:gd name="T3" fmla="*/ 118 h 119"/>
                <a:gd name="T4" fmla="*/ 1018 w 1019"/>
                <a:gd name="T5" fmla="*/ 0 h 119"/>
                <a:gd name="T6" fmla="*/ 317 w 1019"/>
                <a:gd name="T7" fmla="*/ 0 h 119"/>
                <a:gd name="T8" fmla="*/ 0 w 1019"/>
                <a:gd name="T9" fmla="*/ 118 h 119"/>
                <a:gd name="T10" fmla="*/ 0 60000 65536"/>
                <a:gd name="T11" fmla="*/ 0 60000 65536"/>
                <a:gd name="T12" fmla="*/ 0 60000 65536"/>
                <a:gd name="T13" fmla="*/ 0 60000 65536"/>
                <a:gd name="T14" fmla="*/ 0 60000 65536"/>
                <a:gd name="T15" fmla="*/ 0 w 1019"/>
                <a:gd name="T16" fmla="*/ 0 h 119"/>
                <a:gd name="T17" fmla="*/ 1019 w 1019"/>
                <a:gd name="T18" fmla="*/ 119 h 119"/>
              </a:gdLst>
              <a:ahLst/>
              <a:cxnLst>
                <a:cxn ang="T10">
                  <a:pos x="T0" y="T1"/>
                </a:cxn>
                <a:cxn ang="T11">
                  <a:pos x="T2" y="T3"/>
                </a:cxn>
                <a:cxn ang="T12">
                  <a:pos x="T4" y="T5"/>
                </a:cxn>
                <a:cxn ang="T13">
                  <a:pos x="T6" y="T7"/>
                </a:cxn>
                <a:cxn ang="T14">
                  <a:pos x="T8" y="T9"/>
                </a:cxn>
              </a:cxnLst>
              <a:rect l="T15" t="T16" r="T17" b="T18"/>
              <a:pathLst>
                <a:path w="1019" h="119">
                  <a:moveTo>
                    <a:pt x="0" y="118"/>
                  </a:moveTo>
                  <a:lnTo>
                    <a:pt x="917" y="118"/>
                  </a:lnTo>
                  <a:lnTo>
                    <a:pt x="1018" y="0"/>
                  </a:lnTo>
                  <a:lnTo>
                    <a:pt x="317" y="0"/>
                  </a:lnTo>
                  <a:lnTo>
                    <a:pt x="0" y="118"/>
                  </a:lnTo>
                </a:path>
              </a:pathLst>
            </a:custGeom>
            <a:solidFill>
              <a:schemeClr val="accent1"/>
            </a:solidFill>
            <a:ln w="12700" cap="rnd">
              <a:solidFill>
                <a:srgbClr val="000000"/>
              </a:solidFill>
              <a:round/>
              <a:headEnd/>
              <a:tailEnd/>
            </a:ln>
          </p:spPr>
          <p:txBody>
            <a:bodyPr/>
            <a:lstStyle/>
            <a:p>
              <a:endParaRPr lang="en-US"/>
            </a:p>
          </p:txBody>
        </p:sp>
        <p:sp>
          <p:nvSpPr>
            <p:cNvPr id="9243" name="Freeform 2062"/>
            <p:cNvSpPr>
              <a:spLocks/>
            </p:cNvSpPr>
            <p:nvPr/>
          </p:nvSpPr>
          <p:spPr bwMode="auto">
            <a:xfrm>
              <a:off x="1948" y="1669"/>
              <a:ext cx="1721" cy="660"/>
            </a:xfrm>
            <a:custGeom>
              <a:avLst/>
              <a:gdLst>
                <a:gd name="T0" fmla="*/ 0 w 1721"/>
                <a:gd name="T1" fmla="*/ 659 h 660"/>
                <a:gd name="T2" fmla="*/ 1720 w 1721"/>
                <a:gd name="T3" fmla="*/ 659 h 660"/>
                <a:gd name="T4" fmla="*/ 1321 w 1721"/>
                <a:gd name="T5" fmla="*/ 0 h 660"/>
                <a:gd name="T6" fmla="*/ 401 w 1721"/>
                <a:gd name="T7" fmla="*/ 0 h 660"/>
                <a:gd name="T8" fmla="*/ 0 w 1721"/>
                <a:gd name="T9" fmla="*/ 659 h 660"/>
                <a:gd name="T10" fmla="*/ 0 60000 65536"/>
                <a:gd name="T11" fmla="*/ 0 60000 65536"/>
                <a:gd name="T12" fmla="*/ 0 60000 65536"/>
                <a:gd name="T13" fmla="*/ 0 60000 65536"/>
                <a:gd name="T14" fmla="*/ 0 60000 65536"/>
                <a:gd name="T15" fmla="*/ 0 w 1721"/>
                <a:gd name="T16" fmla="*/ 0 h 660"/>
                <a:gd name="T17" fmla="*/ 1721 w 1721"/>
                <a:gd name="T18" fmla="*/ 660 h 660"/>
              </a:gdLst>
              <a:ahLst/>
              <a:cxnLst>
                <a:cxn ang="T10">
                  <a:pos x="T0" y="T1"/>
                </a:cxn>
                <a:cxn ang="T11">
                  <a:pos x="T2" y="T3"/>
                </a:cxn>
                <a:cxn ang="T12">
                  <a:pos x="T4" y="T5"/>
                </a:cxn>
                <a:cxn ang="T13">
                  <a:pos x="T6" y="T7"/>
                </a:cxn>
                <a:cxn ang="T14">
                  <a:pos x="T8" y="T9"/>
                </a:cxn>
              </a:cxnLst>
              <a:rect l="T15" t="T16" r="T17" b="T18"/>
              <a:pathLst>
                <a:path w="1721" h="660">
                  <a:moveTo>
                    <a:pt x="0" y="659"/>
                  </a:moveTo>
                  <a:lnTo>
                    <a:pt x="1720" y="659"/>
                  </a:lnTo>
                  <a:lnTo>
                    <a:pt x="1321" y="0"/>
                  </a:lnTo>
                  <a:lnTo>
                    <a:pt x="401" y="0"/>
                  </a:lnTo>
                  <a:lnTo>
                    <a:pt x="0" y="659"/>
                  </a:lnTo>
                </a:path>
              </a:pathLst>
            </a:custGeom>
            <a:solidFill>
              <a:schemeClr val="accent1"/>
            </a:solidFill>
            <a:ln w="12700" cap="rnd">
              <a:solidFill>
                <a:srgbClr val="000000"/>
              </a:solidFill>
              <a:round/>
              <a:headEnd/>
              <a:tailEnd/>
            </a:ln>
          </p:spPr>
          <p:txBody>
            <a:bodyPr/>
            <a:lstStyle/>
            <a:p>
              <a:endParaRPr lang="en-US"/>
            </a:p>
          </p:txBody>
        </p:sp>
      </p:grpSp>
      <p:grpSp>
        <p:nvGrpSpPr>
          <p:cNvPr id="9222" name="Group 2063"/>
          <p:cNvGrpSpPr>
            <a:grpSpLocks/>
          </p:cNvGrpSpPr>
          <p:nvPr/>
        </p:nvGrpSpPr>
        <p:grpSpPr bwMode="auto">
          <a:xfrm>
            <a:off x="4114800" y="1447800"/>
            <a:ext cx="1411288" cy="1042988"/>
            <a:chOff x="2408" y="912"/>
            <a:chExt cx="889" cy="657"/>
          </a:xfrm>
        </p:grpSpPr>
        <p:sp>
          <p:nvSpPr>
            <p:cNvPr id="9239" name="Freeform 2064"/>
            <p:cNvSpPr>
              <a:spLocks/>
            </p:cNvSpPr>
            <p:nvPr/>
          </p:nvSpPr>
          <p:spPr bwMode="auto">
            <a:xfrm>
              <a:off x="2807" y="912"/>
              <a:ext cx="490" cy="657"/>
            </a:xfrm>
            <a:custGeom>
              <a:avLst/>
              <a:gdLst>
                <a:gd name="T0" fmla="*/ 397 w 490"/>
                <a:gd name="T1" fmla="*/ 656 h 657"/>
                <a:gd name="T2" fmla="*/ 489 w 490"/>
                <a:gd name="T3" fmla="*/ 554 h 657"/>
                <a:gd name="T4" fmla="*/ 0 w 490"/>
                <a:gd name="T5" fmla="*/ 0 h 657"/>
                <a:gd name="T6" fmla="*/ 397 w 490"/>
                <a:gd name="T7" fmla="*/ 656 h 657"/>
                <a:gd name="T8" fmla="*/ 0 60000 65536"/>
                <a:gd name="T9" fmla="*/ 0 60000 65536"/>
                <a:gd name="T10" fmla="*/ 0 60000 65536"/>
                <a:gd name="T11" fmla="*/ 0 60000 65536"/>
                <a:gd name="T12" fmla="*/ 0 w 490"/>
                <a:gd name="T13" fmla="*/ 0 h 657"/>
                <a:gd name="T14" fmla="*/ 490 w 490"/>
                <a:gd name="T15" fmla="*/ 657 h 657"/>
              </a:gdLst>
              <a:ahLst/>
              <a:cxnLst>
                <a:cxn ang="T8">
                  <a:pos x="T0" y="T1"/>
                </a:cxn>
                <a:cxn ang="T9">
                  <a:pos x="T2" y="T3"/>
                </a:cxn>
                <a:cxn ang="T10">
                  <a:pos x="T4" y="T5"/>
                </a:cxn>
                <a:cxn ang="T11">
                  <a:pos x="T6" y="T7"/>
                </a:cxn>
              </a:cxnLst>
              <a:rect l="T12" t="T13" r="T14" b="T15"/>
              <a:pathLst>
                <a:path w="490" h="657">
                  <a:moveTo>
                    <a:pt x="397" y="656"/>
                  </a:moveTo>
                  <a:lnTo>
                    <a:pt x="489" y="554"/>
                  </a:lnTo>
                  <a:lnTo>
                    <a:pt x="0" y="0"/>
                  </a:lnTo>
                  <a:lnTo>
                    <a:pt x="397" y="656"/>
                  </a:lnTo>
                </a:path>
              </a:pathLst>
            </a:custGeom>
            <a:solidFill>
              <a:srgbClr val="FF0000"/>
            </a:solidFill>
            <a:ln w="12700" cap="rnd">
              <a:solidFill>
                <a:srgbClr val="000000"/>
              </a:solidFill>
              <a:round/>
              <a:headEnd/>
              <a:tailEnd/>
            </a:ln>
          </p:spPr>
          <p:txBody>
            <a:bodyPr/>
            <a:lstStyle/>
            <a:p>
              <a:endParaRPr lang="en-US"/>
            </a:p>
          </p:txBody>
        </p:sp>
        <p:sp>
          <p:nvSpPr>
            <p:cNvPr id="9240" name="Freeform 2065"/>
            <p:cNvSpPr>
              <a:spLocks/>
            </p:cNvSpPr>
            <p:nvPr/>
          </p:nvSpPr>
          <p:spPr bwMode="auto">
            <a:xfrm>
              <a:off x="2408" y="912"/>
              <a:ext cx="797" cy="657"/>
            </a:xfrm>
            <a:custGeom>
              <a:avLst/>
              <a:gdLst>
                <a:gd name="T0" fmla="*/ 0 w 797"/>
                <a:gd name="T1" fmla="*/ 656 h 657"/>
                <a:gd name="T2" fmla="*/ 796 w 797"/>
                <a:gd name="T3" fmla="*/ 656 h 657"/>
                <a:gd name="T4" fmla="*/ 399 w 797"/>
                <a:gd name="T5" fmla="*/ 0 h 657"/>
                <a:gd name="T6" fmla="*/ 0 w 797"/>
                <a:gd name="T7" fmla="*/ 656 h 657"/>
                <a:gd name="T8" fmla="*/ 0 60000 65536"/>
                <a:gd name="T9" fmla="*/ 0 60000 65536"/>
                <a:gd name="T10" fmla="*/ 0 60000 65536"/>
                <a:gd name="T11" fmla="*/ 0 60000 65536"/>
                <a:gd name="T12" fmla="*/ 0 w 797"/>
                <a:gd name="T13" fmla="*/ 0 h 657"/>
                <a:gd name="T14" fmla="*/ 797 w 797"/>
                <a:gd name="T15" fmla="*/ 657 h 657"/>
              </a:gdLst>
              <a:ahLst/>
              <a:cxnLst>
                <a:cxn ang="T8">
                  <a:pos x="T0" y="T1"/>
                </a:cxn>
                <a:cxn ang="T9">
                  <a:pos x="T2" y="T3"/>
                </a:cxn>
                <a:cxn ang="T10">
                  <a:pos x="T4" y="T5"/>
                </a:cxn>
                <a:cxn ang="T11">
                  <a:pos x="T6" y="T7"/>
                </a:cxn>
              </a:cxnLst>
              <a:rect l="T12" t="T13" r="T14" b="T15"/>
              <a:pathLst>
                <a:path w="797" h="657">
                  <a:moveTo>
                    <a:pt x="0" y="656"/>
                  </a:moveTo>
                  <a:lnTo>
                    <a:pt x="796" y="656"/>
                  </a:lnTo>
                  <a:lnTo>
                    <a:pt x="399" y="0"/>
                  </a:lnTo>
                  <a:lnTo>
                    <a:pt x="0" y="656"/>
                  </a:lnTo>
                </a:path>
              </a:pathLst>
            </a:custGeom>
            <a:solidFill>
              <a:srgbClr val="FF0000"/>
            </a:solidFill>
            <a:ln w="12700" cap="rnd">
              <a:solidFill>
                <a:srgbClr val="000000"/>
              </a:solidFill>
              <a:round/>
              <a:headEnd/>
              <a:tailEnd/>
            </a:ln>
          </p:spPr>
          <p:txBody>
            <a:bodyPr/>
            <a:lstStyle/>
            <a:p>
              <a:endParaRPr lang="en-US"/>
            </a:p>
          </p:txBody>
        </p:sp>
      </p:grpSp>
      <p:sp>
        <p:nvSpPr>
          <p:cNvPr id="9223" name="Rectangle 2066"/>
          <p:cNvSpPr>
            <a:spLocks noChangeArrowheads="1"/>
          </p:cNvSpPr>
          <p:nvPr/>
        </p:nvSpPr>
        <p:spPr bwMode="auto">
          <a:xfrm>
            <a:off x="5257800" y="1676400"/>
            <a:ext cx="3565525" cy="396875"/>
          </a:xfrm>
          <a:prstGeom prst="rect">
            <a:avLst/>
          </a:prstGeom>
          <a:noFill/>
          <a:ln w="12700">
            <a:noFill/>
            <a:miter lim="800000"/>
            <a:headEnd/>
            <a:tailEnd/>
          </a:ln>
        </p:spPr>
        <p:txBody>
          <a:bodyPr wrap="none" lIns="90488" tIns="44450" rIns="90488" bIns="44450">
            <a:spAutoFit/>
          </a:bodyPr>
          <a:lstStyle/>
          <a:p>
            <a:r>
              <a:rPr kumimoji="1" lang="en-US" sz="2000" b="1" u="sng">
                <a:latin typeface="Verdana" pitchFamily="34" charset="0"/>
                <a:cs typeface="Times New Roman" pitchFamily="18" charset="0"/>
              </a:rPr>
              <a:t>Serious Injury or Death</a:t>
            </a:r>
          </a:p>
        </p:txBody>
      </p:sp>
      <p:sp>
        <p:nvSpPr>
          <p:cNvPr id="33800" name="Rectangle 2067"/>
          <p:cNvSpPr>
            <a:spLocks noChangeArrowheads="1"/>
          </p:cNvSpPr>
          <p:nvPr/>
        </p:nvSpPr>
        <p:spPr bwMode="auto">
          <a:xfrm>
            <a:off x="3657600" y="3124200"/>
            <a:ext cx="1992313" cy="396875"/>
          </a:xfrm>
          <a:prstGeom prst="rect">
            <a:avLst/>
          </a:prstGeom>
          <a:noFill/>
          <a:ln w="12700">
            <a:noFill/>
            <a:miter lim="800000"/>
            <a:headEnd/>
            <a:tailEnd/>
          </a:ln>
        </p:spPr>
        <p:txBody>
          <a:bodyPr wrap="none" lIns="90488" tIns="44450" rIns="90488" bIns="44450">
            <a:spAutoFit/>
          </a:bodyPr>
          <a:lstStyle/>
          <a:p>
            <a:pPr>
              <a:defRPr/>
            </a:pPr>
            <a:r>
              <a:rPr kumimoji="1" lang="en-US" sz="2000" b="1" u="sng" dirty="0">
                <a:solidFill>
                  <a:srgbClr val="060218"/>
                </a:solidFill>
                <a:latin typeface="+mn-lt"/>
              </a:rPr>
              <a:t>Minor Injury</a:t>
            </a:r>
          </a:p>
        </p:txBody>
      </p:sp>
      <p:sp>
        <p:nvSpPr>
          <p:cNvPr id="33801" name="Rectangle 2068"/>
          <p:cNvSpPr>
            <a:spLocks noChangeArrowheads="1"/>
          </p:cNvSpPr>
          <p:nvPr/>
        </p:nvSpPr>
        <p:spPr bwMode="auto">
          <a:xfrm>
            <a:off x="4495800" y="1828800"/>
            <a:ext cx="438150" cy="520700"/>
          </a:xfrm>
          <a:prstGeom prst="rect">
            <a:avLst/>
          </a:prstGeom>
          <a:noFill/>
          <a:ln w="12700">
            <a:noFill/>
            <a:miter lim="800000"/>
            <a:headEnd/>
            <a:tailEnd/>
          </a:ln>
        </p:spPr>
        <p:txBody>
          <a:bodyPr wrap="none" lIns="90488" tIns="44450" rIns="90488" bIns="44450">
            <a:spAutoFit/>
          </a:bodyPr>
          <a:lstStyle/>
          <a:p>
            <a:pPr>
              <a:defRPr/>
            </a:pPr>
            <a:r>
              <a:rPr kumimoji="1" lang="en-US" sz="2800" b="1" dirty="0">
                <a:solidFill>
                  <a:srgbClr val="000000"/>
                </a:solidFill>
                <a:latin typeface="+mn-lt"/>
              </a:rPr>
              <a:t>1</a:t>
            </a:r>
          </a:p>
        </p:txBody>
      </p:sp>
      <p:sp>
        <p:nvSpPr>
          <p:cNvPr id="33802" name="Rectangle 2069"/>
          <p:cNvSpPr>
            <a:spLocks noChangeArrowheads="1"/>
          </p:cNvSpPr>
          <p:nvPr/>
        </p:nvSpPr>
        <p:spPr bwMode="auto">
          <a:xfrm>
            <a:off x="4343400" y="2667000"/>
            <a:ext cx="692150" cy="520700"/>
          </a:xfrm>
          <a:prstGeom prst="rect">
            <a:avLst/>
          </a:prstGeom>
          <a:noFill/>
          <a:ln w="12700">
            <a:noFill/>
            <a:miter lim="800000"/>
            <a:headEnd/>
            <a:tailEnd/>
          </a:ln>
        </p:spPr>
        <p:txBody>
          <a:bodyPr wrap="none" lIns="90488" tIns="44450" rIns="90488" bIns="44450">
            <a:spAutoFit/>
          </a:bodyPr>
          <a:lstStyle/>
          <a:p>
            <a:pPr>
              <a:defRPr/>
            </a:pPr>
            <a:r>
              <a:rPr kumimoji="1" lang="en-US" sz="2800" b="1" dirty="0">
                <a:solidFill>
                  <a:srgbClr val="000000"/>
                </a:solidFill>
                <a:latin typeface="+mn-lt"/>
              </a:rPr>
              <a:t>29</a:t>
            </a:r>
          </a:p>
        </p:txBody>
      </p:sp>
      <p:sp>
        <p:nvSpPr>
          <p:cNvPr id="33803" name="Rectangle 2070"/>
          <p:cNvSpPr>
            <a:spLocks noChangeArrowheads="1"/>
          </p:cNvSpPr>
          <p:nvPr/>
        </p:nvSpPr>
        <p:spPr bwMode="auto">
          <a:xfrm>
            <a:off x="4191000" y="4038600"/>
            <a:ext cx="947738" cy="520700"/>
          </a:xfrm>
          <a:prstGeom prst="rect">
            <a:avLst/>
          </a:prstGeom>
          <a:noFill/>
          <a:ln w="12700">
            <a:noFill/>
            <a:miter lim="800000"/>
            <a:headEnd/>
            <a:tailEnd/>
          </a:ln>
        </p:spPr>
        <p:txBody>
          <a:bodyPr wrap="none" lIns="90488" tIns="44450" rIns="90488" bIns="44450">
            <a:spAutoFit/>
          </a:bodyPr>
          <a:lstStyle/>
          <a:p>
            <a:pPr>
              <a:defRPr/>
            </a:pPr>
            <a:r>
              <a:rPr kumimoji="1" lang="en-US" sz="2800" b="1" dirty="0">
                <a:solidFill>
                  <a:srgbClr val="000000"/>
                </a:solidFill>
                <a:latin typeface="+mn-lt"/>
              </a:rPr>
              <a:t>300</a:t>
            </a:r>
          </a:p>
        </p:txBody>
      </p:sp>
      <p:sp>
        <p:nvSpPr>
          <p:cNvPr id="33804" name="Rectangle 2071"/>
          <p:cNvSpPr>
            <a:spLocks noChangeArrowheads="1"/>
          </p:cNvSpPr>
          <p:nvPr/>
        </p:nvSpPr>
        <p:spPr bwMode="auto">
          <a:xfrm>
            <a:off x="3733800" y="5334000"/>
            <a:ext cx="1331913" cy="520700"/>
          </a:xfrm>
          <a:prstGeom prst="rect">
            <a:avLst/>
          </a:prstGeom>
          <a:noFill/>
          <a:ln w="12700">
            <a:noFill/>
            <a:miter lim="800000"/>
            <a:headEnd/>
            <a:tailEnd/>
          </a:ln>
        </p:spPr>
        <p:txBody>
          <a:bodyPr wrap="none" lIns="90488" tIns="44450" rIns="90488" bIns="44450">
            <a:spAutoFit/>
          </a:bodyPr>
          <a:lstStyle/>
          <a:p>
            <a:pPr>
              <a:defRPr/>
            </a:pPr>
            <a:r>
              <a:rPr kumimoji="1" lang="en-US" sz="2800" b="1" dirty="0">
                <a:solidFill>
                  <a:srgbClr val="000000"/>
                </a:solidFill>
                <a:latin typeface="+mn-lt"/>
              </a:rPr>
              <a:t>3,000</a:t>
            </a:r>
          </a:p>
        </p:txBody>
      </p:sp>
      <p:sp>
        <p:nvSpPr>
          <p:cNvPr id="9229" name="Line 2072"/>
          <p:cNvSpPr>
            <a:spLocks noChangeShapeType="1"/>
          </p:cNvSpPr>
          <p:nvPr/>
        </p:nvSpPr>
        <p:spPr bwMode="auto">
          <a:xfrm>
            <a:off x="215900" y="3200400"/>
            <a:ext cx="2768600" cy="0"/>
          </a:xfrm>
          <a:prstGeom prst="line">
            <a:avLst/>
          </a:prstGeom>
          <a:noFill/>
          <a:ln w="127000">
            <a:solidFill>
              <a:schemeClr val="hlink"/>
            </a:solidFill>
            <a:round/>
            <a:headEnd/>
            <a:tailEnd/>
          </a:ln>
        </p:spPr>
        <p:txBody>
          <a:bodyPr wrap="none" anchor="ctr"/>
          <a:lstStyle/>
          <a:p>
            <a:endParaRPr lang="en-US"/>
          </a:p>
        </p:txBody>
      </p:sp>
      <p:sp>
        <p:nvSpPr>
          <p:cNvPr id="9230" name="AutoShape 2073"/>
          <p:cNvSpPr>
            <a:spLocks noChangeArrowheads="1"/>
          </p:cNvSpPr>
          <p:nvPr/>
        </p:nvSpPr>
        <p:spPr bwMode="auto">
          <a:xfrm rot="-5400000">
            <a:off x="2209800" y="2057400"/>
            <a:ext cx="1435100" cy="368300"/>
          </a:xfrm>
          <a:prstGeom prst="rightArrow">
            <a:avLst>
              <a:gd name="adj1" fmla="val 50000"/>
              <a:gd name="adj2" fmla="val 194846"/>
            </a:avLst>
          </a:prstGeom>
          <a:solidFill>
            <a:schemeClr val="hlink"/>
          </a:solidFill>
          <a:ln w="12700">
            <a:solidFill>
              <a:schemeClr val="tx1"/>
            </a:solidFill>
            <a:miter lim="800000"/>
            <a:headEnd/>
            <a:tailEnd/>
          </a:ln>
        </p:spPr>
        <p:txBody>
          <a:bodyPr wrap="none" anchor="ctr"/>
          <a:lstStyle/>
          <a:p>
            <a:endParaRPr lang="en-US"/>
          </a:p>
        </p:txBody>
      </p:sp>
      <p:sp>
        <p:nvSpPr>
          <p:cNvPr id="9231" name="Rectangle 2074"/>
          <p:cNvSpPr>
            <a:spLocks noChangeArrowheads="1"/>
          </p:cNvSpPr>
          <p:nvPr/>
        </p:nvSpPr>
        <p:spPr bwMode="auto">
          <a:xfrm>
            <a:off x="609600" y="1905000"/>
            <a:ext cx="2300288" cy="1003300"/>
          </a:xfrm>
          <a:prstGeom prst="rect">
            <a:avLst/>
          </a:prstGeom>
          <a:noFill/>
          <a:ln w="12700">
            <a:noFill/>
            <a:miter lim="800000"/>
            <a:headEnd/>
            <a:tailEnd/>
          </a:ln>
        </p:spPr>
        <p:txBody>
          <a:bodyPr lIns="90488" tIns="44450" rIns="90488" bIns="44450">
            <a:spAutoFit/>
          </a:bodyPr>
          <a:lstStyle/>
          <a:p>
            <a:r>
              <a:rPr kumimoji="1" lang="en-US" sz="2000" b="1">
                <a:cs typeface="Times New Roman" pitchFamily="18" charset="0"/>
              </a:rPr>
              <a:t>Most Accident </a:t>
            </a:r>
          </a:p>
          <a:p>
            <a:r>
              <a:rPr kumimoji="1" lang="en-US" sz="2000" b="1">
                <a:cs typeface="Times New Roman" pitchFamily="18" charset="0"/>
              </a:rPr>
              <a:t>Investigations Conducted</a:t>
            </a:r>
          </a:p>
        </p:txBody>
      </p:sp>
      <p:sp>
        <p:nvSpPr>
          <p:cNvPr id="9232" name="Rectangle 2075"/>
          <p:cNvSpPr>
            <a:spLocks noChangeArrowheads="1"/>
          </p:cNvSpPr>
          <p:nvPr/>
        </p:nvSpPr>
        <p:spPr bwMode="auto">
          <a:xfrm>
            <a:off x="457200" y="3657600"/>
            <a:ext cx="2732088" cy="698500"/>
          </a:xfrm>
          <a:prstGeom prst="rect">
            <a:avLst/>
          </a:prstGeom>
          <a:noFill/>
          <a:ln w="12700">
            <a:noFill/>
            <a:miter lim="800000"/>
            <a:headEnd/>
            <a:tailEnd/>
          </a:ln>
        </p:spPr>
        <p:txBody>
          <a:bodyPr lIns="90488" tIns="44450" rIns="90488" bIns="44450">
            <a:spAutoFit/>
          </a:bodyPr>
          <a:lstStyle/>
          <a:p>
            <a:r>
              <a:rPr kumimoji="1" lang="en-US" sz="2000" b="1">
                <a:cs typeface="Times New Roman" pitchFamily="18" charset="0"/>
              </a:rPr>
              <a:t>Few Investigations</a:t>
            </a:r>
          </a:p>
          <a:p>
            <a:r>
              <a:rPr kumimoji="1" lang="en-US" sz="2000" b="1">
                <a:cs typeface="Times New Roman" pitchFamily="18" charset="0"/>
              </a:rPr>
              <a:t>Conducted</a:t>
            </a:r>
          </a:p>
        </p:txBody>
      </p:sp>
      <p:sp>
        <p:nvSpPr>
          <p:cNvPr id="9233" name="AutoShape 2076"/>
          <p:cNvSpPr>
            <a:spLocks noChangeArrowheads="1"/>
          </p:cNvSpPr>
          <p:nvPr/>
        </p:nvSpPr>
        <p:spPr bwMode="auto">
          <a:xfrm>
            <a:off x="1905000" y="4191000"/>
            <a:ext cx="825500" cy="215900"/>
          </a:xfrm>
          <a:prstGeom prst="rightArrow">
            <a:avLst>
              <a:gd name="adj1" fmla="val 50000"/>
              <a:gd name="adj2" fmla="val 191194"/>
            </a:avLst>
          </a:prstGeom>
          <a:solidFill>
            <a:schemeClr val="hlink"/>
          </a:solidFill>
          <a:ln w="12700">
            <a:solidFill>
              <a:schemeClr val="tx1"/>
            </a:solidFill>
            <a:miter lim="800000"/>
            <a:headEnd/>
            <a:tailEnd/>
          </a:ln>
        </p:spPr>
        <p:txBody>
          <a:bodyPr wrap="none" anchor="ctr"/>
          <a:lstStyle/>
          <a:p>
            <a:endParaRPr lang="en-US"/>
          </a:p>
        </p:txBody>
      </p:sp>
      <p:sp>
        <p:nvSpPr>
          <p:cNvPr id="33810" name="Rectangle 2077"/>
          <p:cNvSpPr>
            <a:spLocks noChangeArrowheads="1"/>
          </p:cNvSpPr>
          <p:nvPr/>
        </p:nvSpPr>
        <p:spPr bwMode="auto">
          <a:xfrm>
            <a:off x="7086600" y="3048000"/>
            <a:ext cx="2209800" cy="1320800"/>
          </a:xfrm>
          <a:prstGeom prst="rect">
            <a:avLst/>
          </a:prstGeom>
          <a:noFill/>
          <a:ln w="12700">
            <a:noFill/>
            <a:miter lim="800000"/>
            <a:headEnd/>
            <a:tailEnd/>
          </a:ln>
        </p:spPr>
        <p:txBody>
          <a:bodyPr lIns="90488" tIns="44450" rIns="90488" bIns="44450">
            <a:spAutoFit/>
          </a:bodyPr>
          <a:lstStyle/>
          <a:p>
            <a:pPr algn="ctr">
              <a:defRPr/>
            </a:pPr>
            <a:r>
              <a:rPr kumimoji="1" lang="en-US" sz="1600" b="1" dirty="0">
                <a:solidFill>
                  <a:schemeClr val="bg2">
                    <a:lumMod val="10000"/>
                  </a:schemeClr>
                </a:solidFill>
                <a:latin typeface="Verdana" pitchFamily="34" charset="0"/>
                <a:cs typeface="Times New Roman" pitchFamily="18" charset="0"/>
              </a:rPr>
              <a:t>Biggest percentage        of injury</a:t>
            </a:r>
          </a:p>
          <a:p>
            <a:pPr algn="ctr">
              <a:defRPr/>
            </a:pPr>
            <a:r>
              <a:rPr kumimoji="1" lang="en-US" sz="1600" b="1" dirty="0">
                <a:solidFill>
                  <a:schemeClr val="bg2">
                    <a:lumMod val="10000"/>
                  </a:schemeClr>
                </a:solidFill>
                <a:latin typeface="Verdana" pitchFamily="34" charset="0"/>
                <a:cs typeface="Times New Roman" pitchFamily="18" charset="0"/>
              </a:rPr>
              <a:t>causing potential!</a:t>
            </a:r>
          </a:p>
        </p:txBody>
      </p:sp>
      <p:sp>
        <p:nvSpPr>
          <p:cNvPr id="33811" name="Rectangle 2078"/>
          <p:cNvSpPr>
            <a:spLocks noChangeArrowheads="1"/>
          </p:cNvSpPr>
          <p:nvPr/>
        </p:nvSpPr>
        <p:spPr bwMode="auto">
          <a:xfrm>
            <a:off x="3962400" y="4495800"/>
            <a:ext cx="1681163" cy="396875"/>
          </a:xfrm>
          <a:prstGeom prst="rect">
            <a:avLst/>
          </a:prstGeom>
          <a:noFill/>
          <a:ln w="12700">
            <a:noFill/>
            <a:miter lim="800000"/>
            <a:headEnd/>
            <a:tailEnd/>
          </a:ln>
        </p:spPr>
        <p:txBody>
          <a:bodyPr wrap="none" lIns="90488" tIns="44450" rIns="90488" bIns="44450">
            <a:spAutoFit/>
          </a:bodyPr>
          <a:lstStyle/>
          <a:p>
            <a:pPr>
              <a:defRPr/>
            </a:pPr>
            <a:r>
              <a:rPr kumimoji="1" lang="en-US" sz="2000" b="1" u="sng" dirty="0">
                <a:solidFill>
                  <a:srgbClr val="060218"/>
                </a:solidFill>
                <a:latin typeface="+mn-lt"/>
              </a:rPr>
              <a:t>Near Miss </a:t>
            </a:r>
          </a:p>
        </p:txBody>
      </p:sp>
      <p:sp>
        <p:nvSpPr>
          <p:cNvPr id="33812" name="Rectangle 2079"/>
          <p:cNvSpPr>
            <a:spLocks noChangeArrowheads="1"/>
          </p:cNvSpPr>
          <p:nvPr/>
        </p:nvSpPr>
        <p:spPr bwMode="auto">
          <a:xfrm>
            <a:off x="2057400" y="5791200"/>
            <a:ext cx="4970463" cy="366713"/>
          </a:xfrm>
          <a:prstGeom prst="rect">
            <a:avLst/>
          </a:prstGeom>
          <a:noFill/>
          <a:ln w="12700">
            <a:noFill/>
            <a:miter lim="800000"/>
            <a:headEnd/>
            <a:tailEnd/>
          </a:ln>
        </p:spPr>
        <p:txBody>
          <a:bodyPr wrap="none" lIns="90488" tIns="44450" rIns="90488" bIns="44450">
            <a:spAutoFit/>
          </a:bodyPr>
          <a:lstStyle/>
          <a:p>
            <a:pPr>
              <a:defRPr/>
            </a:pPr>
            <a:r>
              <a:rPr kumimoji="1" lang="en-US" b="1" u="sng" dirty="0">
                <a:solidFill>
                  <a:srgbClr val="000000"/>
                </a:solidFill>
                <a:latin typeface="+mn-lt"/>
              </a:rPr>
              <a:t>Unsafe Acts, Behaviors or Conditions</a:t>
            </a:r>
          </a:p>
        </p:txBody>
      </p:sp>
      <p:sp>
        <p:nvSpPr>
          <p:cNvPr id="9237" name="AutoShape 2080"/>
          <p:cNvSpPr>
            <a:spLocks noChangeArrowheads="1"/>
          </p:cNvSpPr>
          <p:nvPr/>
        </p:nvSpPr>
        <p:spPr bwMode="auto">
          <a:xfrm rot="6891005">
            <a:off x="7480300" y="4668838"/>
            <a:ext cx="877888" cy="252412"/>
          </a:xfrm>
          <a:prstGeom prst="rightArrow">
            <a:avLst>
              <a:gd name="adj1" fmla="val 50000"/>
              <a:gd name="adj2" fmla="val 190823"/>
            </a:avLst>
          </a:prstGeom>
          <a:solidFill>
            <a:schemeClr val="hlink"/>
          </a:solidFill>
          <a:ln w="12700">
            <a:solidFill>
              <a:schemeClr val="tx1"/>
            </a:solidFill>
            <a:miter lim="800000"/>
            <a:headEnd/>
            <a:tailEnd/>
          </a:ln>
        </p:spPr>
        <p:txBody>
          <a:bodyPr wrap="none" anchor="ctr"/>
          <a:lstStyle/>
          <a:p>
            <a:endParaRPr lang="en-US"/>
          </a:p>
        </p:txBody>
      </p:sp>
      <p:sp>
        <p:nvSpPr>
          <p:cNvPr id="33" name="Slide Number Placeholder 32"/>
          <p:cNvSpPr>
            <a:spLocks noGrp="1"/>
          </p:cNvSpPr>
          <p:nvPr>
            <p:ph type="sldNum" sz="quarter" idx="12"/>
          </p:nvPr>
        </p:nvSpPr>
        <p:spPr/>
        <p:txBody>
          <a:bodyPr/>
          <a:lstStyle/>
          <a:p>
            <a:pPr>
              <a:defRPr/>
            </a:pPr>
            <a:fld id="{08D81A1D-6065-4C94-8D5B-4AC47EB39C11}" type="slidenum">
              <a:rPr lang="en-US" smtClean="0">
                <a:solidFill>
                  <a:schemeClr val="bg1"/>
                </a:solidFill>
              </a:rPr>
              <a:pPr>
                <a:defRPr/>
              </a:pPr>
              <a:t>7</a:t>
            </a:fld>
            <a:endParaRPr lang="en-US" dirty="0">
              <a:solidFill>
                <a:schemeClr val="bg1"/>
              </a:solidFill>
            </a:endParaRP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457200" y="365125"/>
            <a:ext cx="6248400" cy="519113"/>
          </a:xfrm>
        </p:spPr>
        <p:txBody>
          <a:bodyPr>
            <a:spAutoFit/>
          </a:bodyPr>
          <a:lstStyle/>
          <a:p>
            <a:r>
              <a:rPr lang="en-US" sz="2800" smtClean="0"/>
              <a:t>Why Report?</a:t>
            </a:r>
          </a:p>
        </p:txBody>
      </p:sp>
      <p:sp>
        <p:nvSpPr>
          <p:cNvPr id="6147" name="Rectangle 3"/>
          <p:cNvSpPr>
            <a:spLocks noGrp="1" noChangeArrowheads="1"/>
          </p:cNvSpPr>
          <p:nvPr>
            <p:ph type="body" idx="4294967295"/>
          </p:nvPr>
        </p:nvSpPr>
        <p:spPr>
          <a:xfrm>
            <a:off x="0" y="1905000"/>
            <a:ext cx="8382000" cy="4343400"/>
          </a:xfrm>
        </p:spPr>
        <p:txBody>
          <a:bodyPr/>
          <a:lstStyle/>
          <a:p>
            <a:pPr lvl="1">
              <a:buFont typeface="Arial" charset="0"/>
              <a:buChar char="•"/>
            </a:pPr>
            <a:r>
              <a:rPr lang="en-US" dirty="0" smtClean="0"/>
              <a:t>Reporting a near miss helps to establish and continue safe practices within the workplace.</a:t>
            </a:r>
          </a:p>
          <a:p>
            <a:pPr lvl="1">
              <a:buFont typeface="Arial" charset="0"/>
              <a:buChar char="•"/>
            </a:pPr>
            <a:r>
              <a:rPr lang="en-US" dirty="0" smtClean="0"/>
              <a:t>Information provided enables an employer to communicate facts, causes and corrective actions to all employees regarding near misses.</a:t>
            </a:r>
          </a:p>
          <a:p>
            <a:pPr lvl="1">
              <a:buFont typeface="Arial" charset="0"/>
              <a:buChar char="•"/>
            </a:pPr>
            <a:r>
              <a:rPr lang="en-US" dirty="0" smtClean="0"/>
              <a:t>Provides valuable information to employees about how to avoid/prevent future accidents and injuries.</a:t>
            </a:r>
          </a:p>
          <a:p>
            <a:pPr lvl="1">
              <a:buFont typeface="Arial" charset="0"/>
              <a:buChar char="•"/>
            </a:pPr>
            <a:r>
              <a:rPr lang="en-US" dirty="0" smtClean="0"/>
              <a:t>Provides opportunity to improve safety, health, environment and security of operation.</a:t>
            </a:r>
          </a:p>
        </p:txBody>
      </p:sp>
      <p:sp>
        <p:nvSpPr>
          <p:cNvPr id="4" name="Slide Number Placeholder 3"/>
          <p:cNvSpPr>
            <a:spLocks noGrp="1"/>
          </p:cNvSpPr>
          <p:nvPr>
            <p:ph type="sldNum" sz="quarter" idx="12"/>
          </p:nvPr>
        </p:nvSpPr>
        <p:spPr/>
        <p:txBody>
          <a:bodyPr/>
          <a:lstStyle/>
          <a:p>
            <a:pPr>
              <a:defRPr/>
            </a:pPr>
            <a:fld id="{84612C84-2138-49EB-BB1B-288AED53E467}" type="slidenum">
              <a:rPr lang="en-US" smtClean="0">
                <a:solidFill>
                  <a:schemeClr val="bg1"/>
                </a:solidFill>
              </a:rPr>
              <a:pPr>
                <a:defRPr/>
              </a:pPr>
              <a:t>8</a:t>
            </a:fld>
            <a:endParaRPr lang="en-US" dirty="0">
              <a:solidFill>
                <a:schemeClr val="bg1"/>
              </a:solidFill>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2800" smtClean="0"/>
              <a:t>Why Report?</a:t>
            </a:r>
          </a:p>
        </p:txBody>
      </p:sp>
      <p:sp>
        <p:nvSpPr>
          <p:cNvPr id="11267" name="Rectangle 3"/>
          <p:cNvSpPr>
            <a:spLocks noGrp="1" noChangeArrowheads="1"/>
          </p:cNvSpPr>
          <p:nvPr>
            <p:ph type="body" idx="1"/>
          </p:nvPr>
        </p:nvSpPr>
        <p:spPr>
          <a:xfrm>
            <a:off x="914400" y="2209800"/>
            <a:ext cx="7772400" cy="4114800"/>
          </a:xfrm>
        </p:spPr>
        <p:txBody>
          <a:bodyPr/>
          <a:lstStyle/>
          <a:p>
            <a:r>
              <a:rPr lang="en-US" sz="2400" smtClean="0"/>
              <a:t>Reduces tolerance for risk.</a:t>
            </a:r>
          </a:p>
          <a:p>
            <a:r>
              <a:rPr lang="en-US" sz="2400" smtClean="0"/>
              <a:t>Avoids complacency.</a:t>
            </a:r>
          </a:p>
          <a:p>
            <a:r>
              <a:rPr lang="en-US" sz="2400" smtClean="0"/>
              <a:t>Provides a tool to identify workplace hazards.</a:t>
            </a:r>
          </a:p>
          <a:p>
            <a:r>
              <a:rPr lang="en-US" sz="2400" smtClean="0"/>
              <a:t>Allows employee involvement in safety program.</a:t>
            </a:r>
          </a:p>
          <a:p>
            <a:r>
              <a:rPr lang="en-US" sz="2400" smtClean="0"/>
              <a:t>Demonstrates management’s commitment    to safety.</a:t>
            </a:r>
          </a:p>
          <a:p>
            <a:r>
              <a:rPr lang="en-US" sz="2400" smtClean="0"/>
              <a:t>Allows identification of possible trends.</a:t>
            </a:r>
          </a:p>
          <a:p>
            <a:endParaRPr lang="en-US" sz="2400" smtClean="0"/>
          </a:p>
        </p:txBody>
      </p:sp>
      <p:sp>
        <p:nvSpPr>
          <p:cNvPr id="4" name="Slide Number Placeholder 3"/>
          <p:cNvSpPr>
            <a:spLocks noGrp="1"/>
          </p:cNvSpPr>
          <p:nvPr>
            <p:ph type="sldNum" sz="quarter" idx="12"/>
          </p:nvPr>
        </p:nvSpPr>
        <p:spPr/>
        <p:txBody>
          <a:bodyPr/>
          <a:lstStyle/>
          <a:p>
            <a:pPr>
              <a:defRPr/>
            </a:pPr>
            <a:fld id="{A614398B-7CF3-493C-8F1A-74CBA06DDE25}" type="slidenum">
              <a:rPr lang="en-US" smtClean="0">
                <a:solidFill>
                  <a:schemeClr val="bg1"/>
                </a:solidFill>
              </a:rPr>
              <a:pPr>
                <a:defRPr/>
              </a:pPr>
              <a:t>9</a:t>
            </a:fld>
            <a:endParaRPr lang="en-US"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mp;I PowerPoint Template">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Settings\robpierce.CWOPA\Application Data\Microsoft\Templates\Blank Presentation.pot</Template>
  <TotalTime>3269</TotalTime>
  <Words>3643</Words>
  <Application>Microsoft Office PowerPoint</Application>
  <PresentationFormat>On-screen Show (4:3)</PresentationFormat>
  <Paragraphs>277</Paragraphs>
  <Slides>27</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L&amp;I PowerPoint Template</vt:lpstr>
      <vt:lpstr>Acrobat Document</vt:lpstr>
      <vt:lpstr>   NEAR MISS</vt:lpstr>
      <vt:lpstr>Topics</vt:lpstr>
      <vt:lpstr>Definition</vt:lpstr>
      <vt:lpstr>Another “Near Miss” Definition</vt:lpstr>
      <vt:lpstr>Using Condition/Incident</vt:lpstr>
      <vt:lpstr>What Happens?</vt:lpstr>
      <vt:lpstr>Incident Ratio Model –                 Heinrich’s Theory</vt:lpstr>
      <vt:lpstr>Why Report?</vt:lpstr>
      <vt:lpstr>Why Report?</vt:lpstr>
      <vt:lpstr>Near-Miss Management Stages </vt:lpstr>
      <vt:lpstr>Identification</vt:lpstr>
      <vt:lpstr>Disclosure</vt:lpstr>
      <vt:lpstr>Distribution</vt:lpstr>
      <vt:lpstr>Direct &amp; Root-Cause Analysis</vt:lpstr>
      <vt:lpstr>Direct &amp; Root-Cause Analysis</vt:lpstr>
      <vt:lpstr>Solution Identification</vt:lpstr>
      <vt:lpstr>Dissemination to Implementers</vt:lpstr>
      <vt:lpstr>Resolution</vt:lpstr>
      <vt:lpstr>Near-Miss Management System</vt:lpstr>
      <vt:lpstr>System Management</vt:lpstr>
      <vt:lpstr>Tools for System Management</vt:lpstr>
      <vt:lpstr>Tools for System Management</vt:lpstr>
      <vt:lpstr>Employee Training - Topics</vt:lpstr>
      <vt:lpstr>Near-Miss Reporting Forms - Examples</vt:lpstr>
      <vt:lpstr>Reporting Form Development</vt:lpstr>
      <vt:lpstr>Summary</vt:lpstr>
      <vt:lpstr>Questions</vt:lpstr>
    </vt:vector>
  </TitlesOfParts>
  <Company>Department of Labor &amp; Industry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robpierce</dc:creator>
  <cp:lastModifiedBy>yavari</cp:lastModifiedBy>
  <cp:revision>222</cp:revision>
  <dcterms:created xsi:type="dcterms:W3CDTF">2008-09-11T12:32:39Z</dcterms:created>
  <dcterms:modified xsi:type="dcterms:W3CDTF">2007-12-31T21:23:57Z</dcterms:modified>
</cp:coreProperties>
</file>