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notesMasterIdLst>
    <p:notesMasterId r:id="rId28"/>
  </p:notesMasterIdLst>
  <p:sldIdLst>
    <p:sldId id="275" r:id="rId2"/>
    <p:sldId id="276" r:id="rId3"/>
    <p:sldId id="278" r:id="rId4"/>
    <p:sldId id="279" r:id="rId5"/>
    <p:sldId id="280" r:id="rId6"/>
    <p:sldId id="281" r:id="rId7"/>
    <p:sldId id="260" r:id="rId8"/>
    <p:sldId id="257" r:id="rId9"/>
    <p:sldId id="259" r:id="rId10"/>
    <p:sldId id="261" r:id="rId11"/>
    <p:sldId id="262" r:id="rId12"/>
    <p:sldId id="263" r:id="rId13"/>
    <p:sldId id="264" r:id="rId14"/>
    <p:sldId id="265" r:id="rId15"/>
    <p:sldId id="266" r:id="rId16"/>
    <p:sldId id="267" r:id="rId17"/>
    <p:sldId id="282" r:id="rId18"/>
    <p:sldId id="268" r:id="rId19"/>
    <p:sldId id="269" r:id="rId20"/>
    <p:sldId id="270" r:id="rId21"/>
    <p:sldId id="271" r:id="rId22"/>
    <p:sldId id="272" r:id="rId23"/>
    <p:sldId id="273" r:id="rId24"/>
    <p:sldId id="274" r:id="rId25"/>
    <p:sldId id="283" r:id="rId26"/>
    <p:sldId id="284" r:id="rId2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06" autoAdjust="0"/>
    <p:restoredTop sz="81493" autoAdjust="0"/>
  </p:normalViewPr>
  <p:slideViewPr>
    <p:cSldViewPr>
      <p:cViewPr varScale="1">
        <p:scale>
          <a:sx n="59" d="100"/>
          <a:sy n="59" d="100"/>
        </p:scale>
        <p:origin x="-1686" y="-90"/>
      </p:cViewPr>
      <p:guideLst>
        <p:guide orient="horz" pos="2160"/>
        <p:guide pos="2880"/>
      </p:guideLst>
    </p:cSldViewPr>
  </p:slideViewPr>
  <p:outlineViewPr>
    <p:cViewPr>
      <p:scale>
        <a:sx n="33" d="100"/>
        <a:sy n="33" d="100"/>
      </p:scale>
      <p:origin x="0" y="-4506"/>
    </p:cViewPr>
  </p:outlineViewPr>
  <p:notesTextViewPr>
    <p:cViewPr>
      <p:scale>
        <a:sx n="100" d="100"/>
        <a:sy n="100" d="100"/>
      </p:scale>
      <p:origin x="0" y="0"/>
    </p:cViewPr>
  </p:notesTextViewPr>
  <p:sorterViewPr>
    <p:cViewPr>
      <p:scale>
        <a:sx n="66" d="100"/>
        <a:sy n="66" d="100"/>
      </p:scale>
      <p:origin x="0" y="-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8B0360F7-6EE5-4507-9202-9F3BF0B60AFB}" type="datetimeFigureOut">
              <a:rPr lang="fa-IR" smtClean="0"/>
              <a:t>06/08/1435</a:t>
            </a:fld>
            <a:endParaRPr lang="fa-I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F60463E7-68F2-4C7E-9DA1-CBF20699F59E}" type="slidenum">
              <a:rPr lang="fa-IR" smtClean="0"/>
              <a:t>‹#›</a:t>
            </a:fld>
            <a:endParaRPr lang="fa-IR"/>
          </a:p>
        </p:txBody>
      </p:sp>
    </p:spTree>
    <p:extLst>
      <p:ext uri="{BB962C8B-B14F-4D97-AF65-F5344CB8AC3E}">
        <p14:creationId xmlns:p14="http://schemas.microsoft.com/office/powerpoint/2010/main" val="271920591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پژوهش نظری قصد دارد یک فهم از جهان</a:t>
            </a:r>
            <a:r>
              <a:rPr lang="fa-IR" baseline="0" dirty="0" smtClean="0"/>
              <a:t> بر اساس اصول علم اجتماعی آکادمیک را مطرح کند. در حالی که مساله سیاست پژوهی اساسا دانش برای اقدام و کاربرد عملی پژوهش است.</a:t>
            </a:r>
          </a:p>
          <a:p>
            <a:endParaRPr lang="fa-IR" baseline="0" dirty="0" smtClean="0"/>
          </a:p>
          <a:p>
            <a:r>
              <a:rPr lang="fa-IR" baseline="0" dirty="0" smtClean="0"/>
              <a:t>×</a:t>
            </a:r>
            <a:r>
              <a:rPr lang="fa-IR" sz="1200" b="1" dirty="0" smtClean="0">
                <a:latin typeface="Adobe Arabic" panose="02040503050201020203" pitchFamily="18" charset="-78"/>
                <a:cs typeface="Adobe Arabic" panose="02040503050201020203" pitchFamily="18" charset="-78"/>
              </a:rPr>
              <a:t>پژوهش نظری اصول حاکم بر علوم اجتماعی را کشف می کند(نظری) ولی سیاست پژوهی ( عملی )به جنبه های عملی پژوهش می پردازد</a:t>
            </a:r>
            <a:r>
              <a:rPr lang="fa-IR" sz="1400" b="1" dirty="0" smtClean="0">
                <a:latin typeface="Adobe Arabic" panose="02040503050201020203" pitchFamily="18" charset="-78"/>
                <a:cs typeface="Adobe Arabic" panose="02040503050201020203" pitchFamily="18" charset="-78"/>
              </a:rPr>
              <a:t>.</a:t>
            </a:r>
            <a:endParaRPr lang="fa-IR" baseline="0" dirty="0" smtClean="0"/>
          </a:p>
          <a:p>
            <a:r>
              <a:rPr lang="en-US" dirty="0" smtClean="0">
                <a:solidFill>
                  <a:schemeClr val="tx2">
                    <a:shade val="75000"/>
                  </a:schemeClr>
                </a:solidFill>
                <a:latin typeface="Adobe Arabic" panose="02040503050201020203" pitchFamily="18" charset="-78"/>
                <a:cs typeface="Adobe Arabic" panose="02040503050201020203" pitchFamily="18" charset="-78"/>
              </a:rPr>
              <a:t>aims to enhance :</a:t>
            </a:r>
            <a:r>
              <a:rPr lang="fa-IR" dirty="0" smtClean="0">
                <a:solidFill>
                  <a:schemeClr val="tx2">
                    <a:shade val="75000"/>
                  </a:schemeClr>
                </a:solidFill>
                <a:latin typeface="Adobe Arabic" panose="02040503050201020203" pitchFamily="18" charset="-78"/>
                <a:cs typeface="Adobe Arabic" panose="02040503050201020203" pitchFamily="18" charset="-78"/>
              </a:rPr>
              <a:t> :</a:t>
            </a:r>
            <a:r>
              <a:rPr lang="fa-IR" baseline="0" dirty="0" smtClean="0">
                <a:solidFill>
                  <a:schemeClr val="tx2">
                    <a:shade val="75000"/>
                  </a:schemeClr>
                </a:solidFill>
                <a:latin typeface="Adobe Arabic" panose="02040503050201020203" pitchFamily="18" charset="-78"/>
                <a:cs typeface="Adobe Arabic" panose="02040503050201020203" pitchFamily="18" charset="-78"/>
              </a:rPr>
              <a:t> در پی مطرح کردن می باشد</a:t>
            </a:r>
          </a:p>
          <a:p>
            <a:r>
              <a:rPr lang="en-US" dirty="0" smtClean="0">
                <a:solidFill>
                  <a:schemeClr val="tx2">
                    <a:shade val="75000"/>
                  </a:schemeClr>
                </a:solidFill>
                <a:latin typeface="Adobe Arabic" panose="02040503050201020203" pitchFamily="18" charset="-78"/>
                <a:cs typeface="Adobe Arabic" panose="02040503050201020203" pitchFamily="18" charset="-78"/>
              </a:rPr>
              <a:t>concerns </a:t>
            </a:r>
            <a:r>
              <a:rPr lang="fa-IR" dirty="0" smtClean="0">
                <a:solidFill>
                  <a:schemeClr val="tx2">
                    <a:shade val="75000"/>
                  </a:schemeClr>
                </a:solidFill>
                <a:latin typeface="Adobe Arabic" panose="02040503050201020203" pitchFamily="18" charset="-78"/>
                <a:cs typeface="Adobe Arabic" panose="02040503050201020203" pitchFamily="18" charset="-78"/>
              </a:rPr>
              <a:t>: موضوع،</a:t>
            </a:r>
            <a:r>
              <a:rPr lang="fa-IR" baseline="0" dirty="0" smtClean="0">
                <a:solidFill>
                  <a:schemeClr val="tx2">
                    <a:shade val="75000"/>
                  </a:schemeClr>
                </a:solidFill>
                <a:latin typeface="Adobe Arabic" panose="02040503050201020203" pitchFamily="18" charset="-78"/>
                <a:cs typeface="Adobe Arabic" panose="02040503050201020203" pitchFamily="18" charset="-78"/>
              </a:rPr>
              <a:t> دغدغه</a:t>
            </a:r>
            <a:endParaRPr lang="fa-IR" dirty="0"/>
          </a:p>
        </p:txBody>
      </p:sp>
      <p:sp>
        <p:nvSpPr>
          <p:cNvPr id="4" name="Slide Number Placeholder 3"/>
          <p:cNvSpPr>
            <a:spLocks noGrp="1"/>
          </p:cNvSpPr>
          <p:nvPr>
            <p:ph type="sldNum" sz="quarter" idx="10"/>
          </p:nvPr>
        </p:nvSpPr>
        <p:spPr/>
        <p:txBody>
          <a:bodyPr/>
          <a:lstStyle/>
          <a:p>
            <a:fld id="{F60463E7-68F2-4C7E-9DA1-CBF20699F59E}" type="slidenum">
              <a:rPr lang="fa-IR" smtClean="0"/>
              <a:t>7</a:t>
            </a:fld>
            <a:endParaRPr lang="fa-IR"/>
          </a:p>
        </p:txBody>
      </p:sp>
    </p:spTree>
    <p:extLst>
      <p:ext uri="{BB962C8B-B14F-4D97-AF65-F5344CB8AC3E}">
        <p14:creationId xmlns:p14="http://schemas.microsoft.com/office/powerpoint/2010/main" val="31423030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 </a:t>
            </a:r>
            <a:r>
              <a:rPr lang="fa-IR" baseline="0" dirty="0" smtClean="0"/>
              <a:t>بنیان گذاران سیاست پژوهی</a:t>
            </a:r>
          </a:p>
          <a:p>
            <a:endParaRPr lang="fa-IR" baseline="0" dirty="0" smtClean="0"/>
          </a:p>
          <a:p>
            <a:r>
              <a:rPr lang="fa-IR" baseline="0" dirty="0" smtClean="0"/>
              <a:t>سیاست پژوهی به وسیله بنیاد ها و انجمن های پژوهشی بنیان نهاده شده است. به وسیله سازمان های دولتی و غیر دولتی مثل خیریه ها، جماعت ها، اتحادیه های تجاری که در اثر گذاری بر تغییرات خط مشی و یا تلاش به سود یک گروه خاص یا کل جامعه دخیل اند.</a:t>
            </a:r>
          </a:p>
          <a:p>
            <a:r>
              <a:rPr lang="fa-IR" sz="1200" b="1" dirty="0" smtClean="0">
                <a:solidFill>
                  <a:schemeClr val="tx2">
                    <a:shade val="75000"/>
                  </a:schemeClr>
                </a:solidFill>
                <a:latin typeface="Adobe Arabic" panose="02040503050201020203" pitchFamily="18" charset="-78"/>
                <a:cs typeface="Adobe Arabic" panose="02040503050201020203" pitchFamily="18" charset="-78"/>
              </a:rPr>
              <a:t>سیاست پژوهی توسط هیئت ها و بنیادهای پژوهشی – چه دولتی و چه غیر دولتی - پشتیبانی می شود.</a:t>
            </a:r>
          </a:p>
          <a:p>
            <a:endParaRPr lang="fa-IR" sz="1200" b="1" dirty="0" smtClean="0">
              <a:solidFill>
                <a:schemeClr val="tx2">
                  <a:shade val="75000"/>
                </a:schemeClr>
              </a:solidFill>
              <a:latin typeface="Adobe Arabic" panose="02040503050201020203" pitchFamily="18" charset="-78"/>
              <a:cs typeface="Adobe Arabic" panose="02040503050201020203" pitchFamily="18" charset="-78"/>
            </a:endParaRPr>
          </a:p>
          <a:p>
            <a:r>
              <a:rPr lang="fa-IR" sz="1200" b="1" dirty="0" smtClean="0">
                <a:solidFill>
                  <a:schemeClr val="tx2">
                    <a:shade val="75000"/>
                  </a:schemeClr>
                </a:solidFill>
                <a:latin typeface="Adobe Arabic" panose="02040503050201020203" pitchFamily="18" charset="-78"/>
                <a:cs typeface="Adobe Arabic" panose="02040503050201020203" pitchFamily="18" charset="-78"/>
              </a:rPr>
              <a:t>موسسات غیر دولتی با هدف تاثیرگذاری بر سیاست ها، یا سودرسانی به بخش خاصی از جامعه از این امر پشتیبانی می کنند.</a:t>
            </a:r>
          </a:p>
          <a:p>
            <a:endParaRPr lang="fa-IR" dirty="0"/>
          </a:p>
        </p:txBody>
      </p:sp>
      <p:sp>
        <p:nvSpPr>
          <p:cNvPr id="4" name="Slide Number Placeholder 3"/>
          <p:cNvSpPr>
            <a:spLocks noGrp="1"/>
          </p:cNvSpPr>
          <p:nvPr>
            <p:ph type="sldNum" sz="quarter" idx="10"/>
          </p:nvPr>
        </p:nvSpPr>
        <p:spPr/>
        <p:txBody>
          <a:bodyPr/>
          <a:lstStyle/>
          <a:p>
            <a:fld id="{F60463E7-68F2-4C7E-9DA1-CBF20699F59E}" type="slidenum">
              <a:rPr lang="fa-IR" smtClean="0"/>
              <a:t>16</a:t>
            </a:fld>
            <a:endParaRPr lang="fa-IR"/>
          </a:p>
        </p:txBody>
      </p:sp>
    </p:spTree>
    <p:extLst>
      <p:ext uri="{BB962C8B-B14F-4D97-AF65-F5344CB8AC3E}">
        <p14:creationId xmlns:p14="http://schemas.microsoft.com/office/powerpoint/2010/main" val="38117109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پژوهش</a:t>
            </a:r>
            <a:r>
              <a:rPr lang="fa-IR" baseline="0" dirty="0" smtClean="0"/>
              <a:t> پشتیبان</a:t>
            </a:r>
          </a:p>
          <a:p>
            <a:r>
              <a:rPr lang="fa-IR" baseline="0" dirty="0" smtClean="0"/>
              <a:t>سیاست پژوهی به گونه های دیگری از پژوهش مرتبط است. به پژوهش پشتیبان از آن جهت که به دنبال فراهم کردن یک کاتالیز برای توسعه طرح های خط مشی می باشد مرتبط می شود.</a:t>
            </a:r>
          </a:p>
          <a:p>
            <a:endParaRPr lang="fa-IR" baseline="0" dirty="0" smtClean="0"/>
          </a:p>
          <a:p>
            <a:r>
              <a:rPr lang="fa-IR" sz="1200" b="1" dirty="0" smtClean="0">
                <a:solidFill>
                  <a:schemeClr val="tx2">
                    <a:shade val="75000"/>
                  </a:schemeClr>
                </a:solidFill>
              </a:rPr>
              <a:t>پژوهش پشتیبانی کننده نوع دیگری از پژوهش است که در سیاست پژوهی مورد استفاده قرار می گیرد.</a:t>
            </a:r>
          </a:p>
          <a:p>
            <a:pPr>
              <a:buNone/>
            </a:pPr>
            <a:endParaRPr lang="fa-IR" sz="1200" b="1" dirty="0" smtClean="0">
              <a:solidFill>
                <a:schemeClr val="tx2">
                  <a:shade val="75000"/>
                </a:schemeClr>
              </a:solidFill>
            </a:endParaRPr>
          </a:p>
          <a:p>
            <a:r>
              <a:rPr lang="fa-IR" sz="1200" b="1" dirty="0" smtClean="0">
                <a:solidFill>
                  <a:schemeClr val="tx2">
                    <a:shade val="75000"/>
                  </a:schemeClr>
                </a:solidFill>
              </a:rPr>
              <a:t>پژوهش پشتیبان کاتالیزورهایی را برای رشد مقاصد سیاست  فراهم می کنند و این کار به وسیله سنجش مسائل اجتماعی ، یا توسعه آگاهی های عمومی درباره این مسائل صورت می گیرد.</a:t>
            </a:r>
          </a:p>
          <a:p>
            <a:endParaRPr lang="fa-IR" sz="1200" b="1" dirty="0" smtClean="0">
              <a:solidFill>
                <a:schemeClr val="tx2">
                  <a:shade val="75000"/>
                </a:schemeClr>
              </a:solidFill>
            </a:endParaRPr>
          </a:p>
          <a:p>
            <a:r>
              <a:rPr lang="fa-IR" sz="1200" b="1" dirty="0" smtClean="0">
                <a:solidFill>
                  <a:schemeClr val="tx2">
                    <a:shade val="75000"/>
                  </a:schemeClr>
                </a:solidFill>
              </a:rPr>
              <a:t>همانند پژوهش عملی گاهی این تحقیقات برای هدایت مسیر عملکرد های اجتماعی و یا سنجش اثرات یا نتایج آنها انجام می شود.</a:t>
            </a:r>
          </a:p>
          <a:p>
            <a:endParaRPr lang="fa-IR" baseline="0" dirty="0" smtClean="0"/>
          </a:p>
        </p:txBody>
      </p:sp>
      <p:sp>
        <p:nvSpPr>
          <p:cNvPr id="4" name="Slide Number Placeholder 3"/>
          <p:cNvSpPr>
            <a:spLocks noGrp="1"/>
          </p:cNvSpPr>
          <p:nvPr>
            <p:ph type="sldNum" sz="quarter" idx="10"/>
          </p:nvPr>
        </p:nvSpPr>
        <p:spPr/>
        <p:txBody>
          <a:bodyPr/>
          <a:lstStyle/>
          <a:p>
            <a:fld id="{F60463E7-68F2-4C7E-9DA1-CBF20699F59E}" type="slidenum">
              <a:rPr lang="fa-IR" smtClean="0"/>
              <a:t>18</a:t>
            </a:fld>
            <a:endParaRPr lang="fa-IR"/>
          </a:p>
        </p:txBody>
      </p:sp>
    </p:spTree>
    <p:extLst>
      <p:ext uri="{BB962C8B-B14F-4D97-AF65-F5344CB8AC3E}">
        <p14:creationId xmlns:p14="http://schemas.microsoft.com/office/powerpoint/2010/main" val="36191010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پژوهش ارزیابی</a:t>
            </a:r>
          </a:p>
          <a:p>
            <a:r>
              <a:rPr lang="fa-IR" dirty="0" smtClean="0"/>
              <a:t>سیاست پژوهی</a:t>
            </a:r>
            <a:r>
              <a:rPr lang="fa-IR" baseline="0" dirty="0" smtClean="0"/>
              <a:t> همچنین به پژوهش ارزیابی بسیار مربوط است از آنجایی که هر دو به طور خاص توسط دولت ها و دیگر ساختارهایی که به سرمایه عمومی می پردازند اجرا می شود تا پاسخگویی را در استفاده از این سرمایه ها تضمین کند.</a:t>
            </a:r>
          </a:p>
          <a:p>
            <a:endParaRPr lang="fa-IR"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fa-IR" sz="1200" b="1" dirty="0" smtClean="0">
                <a:solidFill>
                  <a:schemeClr val="tx2">
                    <a:shade val="75000"/>
                  </a:schemeClr>
                </a:solidFill>
              </a:rPr>
              <a:t>سیاست پژوهی از طرفی به ارزیابی پژوهش هم نزدیک است. زیرا ماموریت دولت و سایر نهادهای عرصه عمومی این است که باید در برابر سرمایه گذاری هایی که در یک سیاست می کنند پاسخگو باشند. در واقع هزینه ها در این زمینه باید بهترین ارزش را تولید کند و درس های سیاستی خوبی در اختیار قرار دهد.</a:t>
            </a:r>
          </a:p>
          <a:p>
            <a:endParaRPr lang="fa-IR" dirty="0"/>
          </a:p>
        </p:txBody>
      </p:sp>
      <p:sp>
        <p:nvSpPr>
          <p:cNvPr id="4" name="Slide Number Placeholder 3"/>
          <p:cNvSpPr>
            <a:spLocks noGrp="1"/>
          </p:cNvSpPr>
          <p:nvPr>
            <p:ph type="sldNum" sz="quarter" idx="10"/>
          </p:nvPr>
        </p:nvSpPr>
        <p:spPr/>
        <p:txBody>
          <a:bodyPr/>
          <a:lstStyle/>
          <a:p>
            <a:fld id="{F60463E7-68F2-4C7E-9DA1-CBF20699F59E}" type="slidenum">
              <a:rPr lang="fa-IR" smtClean="0"/>
              <a:t>19</a:t>
            </a:fld>
            <a:endParaRPr lang="fa-IR"/>
          </a:p>
        </p:txBody>
      </p:sp>
    </p:spTree>
    <p:extLst>
      <p:ext uri="{BB962C8B-B14F-4D97-AF65-F5344CB8AC3E}">
        <p14:creationId xmlns:p14="http://schemas.microsoft.com/office/powerpoint/2010/main" val="3375600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baseline="0" dirty="0" smtClean="0"/>
              <a:t>سیاست پژوهی مبتنی بر سیاست گذاری عمومی بدون هزینه نخواهد بود هرچند ممکن است یک مزیت درونی برای منابع دولتی فراهم کند که اجازه می دهد به آمار و مردمی که از طرق دیگر امکان دسترسی به آنها وجود ندارد یا به صورت عمومی قابل دسترس نیست دست یابد و منابعی را فراهم می کند تا پژوهش گران تری را بر عهده بگیرد.</a:t>
            </a:r>
            <a:endParaRPr lang="fa-IR" dirty="0"/>
          </a:p>
        </p:txBody>
      </p:sp>
      <p:sp>
        <p:nvSpPr>
          <p:cNvPr id="4" name="Slide Number Placeholder 3"/>
          <p:cNvSpPr>
            <a:spLocks noGrp="1"/>
          </p:cNvSpPr>
          <p:nvPr>
            <p:ph type="sldNum" sz="quarter" idx="10"/>
          </p:nvPr>
        </p:nvSpPr>
        <p:spPr/>
        <p:txBody>
          <a:bodyPr/>
          <a:lstStyle/>
          <a:p>
            <a:fld id="{F60463E7-68F2-4C7E-9DA1-CBF20699F59E}" type="slidenum">
              <a:rPr lang="fa-IR" smtClean="0"/>
              <a:t>20</a:t>
            </a:fld>
            <a:endParaRPr lang="fa-IR"/>
          </a:p>
        </p:txBody>
      </p:sp>
    </p:spTree>
    <p:extLst>
      <p:ext uri="{BB962C8B-B14F-4D97-AF65-F5344CB8AC3E}">
        <p14:creationId xmlns:p14="http://schemas.microsoft.com/office/powerpoint/2010/main" val="38502073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اخلاق</a:t>
            </a:r>
          </a:p>
          <a:p>
            <a:r>
              <a:rPr lang="fa-IR" dirty="0" smtClean="0"/>
              <a:t>منبع</a:t>
            </a:r>
            <a:r>
              <a:rPr lang="fa-IR" baseline="0" dirty="0" smtClean="0"/>
              <a:t> سرمایه گذاری برای سیاست پژوهی الزاماتی برای اخلاق پژوهش دارد. مخصوصا اگر پژوهش به دنبال دسترسی مستقیم به، استفاده کنندگان آسیب پذیر گذشته، کنونی و بالقوه ی خدمات رفاهی باشد. ممکن است بین علایق پژوهشگران سیاست و سرمایه گذاران یا مشتریان ناسازگاری وجود داشته باشد.</a:t>
            </a:r>
            <a:endParaRPr lang="fa-IR" dirty="0"/>
          </a:p>
        </p:txBody>
      </p:sp>
      <p:sp>
        <p:nvSpPr>
          <p:cNvPr id="4" name="Slide Number Placeholder 3"/>
          <p:cNvSpPr>
            <a:spLocks noGrp="1"/>
          </p:cNvSpPr>
          <p:nvPr>
            <p:ph type="sldNum" sz="quarter" idx="10"/>
          </p:nvPr>
        </p:nvSpPr>
        <p:spPr/>
        <p:txBody>
          <a:bodyPr/>
          <a:lstStyle/>
          <a:p>
            <a:fld id="{F60463E7-68F2-4C7E-9DA1-CBF20699F59E}" type="slidenum">
              <a:rPr lang="fa-IR" smtClean="0"/>
              <a:t>21</a:t>
            </a:fld>
            <a:endParaRPr lang="fa-IR"/>
          </a:p>
        </p:txBody>
      </p:sp>
    </p:spTree>
    <p:extLst>
      <p:ext uri="{BB962C8B-B14F-4D97-AF65-F5344CB8AC3E}">
        <p14:creationId xmlns:p14="http://schemas.microsoft.com/office/powerpoint/2010/main" val="30765600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اخلاق</a:t>
            </a:r>
          </a:p>
          <a:p>
            <a:r>
              <a:rPr lang="fa-IR" baseline="0" dirty="0" smtClean="0"/>
              <a:t> به خاطر ارتباط نزدیک بین پژوهشگران سیاست و مشتریان آنها، سیاست پژوهی مخصوصا در حالت تجاری، ممکن است به جانبداری در حمایت از علایق بدنه ی سرمایه گذاری متهم شود.</a:t>
            </a:r>
          </a:p>
          <a:p>
            <a:endParaRPr lang="fa-IR"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fa-IR" sz="1200" b="1" dirty="0" smtClean="0">
                <a:solidFill>
                  <a:schemeClr val="tx2">
                    <a:shade val="75000"/>
                  </a:schemeClr>
                </a:solidFill>
              </a:rPr>
              <a:t>به دلیل ارتباط نزدیک سیاست پژوهان و مشتریانشان ، سیاست پژوهی عمدتا تعهدات تجاری دارد و ممکن است متهم شود که با غرض خاصی از سیاست ذی نفعان موسسات تجاری دفاع می کنند.</a:t>
            </a:r>
            <a:endParaRPr lang="en-US" sz="1200" b="1" dirty="0" smtClean="0">
              <a:solidFill>
                <a:schemeClr val="tx2">
                  <a:shade val="75000"/>
                </a:schemeClr>
              </a:solidFill>
            </a:endParaRPr>
          </a:p>
          <a:p>
            <a:endParaRPr lang="fa-IR" baseline="0" dirty="0" smtClean="0"/>
          </a:p>
        </p:txBody>
      </p:sp>
      <p:sp>
        <p:nvSpPr>
          <p:cNvPr id="4" name="Slide Number Placeholder 3"/>
          <p:cNvSpPr>
            <a:spLocks noGrp="1"/>
          </p:cNvSpPr>
          <p:nvPr>
            <p:ph type="sldNum" sz="quarter" idx="10"/>
          </p:nvPr>
        </p:nvSpPr>
        <p:spPr/>
        <p:txBody>
          <a:bodyPr/>
          <a:lstStyle/>
          <a:p>
            <a:fld id="{F60463E7-68F2-4C7E-9DA1-CBF20699F59E}" type="slidenum">
              <a:rPr lang="fa-IR" smtClean="0"/>
              <a:t>22</a:t>
            </a:fld>
            <a:endParaRPr lang="fa-IR"/>
          </a:p>
        </p:txBody>
      </p:sp>
    </p:spTree>
    <p:extLst>
      <p:ext uri="{BB962C8B-B14F-4D97-AF65-F5344CB8AC3E}">
        <p14:creationId xmlns:p14="http://schemas.microsoft.com/office/powerpoint/2010/main" val="24017223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بعد</a:t>
            </a:r>
            <a:r>
              <a:rPr lang="fa-IR" baseline="0" dirty="0" smtClean="0"/>
              <a:t> سیاسی</a:t>
            </a:r>
          </a:p>
          <a:p>
            <a:pPr marL="0" marR="0" indent="0" algn="r" defTabSz="914400" rtl="1" eaLnBrk="1" fontAlgn="auto" latinLnBrk="0" hangingPunct="1">
              <a:lnSpc>
                <a:spcPct val="100000"/>
              </a:lnSpc>
              <a:spcBef>
                <a:spcPts val="0"/>
              </a:spcBef>
              <a:spcAft>
                <a:spcPts val="0"/>
              </a:spcAft>
              <a:buClrTx/>
              <a:buSzTx/>
              <a:buFontTx/>
              <a:buNone/>
              <a:tabLst/>
              <a:defRPr/>
            </a:pPr>
            <a:r>
              <a:rPr lang="fa-IR" baseline="0" dirty="0" smtClean="0"/>
              <a:t>منبع سرمایه گذاری برای مسئول نهایی و کنترل طراحی یک پروژه و یافته های آن به طور خاص در مورد سیاست پژوهی ملاحظات برجسته ای دارد. هرچند در مورد پژوهش نظری هم ملاحظاتی به همراه می آورد.</a:t>
            </a:r>
          </a:p>
          <a:p>
            <a:pPr marL="0" marR="0" indent="0" algn="r" defTabSz="914400" rtl="1" eaLnBrk="1" fontAlgn="auto" latinLnBrk="0" hangingPunct="1">
              <a:lnSpc>
                <a:spcPct val="100000"/>
              </a:lnSpc>
              <a:spcBef>
                <a:spcPts val="0"/>
              </a:spcBef>
              <a:spcAft>
                <a:spcPts val="0"/>
              </a:spcAft>
              <a:buClrTx/>
              <a:buSzTx/>
              <a:buFontTx/>
              <a:buNone/>
              <a:tabLst/>
              <a:defRPr/>
            </a:pPr>
            <a:r>
              <a:rPr lang="fa-IR" sz="1200" b="1" dirty="0" smtClean="0">
                <a:solidFill>
                  <a:schemeClr val="tx2">
                    <a:shade val="75000"/>
                  </a:schemeClr>
                </a:solidFill>
                <a:latin typeface="Adobe Arabic" panose="02040503050201020203" pitchFamily="18" charset="-78"/>
                <a:cs typeface="Adobe Arabic" panose="02040503050201020203" pitchFamily="18" charset="-78"/>
              </a:rPr>
              <a:t>موسسات و سرمایه گذاران در زمینه سیاست پژوهی برای تاثیر گذاری بر طراحی یا نتایج پروژه های پژوهشی در این زمینه وارد می شوند و این می تواند بر مناسب یا نامناسب بودن نتایج تاثیرگذار باشد.در واقع پژوهش می تواند یک معیار سیاسی داشته باشد.</a:t>
            </a:r>
          </a:p>
          <a:p>
            <a:pPr marL="0" marR="0" indent="0" algn="r" defTabSz="914400" rtl="1" eaLnBrk="1" fontAlgn="auto" latinLnBrk="0" hangingPunct="1">
              <a:lnSpc>
                <a:spcPct val="100000"/>
              </a:lnSpc>
              <a:spcBef>
                <a:spcPts val="0"/>
              </a:spcBef>
              <a:spcAft>
                <a:spcPts val="0"/>
              </a:spcAft>
              <a:buClrTx/>
              <a:buSzTx/>
              <a:buFontTx/>
              <a:buNone/>
              <a:tabLst/>
              <a:defRPr/>
            </a:pPr>
            <a:endParaRPr lang="fa-IR" dirty="0"/>
          </a:p>
        </p:txBody>
      </p:sp>
      <p:sp>
        <p:nvSpPr>
          <p:cNvPr id="4" name="Slide Number Placeholder 3"/>
          <p:cNvSpPr>
            <a:spLocks noGrp="1"/>
          </p:cNvSpPr>
          <p:nvPr>
            <p:ph type="sldNum" sz="quarter" idx="10"/>
          </p:nvPr>
        </p:nvSpPr>
        <p:spPr/>
        <p:txBody>
          <a:bodyPr/>
          <a:lstStyle/>
          <a:p>
            <a:fld id="{F60463E7-68F2-4C7E-9DA1-CBF20699F59E}" type="slidenum">
              <a:rPr lang="fa-IR" smtClean="0"/>
              <a:t>23</a:t>
            </a:fld>
            <a:endParaRPr lang="fa-IR"/>
          </a:p>
        </p:txBody>
      </p:sp>
    </p:spTree>
    <p:extLst>
      <p:ext uri="{BB962C8B-B14F-4D97-AF65-F5344CB8AC3E}">
        <p14:creationId xmlns:p14="http://schemas.microsoft.com/office/powerpoint/2010/main" val="38168278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دقت</a:t>
            </a:r>
          </a:p>
          <a:p>
            <a:r>
              <a:rPr lang="fa-IR" baseline="0" dirty="0" smtClean="0"/>
              <a:t> سوالات از دقت نظری ممکن است به واسطه قدرت منافع تحت الشعاع قرار بگیرند تا تاویل خود را بر نتایج تحمیل کنند. </a:t>
            </a:r>
          </a:p>
          <a:p>
            <a:endParaRPr lang="fa-IR" baseline="0" dirty="0" smtClean="0"/>
          </a:p>
        </p:txBody>
      </p:sp>
      <p:sp>
        <p:nvSpPr>
          <p:cNvPr id="4" name="Slide Number Placeholder 3"/>
          <p:cNvSpPr>
            <a:spLocks noGrp="1"/>
          </p:cNvSpPr>
          <p:nvPr>
            <p:ph type="sldNum" sz="quarter" idx="10"/>
          </p:nvPr>
        </p:nvSpPr>
        <p:spPr/>
        <p:txBody>
          <a:bodyPr/>
          <a:lstStyle/>
          <a:p>
            <a:fld id="{F60463E7-68F2-4C7E-9DA1-CBF20699F59E}" type="slidenum">
              <a:rPr lang="fa-IR" smtClean="0"/>
              <a:t>24</a:t>
            </a:fld>
            <a:endParaRPr lang="fa-IR"/>
          </a:p>
        </p:txBody>
      </p:sp>
    </p:spTree>
    <p:extLst>
      <p:ext uri="{BB962C8B-B14F-4D97-AF65-F5344CB8AC3E}">
        <p14:creationId xmlns:p14="http://schemas.microsoft.com/office/powerpoint/2010/main" val="1278698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chemeClr val="tx2">
                    <a:shade val="75000"/>
                  </a:schemeClr>
                </a:solidFill>
                <a:latin typeface="Adobe Arabic" panose="02040503050201020203" pitchFamily="18" charset="-78"/>
                <a:cs typeface="Adobe Arabic" panose="02040503050201020203" pitchFamily="18" charset="-78"/>
              </a:rPr>
              <a:t>value-free: </a:t>
            </a:r>
            <a:r>
              <a:rPr lang="fa-IR" dirty="0" smtClean="0">
                <a:solidFill>
                  <a:schemeClr val="tx2">
                    <a:shade val="75000"/>
                  </a:schemeClr>
                </a:solidFill>
                <a:latin typeface="Adobe Arabic" panose="02040503050201020203" pitchFamily="18" charset="-78"/>
                <a:cs typeface="Adobe Arabic" panose="02040503050201020203" pitchFamily="18" charset="-78"/>
              </a:rPr>
              <a:t> بدون</a:t>
            </a:r>
            <a:r>
              <a:rPr lang="fa-IR" baseline="0" dirty="0" smtClean="0">
                <a:solidFill>
                  <a:schemeClr val="tx2">
                    <a:shade val="75000"/>
                  </a:schemeClr>
                </a:solidFill>
                <a:latin typeface="Adobe Arabic" panose="02040503050201020203" pitchFamily="18" charset="-78"/>
                <a:cs typeface="Adobe Arabic" panose="02040503050201020203" pitchFamily="18" charset="-78"/>
              </a:rPr>
              <a:t> جهت گیری ارزشی</a:t>
            </a:r>
          </a:p>
          <a:p>
            <a:endParaRPr lang="fa-IR" dirty="0"/>
          </a:p>
        </p:txBody>
      </p:sp>
      <p:sp>
        <p:nvSpPr>
          <p:cNvPr id="4" name="Slide Number Placeholder 3"/>
          <p:cNvSpPr>
            <a:spLocks noGrp="1"/>
          </p:cNvSpPr>
          <p:nvPr>
            <p:ph type="sldNum" sz="quarter" idx="10"/>
          </p:nvPr>
        </p:nvSpPr>
        <p:spPr/>
        <p:txBody>
          <a:bodyPr/>
          <a:lstStyle/>
          <a:p>
            <a:fld id="{F60463E7-68F2-4C7E-9DA1-CBF20699F59E}" type="slidenum">
              <a:rPr lang="fa-IR" smtClean="0"/>
              <a:t>8</a:t>
            </a:fld>
            <a:endParaRPr lang="fa-IR"/>
          </a:p>
        </p:txBody>
      </p:sp>
    </p:spTree>
    <p:extLst>
      <p:ext uri="{BB962C8B-B14F-4D97-AF65-F5344CB8AC3E}">
        <p14:creationId xmlns:p14="http://schemas.microsoft.com/office/powerpoint/2010/main" val="2010871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سیاست</a:t>
            </a:r>
            <a:r>
              <a:rPr lang="fa-IR" baseline="0" dirty="0" smtClean="0"/>
              <a:t> پژوهی می تواند در قالب اصطلاحات خوب بودن یا بد بودن تفسیر شود. یعنی اینکه پژوهش دریابد اهداف مثبت خط مشی اجتماعی محقق شده است.</a:t>
            </a:r>
            <a:endParaRPr lang="fa-IR" dirty="0"/>
          </a:p>
        </p:txBody>
      </p:sp>
      <p:sp>
        <p:nvSpPr>
          <p:cNvPr id="4" name="Slide Number Placeholder 3"/>
          <p:cNvSpPr>
            <a:spLocks noGrp="1"/>
          </p:cNvSpPr>
          <p:nvPr>
            <p:ph type="sldNum" sz="quarter" idx="10"/>
          </p:nvPr>
        </p:nvSpPr>
        <p:spPr/>
        <p:txBody>
          <a:bodyPr/>
          <a:lstStyle/>
          <a:p>
            <a:fld id="{F60463E7-68F2-4C7E-9DA1-CBF20699F59E}" type="slidenum">
              <a:rPr lang="fa-IR" smtClean="0"/>
              <a:t>9</a:t>
            </a:fld>
            <a:endParaRPr lang="fa-IR"/>
          </a:p>
        </p:txBody>
      </p:sp>
    </p:spTree>
    <p:extLst>
      <p:ext uri="{BB962C8B-B14F-4D97-AF65-F5344CB8AC3E}">
        <p14:creationId xmlns:p14="http://schemas.microsoft.com/office/powerpoint/2010/main" val="2438475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همان</a:t>
            </a:r>
            <a:r>
              <a:rPr lang="fa-IR" baseline="0" dirty="0" smtClean="0"/>
              <a:t> که </a:t>
            </a:r>
            <a:r>
              <a:rPr lang="fa-IR" baseline="0" dirty="0" smtClean="0"/>
              <a:t>زیرش نوشته شده  </a:t>
            </a:r>
            <a:endParaRPr lang="fa-IR" dirty="0"/>
          </a:p>
        </p:txBody>
      </p:sp>
      <p:sp>
        <p:nvSpPr>
          <p:cNvPr id="4" name="Slide Number Placeholder 3"/>
          <p:cNvSpPr>
            <a:spLocks noGrp="1"/>
          </p:cNvSpPr>
          <p:nvPr>
            <p:ph type="sldNum" sz="quarter" idx="10"/>
          </p:nvPr>
        </p:nvSpPr>
        <p:spPr/>
        <p:txBody>
          <a:bodyPr/>
          <a:lstStyle/>
          <a:p>
            <a:fld id="{F60463E7-68F2-4C7E-9DA1-CBF20699F59E}" type="slidenum">
              <a:rPr lang="fa-IR" smtClean="0"/>
              <a:t>10</a:t>
            </a:fld>
            <a:endParaRPr lang="fa-IR"/>
          </a:p>
        </p:txBody>
      </p:sp>
    </p:spTree>
    <p:extLst>
      <p:ext uri="{BB962C8B-B14F-4D97-AF65-F5344CB8AC3E}">
        <p14:creationId xmlns:p14="http://schemas.microsoft.com/office/powerpoint/2010/main" val="23722186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baseline="0" dirty="0" smtClean="0"/>
              <a:t> از آنجایی که سیاست پژوهی به ندرت از یک رشته برآمده است. می تواند یک مساله یا معضل را با استفاده از منظرهای مختلف علم اجتماعی بیازماید.</a:t>
            </a:r>
          </a:p>
          <a:p>
            <a:r>
              <a:rPr lang="fa-IR" baseline="0" dirty="0" smtClean="0"/>
              <a:t>عامل اثر علت</a:t>
            </a:r>
          </a:p>
          <a:p>
            <a:pPr algn="r"/>
            <a:endParaRPr lang="fa-IR" sz="1100" b="0" baseline="0" dirty="0" smtClean="0"/>
          </a:p>
          <a:p>
            <a:pPr algn="r"/>
            <a:r>
              <a:rPr lang="fa-IR" sz="1100" b="0" dirty="0" smtClean="0">
                <a:solidFill>
                  <a:schemeClr val="tx2">
                    <a:shade val="75000"/>
                  </a:schemeClr>
                </a:solidFill>
                <a:latin typeface="Adobe Arabic" panose="02040503050201020203" pitchFamily="18" charset="-78"/>
                <a:cs typeface="Adobe Arabic" panose="02040503050201020203" pitchFamily="18" charset="-78"/>
              </a:rPr>
              <a:t>سیاست پژوهی مسائل یا مشکلات اجتماعی را از منظر های مختلف بررسی می کند و از علومی چون جامعه شناسی، سیاست، روانشناسی، حقوق و اقتصاد بهره می برد.</a:t>
            </a:r>
          </a:p>
          <a:p>
            <a:pPr algn="r"/>
            <a:endParaRPr lang="fa-IR" sz="1100" b="0" dirty="0" smtClean="0">
              <a:solidFill>
                <a:schemeClr val="tx2">
                  <a:shade val="75000"/>
                </a:schemeClr>
              </a:solidFill>
              <a:latin typeface="Adobe Arabic" panose="02040503050201020203" pitchFamily="18" charset="-78"/>
              <a:cs typeface="Adobe Arabic" panose="02040503050201020203" pitchFamily="18" charset="-78"/>
            </a:endParaRPr>
          </a:p>
          <a:p>
            <a:pPr algn="r"/>
            <a:r>
              <a:rPr lang="fa-IR" sz="1100" b="0" dirty="0" smtClean="0">
                <a:solidFill>
                  <a:schemeClr val="tx2">
                    <a:shade val="75000"/>
                  </a:schemeClr>
                </a:solidFill>
                <a:latin typeface="Adobe Arabic" panose="02040503050201020203" pitchFamily="18" charset="-78"/>
                <a:cs typeface="Adobe Arabic" panose="02040503050201020203" pitchFamily="18" charset="-78"/>
              </a:rPr>
              <a:t>سیاست پژوهان این علوم را در ساخت یا تغییر یک سیاست درگیر می کنند و آنها برای تغییر سیاست مبارزه می کنند.</a:t>
            </a:r>
          </a:p>
          <a:p>
            <a:endParaRPr lang="fa-IR" dirty="0"/>
          </a:p>
        </p:txBody>
      </p:sp>
      <p:sp>
        <p:nvSpPr>
          <p:cNvPr id="4" name="Slide Number Placeholder 3"/>
          <p:cNvSpPr>
            <a:spLocks noGrp="1"/>
          </p:cNvSpPr>
          <p:nvPr>
            <p:ph type="sldNum" sz="quarter" idx="10"/>
          </p:nvPr>
        </p:nvSpPr>
        <p:spPr/>
        <p:txBody>
          <a:bodyPr/>
          <a:lstStyle/>
          <a:p>
            <a:fld id="{F60463E7-68F2-4C7E-9DA1-CBF20699F59E}" type="slidenum">
              <a:rPr lang="fa-IR" smtClean="0"/>
              <a:t>11</a:t>
            </a:fld>
            <a:endParaRPr lang="fa-IR"/>
          </a:p>
        </p:txBody>
      </p:sp>
    </p:spTree>
    <p:extLst>
      <p:ext uri="{BB962C8B-B14F-4D97-AF65-F5344CB8AC3E}">
        <p14:creationId xmlns:p14="http://schemas.microsoft.com/office/powerpoint/2010/main" val="3205512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سیاست</a:t>
            </a:r>
            <a:r>
              <a:rPr lang="fa-IR" baseline="0" dirty="0" smtClean="0"/>
              <a:t> پژوهی به بیرون از برج عاج (محیطی جدا افتاده از متن واقعیت جامعه) می پردازد. یا با سیاست گذاری برای ساختارها و دولت یا با مشاوران یا با شرکت های تجاری که بر اساس مبانی تجاری کار می کنند.</a:t>
            </a:r>
          </a:p>
          <a:p>
            <a:pPr marL="0" marR="0" indent="0" algn="r" defTabSz="914400" rtl="1" eaLnBrk="1" fontAlgn="auto" latinLnBrk="0" hangingPunct="1">
              <a:lnSpc>
                <a:spcPct val="100000"/>
              </a:lnSpc>
              <a:spcBef>
                <a:spcPts val="0"/>
              </a:spcBef>
              <a:spcAft>
                <a:spcPts val="0"/>
              </a:spcAft>
              <a:buClrTx/>
              <a:buSzTx/>
              <a:buFontTx/>
              <a:buNone/>
              <a:tabLst/>
              <a:defRPr/>
            </a:pPr>
            <a:r>
              <a:rPr lang="fa-IR" sz="1200" b="1" dirty="0" smtClean="0">
                <a:solidFill>
                  <a:schemeClr val="tx2">
                    <a:shade val="75000"/>
                  </a:schemeClr>
                </a:solidFill>
              </a:rPr>
              <a:t>سیاست پژوهی معمولا در خارج از محیط دانشگاه و توسط دولت، موسسات سیاست ساز، مشاوران بنگاه های تجاری صورت می گیرد.</a:t>
            </a:r>
          </a:p>
          <a:p>
            <a:endParaRPr lang="fa-IR" dirty="0"/>
          </a:p>
        </p:txBody>
      </p:sp>
      <p:sp>
        <p:nvSpPr>
          <p:cNvPr id="4" name="Slide Number Placeholder 3"/>
          <p:cNvSpPr>
            <a:spLocks noGrp="1"/>
          </p:cNvSpPr>
          <p:nvPr>
            <p:ph type="sldNum" sz="quarter" idx="10"/>
          </p:nvPr>
        </p:nvSpPr>
        <p:spPr/>
        <p:txBody>
          <a:bodyPr/>
          <a:lstStyle/>
          <a:p>
            <a:fld id="{F60463E7-68F2-4C7E-9DA1-CBF20699F59E}" type="slidenum">
              <a:rPr lang="fa-IR" smtClean="0"/>
              <a:t>12</a:t>
            </a:fld>
            <a:endParaRPr lang="fa-IR"/>
          </a:p>
        </p:txBody>
      </p:sp>
    </p:spTree>
    <p:extLst>
      <p:ext uri="{BB962C8B-B14F-4D97-AF65-F5344CB8AC3E}">
        <p14:creationId xmlns:p14="http://schemas.microsoft.com/office/powerpoint/2010/main" val="100409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شباهت</a:t>
            </a:r>
            <a:r>
              <a:rPr lang="fa-IR" baseline="0" dirty="0" smtClean="0"/>
              <a:t> ها</a:t>
            </a:r>
          </a:p>
          <a:p>
            <a:r>
              <a:rPr lang="fa-IR" baseline="0" dirty="0" smtClean="0"/>
              <a:t>بینش های نظری رهیافت های سیاست پژوهی را تغذیه می کنند.(اطلاعات می دهند)</a:t>
            </a:r>
          </a:p>
          <a:p>
            <a:endParaRPr lang="fa-IR" dirty="0" smtClean="0"/>
          </a:p>
          <a:p>
            <a:pPr algn="r"/>
            <a:r>
              <a:rPr lang="fa-IR" dirty="0" smtClean="0"/>
              <a:t>سیاست</a:t>
            </a:r>
            <a:r>
              <a:rPr lang="fa-IR" baseline="0" dirty="0" smtClean="0"/>
              <a:t> پژوهی شامل تحلیل های علت و معلول ها می شود.</a:t>
            </a:r>
            <a:endParaRPr lang="fa-IR" sz="1100" b="0" baseline="0" dirty="0" smtClean="0"/>
          </a:p>
          <a:p>
            <a:pPr algn="r"/>
            <a:endParaRPr lang="fa-IR" sz="1100" b="0" baseline="0" dirty="0" smtClean="0"/>
          </a:p>
          <a:p>
            <a:pPr algn="r"/>
            <a:r>
              <a:rPr lang="fa-IR" sz="1100" b="0" dirty="0" smtClean="0">
                <a:solidFill>
                  <a:schemeClr val="tx2">
                    <a:shade val="75000"/>
                  </a:schemeClr>
                </a:solidFill>
                <a:latin typeface="Adobe Arabic" panose="02040503050201020203" pitchFamily="18" charset="-78"/>
                <a:cs typeface="Adobe Arabic" panose="02040503050201020203" pitchFamily="18" charset="-78"/>
              </a:rPr>
              <a:t>سیاست پژوهی با اینکه بعد عملیاتی دارد ولی از مباحث نظری هم آگاهی دارد و به آن توجه می کند.</a:t>
            </a:r>
          </a:p>
          <a:p>
            <a:pPr algn="r"/>
            <a:endParaRPr lang="fa-IR" sz="1100" b="0" dirty="0" smtClean="0">
              <a:solidFill>
                <a:schemeClr val="tx2">
                  <a:shade val="75000"/>
                </a:schemeClr>
              </a:solidFill>
              <a:latin typeface="Adobe Arabic" panose="02040503050201020203" pitchFamily="18" charset="-78"/>
              <a:cs typeface="Adobe Arabic" panose="02040503050201020203" pitchFamily="18" charset="-78"/>
            </a:endParaRPr>
          </a:p>
          <a:p>
            <a:pPr algn="r"/>
            <a:r>
              <a:rPr lang="fa-IR" sz="1100" b="0" dirty="0" smtClean="0">
                <a:solidFill>
                  <a:schemeClr val="tx2">
                    <a:shade val="75000"/>
                  </a:schemeClr>
                </a:solidFill>
                <a:latin typeface="Adobe Arabic" panose="02040503050201020203" pitchFamily="18" charset="-78"/>
                <a:cs typeface="Adobe Arabic" panose="02040503050201020203" pitchFamily="18" charset="-78"/>
              </a:rPr>
              <a:t>سیاست پژوهی هم به تحلیل علت های لازم یا کافی برای یک پدیده مشخص اجتماعی، نگرش یا رفتار اجتماعی می پردازد و هم نتایج آن را مورد تحلیل قرار می دهد.</a:t>
            </a:r>
          </a:p>
          <a:p>
            <a:endParaRPr lang="fa-IR" dirty="0"/>
          </a:p>
        </p:txBody>
      </p:sp>
      <p:sp>
        <p:nvSpPr>
          <p:cNvPr id="4" name="Slide Number Placeholder 3"/>
          <p:cNvSpPr>
            <a:spLocks noGrp="1"/>
          </p:cNvSpPr>
          <p:nvPr>
            <p:ph type="sldNum" sz="quarter" idx="10"/>
          </p:nvPr>
        </p:nvSpPr>
        <p:spPr/>
        <p:txBody>
          <a:bodyPr/>
          <a:lstStyle/>
          <a:p>
            <a:fld id="{F60463E7-68F2-4C7E-9DA1-CBF20699F59E}" type="slidenum">
              <a:rPr lang="fa-IR" smtClean="0"/>
              <a:t>13</a:t>
            </a:fld>
            <a:endParaRPr lang="fa-IR"/>
          </a:p>
        </p:txBody>
      </p:sp>
    </p:spTree>
    <p:extLst>
      <p:ext uri="{BB962C8B-B14F-4D97-AF65-F5344CB8AC3E}">
        <p14:creationId xmlns:p14="http://schemas.microsoft.com/office/powerpoint/2010/main" val="3669703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سیاست</a:t>
            </a:r>
            <a:r>
              <a:rPr lang="fa-IR" baseline="0" dirty="0" smtClean="0"/>
              <a:t> پژوهی طیفی از روش های کمی  و کیفی را به کار می گیرد تا تصویری متوازن از هر موضوعی به دست یازد.</a:t>
            </a:r>
          </a:p>
          <a:p>
            <a:endParaRPr lang="fa-IR" baseline="0" dirty="0" smtClean="0"/>
          </a:p>
          <a:p>
            <a:r>
              <a:rPr lang="fa-IR" baseline="0" dirty="0" smtClean="0"/>
              <a:t>سیاست پژوهی به شدت بر مبنای شواهد و مستندات قرار دارد.</a:t>
            </a:r>
          </a:p>
          <a:p>
            <a:endParaRPr lang="fa-IR" sz="1100" b="0" baseline="0" dirty="0" smtClean="0"/>
          </a:p>
          <a:p>
            <a:r>
              <a:rPr lang="fa-IR" sz="1100" b="1" dirty="0" smtClean="0">
                <a:solidFill>
                  <a:schemeClr val="tx2">
                    <a:shade val="75000"/>
                  </a:schemeClr>
                </a:solidFill>
                <a:latin typeface="Adobe Arabic" panose="02040503050201020203" pitchFamily="18" charset="-78"/>
                <a:cs typeface="Adobe Arabic" panose="02040503050201020203" pitchFamily="18" charset="-78"/>
              </a:rPr>
              <a:t>سیاست پژوهی در حوزه های مختلفی که مورد بررسی قرار می دهد از متدهای متنوعی برای به دست آوردن یک تصویر تعادلی از موضوع بهره می برد.اعم از روشهای کمی و کیفی...</a:t>
            </a:r>
          </a:p>
          <a:p>
            <a:endParaRPr lang="fa-IR" sz="1100" b="1" dirty="0" smtClean="0">
              <a:solidFill>
                <a:schemeClr val="tx2">
                  <a:shade val="75000"/>
                </a:schemeClr>
              </a:solidFill>
              <a:latin typeface="Adobe Arabic" panose="02040503050201020203" pitchFamily="18" charset="-78"/>
              <a:cs typeface="Adobe Arabic" panose="02040503050201020203" pitchFamily="18" charset="-78"/>
            </a:endParaRPr>
          </a:p>
          <a:p>
            <a:r>
              <a:rPr lang="fa-IR" sz="1100" b="1" dirty="0" smtClean="0">
                <a:solidFill>
                  <a:schemeClr val="tx2">
                    <a:shade val="75000"/>
                  </a:schemeClr>
                </a:solidFill>
                <a:latin typeface="Adobe Arabic" panose="02040503050201020203" pitchFamily="18" charset="-78"/>
                <a:cs typeface="Adobe Arabic" panose="02040503050201020203" pitchFamily="18" charset="-78"/>
              </a:rPr>
              <a:t>این امر چه در جمع آوری داده های اولیه و چه در تحلیل داده ها و استفاده از آمار های اجتماعی بر مشاهده استوار است.</a:t>
            </a:r>
          </a:p>
          <a:p>
            <a:endParaRPr lang="fa-IR" sz="1100" b="1" dirty="0" smtClean="0">
              <a:solidFill>
                <a:schemeClr val="tx2">
                  <a:shade val="75000"/>
                </a:schemeClr>
              </a:solidFill>
              <a:latin typeface="Adobe Arabic" panose="02040503050201020203" pitchFamily="18" charset="-78"/>
              <a:cs typeface="Adobe Arabic" panose="02040503050201020203" pitchFamily="18" charset="-78"/>
            </a:endParaRPr>
          </a:p>
          <a:p>
            <a:r>
              <a:rPr lang="fa-IR" sz="1100" b="1" dirty="0" smtClean="0">
                <a:solidFill>
                  <a:schemeClr val="tx2">
                    <a:shade val="75000"/>
                  </a:schemeClr>
                </a:solidFill>
                <a:latin typeface="Adobe Arabic" panose="02040503050201020203" pitchFamily="18" charset="-78"/>
                <a:cs typeface="Adobe Arabic" panose="02040503050201020203" pitchFamily="18" charset="-78"/>
              </a:rPr>
              <a:t>سیاست پژوهی بر نمونه ها برای شناخت مفاهیم سیاسی و ذینفعان قدرتمند عمومی تاکید زیادی دارد.</a:t>
            </a:r>
          </a:p>
          <a:p>
            <a:endParaRPr lang="fa-IR" sz="1100" b="0" baseline="0" dirty="0" smtClean="0"/>
          </a:p>
          <a:p>
            <a:endParaRPr lang="fa-IR" sz="1100" b="0" baseline="0" dirty="0" smtClean="0"/>
          </a:p>
          <a:p>
            <a:endParaRPr lang="fa-IR" sz="1100" b="0" dirty="0" smtClean="0">
              <a:solidFill>
                <a:schemeClr val="tx2">
                  <a:shade val="75000"/>
                </a:schemeClr>
              </a:solidFill>
              <a:latin typeface="Adobe Arabic" panose="02040503050201020203" pitchFamily="18" charset="-78"/>
              <a:cs typeface="Adobe Arabic" panose="02040503050201020203" pitchFamily="18" charset="-78"/>
            </a:endParaRPr>
          </a:p>
          <a:p>
            <a:r>
              <a:rPr lang="fa-IR" sz="1100" b="0" dirty="0" smtClean="0">
                <a:solidFill>
                  <a:schemeClr val="tx2">
                    <a:shade val="75000"/>
                  </a:schemeClr>
                </a:solidFill>
                <a:latin typeface="Adobe Arabic" panose="02040503050201020203" pitchFamily="18" charset="-78"/>
                <a:cs typeface="Adobe Arabic" panose="02040503050201020203" pitchFamily="18" charset="-78"/>
              </a:rPr>
              <a:t>این امر چه در جمع آوری داده های اولیه و چه در تحلیل داده ها و استفاده از آمار های اجتماعی بر مشاهده استوار است.</a:t>
            </a:r>
          </a:p>
          <a:p>
            <a:endParaRPr lang="fa-IR" sz="1100" b="0" dirty="0" smtClean="0">
              <a:solidFill>
                <a:schemeClr val="tx2">
                  <a:shade val="75000"/>
                </a:schemeClr>
              </a:solidFill>
              <a:latin typeface="Adobe Arabic" panose="02040503050201020203" pitchFamily="18" charset="-78"/>
              <a:cs typeface="Adobe Arabic" panose="02040503050201020203" pitchFamily="18" charset="-78"/>
            </a:endParaRPr>
          </a:p>
          <a:p>
            <a:r>
              <a:rPr lang="fa-IR" sz="1100" b="0" dirty="0" smtClean="0">
                <a:solidFill>
                  <a:schemeClr val="tx2">
                    <a:shade val="75000"/>
                  </a:schemeClr>
                </a:solidFill>
                <a:latin typeface="Adobe Arabic" panose="02040503050201020203" pitchFamily="18" charset="-78"/>
                <a:cs typeface="Adobe Arabic" panose="02040503050201020203" pitchFamily="18" charset="-78"/>
              </a:rPr>
              <a:t>سیاست پژوهی بر نمونه ها برای شناخت مفاهیم سیاسی و ذینفعان قدرتمند عمومی تاکید زیادی دارد.</a:t>
            </a:r>
          </a:p>
          <a:p>
            <a:endParaRPr lang="fa-IR" sz="1200" b="1" dirty="0" smtClean="0">
              <a:solidFill>
                <a:schemeClr val="tx2">
                  <a:shade val="75000"/>
                </a:schemeClr>
              </a:solidFill>
              <a:latin typeface="Adobe Arabic" panose="02040503050201020203" pitchFamily="18" charset="-78"/>
              <a:cs typeface="Adobe Arabic" panose="02040503050201020203" pitchFamily="18" charset="-78"/>
            </a:endParaRPr>
          </a:p>
          <a:p>
            <a:endParaRPr lang="fa-IR" dirty="0"/>
          </a:p>
        </p:txBody>
      </p:sp>
      <p:sp>
        <p:nvSpPr>
          <p:cNvPr id="4" name="Slide Number Placeholder 3"/>
          <p:cNvSpPr>
            <a:spLocks noGrp="1"/>
          </p:cNvSpPr>
          <p:nvPr>
            <p:ph type="sldNum" sz="quarter" idx="10"/>
          </p:nvPr>
        </p:nvSpPr>
        <p:spPr/>
        <p:txBody>
          <a:bodyPr/>
          <a:lstStyle/>
          <a:p>
            <a:fld id="{F60463E7-68F2-4C7E-9DA1-CBF20699F59E}" type="slidenum">
              <a:rPr lang="fa-IR" smtClean="0"/>
              <a:t>14</a:t>
            </a:fld>
            <a:endParaRPr lang="fa-IR"/>
          </a:p>
        </p:txBody>
      </p:sp>
    </p:spTree>
    <p:extLst>
      <p:ext uri="{BB962C8B-B14F-4D97-AF65-F5344CB8AC3E}">
        <p14:creationId xmlns:p14="http://schemas.microsoft.com/office/powerpoint/2010/main" val="3096985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گستره سیاست</a:t>
            </a:r>
            <a:r>
              <a:rPr lang="fa-IR" baseline="0" dirty="0" smtClean="0"/>
              <a:t> پژوهی</a:t>
            </a:r>
          </a:p>
          <a:p>
            <a:endParaRPr lang="fa-IR" baseline="0" dirty="0" smtClean="0"/>
          </a:p>
          <a:p>
            <a:r>
              <a:rPr lang="fa-IR" dirty="0" smtClean="0"/>
              <a:t>گستره ی سیاست</a:t>
            </a:r>
            <a:r>
              <a:rPr lang="fa-IR" baseline="0" dirty="0" smtClean="0"/>
              <a:t> پژوهی همه نظامات رفاهی یا عناصر ویژه آن ها را شامل می شود.</a:t>
            </a:r>
          </a:p>
          <a:p>
            <a:endParaRPr lang="fa-IR" baseline="0" dirty="0" smtClean="0"/>
          </a:p>
          <a:p>
            <a:r>
              <a:rPr lang="fa-IR" sz="1200" b="1" dirty="0" smtClean="0">
                <a:solidFill>
                  <a:schemeClr val="tx2">
                    <a:shade val="75000"/>
                  </a:schemeClr>
                </a:solidFill>
                <a:latin typeface="Adobe Arabic" panose="02040503050201020203" pitchFamily="18" charset="-78"/>
                <a:cs typeface="Adobe Arabic" panose="02040503050201020203" pitchFamily="18" charset="-78"/>
              </a:rPr>
              <a:t>حیطه سیاست پژوهی همه سیستم های خدمات اجتماعی یا عناصر منحصر به فرد آنها را شامل می شود :</a:t>
            </a:r>
          </a:p>
          <a:p>
            <a:pPr>
              <a:buNone/>
            </a:pPr>
            <a:endParaRPr lang="fa-IR" sz="1200" b="1" dirty="0" smtClean="0">
              <a:solidFill>
                <a:schemeClr val="tx1">
                  <a:lumMod val="50000"/>
                  <a:lumOff val="50000"/>
                </a:schemeClr>
              </a:solidFill>
              <a:latin typeface="Adobe Arabic" panose="02040503050201020203" pitchFamily="18" charset="-78"/>
              <a:cs typeface="Adobe Arabic" panose="02040503050201020203" pitchFamily="18" charset="-78"/>
            </a:endParaRPr>
          </a:p>
          <a:p>
            <a:pPr>
              <a:buFont typeface="Wingdings" pitchFamily="2" charset="2"/>
              <a:buChar char="v"/>
            </a:pPr>
            <a:r>
              <a:rPr lang="fa-IR" sz="1200" b="1" dirty="0" smtClean="0">
                <a:solidFill>
                  <a:schemeClr val="accent4">
                    <a:lumMod val="75000"/>
                  </a:schemeClr>
                </a:solidFill>
                <a:latin typeface="Adobe Arabic" panose="02040503050201020203" pitchFamily="18" charset="-78"/>
                <a:cs typeface="Adobe Arabic" panose="02040503050201020203" pitchFamily="18" charset="-78"/>
              </a:rPr>
              <a:t>ارزیابی یک سیاسیت،برنامه یا پروژه نوظهور در سطح درون داد ها، برون داد ها و پیامدها</a:t>
            </a:r>
          </a:p>
          <a:p>
            <a:pPr>
              <a:buFont typeface="Wingdings" pitchFamily="2" charset="2"/>
              <a:buChar char="v"/>
            </a:pPr>
            <a:r>
              <a:rPr lang="fa-IR" sz="1200" b="1" dirty="0" smtClean="0">
                <a:solidFill>
                  <a:schemeClr val="accent4">
                    <a:lumMod val="75000"/>
                  </a:schemeClr>
                </a:solidFill>
                <a:latin typeface="Adobe Arabic" panose="02040503050201020203" pitchFamily="18" charset="-78"/>
                <a:cs typeface="Adobe Arabic" panose="02040503050201020203" pitchFamily="18" charset="-78"/>
              </a:rPr>
              <a:t>توصیف و تحلیل بهترین عملکرد </a:t>
            </a:r>
          </a:p>
          <a:p>
            <a:pPr>
              <a:buFont typeface="Wingdings" pitchFamily="2" charset="2"/>
              <a:buChar char="v"/>
            </a:pPr>
            <a:r>
              <a:rPr lang="fa-IR" sz="1200" b="1" dirty="0" smtClean="0">
                <a:solidFill>
                  <a:schemeClr val="accent4">
                    <a:lumMod val="75000"/>
                  </a:schemeClr>
                </a:solidFill>
                <a:latin typeface="Adobe Arabic" panose="02040503050201020203" pitchFamily="18" charset="-78"/>
                <a:cs typeface="Adobe Arabic" panose="02040503050201020203" pitchFamily="18" charset="-78"/>
              </a:rPr>
              <a:t>درسهای مناسب در امر سیاست که باید آموخته شود.</a:t>
            </a:r>
          </a:p>
          <a:p>
            <a:pPr>
              <a:buFont typeface="Wingdings" pitchFamily="2" charset="2"/>
              <a:buChar char="v"/>
            </a:pPr>
            <a:r>
              <a:rPr lang="fa-IR" sz="1200" b="1" dirty="0" smtClean="0">
                <a:solidFill>
                  <a:schemeClr val="accent4">
                    <a:lumMod val="75000"/>
                  </a:schemeClr>
                </a:solidFill>
                <a:latin typeface="Adobe Arabic" panose="02040503050201020203" pitchFamily="18" charset="-78"/>
                <a:cs typeface="Adobe Arabic" panose="02040503050201020203" pitchFamily="18" charset="-78"/>
              </a:rPr>
              <a:t>طرح ریزی بر مبنای تکنیک مدل ها و انجام آزمایش در مقیاس بزرگ در زمینه زندگی واقعی</a:t>
            </a:r>
          </a:p>
          <a:p>
            <a:endParaRPr lang="fa-IR" dirty="0"/>
          </a:p>
        </p:txBody>
      </p:sp>
      <p:sp>
        <p:nvSpPr>
          <p:cNvPr id="4" name="Slide Number Placeholder 3"/>
          <p:cNvSpPr>
            <a:spLocks noGrp="1"/>
          </p:cNvSpPr>
          <p:nvPr>
            <p:ph type="sldNum" sz="quarter" idx="10"/>
          </p:nvPr>
        </p:nvSpPr>
        <p:spPr/>
        <p:txBody>
          <a:bodyPr/>
          <a:lstStyle/>
          <a:p>
            <a:fld id="{F60463E7-68F2-4C7E-9DA1-CBF20699F59E}" type="slidenum">
              <a:rPr lang="fa-IR" smtClean="0"/>
              <a:t>15</a:t>
            </a:fld>
            <a:endParaRPr lang="fa-IR"/>
          </a:p>
        </p:txBody>
      </p:sp>
    </p:spTree>
    <p:extLst>
      <p:ext uri="{BB962C8B-B14F-4D97-AF65-F5344CB8AC3E}">
        <p14:creationId xmlns:p14="http://schemas.microsoft.com/office/powerpoint/2010/main" val="15687988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903B70F-30CC-4238-9069-6AD783436279}" type="datetimeFigureOut">
              <a:rPr lang="fa-IR" smtClean="0"/>
              <a:pPr/>
              <a:t>06/08/1435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BF27EEA-7955-4A7F-8EE1-4A29646102BD}" type="slidenum">
              <a:rPr lang="fa-IR" smtClean="0"/>
              <a:pPr/>
              <a:t>‹#›</a:t>
            </a:fld>
            <a:endParaRPr lang="fa-IR"/>
          </a:p>
        </p:txBody>
      </p:sp>
      <p:sp>
        <p:nvSpPr>
          <p:cNvPr id="7" name="Smiley Face 6">
            <a:hlinkClick r:id="rId2" action="ppaction://hlinksldjump"/>
          </p:cNvPr>
          <p:cNvSpPr/>
          <p:nvPr userDrawn="1"/>
        </p:nvSpPr>
        <p:spPr>
          <a:xfrm>
            <a:off x="899592" y="6453336"/>
            <a:ext cx="360040" cy="2880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blinds/>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03B70F-30CC-4238-9069-6AD783436279}" type="datetimeFigureOut">
              <a:rPr lang="fa-IR" smtClean="0"/>
              <a:pPr/>
              <a:t>06/08/1435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BF27EEA-7955-4A7F-8EE1-4A29646102BD}" type="slidenum">
              <a:rPr lang="fa-IR" smtClean="0"/>
              <a:pPr/>
              <a:t>‹#›</a:t>
            </a:fld>
            <a:endParaRPr lang="fa-IR"/>
          </a:p>
        </p:txBody>
      </p:sp>
    </p:spTree>
  </p:cSld>
  <p:clrMapOvr>
    <a:masterClrMapping/>
  </p:clrMapOvr>
  <p:transition>
    <p:blinds/>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03B70F-30CC-4238-9069-6AD783436279}" type="datetimeFigureOut">
              <a:rPr lang="fa-IR" smtClean="0"/>
              <a:pPr/>
              <a:t>06/08/1435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BF27EEA-7955-4A7F-8EE1-4A29646102BD}" type="slidenum">
              <a:rPr lang="fa-IR" smtClean="0"/>
              <a:pPr/>
              <a:t>‹#›</a:t>
            </a:fld>
            <a:endParaRPr lang="fa-IR"/>
          </a:p>
        </p:txBody>
      </p:sp>
    </p:spTree>
  </p:cSld>
  <p:clrMapOvr>
    <a:masterClrMapping/>
  </p:clrMapOvr>
  <p:transition>
    <p:blinds/>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03B70F-30CC-4238-9069-6AD783436279}" type="datetimeFigureOut">
              <a:rPr lang="fa-IR" smtClean="0"/>
              <a:pPr/>
              <a:t>06/08/1435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BF27EEA-7955-4A7F-8EE1-4A29646102BD}" type="slidenum">
              <a:rPr lang="fa-IR" smtClean="0"/>
              <a:pPr/>
              <a:t>‹#›</a:t>
            </a:fld>
            <a:endParaRPr lang="fa-IR"/>
          </a:p>
        </p:txBody>
      </p:sp>
    </p:spTree>
  </p:cSld>
  <p:clrMapOvr>
    <a:masterClrMapping/>
  </p:clrMapOvr>
  <p:transition>
    <p:blinds/>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03B70F-30CC-4238-9069-6AD783436279}" type="datetimeFigureOut">
              <a:rPr lang="fa-IR" smtClean="0"/>
              <a:pPr/>
              <a:t>06/08/1435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BF27EEA-7955-4A7F-8EE1-4A29646102BD}" type="slidenum">
              <a:rPr lang="fa-IR" smtClean="0"/>
              <a:pPr/>
              <a:t>‹#›</a:t>
            </a:fld>
            <a:endParaRPr lang="fa-IR"/>
          </a:p>
        </p:txBody>
      </p:sp>
    </p:spTree>
  </p:cSld>
  <p:clrMapOvr>
    <a:masterClrMapping/>
  </p:clrMapOvr>
  <p:transition>
    <p:blinds/>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903B70F-30CC-4238-9069-6AD783436279}" type="datetimeFigureOut">
              <a:rPr lang="fa-IR" smtClean="0"/>
              <a:pPr/>
              <a:t>06/08/1435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BF27EEA-7955-4A7F-8EE1-4A29646102BD}" type="slidenum">
              <a:rPr lang="fa-IR" smtClean="0"/>
              <a:pPr/>
              <a:t>‹#›</a:t>
            </a:fld>
            <a:endParaRPr lang="fa-IR"/>
          </a:p>
        </p:txBody>
      </p:sp>
    </p:spTree>
  </p:cSld>
  <p:clrMapOvr>
    <a:masterClrMapping/>
  </p:clrMapOvr>
  <p:transition>
    <p:blinds/>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03B70F-30CC-4238-9069-6AD783436279}" type="datetimeFigureOut">
              <a:rPr lang="fa-IR" smtClean="0"/>
              <a:pPr/>
              <a:t>06/08/1435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4BF27EEA-7955-4A7F-8EE1-4A29646102BD}" type="slidenum">
              <a:rPr lang="fa-IR" smtClean="0"/>
              <a:pPr/>
              <a:t>‹#›</a:t>
            </a:fld>
            <a:endParaRPr lang="fa-IR"/>
          </a:p>
        </p:txBody>
      </p:sp>
    </p:spTree>
  </p:cSld>
  <p:clrMapOvr>
    <a:masterClrMapping/>
  </p:clrMapOvr>
  <p:transition>
    <p:blinds/>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03B70F-30CC-4238-9069-6AD783436279}" type="datetimeFigureOut">
              <a:rPr lang="fa-IR" smtClean="0"/>
              <a:pPr/>
              <a:t>06/08/1435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4BF27EEA-7955-4A7F-8EE1-4A29646102BD}" type="slidenum">
              <a:rPr lang="fa-IR" smtClean="0"/>
              <a:pPr/>
              <a:t>‹#›</a:t>
            </a:fld>
            <a:endParaRPr lang="fa-IR"/>
          </a:p>
        </p:txBody>
      </p:sp>
    </p:spTree>
  </p:cSld>
  <p:clrMapOvr>
    <a:masterClrMapping/>
  </p:clrMapOvr>
  <p:transition>
    <p:blinds/>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03B70F-30CC-4238-9069-6AD783436279}" type="datetimeFigureOut">
              <a:rPr lang="fa-IR" smtClean="0"/>
              <a:pPr/>
              <a:t>06/08/1435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4BF27EEA-7955-4A7F-8EE1-4A29646102BD}" type="slidenum">
              <a:rPr lang="fa-IR" smtClean="0"/>
              <a:pPr/>
              <a:t>‹#›</a:t>
            </a:fld>
            <a:endParaRPr lang="fa-IR"/>
          </a:p>
        </p:txBody>
      </p:sp>
    </p:spTree>
  </p:cSld>
  <p:clrMapOvr>
    <a:masterClrMapping/>
  </p:clrMapOvr>
  <p:transition>
    <p:blinds/>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03B70F-30CC-4238-9069-6AD783436279}" type="datetimeFigureOut">
              <a:rPr lang="fa-IR" smtClean="0"/>
              <a:pPr/>
              <a:t>06/08/1435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BF27EEA-7955-4A7F-8EE1-4A29646102BD}" type="slidenum">
              <a:rPr lang="fa-IR" smtClean="0"/>
              <a:pPr/>
              <a:t>‹#›</a:t>
            </a:fld>
            <a:endParaRPr lang="fa-I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blinds/>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4903B70F-30CC-4238-9069-6AD783436279}" type="datetimeFigureOut">
              <a:rPr lang="fa-IR" smtClean="0"/>
              <a:pPr/>
              <a:t>06/08/1435</a:t>
            </a:fld>
            <a:endParaRPr lang="fa-IR"/>
          </a:p>
        </p:txBody>
      </p:sp>
      <p:sp>
        <p:nvSpPr>
          <p:cNvPr id="9" name="Slide Number Placeholder 8"/>
          <p:cNvSpPr>
            <a:spLocks noGrp="1"/>
          </p:cNvSpPr>
          <p:nvPr>
            <p:ph type="sldNum" sz="quarter" idx="11"/>
          </p:nvPr>
        </p:nvSpPr>
        <p:spPr/>
        <p:txBody>
          <a:bodyPr/>
          <a:lstStyle/>
          <a:p>
            <a:fld id="{4BF27EEA-7955-4A7F-8EE1-4A29646102BD}" type="slidenum">
              <a:rPr lang="fa-IR" smtClean="0"/>
              <a:pPr/>
              <a:t>‹#›</a:t>
            </a:fld>
            <a:endParaRPr lang="fa-IR"/>
          </a:p>
        </p:txBody>
      </p:sp>
      <p:sp>
        <p:nvSpPr>
          <p:cNvPr id="10" name="Footer Placeholder 9"/>
          <p:cNvSpPr>
            <a:spLocks noGrp="1"/>
          </p:cNvSpPr>
          <p:nvPr>
            <p:ph type="ftr" sz="quarter" idx="12"/>
          </p:nvPr>
        </p:nvSpPr>
        <p:spPr/>
        <p:txBody>
          <a:bodyPr/>
          <a:lstStyle/>
          <a:p>
            <a:endParaRPr lang="fa-IR"/>
          </a:p>
        </p:txBody>
      </p:sp>
    </p:spTree>
  </p:cSld>
  <p:clrMapOvr>
    <a:masterClrMapping/>
  </p:clrMapOvr>
  <p:transition>
    <p:blinds/>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4BF27EEA-7955-4A7F-8EE1-4A29646102BD}" type="slidenum">
              <a:rPr lang="fa-IR" smtClean="0"/>
              <a:pPr/>
              <a:t>‹#›</a:t>
            </a:fld>
            <a:endParaRPr lang="fa-I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fa-I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4903B70F-30CC-4238-9069-6AD783436279}" type="datetimeFigureOut">
              <a:rPr lang="fa-IR" smtClean="0"/>
              <a:pPr/>
              <a:t>06/08/1435</a:t>
            </a:fld>
            <a:endParaRPr lang="fa-I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ransition>
    <p:blinds/>
  </p:transition>
  <p:timing>
    <p:tnLst>
      <p:par>
        <p:cTn id="1" dur="indefinite" restart="never" nodeType="tmRoot"/>
      </p:par>
    </p:tnLst>
  </p:timing>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1"/>
            <a:ext cx="8229600" cy="1828800"/>
          </a:xfrm>
        </p:spPr>
        <p:txBody>
          <a:bodyPr>
            <a:noAutofit/>
          </a:bodyPr>
          <a:lstStyle/>
          <a:p>
            <a:pPr marL="0" indent="0" algn="ctr">
              <a:buNone/>
            </a:pPr>
            <a:r>
              <a:rPr lang="fa-IR" sz="9600" dirty="0" smtClean="0">
                <a:solidFill>
                  <a:schemeClr val="accent6">
                    <a:lumMod val="75000"/>
                  </a:schemeClr>
                </a:solidFill>
                <a:cs typeface="_MRT_Khodkar" panose="00000700000000000000" pitchFamily="2" charset="-78"/>
              </a:rPr>
              <a:t>بسم الله الرحمن الرحیم</a:t>
            </a:r>
            <a:endParaRPr lang="fa-IR" sz="9600" dirty="0">
              <a:solidFill>
                <a:schemeClr val="accent6">
                  <a:lumMod val="75000"/>
                </a:schemeClr>
              </a:solidFill>
              <a:cs typeface="_MRT_Khodkar" panose="00000700000000000000" pitchFamily="2" charset="-78"/>
            </a:endParaRPr>
          </a:p>
        </p:txBody>
      </p:sp>
    </p:spTree>
  </p:cSld>
  <p:clrMapOvr>
    <a:masterClrMapping/>
  </p:clrMapOvr>
  <p:transition>
    <p:blind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chemeClr val="tx1">
                    <a:lumMod val="65000"/>
                    <a:lumOff val="35000"/>
                  </a:schemeClr>
                </a:solidFill>
                <a:latin typeface="Adobe Arabic" panose="02040503050201020203" pitchFamily="18" charset="-78"/>
                <a:cs typeface="Adobe Arabic" panose="02040503050201020203" pitchFamily="18" charset="-78"/>
              </a:rPr>
              <a:t>disciplinary</a:t>
            </a:r>
            <a:endParaRPr lang="fa-IR" b="1" dirty="0" smtClean="0">
              <a:solidFill>
                <a:schemeClr val="tx1">
                  <a:lumMod val="65000"/>
                  <a:lumOff val="35000"/>
                </a:schemeClr>
              </a:solidFill>
              <a:latin typeface="Adobe Arabic" panose="02040503050201020203" pitchFamily="18" charset="-78"/>
              <a:cs typeface="Adobe Arabic" panose="02040503050201020203" pitchFamily="18" charset="-78"/>
            </a:endParaRPr>
          </a:p>
        </p:txBody>
      </p:sp>
      <p:sp>
        <p:nvSpPr>
          <p:cNvPr id="3" name="Content Placeholder 2"/>
          <p:cNvSpPr>
            <a:spLocks noGrp="1"/>
          </p:cNvSpPr>
          <p:nvPr>
            <p:ph idx="1"/>
          </p:nvPr>
        </p:nvSpPr>
        <p:spPr/>
        <p:txBody>
          <a:bodyPr>
            <a:noAutofit/>
          </a:bodyPr>
          <a:lstStyle/>
          <a:p>
            <a:pPr algn="l">
              <a:buNone/>
            </a:pPr>
            <a:endParaRPr lang="fa-IR" b="1" dirty="0" smtClean="0">
              <a:solidFill>
                <a:schemeClr val="tx2">
                  <a:shade val="75000"/>
                </a:schemeClr>
              </a:solidFill>
              <a:latin typeface="Adobe Arabic" panose="02040503050201020203" pitchFamily="18" charset="-78"/>
              <a:cs typeface="Adobe Arabic" panose="02040503050201020203" pitchFamily="18" charset="-78"/>
            </a:endParaRPr>
          </a:p>
          <a:p>
            <a:pPr algn="l">
              <a:buNone/>
            </a:pPr>
            <a:r>
              <a:rPr lang="en-US" b="1" dirty="0" smtClean="0">
                <a:solidFill>
                  <a:schemeClr val="tx2">
                    <a:shade val="75000"/>
                  </a:schemeClr>
                </a:solidFill>
                <a:latin typeface="Adobe Arabic" panose="02040503050201020203" pitchFamily="18" charset="-78"/>
                <a:cs typeface="Adobe Arabic" panose="02040503050201020203" pitchFamily="18" charset="-78"/>
              </a:rPr>
              <a:t>- </a:t>
            </a:r>
            <a:r>
              <a:rPr lang="en-US" sz="24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rPr>
              <a:t>policy research, by its nature, is multi-disciplinary in its approach in contrast to theoretical research whose principal audience tends toward academics within each single </a:t>
            </a:r>
            <a:r>
              <a:rPr lang="fa-IR" sz="24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rPr>
              <a:t>.</a:t>
            </a:r>
            <a:r>
              <a:rPr lang="en-US" sz="2400" b="1" dirty="0">
                <a:solidFill>
                  <a:schemeClr val="tx2">
                    <a:shade val="75000"/>
                  </a:schemeClr>
                </a:solidFill>
                <a:latin typeface="Adobe Kaiti Std R" pitchFamily="18" charset="-128"/>
                <a:ea typeface="Adobe Kaiti Std R" pitchFamily="18" charset="-128"/>
                <a:cs typeface="Adobe Arabic" panose="02040503050201020203" pitchFamily="18" charset="-78"/>
              </a:rPr>
              <a:t>discipline .(A </a:t>
            </a:r>
            <a:r>
              <a:rPr lang="en-US" sz="24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rPr>
              <a:t>to Z)</a:t>
            </a:r>
          </a:p>
          <a:p>
            <a:pPr algn="l">
              <a:buNone/>
            </a:pPr>
            <a:endParaRPr lang="fa-IR" sz="4000" b="1" dirty="0" smtClean="0">
              <a:latin typeface="Adobe Arabic" panose="02040503050201020203" pitchFamily="18" charset="-78"/>
              <a:cs typeface="Adobe Arabic" panose="02040503050201020203" pitchFamily="18" charset="-78"/>
            </a:endParaRPr>
          </a:p>
          <a:p>
            <a:pPr algn="ctr"/>
            <a:r>
              <a:rPr lang="fa-IR" sz="2400" b="1" dirty="0" smtClean="0">
                <a:latin typeface="Adobe Arabic" panose="02040503050201020203" pitchFamily="18" charset="-78"/>
                <a:cs typeface="Adobe Arabic" panose="02040503050201020203" pitchFamily="18" charset="-78"/>
              </a:rPr>
              <a:t>سیاست پژوهی ،ذاتا، در رویکرد خود ، چند رشته ای است در مقایسه با پژوهش نظری که مخاطب عمده آن در جهت مباحث نظری یک رشته ی خاص ،گرایش وتمایل پیدا می کند.</a:t>
            </a:r>
            <a:endParaRPr lang="fa-IR" sz="2400" b="1" dirty="0">
              <a:latin typeface="Adobe Arabic" panose="02040503050201020203" pitchFamily="18" charset="-78"/>
              <a:cs typeface="Adobe Arabic" panose="02040503050201020203" pitchFamily="18" charset="-78"/>
            </a:endParaRPr>
          </a:p>
        </p:txBody>
      </p:sp>
    </p:spTree>
  </p:cSld>
  <p:clrMapOvr>
    <a:masterClrMapping/>
  </p:clrMapOvr>
  <p:transition>
    <p:blind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tx1">
                    <a:lumMod val="65000"/>
                    <a:lumOff val="35000"/>
                  </a:schemeClr>
                </a:solidFill>
                <a:latin typeface="Adobe Arabic" panose="02040503050201020203" pitchFamily="18" charset="-78"/>
                <a:cs typeface="Adobe Arabic" panose="02040503050201020203" pitchFamily="18" charset="-78"/>
              </a:rPr>
              <a:t>policy  research</a:t>
            </a:r>
            <a:endParaRPr lang="fa-IR" dirty="0">
              <a:latin typeface="Adobe Arabic" panose="02040503050201020203" pitchFamily="18" charset="-78"/>
              <a:cs typeface="Adobe Arabic" panose="02040503050201020203" pitchFamily="18" charset="-78"/>
            </a:endParaRPr>
          </a:p>
        </p:txBody>
      </p:sp>
      <p:sp>
        <p:nvSpPr>
          <p:cNvPr id="3" name="Content Placeholder 2"/>
          <p:cNvSpPr>
            <a:spLocks noGrp="1"/>
          </p:cNvSpPr>
          <p:nvPr>
            <p:ph idx="1"/>
          </p:nvPr>
        </p:nvSpPr>
        <p:spPr>
          <a:xfrm>
            <a:off x="457200" y="1600200"/>
            <a:ext cx="7931224" cy="4800600"/>
          </a:xfrm>
        </p:spPr>
        <p:txBody>
          <a:bodyPr>
            <a:noAutofit/>
          </a:bodyPr>
          <a:lstStyle/>
          <a:p>
            <a:endParaRPr lang="fa-IR" sz="2400" b="1" dirty="0" smtClean="0">
              <a:solidFill>
                <a:schemeClr val="tx2">
                  <a:shade val="75000"/>
                </a:schemeClr>
              </a:solidFill>
              <a:latin typeface="Adobe Arabic" panose="02040503050201020203" pitchFamily="18" charset="-78"/>
              <a:cs typeface="Adobe Arabic" panose="02040503050201020203" pitchFamily="18" charset="-78"/>
            </a:endParaRPr>
          </a:p>
          <a:p>
            <a:pPr algn="l">
              <a:buNone/>
            </a:pPr>
            <a:r>
              <a:rPr lang="en-US" sz="32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rPr>
              <a:t>- As policy research is rarely grounded in a single discipline it can examine a problem or issue using a variety of social scientific perspectives</a:t>
            </a:r>
            <a:r>
              <a:rPr lang="en-US" sz="3600" b="1" dirty="0">
                <a:solidFill>
                  <a:schemeClr val="tx2">
                    <a:shade val="75000"/>
                  </a:schemeClr>
                </a:solidFill>
                <a:latin typeface="Adobe Kaiti Std R" pitchFamily="18" charset="-128"/>
                <a:ea typeface="Adobe Kaiti Std R" pitchFamily="18" charset="-128"/>
                <a:cs typeface="Adobe Arabic" panose="02040503050201020203" pitchFamily="18" charset="-78"/>
              </a:rPr>
              <a:t> </a:t>
            </a:r>
            <a:r>
              <a:rPr lang="en-US" sz="2400" b="1" dirty="0">
                <a:solidFill>
                  <a:schemeClr val="tx2">
                    <a:shade val="75000"/>
                  </a:schemeClr>
                </a:solidFill>
                <a:latin typeface="Adobe Kaiti Std R" pitchFamily="18" charset="-128"/>
                <a:ea typeface="Adobe Kaiti Std R" pitchFamily="18" charset="-128"/>
                <a:cs typeface="Adobe Arabic" panose="02040503050201020203" pitchFamily="18" charset="-78"/>
              </a:rPr>
              <a:t>.(A to Z</a:t>
            </a:r>
            <a:r>
              <a:rPr lang="en-US" sz="24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rPr>
              <a:t>)</a:t>
            </a:r>
            <a:endParaRPr lang="fa-IR" sz="24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endParaRPr>
          </a:p>
          <a:p>
            <a:pPr>
              <a:buNone/>
            </a:pPr>
            <a:endParaRPr lang="fa-IR" sz="1600" b="1" dirty="0" smtClean="0">
              <a:solidFill>
                <a:schemeClr val="tx2">
                  <a:shade val="75000"/>
                </a:schemeClr>
              </a:solidFill>
              <a:latin typeface="Adobe Arabic" panose="02040503050201020203" pitchFamily="18" charset="-78"/>
              <a:cs typeface="Adobe Arabic" panose="02040503050201020203" pitchFamily="18" charset="-78"/>
            </a:endParaRPr>
          </a:p>
        </p:txBody>
      </p:sp>
    </p:spTree>
  </p:cSld>
  <p:clrMapOvr>
    <a:masterClrMapping/>
  </p:clrMapOvr>
  <p:transition>
    <p:blind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7620000" cy="5276056"/>
          </a:xfrm>
        </p:spPr>
        <p:txBody>
          <a:bodyPr>
            <a:normAutofit/>
          </a:bodyPr>
          <a:lstStyle/>
          <a:p>
            <a:pPr algn="l">
              <a:buNone/>
            </a:pPr>
            <a:endParaRPr lang="fa-IR" b="1" dirty="0" smtClean="0">
              <a:latin typeface="Adobe Kaiti Std R" pitchFamily="18" charset="-128"/>
              <a:ea typeface="Adobe Kaiti Std R" pitchFamily="18" charset="-128"/>
            </a:endParaRPr>
          </a:p>
          <a:p>
            <a:pPr algn="l">
              <a:buNone/>
            </a:pPr>
            <a:r>
              <a:rPr lang="en-US" sz="2600" b="1" dirty="0" smtClean="0">
                <a:solidFill>
                  <a:schemeClr val="tx2">
                    <a:shade val="75000"/>
                  </a:schemeClr>
                </a:solidFill>
                <a:latin typeface="Adobe Kaiti Std R" pitchFamily="18" charset="-128"/>
                <a:ea typeface="Adobe Kaiti Std R" pitchFamily="18" charset="-128"/>
              </a:rPr>
              <a:t>- policy research is also undertaken outside the `ivy tower‘ either by policy-making bodies and government or by consultants or commercial firms working on a commercial</a:t>
            </a:r>
          </a:p>
          <a:p>
            <a:pPr algn="l">
              <a:buNone/>
            </a:pPr>
            <a:r>
              <a:rPr lang="en-US" sz="28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rPr>
              <a:t>(</a:t>
            </a:r>
            <a:r>
              <a:rPr lang="en-US" sz="2000" b="1" dirty="0">
                <a:solidFill>
                  <a:schemeClr val="tx2">
                    <a:shade val="75000"/>
                  </a:schemeClr>
                </a:solidFill>
                <a:latin typeface="Adobe Kaiti Std R" pitchFamily="18" charset="-128"/>
                <a:ea typeface="Adobe Kaiti Std R" pitchFamily="18" charset="-128"/>
                <a:cs typeface="Adobe Arabic" panose="02040503050201020203" pitchFamily="18" charset="-78"/>
              </a:rPr>
              <a:t>A to Z</a:t>
            </a:r>
            <a:r>
              <a:rPr lang="en-US" sz="2800" b="1" dirty="0">
                <a:solidFill>
                  <a:schemeClr val="tx2">
                    <a:shade val="75000"/>
                  </a:schemeClr>
                </a:solidFill>
                <a:latin typeface="Adobe Kaiti Std R" pitchFamily="18" charset="-128"/>
                <a:ea typeface="Adobe Kaiti Std R" pitchFamily="18" charset="-128"/>
                <a:cs typeface="Adobe Arabic" panose="02040503050201020203" pitchFamily="18" charset="-78"/>
              </a:rPr>
              <a:t>)</a:t>
            </a:r>
            <a:r>
              <a:rPr lang="fa-IR" sz="2600" b="1" dirty="0" smtClean="0">
                <a:solidFill>
                  <a:schemeClr val="tx2">
                    <a:shade val="75000"/>
                  </a:schemeClr>
                </a:solidFill>
                <a:latin typeface="Adobe Kaiti Std R" pitchFamily="18" charset="-128"/>
                <a:ea typeface="Adobe Kaiti Std R" pitchFamily="18" charset="-128"/>
              </a:rPr>
              <a:t>.</a:t>
            </a:r>
            <a:r>
              <a:rPr lang="en-US" sz="2600" b="1" dirty="0" smtClean="0">
                <a:solidFill>
                  <a:schemeClr val="tx2">
                    <a:shade val="75000"/>
                  </a:schemeClr>
                </a:solidFill>
                <a:latin typeface="Adobe Kaiti Std R" pitchFamily="18" charset="-128"/>
                <a:ea typeface="Adobe Kaiti Std R" pitchFamily="18" charset="-128"/>
              </a:rPr>
              <a:t>basis</a:t>
            </a:r>
            <a:endParaRPr lang="fa-IR" sz="2600" b="1" dirty="0" smtClean="0">
              <a:solidFill>
                <a:schemeClr val="tx2">
                  <a:shade val="75000"/>
                </a:schemeClr>
              </a:solidFill>
              <a:latin typeface="Adobe Kaiti Std R" pitchFamily="18" charset="-128"/>
              <a:ea typeface="Adobe Kaiti Std R" pitchFamily="18" charset="-128"/>
            </a:endParaRPr>
          </a:p>
          <a:p>
            <a:pPr>
              <a:buNone/>
            </a:pPr>
            <a:endParaRPr lang="fa-IR" b="1" dirty="0" smtClean="0">
              <a:latin typeface="Adobe Kaiti Std R" pitchFamily="18" charset="-128"/>
              <a:ea typeface="Adobe Kaiti Std R" pitchFamily="18" charset="-128"/>
            </a:endParaRPr>
          </a:p>
          <a:p>
            <a:pPr algn="ctr">
              <a:buNone/>
            </a:pPr>
            <a:endParaRPr lang="fa-IR" sz="1800" b="1" dirty="0" smtClean="0">
              <a:solidFill>
                <a:schemeClr val="tx2">
                  <a:shade val="75000"/>
                </a:schemeClr>
              </a:solidFill>
              <a:latin typeface="Adobe Kaiti Std R" pitchFamily="18" charset="-128"/>
              <a:ea typeface="Adobe Kaiti Std R" pitchFamily="18" charset="-128"/>
            </a:endParaRPr>
          </a:p>
        </p:txBody>
      </p:sp>
    </p:spTree>
  </p:cSld>
  <p:clrMapOvr>
    <a:masterClrMapping/>
  </p:clrMapOvr>
  <p:transition>
    <p:blind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chemeClr val="tx1">
                    <a:lumMod val="65000"/>
                    <a:lumOff val="35000"/>
                  </a:schemeClr>
                </a:solidFill>
                <a:latin typeface="Adobe Arabic" panose="02040503050201020203" pitchFamily="18" charset="-78"/>
                <a:cs typeface="Adobe Arabic" panose="02040503050201020203" pitchFamily="18" charset="-78"/>
              </a:rPr>
              <a:t>similarities</a:t>
            </a:r>
            <a:endParaRPr lang="fa-IR" b="1" dirty="0" smtClean="0">
              <a:solidFill>
                <a:schemeClr val="tx1">
                  <a:lumMod val="65000"/>
                  <a:lumOff val="35000"/>
                </a:schemeClr>
              </a:solidFill>
              <a:latin typeface="Adobe Arabic" panose="02040503050201020203" pitchFamily="18" charset="-78"/>
              <a:cs typeface="Adobe Arabic" panose="02040503050201020203" pitchFamily="18" charset="-78"/>
            </a:endParaRPr>
          </a:p>
        </p:txBody>
      </p:sp>
      <p:sp>
        <p:nvSpPr>
          <p:cNvPr id="3" name="Content Placeholder 2"/>
          <p:cNvSpPr>
            <a:spLocks noGrp="1"/>
          </p:cNvSpPr>
          <p:nvPr>
            <p:ph idx="1"/>
          </p:nvPr>
        </p:nvSpPr>
        <p:spPr/>
        <p:txBody>
          <a:bodyPr>
            <a:noAutofit/>
          </a:bodyPr>
          <a:lstStyle/>
          <a:p>
            <a:pPr algn="ctr">
              <a:buNone/>
            </a:pPr>
            <a:endParaRPr lang="fa-IR" sz="24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endParaRPr>
          </a:p>
          <a:p>
            <a:pPr algn="l">
              <a:buNone/>
            </a:pPr>
            <a:r>
              <a:rPr lang="en-US" sz="2400" b="1" dirty="0" smtClean="0">
                <a:latin typeface="Adobe Kaiti Std R" pitchFamily="18" charset="-128"/>
                <a:ea typeface="Adobe Kaiti Std R" pitchFamily="18" charset="-128"/>
                <a:cs typeface="Adobe Arabic" panose="02040503050201020203" pitchFamily="18" charset="-78"/>
              </a:rPr>
              <a:t>- policy research approaches are informed by theoretical insights.</a:t>
            </a:r>
            <a:endParaRPr lang="fa-IR" sz="32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endParaRPr>
          </a:p>
          <a:p>
            <a:pPr algn="l">
              <a:buNone/>
            </a:pPr>
            <a:endParaRPr lang="en-US" sz="32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endParaRPr>
          </a:p>
          <a:p>
            <a:pPr algn="l">
              <a:buNone/>
            </a:pPr>
            <a:r>
              <a:rPr lang="en-US" sz="28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rPr>
              <a:t>- Policy research includes the analysis of causation and consequences</a:t>
            </a:r>
            <a:r>
              <a:rPr lang="en-US" sz="2000" b="1" dirty="0" smtClean="0">
                <a:latin typeface="Adobe Kaiti Std R" pitchFamily="18" charset="-128"/>
                <a:ea typeface="Adobe Kaiti Std R" pitchFamily="18" charset="-128"/>
                <a:cs typeface="Adobe Arabic" panose="02040503050201020203" pitchFamily="18" charset="-78"/>
              </a:rPr>
              <a:t>.</a:t>
            </a:r>
            <a:endParaRPr lang="fa-IR" sz="20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endParaRPr>
          </a:p>
          <a:p>
            <a:pPr algn="ctr">
              <a:buNone/>
            </a:pPr>
            <a:endParaRPr lang="fa-IR" sz="24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endParaRPr>
          </a:p>
          <a:p>
            <a:pPr algn="ctr">
              <a:buNone/>
            </a:pPr>
            <a:endParaRPr lang="fa-IR" sz="24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endParaRPr>
          </a:p>
        </p:txBody>
      </p:sp>
    </p:spTree>
  </p:cSld>
  <p:clrMapOvr>
    <a:masterClrMapping/>
  </p:clrMapOvr>
  <p:transition>
    <p:blind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chemeClr val="tx1">
                    <a:lumMod val="65000"/>
                    <a:lumOff val="35000"/>
                  </a:schemeClr>
                </a:solidFill>
                <a:latin typeface="Adobe Arabic" panose="02040503050201020203" pitchFamily="18" charset="-78"/>
                <a:cs typeface="Adobe Arabic" panose="02040503050201020203" pitchFamily="18" charset="-78"/>
              </a:rPr>
              <a:t>methods</a:t>
            </a:r>
            <a:endParaRPr lang="fa-IR" b="1" dirty="0" smtClean="0">
              <a:solidFill>
                <a:schemeClr val="tx1">
                  <a:lumMod val="65000"/>
                  <a:lumOff val="35000"/>
                </a:schemeClr>
              </a:solidFill>
              <a:latin typeface="Adobe Arabic" panose="02040503050201020203" pitchFamily="18" charset="-78"/>
              <a:cs typeface="Adobe Arabic" panose="02040503050201020203" pitchFamily="18" charset="-78"/>
            </a:endParaRPr>
          </a:p>
        </p:txBody>
      </p:sp>
      <p:sp>
        <p:nvSpPr>
          <p:cNvPr id="3" name="Content Placeholder 2"/>
          <p:cNvSpPr>
            <a:spLocks noGrp="1"/>
          </p:cNvSpPr>
          <p:nvPr>
            <p:ph idx="1"/>
          </p:nvPr>
        </p:nvSpPr>
        <p:spPr>
          <a:xfrm>
            <a:off x="304800" y="1554162"/>
            <a:ext cx="8686800" cy="5303838"/>
          </a:xfrm>
        </p:spPr>
        <p:txBody>
          <a:bodyPr>
            <a:normAutofit/>
          </a:bodyPr>
          <a:lstStyle/>
          <a:p>
            <a:pPr>
              <a:buNone/>
            </a:pPr>
            <a:endParaRPr lang="fa-IR" sz="28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endParaRPr>
          </a:p>
          <a:p>
            <a:pPr algn="l">
              <a:buNone/>
            </a:pPr>
            <a:r>
              <a:rPr lang="en-US" sz="2800" b="1" dirty="0" smtClean="0">
                <a:latin typeface="Adobe Kaiti Std R" pitchFamily="18" charset="-128"/>
                <a:ea typeface="Adobe Kaiti Std R" pitchFamily="18" charset="-128"/>
                <a:cs typeface="Adobe Arabic" panose="02040503050201020203" pitchFamily="18" charset="-78"/>
              </a:rPr>
              <a:t>- It uses a variety of methods ± both “quantitative and  qualitative”   to obtain a balanced picture on any topic.</a:t>
            </a:r>
            <a:endParaRPr lang="fa-IR" sz="28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endParaRPr>
          </a:p>
          <a:p>
            <a:endParaRPr lang="fa-IR" sz="28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endParaRPr>
          </a:p>
          <a:p>
            <a:pPr algn="l">
              <a:buNone/>
            </a:pPr>
            <a:r>
              <a:rPr lang="en-US" sz="2800" b="1" dirty="0" smtClean="0">
                <a:latin typeface="Adobe Kaiti Std R" pitchFamily="18" charset="-128"/>
                <a:ea typeface="Adobe Kaiti Std R" pitchFamily="18" charset="-128"/>
                <a:cs typeface="Adobe Arabic" panose="02040503050201020203" pitchFamily="18" charset="-78"/>
              </a:rPr>
              <a:t>- It is strongly evidence based.</a:t>
            </a:r>
            <a:r>
              <a:rPr lang="en-US" sz="2800" b="1" dirty="0">
                <a:solidFill>
                  <a:schemeClr val="tx2">
                    <a:shade val="75000"/>
                  </a:schemeClr>
                </a:solidFill>
                <a:latin typeface="Adobe Kaiti Std R" pitchFamily="18" charset="-128"/>
                <a:ea typeface="Adobe Kaiti Std R" pitchFamily="18" charset="-128"/>
                <a:cs typeface="Adobe Arabic" panose="02040503050201020203" pitchFamily="18" charset="-78"/>
              </a:rPr>
              <a:t> </a:t>
            </a:r>
            <a:r>
              <a:rPr lang="en-US" sz="28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rPr>
              <a:t>(</a:t>
            </a:r>
            <a:r>
              <a:rPr lang="en-US" sz="2800" b="1" dirty="0">
                <a:solidFill>
                  <a:schemeClr val="tx2">
                    <a:shade val="75000"/>
                  </a:schemeClr>
                </a:solidFill>
                <a:latin typeface="Adobe Kaiti Std R" pitchFamily="18" charset="-128"/>
                <a:ea typeface="Adobe Kaiti Std R" pitchFamily="18" charset="-128"/>
                <a:cs typeface="Adobe Arabic" panose="02040503050201020203" pitchFamily="18" charset="-78"/>
              </a:rPr>
              <a:t>A to Z)</a:t>
            </a:r>
            <a:endParaRPr lang="fa-IR" sz="2800" b="1" dirty="0" smtClean="0">
              <a:latin typeface="Adobe Kaiti Std R" pitchFamily="18" charset="-128"/>
              <a:ea typeface="Adobe Kaiti Std R" pitchFamily="18" charset="-128"/>
              <a:cs typeface="Adobe Arabic" panose="02040503050201020203" pitchFamily="18" charset="-78"/>
            </a:endParaRPr>
          </a:p>
          <a:p>
            <a:pPr>
              <a:buNone/>
            </a:pPr>
            <a:endParaRPr lang="fa-IR" sz="28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endParaRPr>
          </a:p>
          <a:p>
            <a:endParaRPr lang="fa-IR" sz="28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endParaRPr>
          </a:p>
        </p:txBody>
      </p:sp>
    </p:spTree>
  </p:cSld>
  <p:clrMapOvr>
    <a:masterClrMapping/>
  </p:clrMapOvr>
  <p:transition>
    <p:blind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chemeClr val="tx1">
                    <a:lumMod val="65000"/>
                    <a:lumOff val="35000"/>
                  </a:schemeClr>
                </a:solidFill>
                <a:latin typeface="Adobe Arabic" panose="02040503050201020203" pitchFamily="18" charset="-78"/>
                <a:cs typeface="Adobe Arabic" panose="02040503050201020203" pitchFamily="18" charset="-78"/>
              </a:rPr>
              <a:t>The  range  of  policy  research</a:t>
            </a:r>
            <a:endParaRPr lang="fa-IR" b="1" dirty="0" smtClean="0">
              <a:solidFill>
                <a:schemeClr val="tx1">
                  <a:lumMod val="65000"/>
                  <a:lumOff val="35000"/>
                </a:schemeClr>
              </a:solidFill>
              <a:latin typeface="Adobe Arabic" panose="02040503050201020203" pitchFamily="18" charset="-78"/>
              <a:cs typeface="Adobe Arabic" panose="02040503050201020203" pitchFamily="18" charset="-78"/>
            </a:endParaRPr>
          </a:p>
        </p:txBody>
      </p:sp>
      <p:sp>
        <p:nvSpPr>
          <p:cNvPr id="3" name="Content Placeholder 2"/>
          <p:cNvSpPr>
            <a:spLocks noGrp="1"/>
          </p:cNvSpPr>
          <p:nvPr>
            <p:ph idx="1"/>
          </p:nvPr>
        </p:nvSpPr>
        <p:spPr>
          <a:xfrm>
            <a:off x="457200" y="1600200"/>
            <a:ext cx="8219256" cy="4781128"/>
          </a:xfrm>
        </p:spPr>
        <p:txBody>
          <a:bodyPr>
            <a:noAutofit/>
          </a:bodyPr>
          <a:lstStyle/>
          <a:p>
            <a:pPr algn="l">
              <a:buNone/>
            </a:pPr>
            <a:r>
              <a:rPr lang="en-US" sz="2800" b="1" dirty="0" smtClean="0">
                <a:latin typeface="Adobe Kaiti Std R" pitchFamily="18" charset="-128"/>
                <a:ea typeface="Adobe Kaiti Std R" pitchFamily="18" charset="-128"/>
                <a:cs typeface="Adobe Arabic" panose="02040503050201020203" pitchFamily="18" charset="-78"/>
              </a:rPr>
              <a:t>The range of policy research includes whole welfare systems </a:t>
            </a:r>
            <a:r>
              <a:rPr lang="en-US" sz="2800" b="1" dirty="0">
                <a:latin typeface="Adobe Kaiti Std R" pitchFamily="18" charset="-128"/>
                <a:ea typeface="Adobe Kaiti Std R" pitchFamily="18" charset="-128"/>
                <a:cs typeface="Adobe Arabic" panose="02040503050201020203" pitchFamily="18" charset="-78"/>
              </a:rPr>
              <a:t>o</a:t>
            </a:r>
            <a:r>
              <a:rPr lang="en-US" sz="2800" b="1" dirty="0" smtClean="0">
                <a:latin typeface="Adobe Kaiti Std R" pitchFamily="18" charset="-128"/>
                <a:ea typeface="Adobe Kaiti Std R" pitchFamily="18" charset="-128"/>
                <a:cs typeface="Adobe Arabic" panose="02040503050201020203" pitchFamily="18" charset="-78"/>
              </a:rPr>
              <a:t>r particular elements of them</a:t>
            </a:r>
            <a:r>
              <a:rPr lang="en-US" sz="2000" b="1" dirty="0">
                <a:solidFill>
                  <a:schemeClr val="tx2">
                    <a:shade val="75000"/>
                  </a:schemeClr>
                </a:solidFill>
                <a:latin typeface="Adobe Kaiti Std R" pitchFamily="18" charset="-128"/>
                <a:ea typeface="Adobe Kaiti Std R" pitchFamily="18" charset="-128"/>
                <a:cs typeface="Adobe Arabic" panose="02040503050201020203" pitchFamily="18" charset="-78"/>
              </a:rPr>
              <a:t> .(A to Z)</a:t>
            </a:r>
            <a:endParaRPr lang="fa-IR" sz="2000" b="1" dirty="0" smtClean="0">
              <a:solidFill>
                <a:schemeClr val="tx2">
                  <a:shade val="75000"/>
                </a:schemeClr>
              </a:solidFill>
              <a:latin typeface="Adobe Arabic" panose="02040503050201020203" pitchFamily="18" charset="-78"/>
              <a:cs typeface="Adobe Arabic" panose="02040503050201020203" pitchFamily="18" charset="-78"/>
            </a:endParaRPr>
          </a:p>
          <a:p>
            <a:pPr marL="0" indent="0">
              <a:buNone/>
            </a:pPr>
            <a:endParaRPr lang="fa-IR" sz="2000" b="1" dirty="0" smtClean="0">
              <a:solidFill>
                <a:schemeClr val="tx2">
                  <a:shade val="75000"/>
                </a:schemeClr>
              </a:solidFill>
              <a:latin typeface="Adobe Arabic" panose="02040503050201020203" pitchFamily="18" charset="-78"/>
              <a:cs typeface="Adobe Arabic" panose="02040503050201020203" pitchFamily="18" charset="-78"/>
            </a:endParaRPr>
          </a:p>
          <a:p>
            <a:pPr>
              <a:buFont typeface="Wingdings" pitchFamily="2" charset="2"/>
              <a:buChar char="v"/>
            </a:pPr>
            <a:endParaRPr lang="fa-IR" sz="2000" b="1" dirty="0" smtClean="0">
              <a:solidFill>
                <a:schemeClr val="accent4">
                  <a:lumMod val="75000"/>
                </a:schemeClr>
              </a:solidFill>
              <a:latin typeface="Adobe Arabic" panose="02040503050201020203" pitchFamily="18" charset="-78"/>
              <a:cs typeface="Adobe Arabic" panose="02040503050201020203" pitchFamily="18" charset="-78"/>
            </a:endParaRPr>
          </a:p>
        </p:txBody>
      </p:sp>
    </p:spTree>
  </p:cSld>
  <p:clrMapOvr>
    <a:masterClrMapping/>
  </p:clrMapOvr>
  <p:transition>
    <p:blind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chemeClr val="tx1">
                    <a:lumMod val="65000"/>
                    <a:lumOff val="35000"/>
                  </a:schemeClr>
                </a:solidFill>
                <a:latin typeface="Adobe Arabic" panose="02040503050201020203" pitchFamily="18" charset="-78"/>
                <a:cs typeface="Adobe Arabic" panose="02040503050201020203" pitchFamily="18" charset="-78"/>
              </a:rPr>
              <a:t>Policy research funders</a:t>
            </a:r>
            <a:endParaRPr lang="fa-IR" b="1" dirty="0" smtClean="0">
              <a:solidFill>
                <a:schemeClr val="tx1">
                  <a:lumMod val="65000"/>
                  <a:lumOff val="35000"/>
                </a:schemeClr>
              </a:solidFill>
              <a:latin typeface="Adobe Arabic" panose="02040503050201020203" pitchFamily="18" charset="-78"/>
              <a:cs typeface="Adobe Arabic" panose="02040503050201020203" pitchFamily="18" charset="-78"/>
            </a:endParaRPr>
          </a:p>
        </p:txBody>
      </p:sp>
      <p:sp>
        <p:nvSpPr>
          <p:cNvPr id="3" name="Content Placeholder 2"/>
          <p:cNvSpPr>
            <a:spLocks noGrp="1"/>
          </p:cNvSpPr>
          <p:nvPr>
            <p:ph idx="1"/>
          </p:nvPr>
        </p:nvSpPr>
        <p:spPr>
          <a:xfrm>
            <a:off x="457200" y="1196752"/>
            <a:ext cx="7620000" cy="4800600"/>
          </a:xfrm>
        </p:spPr>
        <p:txBody>
          <a:bodyPr>
            <a:noAutofit/>
          </a:bodyPr>
          <a:lstStyle/>
          <a:p>
            <a:pPr algn="l" rtl="0">
              <a:buNone/>
            </a:pPr>
            <a:endParaRPr lang="fa-IR" sz="2400" b="1" dirty="0" smtClean="0">
              <a:latin typeface="Adobe Kaiti Std R" pitchFamily="18" charset="-128"/>
              <a:ea typeface="Adobe Kaiti Std R" pitchFamily="18" charset="-128"/>
              <a:cs typeface="Adobe Arabic" panose="02040503050201020203" pitchFamily="18" charset="-78"/>
            </a:endParaRPr>
          </a:p>
          <a:p>
            <a:pPr algn="l" rtl="0">
              <a:buNone/>
            </a:pPr>
            <a:r>
              <a:rPr lang="en-US" sz="2800" b="1" dirty="0" smtClean="0">
                <a:latin typeface="Adobe Kaiti Std R" pitchFamily="18" charset="-128"/>
                <a:ea typeface="Adobe Kaiti Std R" pitchFamily="18" charset="-128"/>
                <a:cs typeface="Adobe Arabic" panose="02040503050201020203" pitchFamily="18" charset="-78"/>
              </a:rPr>
              <a:t>Policy research is funded by research councils and foundations, by </a:t>
            </a:r>
            <a:r>
              <a:rPr lang="fa-IR" sz="2800" b="1" dirty="0" smtClean="0">
                <a:latin typeface="Adobe Kaiti Std R" pitchFamily="18" charset="-128"/>
                <a:ea typeface="Adobe Kaiti Std R" pitchFamily="18" charset="-128"/>
                <a:cs typeface="Adobe Arabic" panose="02040503050201020203" pitchFamily="18" charset="-78"/>
              </a:rPr>
              <a:t>-  :</a:t>
            </a:r>
            <a:r>
              <a:rPr lang="en-US" sz="2800" b="1" dirty="0" smtClean="0">
                <a:latin typeface="Adobe Kaiti Std R" pitchFamily="18" charset="-128"/>
                <a:ea typeface="Adobe Kaiti Std R" pitchFamily="18" charset="-128"/>
                <a:cs typeface="Adobe Arabic" panose="02040503050201020203" pitchFamily="18" charset="-78"/>
              </a:rPr>
              <a:t>governments, and by non-governmental Agencies such as</a:t>
            </a:r>
            <a:r>
              <a:rPr lang="en-US" sz="2800" b="1" dirty="0">
                <a:latin typeface="Adobe Kaiti Std R" pitchFamily="18" charset="-128"/>
                <a:ea typeface="Adobe Kaiti Std R" pitchFamily="18" charset="-128"/>
                <a:cs typeface="Adobe Arabic" panose="02040503050201020203" pitchFamily="18" charset="-78"/>
              </a:rPr>
              <a:t> </a:t>
            </a:r>
            <a:r>
              <a:rPr lang="en-US" sz="2800" b="1" dirty="0" smtClean="0">
                <a:latin typeface="Adobe Kaiti Std R" pitchFamily="18" charset="-128"/>
                <a:ea typeface="Adobe Kaiti Std R" pitchFamily="18" charset="-128"/>
                <a:cs typeface="Adobe Arabic" panose="02040503050201020203" pitchFamily="18" charset="-78"/>
              </a:rPr>
              <a:t>charities, community groups and trades unions which are interested in effecting changes to (usually government) policy and/or practice </a:t>
            </a:r>
            <a:r>
              <a:rPr lang="fa-IR" sz="2800" b="1" dirty="0" smtClean="0">
                <a:latin typeface="Adobe Kaiti Std R" pitchFamily="18" charset="-128"/>
                <a:ea typeface="Adobe Kaiti Std R" pitchFamily="18" charset="-128"/>
                <a:cs typeface="Adobe Arabic" panose="02040503050201020203" pitchFamily="18" charset="-78"/>
              </a:rPr>
              <a:t>.</a:t>
            </a:r>
            <a:r>
              <a:rPr lang="en-US" sz="2800" b="1" dirty="0" smtClean="0">
                <a:latin typeface="Adobe Kaiti Std R" pitchFamily="18" charset="-128"/>
                <a:ea typeface="Adobe Kaiti Std R" pitchFamily="18" charset="-128"/>
                <a:cs typeface="Adobe Arabic" panose="02040503050201020203" pitchFamily="18" charset="-78"/>
              </a:rPr>
              <a:t>to the benefit of particular groups or to society as a whole</a:t>
            </a:r>
            <a:r>
              <a:rPr lang="en-US" sz="2800" b="1" dirty="0">
                <a:solidFill>
                  <a:schemeClr val="tx2">
                    <a:shade val="75000"/>
                  </a:schemeClr>
                </a:solidFill>
                <a:latin typeface="Adobe Kaiti Std R" pitchFamily="18" charset="-128"/>
                <a:ea typeface="Adobe Kaiti Std R" pitchFamily="18" charset="-128"/>
                <a:cs typeface="Adobe Arabic" panose="02040503050201020203" pitchFamily="18" charset="-78"/>
              </a:rPr>
              <a:t> .(A to Z)</a:t>
            </a:r>
            <a:endParaRPr lang="en-US" sz="2800" b="1" dirty="0" smtClean="0">
              <a:latin typeface="Adobe Kaiti Std R" pitchFamily="18" charset="-128"/>
              <a:ea typeface="Adobe Kaiti Std R" pitchFamily="18" charset="-128"/>
              <a:cs typeface="Adobe Arabic" panose="02040503050201020203" pitchFamily="18" charset="-78"/>
            </a:endParaRPr>
          </a:p>
          <a:p>
            <a:pPr marL="0" indent="0">
              <a:buNone/>
            </a:pPr>
            <a:endParaRPr lang="fa-IR" sz="16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endParaRPr>
          </a:p>
        </p:txBody>
      </p:sp>
    </p:spTree>
  </p:cSld>
  <p:clrMapOvr>
    <a:masterClrMapping/>
  </p:clrMapOvr>
  <p:transition>
    <p:blind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i="1" dirty="0" smtClean="0">
                <a:latin typeface="Adobe Arabic" panose="02040503050201020203" pitchFamily="18" charset="-78"/>
                <a:cs typeface="Adobe Arabic" panose="02040503050201020203" pitchFamily="18" charset="-78"/>
              </a:rPr>
              <a:t>ويژگيها</a:t>
            </a:r>
            <a:endParaRPr lang="fa-IR" b="1" i="1" dirty="0"/>
          </a:p>
        </p:txBody>
      </p:sp>
      <p:sp>
        <p:nvSpPr>
          <p:cNvPr id="3" name="Content Placeholder 2"/>
          <p:cNvSpPr>
            <a:spLocks noGrp="1"/>
          </p:cNvSpPr>
          <p:nvPr>
            <p:ph idx="1"/>
          </p:nvPr>
        </p:nvSpPr>
        <p:spPr/>
        <p:txBody>
          <a:bodyPr>
            <a:normAutofit/>
          </a:bodyPr>
          <a:lstStyle/>
          <a:p>
            <a:pPr marL="0" indent="0">
              <a:buNone/>
            </a:pPr>
            <a:r>
              <a:rPr lang="fa-IR" sz="2800" b="1" dirty="0" smtClean="0">
                <a:latin typeface="Adobe Arabic" panose="02040503050201020203" pitchFamily="18" charset="-78"/>
                <a:cs typeface="Adobe Arabic" panose="02040503050201020203" pitchFamily="18" charset="-78"/>
              </a:rPr>
              <a:t>ويژگيهاي </a:t>
            </a:r>
            <a:r>
              <a:rPr lang="fa-IR" sz="2800" b="1" dirty="0">
                <a:latin typeface="Adobe Arabic" panose="02040503050201020203" pitchFamily="18" charset="-78"/>
                <a:cs typeface="Adobe Arabic" panose="02040503050201020203" pitchFamily="18" charset="-78"/>
              </a:rPr>
              <a:t>پژوهش سياسي </a:t>
            </a:r>
            <a:r>
              <a:rPr lang="fa-IR" sz="2800" b="1" dirty="0" smtClean="0">
                <a:latin typeface="Adobe Arabic" panose="02040503050201020203" pitchFamily="18" charset="-78"/>
                <a:cs typeface="Adobe Arabic" panose="02040503050201020203" pitchFamily="18" charset="-78"/>
              </a:rPr>
              <a:t>عبارتند از : </a:t>
            </a:r>
            <a:endParaRPr lang="en-US" sz="2800" b="1" dirty="0">
              <a:latin typeface="Adobe Arabic" panose="02040503050201020203" pitchFamily="18" charset="-78"/>
              <a:cs typeface="Adobe Arabic" panose="02040503050201020203" pitchFamily="18" charset="-78"/>
            </a:endParaRPr>
          </a:p>
          <a:p>
            <a:r>
              <a:rPr lang="fa-IR" sz="2800" b="1" dirty="0">
                <a:latin typeface="Adobe Arabic" panose="02040503050201020203" pitchFamily="18" charset="-78"/>
                <a:cs typeface="Adobe Arabic" panose="02040503050201020203" pitchFamily="18" charset="-78"/>
              </a:rPr>
              <a:t>     چند وجهي است</a:t>
            </a:r>
            <a:r>
              <a:rPr lang="fa-IR" sz="2800" b="1" dirty="0" smtClean="0">
                <a:latin typeface="Adobe Arabic" panose="02040503050201020203" pitchFamily="18" charset="-78"/>
                <a:cs typeface="Adobe Arabic" panose="02040503050201020203" pitchFamily="18" charset="-78"/>
              </a:rPr>
              <a:t>؛</a:t>
            </a:r>
            <a:endParaRPr lang="en-US" sz="2800" b="1" dirty="0" smtClean="0">
              <a:latin typeface="Adobe Arabic" panose="02040503050201020203" pitchFamily="18" charset="-78"/>
              <a:cs typeface="Adobe Arabic" panose="02040503050201020203" pitchFamily="18" charset="-78"/>
            </a:endParaRPr>
          </a:p>
          <a:p>
            <a:r>
              <a:rPr lang="fa-IR" sz="2800" b="1" dirty="0">
                <a:latin typeface="Adobe Arabic" panose="02040503050201020203" pitchFamily="18" charset="-78"/>
                <a:cs typeface="Adobe Arabic" panose="02040503050201020203" pitchFamily="18" charset="-78"/>
              </a:rPr>
              <a:t>     در آن يك شيوه تحليل تجربي- استقرايي بكار رفته است؛</a:t>
            </a:r>
            <a:endParaRPr lang="en-US" sz="2800" b="1" dirty="0">
              <a:latin typeface="Adobe Arabic" panose="02040503050201020203" pitchFamily="18" charset="-78"/>
              <a:cs typeface="Adobe Arabic" panose="02040503050201020203" pitchFamily="18" charset="-78"/>
            </a:endParaRPr>
          </a:p>
          <a:p>
            <a:r>
              <a:rPr lang="fa-IR" sz="2800" b="1" dirty="0">
                <a:latin typeface="Adobe Arabic" panose="02040503050201020203" pitchFamily="18" charset="-78"/>
                <a:cs typeface="Adobe Arabic" panose="02040503050201020203" pitchFamily="18" charset="-78"/>
              </a:rPr>
              <a:t>     گذشته و آينده را در بر مي گيرد؛</a:t>
            </a:r>
            <a:endParaRPr lang="en-US" sz="2800" b="1" dirty="0">
              <a:latin typeface="Adobe Arabic" panose="02040503050201020203" pitchFamily="18" charset="-78"/>
              <a:cs typeface="Adobe Arabic" panose="02040503050201020203" pitchFamily="18" charset="-78"/>
            </a:endParaRPr>
          </a:p>
          <a:p>
            <a:r>
              <a:rPr lang="fa-IR" sz="2800" b="1" dirty="0">
                <a:latin typeface="Adobe Arabic" panose="02040503050201020203" pitchFamily="18" charset="-78"/>
                <a:cs typeface="Adobe Arabic" panose="02040503050201020203" pitchFamily="18" charset="-78"/>
              </a:rPr>
              <a:t>     پاسخگوي استفاده كنندگان تحقيق مي باشد؛</a:t>
            </a:r>
            <a:endParaRPr lang="en-US" sz="2800" b="1" dirty="0">
              <a:latin typeface="Adobe Arabic" panose="02040503050201020203" pitchFamily="18" charset="-78"/>
              <a:cs typeface="Adobe Arabic" panose="02040503050201020203" pitchFamily="18" charset="-78"/>
            </a:endParaRPr>
          </a:p>
          <a:p>
            <a:r>
              <a:rPr lang="fa-IR" sz="2800" b="1" dirty="0">
                <a:latin typeface="Adobe Arabic" panose="02040503050201020203" pitchFamily="18" charset="-78"/>
                <a:cs typeface="Adobe Arabic" panose="02040503050201020203" pitchFamily="18" charset="-78"/>
              </a:rPr>
              <a:t>     با صراحت ارزشها را در بر مي گيرد؛</a:t>
            </a:r>
            <a:endParaRPr lang="en-US" sz="2800" b="1" dirty="0">
              <a:latin typeface="Adobe Arabic" panose="02040503050201020203" pitchFamily="18" charset="-78"/>
              <a:cs typeface="Adobe Arabic" panose="02040503050201020203" pitchFamily="18" charset="-78"/>
            </a:endParaRPr>
          </a:p>
          <a:p>
            <a:r>
              <a:rPr lang="fa-IR" sz="2800" b="1" dirty="0">
                <a:latin typeface="Adobe Arabic" panose="02040503050201020203" pitchFamily="18" charset="-78"/>
                <a:cs typeface="Adobe Arabic" panose="02040503050201020203" pitchFamily="18" charset="-78"/>
              </a:rPr>
              <a:t>     تمرکز بر متغیرهای انعطاف پذیر</a:t>
            </a:r>
            <a:endParaRPr lang="en-US" sz="2800" b="1" dirty="0">
              <a:latin typeface="Adobe Arabic" panose="02040503050201020203" pitchFamily="18" charset="-78"/>
              <a:cs typeface="Adobe Arabic" panose="02040503050201020203" pitchFamily="18" charset="-78"/>
            </a:endParaRPr>
          </a:p>
          <a:p>
            <a:endParaRPr lang="fa-IR" sz="2800" b="1" dirty="0">
              <a:latin typeface="Adobe Arabic" panose="02040503050201020203" pitchFamily="18" charset="-78"/>
              <a:cs typeface="Adobe Arabic" panose="02040503050201020203" pitchFamily="18" charset="-78"/>
            </a:endParaRPr>
          </a:p>
        </p:txBody>
      </p:sp>
      <p:sp>
        <p:nvSpPr>
          <p:cNvPr id="4" name="Rounded Rectangle 3"/>
          <p:cNvSpPr/>
          <p:nvPr/>
        </p:nvSpPr>
        <p:spPr>
          <a:xfrm>
            <a:off x="395536" y="548680"/>
            <a:ext cx="2880320" cy="504056"/>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fa-IR" sz="1600" dirty="0" smtClean="0">
                <a:solidFill>
                  <a:schemeClr val="tx1"/>
                </a:solidFill>
              </a:rPr>
              <a:t>منبع: کتاب روش های سیاست پژوهی</a:t>
            </a:r>
            <a:endParaRPr lang="fa-IR" sz="1600" dirty="0">
              <a:solidFill>
                <a:schemeClr val="tx1"/>
              </a:solidFill>
            </a:endParaRPr>
          </a:p>
        </p:txBody>
      </p:sp>
    </p:spTree>
    <p:extLst>
      <p:ext uri="{BB962C8B-B14F-4D97-AF65-F5344CB8AC3E}">
        <p14:creationId xmlns:p14="http://schemas.microsoft.com/office/powerpoint/2010/main" val="3402232996"/>
      </p:ext>
    </p:extLst>
  </p:cSld>
  <p:clrMapOvr>
    <a:masterClrMapping/>
  </p:clrMapOvr>
  <p:transition>
    <p:blinds/>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tx1">
                    <a:lumMod val="65000"/>
                    <a:lumOff val="35000"/>
                  </a:schemeClr>
                </a:solidFill>
              </a:rPr>
              <a:t>Advocacy </a:t>
            </a:r>
            <a:r>
              <a:rPr lang="en-US" b="1" dirty="0" smtClean="0">
                <a:solidFill>
                  <a:schemeClr val="tx1">
                    <a:lumMod val="65000"/>
                    <a:lumOff val="35000"/>
                  </a:schemeClr>
                </a:solidFill>
              </a:rPr>
              <a:t>research</a:t>
            </a:r>
            <a:endParaRPr lang="fa-IR" b="1" dirty="0" smtClean="0">
              <a:solidFill>
                <a:schemeClr val="tx1">
                  <a:lumMod val="65000"/>
                  <a:lumOff val="35000"/>
                </a:schemeClr>
              </a:solidFill>
            </a:endParaRPr>
          </a:p>
        </p:txBody>
      </p:sp>
      <p:sp>
        <p:nvSpPr>
          <p:cNvPr id="3" name="Content Placeholder 2"/>
          <p:cNvSpPr>
            <a:spLocks noGrp="1"/>
          </p:cNvSpPr>
          <p:nvPr>
            <p:ph idx="1"/>
          </p:nvPr>
        </p:nvSpPr>
        <p:spPr>
          <a:xfrm>
            <a:off x="304800" y="1554162"/>
            <a:ext cx="8227640" cy="5089548"/>
          </a:xfrm>
        </p:spPr>
        <p:txBody>
          <a:bodyPr>
            <a:normAutofit/>
          </a:bodyPr>
          <a:lstStyle/>
          <a:p>
            <a:pPr marL="114300" indent="0" algn="l" rtl="0">
              <a:buNone/>
            </a:pPr>
            <a:endParaRPr lang="fa-IR" sz="2000" b="1" dirty="0" smtClean="0">
              <a:solidFill>
                <a:schemeClr val="tx2">
                  <a:shade val="75000"/>
                </a:schemeClr>
              </a:solidFill>
              <a:latin typeface="Adobe Kaiti Std R" pitchFamily="18" charset="-128"/>
              <a:ea typeface="Adobe Kaiti Std R" pitchFamily="18" charset="-128"/>
            </a:endParaRPr>
          </a:p>
          <a:p>
            <a:pPr algn="l" rtl="0">
              <a:buNone/>
            </a:pPr>
            <a:r>
              <a:rPr lang="en-US" sz="3200" b="1" dirty="0" smtClean="0">
                <a:latin typeface="Adobe Kaiti Std R" pitchFamily="18" charset="-128"/>
                <a:ea typeface="Adobe Kaiti Std R" pitchFamily="18" charset="-128"/>
              </a:rPr>
              <a:t>-Policy research is related to a number of other types       of research. It is related to “advocacy research” in that    it seeks to provide a catalyst to the development of policy proposals</a:t>
            </a:r>
            <a:r>
              <a:rPr lang="en-US" sz="3200" b="1" dirty="0">
                <a:solidFill>
                  <a:schemeClr val="tx2">
                    <a:shade val="75000"/>
                  </a:schemeClr>
                </a:solidFill>
                <a:latin typeface="Adobe Kaiti Std R" pitchFamily="18" charset="-128"/>
                <a:ea typeface="Adobe Kaiti Std R" pitchFamily="18" charset="-128"/>
                <a:cs typeface="Adobe Arabic" panose="02040503050201020203" pitchFamily="18" charset="-78"/>
              </a:rPr>
              <a:t> .(A to Z)</a:t>
            </a:r>
            <a:endParaRPr lang="fa-IR" sz="3200" b="1" dirty="0" smtClean="0">
              <a:latin typeface="Adobe Kaiti Std R" pitchFamily="18" charset="-128"/>
              <a:ea typeface="Adobe Kaiti Std R" pitchFamily="18" charset="-128"/>
            </a:endParaRPr>
          </a:p>
          <a:p>
            <a:pPr algn="l" rtl="0">
              <a:buNone/>
            </a:pPr>
            <a:endParaRPr lang="fa-IR" sz="2000" b="1" dirty="0" smtClean="0">
              <a:solidFill>
                <a:schemeClr val="tx2">
                  <a:shade val="75000"/>
                </a:schemeClr>
              </a:solidFill>
              <a:latin typeface="Adobe Kaiti Std R" pitchFamily="18" charset="-128"/>
              <a:ea typeface="Adobe Kaiti Std R" pitchFamily="18" charset="-128"/>
            </a:endParaRPr>
          </a:p>
          <a:p>
            <a:endParaRPr lang="fa-IR" sz="2000" b="1" dirty="0" smtClean="0">
              <a:solidFill>
                <a:schemeClr val="tx2">
                  <a:shade val="75000"/>
                </a:schemeClr>
              </a:solidFill>
              <a:latin typeface="Adobe Kaiti Std R" pitchFamily="18" charset="-128"/>
              <a:ea typeface="Adobe Kaiti Std R" pitchFamily="18" charset="-128"/>
            </a:endParaRPr>
          </a:p>
          <a:p>
            <a:endParaRPr lang="fa-IR" sz="2000" b="1" dirty="0" smtClean="0">
              <a:solidFill>
                <a:schemeClr val="tx2">
                  <a:shade val="75000"/>
                </a:schemeClr>
              </a:solidFill>
              <a:latin typeface="Adobe Kaiti Std R" pitchFamily="18" charset="-128"/>
              <a:ea typeface="Adobe Kaiti Std R" pitchFamily="18" charset="-128"/>
            </a:endParaRPr>
          </a:p>
          <a:p>
            <a:endParaRPr lang="fa-IR" sz="2000" b="1" dirty="0" smtClean="0">
              <a:solidFill>
                <a:schemeClr val="tx2">
                  <a:shade val="75000"/>
                </a:schemeClr>
              </a:solidFill>
              <a:latin typeface="Adobe Kaiti Std R" pitchFamily="18" charset="-128"/>
              <a:ea typeface="Adobe Kaiti Std R" pitchFamily="18" charset="-128"/>
            </a:endParaRPr>
          </a:p>
        </p:txBody>
      </p:sp>
    </p:spTree>
  </p:cSld>
  <p:clrMapOvr>
    <a:masterClrMapping/>
  </p:clrMapOvr>
  <p:transition>
    <p:blinds/>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chemeClr val="tx1">
                    <a:lumMod val="65000"/>
                    <a:lumOff val="35000"/>
                  </a:schemeClr>
                </a:solidFill>
              </a:rPr>
              <a:t>evaluation  research</a:t>
            </a:r>
            <a:endParaRPr lang="fa-IR" b="1" dirty="0" smtClean="0">
              <a:solidFill>
                <a:schemeClr val="tx1">
                  <a:lumMod val="65000"/>
                  <a:lumOff val="35000"/>
                </a:schemeClr>
              </a:solidFill>
            </a:endParaRPr>
          </a:p>
        </p:txBody>
      </p:sp>
      <p:sp>
        <p:nvSpPr>
          <p:cNvPr id="3" name="Content Placeholder 2"/>
          <p:cNvSpPr>
            <a:spLocks noGrp="1"/>
          </p:cNvSpPr>
          <p:nvPr>
            <p:ph idx="1"/>
          </p:nvPr>
        </p:nvSpPr>
        <p:spPr/>
        <p:txBody>
          <a:bodyPr>
            <a:normAutofit/>
          </a:bodyPr>
          <a:lstStyle/>
          <a:p>
            <a:endParaRPr lang="fa-IR" sz="1800" b="1" dirty="0" smtClean="0">
              <a:solidFill>
                <a:schemeClr val="tx2">
                  <a:shade val="75000"/>
                </a:schemeClr>
              </a:solidFill>
              <a:latin typeface="Adobe Kaiti Std R" pitchFamily="18" charset="-128"/>
              <a:ea typeface="Adobe Kaiti Std R" pitchFamily="18" charset="-128"/>
            </a:endParaRPr>
          </a:p>
          <a:p>
            <a:endParaRPr lang="fa-IR" sz="1800" b="1" dirty="0" smtClean="0">
              <a:solidFill>
                <a:schemeClr val="tx2">
                  <a:shade val="75000"/>
                </a:schemeClr>
              </a:solidFill>
              <a:latin typeface="Adobe Kaiti Std R" pitchFamily="18" charset="-128"/>
              <a:ea typeface="Adobe Kaiti Std R" pitchFamily="18" charset="-128"/>
            </a:endParaRPr>
          </a:p>
          <a:p>
            <a:pPr algn="l" rtl="0">
              <a:buNone/>
            </a:pPr>
            <a:r>
              <a:rPr lang="en-US" sz="2800" b="1" dirty="0" smtClean="0">
                <a:latin typeface="Adobe Kaiti Std R" pitchFamily="18" charset="-128"/>
                <a:ea typeface="Adobe Kaiti Std R" pitchFamily="18" charset="-128"/>
              </a:rPr>
              <a:t>- Policy research is also closely related to evaluation research as both are commissioned particularly by governments and other bodies disbursing public funds to ensure accountability in the use of these funds.</a:t>
            </a:r>
            <a:r>
              <a:rPr lang="en-US" sz="1800" b="1" dirty="0">
                <a:solidFill>
                  <a:schemeClr val="tx2">
                    <a:shade val="75000"/>
                  </a:schemeClr>
                </a:solidFill>
                <a:latin typeface="Adobe Kaiti Std R" pitchFamily="18" charset="-128"/>
                <a:ea typeface="Adobe Kaiti Std R" pitchFamily="18" charset="-128"/>
                <a:cs typeface="Adobe Arabic" panose="02040503050201020203" pitchFamily="18" charset="-78"/>
              </a:rPr>
              <a:t> .(A to Z)</a:t>
            </a:r>
            <a:endParaRPr lang="fa-IR" sz="1800" b="1" dirty="0" smtClean="0">
              <a:solidFill>
                <a:schemeClr val="tx2">
                  <a:shade val="75000"/>
                </a:schemeClr>
              </a:solidFill>
              <a:latin typeface="Adobe Kaiti Std R" pitchFamily="18" charset="-128"/>
              <a:ea typeface="Adobe Kaiti Std R" pitchFamily="18" charset="-128"/>
            </a:endParaRPr>
          </a:p>
          <a:p>
            <a:endParaRPr lang="fa-IR" sz="1800" b="1" dirty="0" smtClean="0">
              <a:solidFill>
                <a:schemeClr val="tx2">
                  <a:shade val="75000"/>
                </a:schemeClr>
              </a:solidFill>
              <a:latin typeface="Adobe Kaiti Std R" pitchFamily="18" charset="-128"/>
              <a:ea typeface="Adobe Kaiti Std R" pitchFamily="18" charset="-128"/>
            </a:endParaRPr>
          </a:p>
          <a:p>
            <a:pPr>
              <a:buNone/>
            </a:pPr>
            <a:endParaRPr lang="fa-IR" sz="1800" b="1" dirty="0" smtClean="0">
              <a:solidFill>
                <a:schemeClr val="tx2">
                  <a:shade val="75000"/>
                </a:schemeClr>
              </a:solidFill>
              <a:latin typeface="Adobe Kaiti Std R" pitchFamily="18" charset="-128"/>
              <a:ea typeface="Adobe Kaiti Std R" pitchFamily="18" charset="-128"/>
            </a:endParaRPr>
          </a:p>
          <a:p>
            <a:endParaRPr lang="fa-IR" sz="1800" b="1" dirty="0" smtClean="0">
              <a:solidFill>
                <a:schemeClr val="tx2">
                  <a:shade val="75000"/>
                </a:schemeClr>
              </a:solidFill>
              <a:latin typeface="Adobe Kaiti Std R" pitchFamily="18" charset="-128"/>
              <a:ea typeface="Adobe Kaiti Std R" pitchFamily="18" charset="-128"/>
            </a:endParaRPr>
          </a:p>
        </p:txBody>
      </p:sp>
    </p:spTree>
  </p:cSld>
  <p:clrMapOvr>
    <a:masterClrMapping/>
  </p:clrMapOvr>
  <p:transition>
    <p:blind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764704"/>
            <a:ext cx="7620000" cy="5636096"/>
          </a:xfrm>
          <a:gradFill flip="none" rotWithShape="1">
            <a:gsLst>
              <a:gs pos="0">
                <a:schemeClr val="accent5">
                  <a:lumMod val="40000"/>
                  <a:lumOff val="60000"/>
                  <a:shade val="30000"/>
                  <a:satMod val="115000"/>
                </a:schemeClr>
              </a:gs>
              <a:gs pos="50000">
                <a:schemeClr val="accent5">
                  <a:lumMod val="40000"/>
                  <a:lumOff val="60000"/>
                  <a:shade val="67500"/>
                  <a:satMod val="115000"/>
                </a:schemeClr>
              </a:gs>
              <a:gs pos="100000">
                <a:schemeClr val="accent5">
                  <a:lumMod val="40000"/>
                  <a:lumOff val="60000"/>
                  <a:shade val="100000"/>
                  <a:satMod val="115000"/>
                </a:schemeClr>
              </a:gs>
            </a:gsLst>
            <a:lin ang="5400000" scaled="1"/>
            <a:tileRect/>
          </a:gradFill>
        </p:spPr>
        <p:style>
          <a:lnRef idx="0">
            <a:schemeClr val="accent2"/>
          </a:lnRef>
          <a:fillRef idx="1002">
            <a:schemeClr val="dk1"/>
          </a:fillRef>
          <a:effectRef idx="3">
            <a:schemeClr val="accent2"/>
          </a:effectRef>
          <a:fontRef idx="minor">
            <a:schemeClr val="lt1"/>
          </a:fontRef>
        </p:style>
        <p:txBody>
          <a:bodyPr/>
          <a:lstStyle/>
          <a:p>
            <a:pPr algn="ctr">
              <a:buNone/>
            </a:pPr>
            <a:r>
              <a:rPr lang="en-US" sz="2800" b="1" i="1" dirty="0" smtClean="0">
                <a:solidFill>
                  <a:schemeClr val="tx1"/>
                </a:solidFill>
                <a:latin typeface="ae_Petra" panose="02060603050605020204" pitchFamily="18" charset="-78"/>
                <a:cs typeface="ae_Petra" panose="02060603050605020204" pitchFamily="18" charset="-78"/>
              </a:rPr>
              <a:t>Policy research</a:t>
            </a:r>
            <a:endParaRPr lang="fa-IR" sz="2800" b="1" i="1" dirty="0" smtClean="0">
              <a:solidFill>
                <a:schemeClr val="tx1"/>
              </a:solidFill>
              <a:latin typeface="ae_Petra" panose="02060603050605020204" pitchFamily="18" charset="-78"/>
              <a:cs typeface="ae_Petra" panose="02060603050605020204" pitchFamily="18" charset="-78"/>
            </a:endParaRPr>
          </a:p>
          <a:p>
            <a:pPr algn="ctr">
              <a:buNone/>
            </a:pPr>
            <a:r>
              <a:rPr lang="fa-IR" sz="6000" b="1" dirty="0" smtClean="0">
                <a:solidFill>
                  <a:schemeClr val="tx1"/>
                </a:solidFill>
                <a:latin typeface="A Thuluth" pitchFamily="2" charset="-78"/>
                <a:cs typeface="A Thuluth" pitchFamily="2" charset="-78"/>
              </a:rPr>
              <a:t>سیاست پژوهی</a:t>
            </a:r>
          </a:p>
          <a:p>
            <a:pPr algn="ctr">
              <a:buNone/>
            </a:pPr>
            <a:endParaRPr lang="fa-IR" sz="800" b="1" dirty="0" smtClean="0">
              <a:solidFill>
                <a:schemeClr val="tx1"/>
              </a:solidFill>
              <a:latin typeface="Arabic Typesetting" pitchFamily="66" charset="-78"/>
              <a:cs typeface="Arabic Typesetting" pitchFamily="66" charset="-78"/>
            </a:endParaRPr>
          </a:p>
          <a:p>
            <a:pPr algn="ctr">
              <a:buNone/>
            </a:pPr>
            <a:r>
              <a:rPr lang="fa-IR" sz="4000" b="1" dirty="0" smtClean="0">
                <a:solidFill>
                  <a:schemeClr val="tx1"/>
                </a:solidFill>
                <a:latin typeface="A Thuluth" pitchFamily="2" charset="-78"/>
                <a:cs typeface="A Thuluth" pitchFamily="2" charset="-78"/>
              </a:rPr>
              <a:t>محمد جواد سواری</a:t>
            </a:r>
          </a:p>
          <a:p>
            <a:pPr algn="ctr">
              <a:buNone/>
            </a:pPr>
            <a:endParaRPr lang="fa-IR" sz="2800" b="1" dirty="0">
              <a:solidFill>
                <a:schemeClr val="tx1"/>
              </a:solidFill>
              <a:latin typeface="A Thuluth" pitchFamily="2" charset="-78"/>
              <a:cs typeface="A Thuluth" pitchFamily="2" charset="-78"/>
            </a:endParaRPr>
          </a:p>
          <a:p>
            <a:pPr>
              <a:lnSpc>
                <a:spcPct val="150000"/>
              </a:lnSpc>
              <a:buClr>
                <a:schemeClr val="tx1"/>
              </a:buClr>
              <a:buFont typeface="Wingdings" panose="05000000000000000000" pitchFamily="2" charset="2"/>
              <a:buChar char="q"/>
            </a:pPr>
            <a:r>
              <a:rPr lang="en-US" sz="1800" b="1" dirty="0">
                <a:solidFill>
                  <a:schemeClr val="tx1"/>
                </a:solidFill>
                <a:latin typeface="A Thuluth" pitchFamily="2" charset="-78"/>
                <a:cs typeface="A Thuluth" pitchFamily="2" charset="-78"/>
              </a:rPr>
              <a:t>The A-Z of Social </a:t>
            </a:r>
            <a:r>
              <a:rPr lang="en-US" sz="1800" b="1" dirty="0" smtClean="0">
                <a:solidFill>
                  <a:schemeClr val="tx1"/>
                </a:solidFill>
                <a:latin typeface="A Thuluth" pitchFamily="2" charset="-78"/>
                <a:cs typeface="A Thuluth" pitchFamily="2" charset="-78"/>
              </a:rPr>
              <a:t>Research</a:t>
            </a:r>
            <a:endParaRPr lang="fa-IR" sz="1800" b="1" dirty="0" smtClean="0">
              <a:solidFill>
                <a:schemeClr val="tx1"/>
              </a:solidFill>
              <a:latin typeface="A Thuluth" pitchFamily="2" charset="-78"/>
              <a:cs typeface="A Thuluth" pitchFamily="2" charset="-78"/>
            </a:endParaRPr>
          </a:p>
          <a:p>
            <a:pPr>
              <a:lnSpc>
                <a:spcPct val="150000"/>
              </a:lnSpc>
              <a:buClr>
                <a:schemeClr val="tx1"/>
              </a:buClr>
              <a:buFont typeface="Wingdings" panose="05000000000000000000" pitchFamily="2" charset="2"/>
              <a:buChar char="q"/>
            </a:pPr>
            <a:r>
              <a:rPr lang="fa-IR" sz="1800" b="1" dirty="0" smtClean="0">
                <a:solidFill>
                  <a:schemeClr val="tx1"/>
                </a:solidFill>
                <a:latin typeface="A Thuluth" pitchFamily="2" charset="-78"/>
                <a:cs typeface="A Thuluth" pitchFamily="2" charset="-78"/>
              </a:rPr>
              <a:t>کتاب روش های  سیاست پژوهی  ترجمه : </a:t>
            </a:r>
            <a:r>
              <a:rPr lang="fa-IR" sz="1800" dirty="0" smtClean="0">
                <a:solidFill>
                  <a:schemeClr val="tx1"/>
                </a:solidFill>
              </a:rPr>
              <a:t>هوشنگ نایبی </a:t>
            </a:r>
          </a:p>
          <a:p>
            <a:pPr>
              <a:lnSpc>
                <a:spcPct val="150000"/>
              </a:lnSpc>
              <a:buClr>
                <a:schemeClr val="tx1"/>
              </a:buClr>
              <a:buFont typeface="Wingdings" panose="05000000000000000000" pitchFamily="2" charset="2"/>
              <a:buChar char="q"/>
            </a:pPr>
            <a:r>
              <a:rPr lang="fa-IR" sz="1800" b="1" dirty="0">
                <a:solidFill>
                  <a:schemeClr val="tx1"/>
                </a:solidFill>
                <a:latin typeface="A Thuluth" pitchFamily="2" charset="-78"/>
                <a:cs typeface="A Thuluth" pitchFamily="2" charset="-78"/>
              </a:rPr>
              <a:t>بررسي تأثير سياست پژوهي در فضاي سياست </a:t>
            </a:r>
            <a:r>
              <a:rPr lang="fa-IR" sz="1800" b="1" dirty="0" smtClean="0">
                <a:solidFill>
                  <a:schemeClr val="tx1"/>
                </a:solidFill>
                <a:latin typeface="A Thuluth" pitchFamily="2" charset="-78"/>
                <a:cs typeface="A Thuluth" pitchFamily="2" charset="-78"/>
              </a:rPr>
              <a:t>گذاري(</a:t>
            </a:r>
            <a:r>
              <a:rPr lang="fa-IR" sz="1400" b="1" dirty="0" smtClean="0">
                <a:solidFill>
                  <a:schemeClr val="tx1"/>
                </a:solidFill>
                <a:latin typeface="A Thuluth" pitchFamily="2" charset="-78"/>
                <a:cs typeface="A Thuluth" pitchFamily="2" charset="-78"/>
              </a:rPr>
              <a:t>مطالعهي </a:t>
            </a:r>
            <a:r>
              <a:rPr lang="fa-IR" sz="1400" b="1" dirty="0">
                <a:solidFill>
                  <a:schemeClr val="tx1"/>
                </a:solidFill>
                <a:latin typeface="A Thuluth" pitchFamily="2" charset="-78"/>
                <a:cs typeface="A Thuluth" pitchFamily="2" charset="-78"/>
              </a:rPr>
              <a:t>موردي در مركز پژوهش هاي مجلس شوراي اسلامي</a:t>
            </a:r>
            <a:r>
              <a:rPr lang="fa-IR" sz="1400" b="1" dirty="0" smtClean="0">
                <a:solidFill>
                  <a:schemeClr val="tx1"/>
                </a:solidFill>
                <a:latin typeface="A Thuluth" pitchFamily="2" charset="-78"/>
                <a:cs typeface="A Thuluth" pitchFamily="2" charset="-78"/>
              </a:rPr>
              <a:t>)</a:t>
            </a:r>
            <a:endParaRPr lang="fa-IR" sz="1800" b="1" dirty="0">
              <a:solidFill>
                <a:schemeClr val="tx1"/>
              </a:solidFill>
              <a:latin typeface="A Thuluth" pitchFamily="2" charset="-78"/>
              <a:cs typeface="A Thuluth" pitchFamily="2" charset="-78"/>
            </a:endParaRPr>
          </a:p>
          <a:p>
            <a:pPr>
              <a:lnSpc>
                <a:spcPct val="150000"/>
              </a:lnSpc>
              <a:buClr>
                <a:schemeClr val="tx1"/>
              </a:buClr>
              <a:buFont typeface="Wingdings" panose="05000000000000000000" pitchFamily="2" charset="2"/>
              <a:buChar char="q"/>
            </a:pPr>
            <a:r>
              <a:rPr lang="fa-IR" sz="1800" b="1" dirty="0">
                <a:solidFill>
                  <a:schemeClr val="tx1"/>
                </a:solidFill>
                <a:latin typeface="A Thuluth" pitchFamily="2" charset="-78"/>
                <a:cs typeface="A Thuluth" pitchFamily="2" charset="-78"/>
              </a:rPr>
              <a:t>طراحی مدل عوامل موثر بر استفاده از سیاست پژوهی بر سیاست گذاری،با استفاده از نگرش مفهومی</a:t>
            </a:r>
          </a:p>
          <a:p>
            <a:pPr>
              <a:buClr>
                <a:schemeClr val="tx1"/>
              </a:buClr>
              <a:buFont typeface="Wingdings" panose="05000000000000000000" pitchFamily="2" charset="2"/>
              <a:buChar char="q"/>
            </a:pPr>
            <a:endParaRPr lang="fa-IR" sz="1400" b="1" dirty="0" smtClean="0">
              <a:solidFill>
                <a:schemeClr val="tx1"/>
              </a:solidFill>
              <a:latin typeface="A Thuluth" pitchFamily="2" charset="-78"/>
              <a:cs typeface="A Thuluth" pitchFamily="2" charset="-78"/>
            </a:endParaRPr>
          </a:p>
        </p:txBody>
      </p:sp>
    </p:spTree>
    <p:extLst>
      <p:ext uri="{BB962C8B-B14F-4D97-AF65-F5344CB8AC3E}">
        <p14:creationId xmlns:p14="http://schemas.microsoft.com/office/powerpoint/2010/main" val="917252333"/>
      </p:ext>
    </p:extLst>
  </p:cSld>
  <p:clrMapOvr>
    <a:masterClrMapping/>
  </p:clrMapOvr>
  <p:transition>
    <p:blinds/>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003232" cy="5217443"/>
          </a:xfrm>
        </p:spPr>
        <p:txBody>
          <a:bodyPr>
            <a:normAutofit/>
          </a:bodyPr>
          <a:lstStyle/>
          <a:p>
            <a:pPr algn="l" rtl="0">
              <a:buNone/>
            </a:pPr>
            <a:r>
              <a:rPr lang="en-US" sz="2400" b="1" dirty="0" smtClean="0">
                <a:latin typeface="Adobe Kaiti Std R" pitchFamily="18" charset="-128"/>
                <a:ea typeface="Adobe Kaiti Std R" pitchFamily="18" charset="-128"/>
              </a:rPr>
              <a:t>Although publicly funded policy research may provide an `inside track' to government resources that permits access to statistics and people which may not otherwise be accessible or publicly available and provide resources to undertake more expensive research, this is not without costs</a:t>
            </a:r>
            <a:r>
              <a:rPr lang="en-US" sz="2400" b="1" dirty="0">
                <a:solidFill>
                  <a:schemeClr val="tx2">
                    <a:shade val="75000"/>
                  </a:schemeClr>
                </a:solidFill>
                <a:latin typeface="Adobe Kaiti Std R" pitchFamily="18" charset="-128"/>
                <a:ea typeface="Adobe Kaiti Std R" pitchFamily="18" charset="-128"/>
                <a:cs typeface="Adobe Arabic" panose="02040503050201020203" pitchFamily="18" charset="-78"/>
              </a:rPr>
              <a:t> .(A to Z)</a:t>
            </a:r>
            <a:endParaRPr lang="en-US" sz="2400" b="1" dirty="0" smtClean="0">
              <a:latin typeface="Adobe Kaiti Std R" pitchFamily="18" charset="-128"/>
              <a:ea typeface="Adobe Kaiti Std R" pitchFamily="18" charset="-128"/>
            </a:endParaRPr>
          </a:p>
          <a:p>
            <a:pPr algn="ctr">
              <a:buNone/>
            </a:pPr>
            <a:endParaRPr lang="en-US" sz="2400" dirty="0"/>
          </a:p>
          <a:p>
            <a:pPr algn="ctr">
              <a:buNone/>
            </a:pPr>
            <a:endParaRPr lang="en-US" sz="2400" dirty="0" smtClean="0"/>
          </a:p>
          <a:p>
            <a:pPr algn="ctr"/>
            <a:r>
              <a:rPr lang="fa-IR" sz="2400" dirty="0" smtClean="0">
                <a:solidFill>
                  <a:schemeClr val="accent4">
                    <a:lumMod val="75000"/>
                  </a:schemeClr>
                </a:solidFill>
              </a:rPr>
              <a:t> </a:t>
            </a:r>
            <a:r>
              <a:rPr lang="fa-IR" sz="2000" b="1" dirty="0" smtClean="0">
                <a:solidFill>
                  <a:schemeClr val="accent4">
                    <a:lumMod val="75000"/>
                  </a:schemeClr>
                </a:solidFill>
                <a:cs typeface="2  Baran" panose="00000400000000000000" pitchFamily="2" charset="-78"/>
              </a:rPr>
              <a:t>اگرچه هزینه ی سیاست پژوهی سرمایه گذاری عمومی ممکن است از طریق پیگری درونی منابع دولتی حاصل شود اما بدون هزینه هم اتفاق نمی افتد که آمار و اشخاصی که دسترسی به آنها ممکن نیست یا پژوهش قابل استفاده عمومی  ،را فراهم می آورد و منابعی را برای پژوهش بیشتر ایجاد می  نماید.</a:t>
            </a:r>
            <a:endParaRPr lang="en-US" sz="2000" b="1" dirty="0" smtClean="0">
              <a:solidFill>
                <a:schemeClr val="accent4">
                  <a:lumMod val="75000"/>
                </a:schemeClr>
              </a:solidFill>
              <a:cs typeface="2  Baran" panose="00000400000000000000" pitchFamily="2" charset="-78"/>
            </a:endParaRPr>
          </a:p>
          <a:p>
            <a:pPr algn="ctr">
              <a:buNone/>
            </a:pPr>
            <a:endParaRPr lang="en-US" sz="2400" dirty="0" smtClean="0"/>
          </a:p>
        </p:txBody>
      </p:sp>
    </p:spTree>
  </p:cSld>
  <p:clrMapOvr>
    <a:masterClrMapping/>
  </p:clrMapOvr>
  <p:transition>
    <p:blinds/>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chemeClr val="tx1">
                    <a:lumMod val="65000"/>
                    <a:lumOff val="35000"/>
                  </a:schemeClr>
                </a:solidFill>
              </a:rPr>
              <a:t>ethic</a:t>
            </a:r>
            <a:endParaRPr lang="fa-IR" b="1" dirty="0" smtClean="0">
              <a:solidFill>
                <a:schemeClr val="tx1">
                  <a:lumMod val="65000"/>
                  <a:lumOff val="35000"/>
                </a:schemeClr>
              </a:solidFill>
            </a:endParaRPr>
          </a:p>
        </p:txBody>
      </p:sp>
      <p:sp>
        <p:nvSpPr>
          <p:cNvPr id="3" name="Content Placeholder 2"/>
          <p:cNvSpPr>
            <a:spLocks noGrp="1"/>
          </p:cNvSpPr>
          <p:nvPr>
            <p:ph idx="1"/>
          </p:nvPr>
        </p:nvSpPr>
        <p:spPr>
          <a:xfrm>
            <a:off x="457200" y="1196752"/>
            <a:ext cx="7620000" cy="5184576"/>
          </a:xfrm>
        </p:spPr>
        <p:txBody>
          <a:bodyPr>
            <a:normAutofit fontScale="62500" lnSpcReduction="20000"/>
          </a:bodyPr>
          <a:lstStyle/>
          <a:p>
            <a:endParaRPr lang="fa-IR" sz="1500" b="1" dirty="0" smtClean="0">
              <a:solidFill>
                <a:schemeClr val="tx2">
                  <a:shade val="75000"/>
                </a:schemeClr>
              </a:solidFill>
            </a:endParaRPr>
          </a:p>
          <a:p>
            <a:endParaRPr lang="fa-IR" sz="1500" b="1" dirty="0" smtClean="0">
              <a:solidFill>
                <a:schemeClr val="tx2">
                  <a:shade val="75000"/>
                </a:schemeClr>
              </a:solidFill>
            </a:endParaRPr>
          </a:p>
          <a:p>
            <a:pPr algn="l" rtl="0">
              <a:lnSpc>
                <a:spcPct val="170000"/>
              </a:lnSpc>
              <a:buNone/>
            </a:pPr>
            <a:r>
              <a:rPr lang="en-US" sz="2600" dirty="0" smtClean="0"/>
              <a:t>- </a:t>
            </a:r>
            <a:r>
              <a:rPr lang="en-US" sz="2900" b="1" dirty="0" smtClean="0">
                <a:latin typeface="Adobe Kaiti Std R" pitchFamily="18" charset="-128"/>
                <a:ea typeface="Adobe Kaiti Std R" pitchFamily="18" charset="-128"/>
              </a:rPr>
              <a:t>The source of funding for policy research has implications for research ethics, particularly if the research seeks direct access to past, current or potential users of welfare services who may be vulnerable. There may be conflicting interests between the policy researcher and the funder/customer.</a:t>
            </a:r>
            <a:r>
              <a:rPr lang="en-US" sz="1800" b="1" dirty="0">
                <a:solidFill>
                  <a:schemeClr val="tx2">
                    <a:shade val="75000"/>
                  </a:schemeClr>
                </a:solidFill>
                <a:latin typeface="Adobe Kaiti Std R" pitchFamily="18" charset="-128"/>
                <a:ea typeface="Adobe Kaiti Std R" pitchFamily="18" charset="-128"/>
                <a:cs typeface="Adobe Arabic" panose="02040503050201020203" pitchFamily="18" charset="-78"/>
              </a:rPr>
              <a:t> .(A to Z)</a:t>
            </a:r>
            <a:endParaRPr lang="fa-IR" sz="2900" b="1" dirty="0" smtClean="0">
              <a:latin typeface="Adobe Kaiti Std R" pitchFamily="18" charset="-128"/>
              <a:ea typeface="Adobe Kaiti Std R" pitchFamily="18" charset="-128"/>
            </a:endParaRPr>
          </a:p>
          <a:p>
            <a:endParaRPr lang="fa-IR" sz="1500" b="1" dirty="0" smtClean="0">
              <a:solidFill>
                <a:schemeClr val="tx2">
                  <a:shade val="75000"/>
                </a:schemeClr>
              </a:solidFill>
            </a:endParaRPr>
          </a:p>
          <a:p>
            <a:pPr>
              <a:buNone/>
            </a:pPr>
            <a:endParaRPr lang="fa-IR" sz="1500" b="1" dirty="0" smtClean="0">
              <a:solidFill>
                <a:schemeClr val="tx2">
                  <a:shade val="75000"/>
                </a:schemeClr>
              </a:solidFill>
            </a:endParaRPr>
          </a:p>
          <a:p>
            <a:endParaRPr lang="fa-IR" sz="1500" b="1" dirty="0" smtClean="0">
              <a:solidFill>
                <a:schemeClr val="tx2">
                  <a:shade val="75000"/>
                </a:schemeClr>
              </a:solidFill>
            </a:endParaRPr>
          </a:p>
          <a:p>
            <a:endParaRPr lang="fa-IR" sz="2600" b="1" dirty="0" smtClean="0">
              <a:solidFill>
                <a:schemeClr val="tx2">
                  <a:shade val="75000"/>
                </a:schemeClr>
              </a:solidFill>
              <a:latin typeface="08 Underground" panose="02000000000000000000" pitchFamily="2" charset="0"/>
              <a:cs typeface="+mj-cs"/>
            </a:endParaRPr>
          </a:p>
          <a:p>
            <a:r>
              <a:rPr lang="fa-IR" sz="2600" b="1" dirty="0" smtClean="0">
                <a:solidFill>
                  <a:schemeClr val="tx2">
                    <a:shade val="75000"/>
                  </a:schemeClr>
                </a:solidFill>
                <a:latin typeface="08 Underground" panose="02000000000000000000" pitchFamily="2" charset="0"/>
                <a:cs typeface="+mj-cs"/>
              </a:rPr>
              <a:t>نزدیکی سیاست پژوهی به پژوهش های اخلاقی</a:t>
            </a:r>
          </a:p>
          <a:p>
            <a:pPr>
              <a:buNone/>
            </a:pPr>
            <a:endParaRPr lang="fa-IR" sz="2600" b="1" dirty="0" smtClean="0">
              <a:solidFill>
                <a:schemeClr val="tx2">
                  <a:shade val="75000"/>
                </a:schemeClr>
              </a:solidFill>
              <a:latin typeface="08 Underground" panose="02000000000000000000" pitchFamily="2" charset="0"/>
              <a:cs typeface="+mj-cs"/>
            </a:endParaRPr>
          </a:p>
          <a:p>
            <a:r>
              <a:rPr lang="fa-IR" sz="2600" b="1" dirty="0" smtClean="0">
                <a:solidFill>
                  <a:schemeClr val="tx2">
                    <a:shade val="75000"/>
                  </a:schemeClr>
                </a:solidFill>
                <a:latin typeface="08 Underground" panose="02000000000000000000" pitchFamily="2" charset="0"/>
                <a:cs typeface="+mj-cs"/>
              </a:rPr>
              <a:t>خصوصا اگر جست و جوهای پژوهش دسترسی مستقیم به گذشته،حال و یا کاربران بالقوه خدمات رفاهی اجتماعی که در  معرض آسیب پذیری هستند داشته باشد.</a:t>
            </a:r>
          </a:p>
          <a:p>
            <a:endParaRPr lang="fa-IR" sz="2600" b="1" dirty="0" smtClean="0">
              <a:solidFill>
                <a:schemeClr val="tx2">
                  <a:shade val="75000"/>
                </a:schemeClr>
              </a:solidFill>
              <a:latin typeface="08 Underground" panose="02000000000000000000" pitchFamily="2" charset="0"/>
              <a:cs typeface="+mj-cs"/>
            </a:endParaRPr>
          </a:p>
          <a:p>
            <a:r>
              <a:rPr lang="fa-IR" sz="2600" b="1" dirty="0" smtClean="0">
                <a:solidFill>
                  <a:schemeClr val="tx2">
                    <a:shade val="75000"/>
                  </a:schemeClr>
                </a:solidFill>
                <a:latin typeface="08 Underground" panose="02000000000000000000" pitchFamily="2" charset="0"/>
                <a:cs typeface="+mj-cs"/>
              </a:rPr>
              <a:t>اینجا ممکن است یک تضاد منافع بین سیاست پژوهان و سرمایه گذاران یا مشتریان پیش بیاید.این مخصوصا زمانی رخ میدهد که سیاست پژوه در موردی به عنوان مشاور به یک شرکت تجاری متعهد باشد.</a:t>
            </a:r>
          </a:p>
        </p:txBody>
      </p:sp>
    </p:spTree>
  </p:cSld>
  <p:clrMapOvr>
    <a:masterClrMapping/>
  </p:clrMapOvr>
  <p:transition>
    <p:blinds/>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tx1">
                    <a:lumMod val="65000"/>
                    <a:lumOff val="35000"/>
                  </a:schemeClr>
                </a:solidFill>
              </a:rPr>
              <a:t>ethic</a:t>
            </a:r>
            <a:endParaRPr lang="fa-IR" dirty="0"/>
          </a:p>
        </p:txBody>
      </p:sp>
      <p:sp>
        <p:nvSpPr>
          <p:cNvPr id="3" name="Content Placeholder 2"/>
          <p:cNvSpPr>
            <a:spLocks noGrp="1"/>
          </p:cNvSpPr>
          <p:nvPr>
            <p:ph idx="1"/>
          </p:nvPr>
        </p:nvSpPr>
        <p:spPr>
          <a:xfrm>
            <a:off x="457200" y="908720"/>
            <a:ext cx="7620000" cy="5400600"/>
          </a:xfrm>
        </p:spPr>
        <p:txBody>
          <a:bodyPr>
            <a:normAutofit/>
          </a:bodyPr>
          <a:lstStyle/>
          <a:p>
            <a:pPr algn="l">
              <a:buNone/>
            </a:pPr>
            <a:endParaRPr lang="fa-IR" sz="2000" dirty="0" smtClean="0">
              <a:latin typeface="Adobe Kaiti Std R" pitchFamily="18" charset="-128"/>
              <a:ea typeface="Adobe Kaiti Std R" pitchFamily="18" charset="-128"/>
            </a:endParaRPr>
          </a:p>
          <a:p>
            <a:pPr algn="l" rtl="0">
              <a:lnSpc>
                <a:spcPct val="150000"/>
              </a:lnSpc>
              <a:buNone/>
            </a:pPr>
            <a:r>
              <a:rPr lang="en-US" sz="2800" b="1" dirty="0" smtClean="0">
                <a:latin typeface="Adobe Kaiti Std R" pitchFamily="18" charset="-128"/>
                <a:ea typeface="Adobe Kaiti Std R" pitchFamily="18" charset="-128"/>
              </a:rPr>
              <a:t>- Because of the close relationship between policy researchers and their customers, policy research, particularly that which is undertaken commercially, may be accused of being biased in</a:t>
            </a:r>
            <a:r>
              <a:rPr lang="en-US" sz="2800" b="1" dirty="0">
                <a:latin typeface="Adobe Kaiti Std R" pitchFamily="18" charset="-128"/>
                <a:ea typeface="Adobe Kaiti Std R" pitchFamily="18" charset="-128"/>
              </a:rPr>
              <a:t> </a:t>
            </a:r>
            <a:r>
              <a:rPr lang="en-US" sz="2800" b="1" dirty="0" smtClean="0">
                <a:latin typeface="Adobe Kaiti Std R" pitchFamily="18" charset="-128"/>
                <a:ea typeface="Adobe Kaiti Std R" pitchFamily="18" charset="-128"/>
              </a:rPr>
              <a:t>favour of the funding body's interest</a:t>
            </a:r>
            <a:r>
              <a:rPr lang="en-US" sz="1600" b="1" dirty="0">
                <a:solidFill>
                  <a:schemeClr val="tx2">
                    <a:shade val="75000"/>
                  </a:schemeClr>
                </a:solidFill>
                <a:latin typeface="Adobe Kaiti Std R" pitchFamily="18" charset="-128"/>
                <a:ea typeface="Adobe Kaiti Std R" pitchFamily="18" charset="-128"/>
                <a:cs typeface="Adobe Arabic" panose="02040503050201020203" pitchFamily="18" charset="-78"/>
              </a:rPr>
              <a:t> .(A to Z)</a:t>
            </a:r>
            <a:endParaRPr lang="fa-IR" sz="1600" b="1" dirty="0" smtClean="0">
              <a:solidFill>
                <a:schemeClr val="tx2">
                  <a:shade val="75000"/>
                </a:schemeClr>
              </a:solidFill>
              <a:latin typeface="Adobe Kaiti Std R" pitchFamily="18" charset="-128"/>
              <a:ea typeface="Adobe Kaiti Std R" pitchFamily="18" charset="-128"/>
            </a:endParaRPr>
          </a:p>
          <a:p>
            <a:endParaRPr lang="fa-IR" sz="1400" b="1" dirty="0" smtClean="0">
              <a:solidFill>
                <a:schemeClr val="tx2">
                  <a:shade val="75000"/>
                </a:schemeClr>
              </a:solidFill>
              <a:latin typeface="Adobe Kaiti Std R" pitchFamily="18" charset="-128"/>
              <a:ea typeface="Adobe Kaiti Std R" pitchFamily="18" charset="-128"/>
            </a:endParaRPr>
          </a:p>
          <a:p>
            <a:endParaRPr lang="fa-IR" sz="1400" b="1" dirty="0" smtClean="0">
              <a:solidFill>
                <a:schemeClr val="tx2">
                  <a:shade val="75000"/>
                </a:schemeClr>
              </a:solidFill>
              <a:latin typeface="Adobe Kaiti Std R" pitchFamily="18" charset="-128"/>
              <a:ea typeface="Adobe Kaiti Std R" pitchFamily="18" charset="-128"/>
            </a:endParaRPr>
          </a:p>
          <a:p>
            <a:endParaRPr lang="fa-IR" sz="1400" b="1" dirty="0" smtClean="0">
              <a:solidFill>
                <a:schemeClr val="tx2">
                  <a:shade val="75000"/>
                </a:schemeClr>
              </a:solidFill>
              <a:latin typeface="Adobe Kaiti Std R" pitchFamily="18" charset="-128"/>
              <a:ea typeface="Adobe Kaiti Std R" pitchFamily="18" charset="-128"/>
            </a:endParaRPr>
          </a:p>
          <a:p>
            <a:endParaRPr lang="fa-IR" sz="1400" b="1" dirty="0" smtClean="0">
              <a:solidFill>
                <a:schemeClr val="tx2">
                  <a:shade val="75000"/>
                </a:schemeClr>
              </a:solidFill>
              <a:latin typeface="Adobe Kaiti Std R" pitchFamily="18" charset="-128"/>
              <a:ea typeface="Adobe Kaiti Std R" pitchFamily="18" charset="-128"/>
            </a:endParaRPr>
          </a:p>
          <a:p>
            <a:endParaRPr lang="fa-IR" sz="2000" dirty="0">
              <a:latin typeface="Adobe Kaiti Std R" pitchFamily="18" charset="-128"/>
              <a:ea typeface="Adobe Kaiti Std R" pitchFamily="18" charset="-128"/>
            </a:endParaRPr>
          </a:p>
        </p:txBody>
      </p:sp>
    </p:spTree>
  </p:cSld>
  <p:clrMapOvr>
    <a:masterClrMapping/>
  </p:clrMapOvr>
  <p:transition>
    <p:blinds/>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chemeClr val="tx1">
                    <a:lumMod val="65000"/>
                    <a:lumOff val="35000"/>
                  </a:schemeClr>
                </a:solidFill>
              </a:rPr>
              <a:t>political dimension</a:t>
            </a:r>
            <a:endParaRPr lang="fa-IR" b="1" dirty="0" smtClean="0">
              <a:solidFill>
                <a:schemeClr val="tx1">
                  <a:lumMod val="65000"/>
                  <a:lumOff val="35000"/>
                </a:schemeClr>
              </a:solidFill>
            </a:endParaRPr>
          </a:p>
        </p:txBody>
      </p:sp>
      <p:sp>
        <p:nvSpPr>
          <p:cNvPr id="3" name="Content Placeholder 2"/>
          <p:cNvSpPr>
            <a:spLocks noGrp="1"/>
          </p:cNvSpPr>
          <p:nvPr>
            <p:ph idx="1"/>
          </p:nvPr>
        </p:nvSpPr>
        <p:spPr>
          <a:xfrm>
            <a:off x="457200" y="1600200"/>
            <a:ext cx="8003232" cy="4925144"/>
          </a:xfrm>
        </p:spPr>
        <p:txBody>
          <a:bodyPr>
            <a:noAutofit/>
          </a:bodyPr>
          <a:lstStyle/>
          <a:p>
            <a:pPr algn="l" rtl="0">
              <a:buNone/>
            </a:pPr>
            <a:r>
              <a:rPr lang="en-US" sz="3200" b="1" dirty="0" smtClean="0">
                <a:latin typeface="Adobe Kaiti Std R" pitchFamily="18" charset="-128"/>
                <a:ea typeface="Adobe Kaiti Std R" pitchFamily="18" charset="-128"/>
                <a:cs typeface="Adobe Arabic" panose="02040503050201020203" pitchFamily="18" charset="-78"/>
              </a:rPr>
              <a:t>while the source of funding - whether for theoretical or policy research - has implications for who has ultimate responsibility for, and control over,</a:t>
            </a:r>
          </a:p>
          <a:p>
            <a:pPr algn="l" rtl="0">
              <a:buNone/>
            </a:pPr>
            <a:r>
              <a:rPr lang="en-US" sz="3200" b="1" dirty="0" smtClean="0">
                <a:latin typeface="Adobe Kaiti Std R" pitchFamily="18" charset="-128"/>
                <a:ea typeface="Adobe Kaiti Std R" pitchFamily="18" charset="-128"/>
                <a:cs typeface="Adobe Arabic" panose="02040503050201020203" pitchFamily="18" charset="-78"/>
              </a:rPr>
              <a:t> a project's design and its findings, this is particularly acute in the case of policy research.</a:t>
            </a:r>
            <a:r>
              <a:rPr lang="en-US" sz="3200" b="1" dirty="0">
                <a:solidFill>
                  <a:schemeClr val="tx2">
                    <a:shade val="75000"/>
                  </a:schemeClr>
                </a:solidFill>
                <a:latin typeface="Adobe Kaiti Std R" pitchFamily="18" charset="-128"/>
                <a:ea typeface="Adobe Kaiti Std R" pitchFamily="18" charset="-128"/>
                <a:cs typeface="Adobe Arabic" panose="02040503050201020203" pitchFamily="18" charset="-78"/>
              </a:rPr>
              <a:t> .(</a:t>
            </a:r>
            <a:r>
              <a:rPr lang="en-US" sz="2400" b="1" dirty="0">
                <a:solidFill>
                  <a:schemeClr val="tx2">
                    <a:shade val="75000"/>
                  </a:schemeClr>
                </a:solidFill>
                <a:latin typeface="Adobe Kaiti Std R" pitchFamily="18" charset="-128"/>
                <a:ea typeface="Adobe Kaiti Std R" pitchFamily="18" charset="-128"/>
                <a:cs typeface="Adobe Arabic" panose="02040503050201020203" pitchFamily="18" charset="-78"/>
              </a:rPr>
              <a:t>A to Z</a:t>
            </a:r>
            <a:r>
              <a:rPr lang="en-US" sz="3200" b="1" dirty="0">
                <a:solidFill>
                  <a:schemeClr val="tx2">
                    <a:shade val="75000"/>
                  </a:schemeClr>
                </a:solidFill>
                <a:latin typeface="Adobe Kaiti Std R" pitchFamily="18" charset="-128"/>
                <a:ea typeface="Adobe Kaiti Std R" pitchFamily="18" charset="-128"/>
                <a:cs typeface="Adobe Arabic" panose="02040503050201020203" pitchFamily="18" charset="-78"/>
              </a:rPr>
              <a:t>)</a:t>
            </a:r>
            <a:endParaRPr lang="en-US" sz="3200" b="1" dirty="0" smtClean="0">
              <a:latin typeface="Adobe Kaiti Std R" pitchFamily="18" charset="-128"/>
              <a:ea typeface="Adobe Kaiti Std R" pitchFamily="18" charset="-128"/>
              <a:cs typeface="Adobe Arabic" panose="02040503050201020203" pitchFamily="18" charset="-78"/>
            </a:endParaRPr>
          </a:p>
          <a:p>
            <a:pPr algn="l">
              <a:buNone/>
            </a:pPr>
            <a:endParaRPr lang="fa-IR" sz="32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endParaRPr>
          </a:p>
        </p:txBody>
      </p:sp>
    </p:spTree>
  </p:cSld>
  <p:clrMapOvr>
    <a:masterClrMapping/>
  </p:clrMapOvr>
  <p:transition>
    <p:blinds/>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chemeClr val="tx1">
                    <a:lumMod val="65000"/>
                    <a:lumOff val="35000"/>
                  </a:schemeClr>
                </a:solidFill>
              </a:rPr>
              <a:t>veracity</a:t>
            </a:r>
            <a:endParaRPr lang="fa-IR" b="1" dirty="0" smtClean="0">
              <a:solidFill>
                <a:schemeClr val="tx1">
                  <a:lumMod val="65000"/>
                  <a:lumOff val="35000"/>
                </a:schemeClr>
              </a:solidFill>
            </a:endParaRPr>
          </a:p>
        </p:txBody>
      </p:sp>
      <p:sp>
        <p:nvSpPr>
          <p:cNvPr id="3" name="Content Placeholder 2"/>
          <p:cNvSpPr>
            <a:spLocks noGrp="1"/>
          </p:cNvSpPr>
          <p:nvPr>
            <p:ph idx="1"/>
          </p:nvPr>
        </p:nvSpPr>
        <p:spPr/>
        <p:txBody>
          <a:bodyPr>
            <a:noAutofit/>
          </a:bodyPr>
          <a:lstStyle/>
          <a:p>
            <a:pPr algn="ctr"/>
            <a:endParaRPr lang="fa-IR" sz="2800" b="1" dirty="0" smtClean="0">
              <a:solidFill>
                <a:schemeClr val="tx2">
                  <a:shade val="75000"/>
                </a:schemeClr>
              </a:solidFill>
              <a:latin typeface="Adobe Arabic" panose="02040503050201020203" pitchFamily="18" charset="-78"/>
              <a:cs typeface="Adobe Arabic" panose="02040503050201020203" pitchFamily="18" charset="-78"/>
            </a:endParaRPr>
          </a:p>
          <a:p>
            <a:pPr algn="l" rtl="0">
              <a:buNone/>
            </a:pPr>
            <a:r>
              <a:rPr lang="en-US" sz="4400" b="1" dirty="0" smtClean="0">
                <a:latin typeface="Adobe Arabic" panose="02040503050201020203" pitchFamily="18" charset="-78"/>
                <a:cs typeface="Adobe Arabic" panose="02040503050201020203" pitchFamily="18" charset="-78"/>
              </a:rPr>
              <a:t>Instead,</a:t>
            </a:r>
          </a:p>
          <a:p>
            <a:pPr algn="l" rtl="0">
              <a:buNone/>
            </a:pPr>
            <a:r>
              <a:rPr lang="en-US" sz="4400" b="1" dirty="0" smtClean="0">
                <a:latin typeface="Adobe Arabic" panose="02040503050201020203" pitchFamily="18" charset="-78"/>
                <a:cs typeface="Adobe Arabic" panose="02040503050201020203" pitchFamily="18" charset="-78"/>
              </a:rPr>
              <a:t>questions of academic veracity may be eclipsed by the power of interests to impose their own gloss upon the results</a:t>
            </a:r>
            <a:r>
              <a:rPr lang="en-US" sz="4400" b="1" dirty="0">
                <a:solidFill>
                  <a:schemeClr val="tx2">
                    <a:shade val="75000"/>
                  </a:schemeClr>
                </a:solidFill>
                <a:latin typeface="Adobe Kaiti Std R" pitchFamily="18" charset="-128"/>
                <a:ea typeface="Adobe Kaiti Std R" pitchFamily="18" charset="-128"/>
                <a:cs typeface="Adobe Arabic" panose="02040503050201020203" pitchFamily="18" charset="-78"/>
              </a:rPr>
              <a:t> </a:t>
            </a:r>
            <a:r>
              <a:rPr lang="en-US" sz="2800" b="1" dirty="0">
                <a:solidFill>
                  <a:schemeClr val="tx2">
                    <a:shade val="75000"/>
                  </a:schemeClr>
                </a:solidFill>
                <a:latin typeface="Adobe Kaiti Std R" pitchFamily="18" charset="-128"/>
                <a:ea typeface="Adobe Kaiti Std R" pitchFamily="18" charset="-128"/>
                <a:cs typeface="Adobe Arabic" panose="02040503050201020203" pitchFamily="18" charset="-78"/>
              </a:rPr>
              <a:t>.(A to Z</a:t>
            </a:r>
            <a:r>
              <a:rPr lang="en-US" sz="28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rPr>
              <a:t>)</a:t>
            </a:r>
            <a:endParaRPr lang="fa-IR" sz="2800" b="1" dirty="0" smtClean="0">
              <a:solidFill>
                <a:schemeClr val="tx2">
                  <a:shade val="75000"/>
                </a:schemeClr>
              </a:solidFill>
              <a:latin typeface="Adobe Arabic" panose="02040503050201020203" pitchFamily="18" charset="-78"/>
              <a:cs typeface="Adobe Arabic" panose="02040503050201020203" pitchFamily="18" charset="-78"/>
            </a:endParaRPr>
          </a:p>
        </p:txBody>
      </p:sp>
    </p:spTree>
  </p:cSld>
  <p:clrMapOvr>
    <a:masterClrMapping/>
  </p:clrMapOvr>
  <p:transition>
    <p:blinds/>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sz="3600" b="1" dirty="0">
                <a:solidFill>
                  <a:schemeClr val="tx2">
                    <a:shade val="75000"/>
                  </a:schemeClr>
                </a:solidFill>
                <a:latin typeface="Adobe Arabic" panose="02040503050201020203" pitchFamily="18" charset="-78"/>
                <a:cs typeface="Adobe Arabic" panose="02040503050201020203" pitchFamily="18" charset="-78"/>
              </a:rPr>
              <a:t>صحت پژوهش ها ممکن است بر اثر دو عامل زیر سوال برود </a:t>
            </a:r>
            <a:r>
              <a:rPr lang="fa-IR" sz="3600" b="1" dirty="0" smtClean="0">
                <a:solidFill>
                  <a:schemeClr val="tx2">
                    <a:shade val="75000"/>
                  </a:schemeClr>
                </a:solidFill>
                <a:latin typeface="Adobe Arabic" panose="02040503050201020203" pitchFamily="18" charset="-78"/>
                <a:cs typeface="Adobe Arabic" panose="02040503050201020203" pitchFamily="18" charset="-78"/>
              </a:rPr>
              <a:t>(</a:t>
            </a:r>
            <a:r>
              <a:rPr lang="en-US" sz="3600" b="1" dirty="0" smtClean="0">
                <a:solidFill>
                  <a:schemeClr val="tx2">
                    <a:shade val="75000"/>
                  </a:schemeClr>
                </a:solidFill>
                <a:latin typeface="Adobe Arabic" panose="02040503050201020203" pitchFamily="18" charset="-78"/>
                <a:cs typeface="Adobe Arabic" panose="02040503050201020203" pitchFamily="18" charset="-78"/>
              </a:rPr>
              <a:t>A to Z</a:t>
            </a:r>
            <a:r>
              <a:rPr lang="fa-IR" sz="3600" b="1" dirty="0" smtClean="0">
                <a:solidFill>
                  <a:schemeClr val="tx2">
                    <a:shade val="75000"/>
                  </a:schemeClr>
                </a:solidFill>
                <a:latin typeface="Adobe Arabic" panose="02040503050201020203" pitchFamily="18" charset="-78"/>
                <a:cs typeface="Adobe Arabic" panose="02040503050201020203" pitchFamily="18" charset="-78"/>
              </a:rPr>
              <a:t>):</a:t>
            </a:r>
            <a:endParaRPr lang="fa-IR" sz="3600" b="1" dirty="0">
              <a:solidFill>
                <a:schemeClr val="tx2">
                  <a:shade val="75000"/>
                </a:schemeClr>
              </a:solidFill>
              <a:latin typeface="Adobe Arabic" panose="02040503050201020203" pitchFamily="18" charset="-78"/>
              <a:cs typeface="Adobe Arabic" panose="02040503050201020203" pitchFamily="18" charset="-78"/>
            </a:endParaRPr>
          </a:p>
          <a:p>
            <a:pPr>
              <a:buNone/>
            </a:pPr>
            <a:endParaRPr lang="fa-IR" sz="3600" b="1" dirty="0" smtClean="0">
              <a:solidFill>
                <a:schemeClr val="tx2">
                  <a:shade val="75000"/>
                </a:schemeClr>
              </a:solidFill>
              <a:latin typeface="Adobe Arabic" panose="02040503050201020203" pitchFamily="18" charset="-78"/>
              <a:cs typeface="Adobe Arabic" panose="02040503050201020203" pitchFamily="18" charset="-78"/>
            </a:endParaRPr>
          </a:p>
          <a:p>
            <a:pPr>
              <a:buNone/>
            </a:pPr>
            <a:r>
              <a:rPr lang="fa-IR" sz="3600" b="1" dirty="0" smtClean="0">
                <a:solidFill>
                  <a:schemeClr val="tx2">
                    <a:shade val="75000"/>
                  </a:schemeClr>
                </a:solidFill>
                <a:latin typeface="Adobe Arabic" panose="02040503050201020203" pitchFamily="18" charset="-78"/>
                <a:cs typeface="Adobe Arabic" panose="02040503050201020203" pitchFamily="18" charset="-78"/>
              </a:rPr>
              <a:t>  </a:t>
            </a:r>
            <a:r>
              <a:rPr lang="fa-IR" sz="3600" b="1" dirty="0">
                <a:solidFill>
                  <a:schemeClr val="tx2">
                    <a:shade val="75000"/>
                  </a:schemeClr>
                </a:solidFill>
                <a:latin typeface="Adobe Arabic" panose="02040503050201020203" pitchFamily="18" charset="-78"/>
                <a:cs typeface="Adobe Arabic" panose="02040503050201020203" pitchFamily="18" charset="-78"/>
              </a:rPr>
              <a:t>1. زمینه های مناقشه آمیز سیاسی</a:t>
            </a:r>
          </a:p>
          <a:p>
            <a:pPr>
              <a:buNone/>
            </a:pPr>
            <a:r>
              <a:rPr lang="fa-IR" sz="3600" b="1" dirty="0">
                <a:solidFill>
                  <a:schemeClr val="tx2">
                    <a:shade val="75000"/>
                  </a:schemeClr>
                </a:solidFill>
                <a:latin typeface="Adobe Arabic" panose="02040503050201020203" pitchFamily="18" charset="-78"/>
                <a:cs typeface="Adobe Arabic" panose="02040503050201020203" pitchFamily="18" charset="-78"/>
              </a:rPr>
              <a:t>2. تفسیر های مورد نظر گروهای ذی نفوذ که بر نتایج اعمال می شود</a:t>
            </a:r>
            <a:endParaRPr lang="fa-IR" sz="3200" dirty="0"/>
          </a:p>
          <a:p>
            <a:endParaRPr lang="fa-IR" sz="3200" dirty="0"/>
          </a:p>
        </p:txBody>
      </p:sp>
    </p:spTree>
    <p:extLst>
      <p:ext uri="{BB962C8B-B14F-4D97-AF65-F5344CB8AC3E}">
        <p14:creationId xmlns:p14="http://schemas.microsoft.com/office/powerpoint/2010/main" val="1848140760"/>
      </p:ext>
    </p:extLst>
  </p:cSld>
  <p:clrMapOvr>
    <a:masterClrMapping/>
  </p:clrMapOvr>
  <p:transition>
    <p:blinds/>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620000" cy="2620888"/>
          </a:xfrm>
        </p:spPr>
        <p:txBody>
          <a:bodyPr>
            <a:noAutofit/>
          </a:bodyPr>
          <a:lstStyle/>
          <a:p>
            <a:pPr marL="114300" indent="0" algn="ctr">
              <a:buNone/>
            </a:pPr>
            <a:r>
              <a:rPr lang="fa-IR" sz="5400" dirty="0" smtClean="0">
                <a:cs typeface="_MRT_Khodkar" panose="00000700000000000000" pitchFamily="2" charset="-78"/>
              </a:rPr>
              <a:t>آخر دعوانا ان الحمدلله رب العالمین</a:t>
            </a:r>
            <a:endParaRPr lang="fa-IR" sz="5400" dirty="0">
              <a:cs typeface="_MRT_Khodkar" panose="00000700000000000000" pitchFamily="2" charset="-78"/>
            </a:endParaRPr>
          </a:p>
        </p:txBody>
      </p:sp>
    </p:spTree>
    <p:extLst>
      <p:ext uri="{BB962C8B-B14F-4D97-AF65-F5344CB8AC3E}">
        <p14:creationId xmlns:p14="http://schemas.microsoft.com/office/powerpoint/2010/main" val="1879263424"/>
      </p:ext>
    </p:extLst>
  </p:cSld>
  <p:clrMapOvr>
    <a:masterClrMapping/>
  </p:clrMapOvr>
  <p:transition>
    <p:blinds/>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6660232" y="2708920"/>
            <a:ext cx="1656184" cy="7200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Rounded Rectangle 4"/>
          <p:cNvSpPr/>
          <p:nvPr/>
        </p:nvSpPr>
        <p:spPr>
          <a:xfrm>
            <a:off x="4021307" y="2720812"/>
            <a:ext cx="1943778" cy="7200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Rounded Rectangle 5"/>
          <p:cNvSpPr/>
          <p:nvPr/>
        </p:nvSpPr>
        <p:spPr>
          <a:xfrm>
            <a:off x="539552" y="2708920"/>
            <a:ext cx="1872208" cy="7200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Rounded Rectangle 6"/>
          <p:cNvSpPr/>
          <p:nvPr/>
        </p:nvSpPr>
        <p:spPr>
          <a:xfrm>
            <a:off x="3661048" y="1289488"/>
            <a:ext cx="2664296" cy="7200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Right Brace 7"/>
          <p:cNvSpPr/>
          <p:nvPr/>
        </p:nvSpPr>
        <p:spPr>
          <a:xfrm>
            <a:off x="7452320" y="3933056"/>
            <a:ext cx="216024" cy="2664296"/>
          </a:xfrm>
          <a:prstGeom prst="righ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p>
        </p:txBody>
      </p:sp>
      <p:cxnSp>
        <p:nvCxnSpPr>
          <p:cNvPr id="10" name="Straight Connector 9"/>
          <p:cNvCxnSpPr/>
          <p:nvPr/>
        </p:nvCxnSpPr>
        <p:spPr>
          <a:xfrm>
            <a:off x="7956376" y="3501008"/>
            <a:ext cx="0" cy="1692188"/>
          </a:xfrm>
          <a:prstGeom prst="line">
            <a:avLst/>
          </a:prstGeom>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3819229" y="1547500"/>
            <a:ext cx="2323072" cy="369332"/>
          </a:xfrm>
          <a:prstGeom prst="rect">
            <a:avLst/>
          </a:prstGeom>
        </p:spPr>
        <p:txBody>
          <a:bodyPr wrap="none">
            <a:spAutoFit/>
          </a:bodyPr>
          <a:lstStyle/>
          <a:p>
            <a:r>
              <a:rPr lang="fa-IR" b="1" dirty="0"/>
              <a:t>پژوهش برای فضای سیاست</a:t>
            </a:r>
            <a:endParaRPr lang="fa-IR" dirty="0"/>
          </a:p>
        </p:txBody>
      </p:sp>
      <p:sp>
        <p:nvSpPr>
          <p:cNvPr id="15" name="Rectangle 14"/>
          <p:cNvSpPr/>
          <p:nvPr/>
        </p:nvSpPr>
        <p:spPr>
          <a:xfrm>
            <a:off x="7300173" y="2915652"/>
            <a:ext cx="800219" cy="369332"/>
          </a:xfrm>
          <a:prstGeom prst="rect">
            <a:avLst/>
          </a:prstGeom>
        </p:spPr>
        <p:txBody>
          <a:bodyPr wrap="none">
            <a:spAutoFit/>
          </a:bodyPr>
          <a:lstStyle/>
          <a:p>
            <a:r>
              <a:rPr lang="fa-IR" b="1" dirty="0"/>
              <a:t>دولت ها</a:t>
            </a:r>
            <a:endParaRPr lang="fa-IR" dirty="0"/>
          </a:p>
        </p:txBody>
      </p:sp>
      <p:sp>
        <p:nvSpPr>
          <p:cNvPr id="16" name="Rectangle 15"/>
          <p:cNvSpPr/>
          <p:nvPr/>
        </p:nvSpPr>
        <p:spPr>
          <a:xfrm>
            <a:off x="4139952" y="2924944"/>
            <a:ext cx="1784463" cy="369332"/>
          </a:xfrm>
          <a:prstGeom prst="rect">
            <a:avLst/>
          </a:prstGeom>
        </p:spPr>
        <p:txBody>
          <a:bodyPr wrap="none">
            <a:spAutoFit/>
          </a:bodyPr>
          <a:lstStyle/>
          <a:p>
            <a:r>
              <a:rPr lang="fa-IR" b="1" dirty="0"/>
              <a:t>سازمانهاي غيردولتي</a:t>
            </a:r>
            <a:endParaRPr lang="fa-IR" dirty="0"/>
          </a:p>
        </p:txBody>
      </p:sp>
      <p:sp>
        <p:nvSpPr>
          <p:cNvPr id="17" name="Rectangle 16"/>
          <p:cNvSpPr/>
          <p:nvPr/>
        </p:nvSpPr>
        <p:spPr>
          <a:xfrm>
            <a:off x="635439" y="2924944"/>
            <a:ext cx="1704313" cy="369332"/>
          </a:xfrm>
          <a:prstGeom prst="rect">
            <a:avLst/>
          </a:prstGeom>
        </p:spPr>
        <p:txBody>
          <a:bodyPr wrap="none">
            <a:spAutoFit/>
          </a:bodyPr>
          <a:lstStyle/>
          <a:p>
            <a:r>
              <a:rPr lang="fa-IR" b="1" dirty="0" smtClean="0"/>
              <a:t>گروه هاي  </a:t>
            </a:r>
            <a:r>
              <a:rPr lang="fa-IR" b="1" dirty="0"/>
              <a:t>پژوهشي</a:t>
            </a:r>
            <a:endParaRPr lang="fa-IR" dirty="0"/>
          </a:p>
        </p:txBody>
      </p:sp>
      <p:sp>
        <p:nvSpPr>
          <p:cNvPr id="19" name="Rectangle 18"/>
          <p:cNvSpPr/>
          <p:nvPr/>
        </p:nvSpPr>
        <p:spPr>
          <a:xfrm>
            <a:off x="2978018" y="4211796"/>
            <a:ext cx="4474302" cy="369332"/>
          </a:xfrm>
          <a:prstGeom prst="rect">
            <a:avLst/>
          </a:prstGeom>
        </p:spPr>
        <p:txBody>
          <a:bodyPr wrap="none">
            <a:spAutoFit/>
          </a:bodyPr>
          <a:lstStyle/>
          <a:p>
            <a:r>
              <a:rPr lang="fa-IR" b="1" dirty="0" smtClean="0"/>
              <a:t>- توسعه </a:t>
            </a:r>
            <a:r>
              <a:rPr lang="fa-IR" b="1" dirty="0"/>
              <a:t>در پژوهش اهمیت شناخت خط ومشسی سیاست</a:t>
            </a:r>
            <a:r>
              <a:rPr lang="en-US" b="1" dirty="0"/>
              <a:t> </a:t>
            </a:r>
            <a:endParaRPr lang="fa-IR" dirty="0"/>
          </a:p>
        </p:txBody>
      </p:sp>
      <p:sp>
        <p:nvSpPr>
          <p:cNvPr id="20" name="Rectangle 19"/>
          <p:cNvSpPr/>
          <p:nvPr/>
        </p:nvSpPr>
        <p:spPr>
          <a:xfrm>
            <a:off x="2339752" y="4941168"/>
            <a:ext cx="5112568" cy="369332"/>
          </a:xfrm>
          <a:prstGeom prst="rect">
            <a:avLst/>
          </a:prstGeom>
        </p:spPr>
        <p:txBody>
          <a:bodyPr wrap="square">
            <a:spAutoFit/>
          </a:bodyPr>
          <a:lstStyle/>
          <a:p>
            <a:r>
              <a:rPr lang="fa-IR" b="1" dirty="0"/>
              <a:t> </a:t>
            </a:r>
            <a:r>
              <a:rPr lang="fa-IR" b="1" dirty="0" smtClean="0"/>
              <a:t>- اینجاد </a:t>
            </a:r>
            <a:r>
              <a:rPr lang="fa-IR" b="1" dirty="0"/>
              <a:t>مراکز خلاقیت وابتکار سیاست پژوهی برای درک مسائل</a:t>
            </a:r>
            <a:endParaRPr lang="fa-IR" dirty="0"/>
          </a:p>
        </p:txBody>
      </p:sp>
      <p:sp>
        <p:nvSpPr>
          <p:cNvPr id="21"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a-IR"/>
          </a:p>
        </p:txBody>
      </p:sp>
      <p:sp>
        <p:nvSpPr>
          <p:cNvPr id="23" name="Rectangle 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2865438" algn="ctr"/>
              </a:tabLst>
            </a:pPr>
            <a:r>
              <a:rPr kumimoji="0" lang="fa-IR" sz="1200" b="0" i="0" u="none" strike="noStrike" cap="none" normalizeH="0" baseline="0" smtClean="0">
                <a:ln>
                  <a:noFill/>
                </a:ln>
                <a:solidFill>
                  <a:schemeClr val="tx1"/>
                </a:solidFill>
                <a:effectLst/>
                <a:latin typeface="Calibri" pitchFamily="34" charset="0"/>
                <a:ea typeface="Calibri" pitchFamily="34" charset="0"/>
                <a:cs typeface="Arial" pitchFamily="34" charset="0"/>
              </a:rPr>
              <a:t>	</a:t>
            </a: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23"/>
          <p:cNvSpPr/>
          <p:nvPr/>
        </p:nvSpPr>
        <p:spPr>
          <a:xfrm>
            <a:off x="2808312" y="5807005"/>
            <a:ext cx="4572000" cy="646331"/>
          </a:xfrm>
          <a:prstGeom prst="rect">
            <a:avLst/>
          </a:prstGeom>
        </p:spPr>
        <p:txBody>
          <a:bodyPr>
            <a:spAutoFit/>
          </a:bodyPr>
          <a:lstStyle/>
          <a:p>
            <a:r>
              <a:rPr lang="fa-IR" b="1" dirty="0" smtClean="0"/>
              <a:t>-  </a:t>
            </a:r>
            <a:r>
              <a:rPr lang="fa-IR" b="1" dirty="0"/>
              <a:t>افزایش اطلاعات قابل دسترس در ارتباط با خط مشی 	</a:t>
            </a:r>
            <a:endParaRPr lang="fa-IR" dirty="0"/>
          </a:p>
        </p:txBody>
      </p:sp>
      <p:cxnSp>
        <p:nvCxnSpPr>
          <p:cNvPr id="25" name="Straight Connector 24"/>
          <p:cNvCxnSpPr/>
          <p:nvPr/>
        </p:nvCxnSpPr>
        <p:spPr>
          <a:xfrm>
            <a:off x="1487595" y="2348880"/>
            <a:ext cx="6324765" cy="360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7" idx="2"/>
            <a:endCxn id="5" idx="0"/>
          </p:cNvCxnSpPr>
          <p:nvPr/>
        </p:nvCxnSpPr>
        <p:spPr>
          <a:xfrm>
            <a:off x="4993196" y="2009568"/>
            <a:ext cx="0" cy="711244"/>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7817545" y="2366882"/>
            <a:ext cx="0" cy="342038"/>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475656" y="2348263"/>
            <a:ext cx="0" cy="342038"/>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a:off x="7740352" y="5229200"/>
            <a:ext cx="17742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Rounded Rectangle 21"/>
          <p:cNvSpPr/>
          <p:nvPr/>
        </p:nvSpPr>
        <p:spPr>
          <a:xfrm>
            <a:off x="395536" y="260648"/>
            <a:ext cx="3024336" cy="936104"/>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r>
              <a:rPr lang="fa-IR" sz="1400" dirty="0" smtClean="0">
                <a:solidFill>
                  <a:schemeClr val="tx1"/>
                </a:solidFill>
              </a:rPr>
              <a:t>منبع: </a:t>
            </a:r>
            <a:r>
              <a:rPr lang="fa-IR" sz="1400" b="1" dirty="0">
                <a:solidFill>
                  <a:schemeClr val="tx1"/>
                </a:solidFill>
              </a:rPr>
              <a:t>بررسي تأثير سياست پژوهي در فضاي سياست گذاري</a:t>
            </a:r>
          </a:p>
          <a:p>
            <a:r>
              <a:rPr lang="fa-IR" sz="1200" b="1" dirty="0">
                <a:solidFill>
                  <a:schemeClr val="tx1"/>
                </a:solidFill>
              </a:rPr>
              <a:t>(مطالعهي موردي در مركز پژوهش هاي مجلس شوراي اسلامي)</a:t>
            </a:r>
            <a:endParaRPr lang="fa-IR" sz="1200" dirty="0">
              <a:solidFill>
                <a:schemeClr val="tx1"/>
              </a:solidFill>
            </a:endParaRPr>
          </a:p>
        </p:txBody>
      </p:sp>
    </p:spTree>
    <p:extLst>
      <p:ext uri="{BB962C8B-B14F-4D97-AF65-F5344CB8AC3E}">
        <p14:creationId xmlns:p14="http://schemas.microsoft.com/office/powerpoint/2010/main" val="1348160525"/>
      </p:ext>
    </p:extLst>
  </p:cSld>
  <p:clrMapOvr>
    <a:masterClrMapping/>
  </p:clrMapOvr>
  <p:transition>
    <p:blind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latin typeface="Adobe Arabic" panose="02040503050201020203" pitchFamily="18" charset="-78"/>
                <a:cs typeface="Adobe Arabic" panose="02040503050201020203" pitchFamily="18" charset="-78"/>
              </a:rPr>
              <a:t>تعریف</a:t>
            </a:r>
            <a:endParaRPr lang="fa-IR" b="1" dirty="0">
              <a:latin typeface="Adobe Arabic" panose="02040503050201020203" pitchFamily="18" charset="-78"/>
              <a:cs typeface="Adobe Arabic" panose="02040503050201020203" pitchFamily="18" charset="-78"/>
            </a:endParaRPr>
          </a:p>
        </p:txBody>
      </p:sp>
      <p:sp>
        <p:nvSpPr>
          <p:cNvPr id="4" name="Content Placeholder 2"/>
          <p:cNvSpPr>
            <a:spLocks noGrp="1"/>
          </p:cNvSpPr>
          <p:nvPr>
            <p:ph idx="1"/>
          </p:nvPr>
        </p:nvSpPr>
        <p:spPr/>
        <p:txBody>
          <a:bodyPr>
            <a:normAutofit/>
          </a:bodyPr>
          <a:lstStyle/>
          <a:p>
            <a:pPr>
              <a:lnSpc>
                <a:spcPct val="150000"/>
              </a:lnSpc>
            </a:pPr>
            <a:r>
              <a:rPr lang="fa-IR" sz="2800" b="1" dirty="0">
                <a:latin typeface="Adobe Arabic" panose="02040503050201020203" pitchFamily="18" charset="-78"/>
                <a:cs typeface="Adobe Arabic" panose="02040503050201020203" pitchFamily="18" charset="-78"/>
              </a:rPr>
              <a:t>سياست پژوهي فرآيند انجام پژوهش درخصوص </a:t>
            </a:r>
            <a:r>
              <a:rPr lang="fa-IR" sz="2800" b="1" dirty="0" smtClean="0">
                <a:latin typeface="Adobe Arabic" panose="02040503050201020203" pitchFamily="18" charset="-78"/>
                <a:cs typeface="Adobe Arabic" panose="02040503050201020203" pitchFamily="18" charset="-78"/>
              </a:rPr>
              <a:t>مسئله ي </a:t>
            </a:r>
            <a:r>
              <a:rPr lang="fa-IR" sz="2800" b="1" dirty="0">
                <a:latin typeface="Adobe Arabic" panose="02040503050201020203" pitchFamily="18" charset="-78"/>
                <a:cs typeface="Adobe Arabic" panose="02040503050201020203" pitchFamily="18" charset="-78"/>
              </a:rPr>
              <a:t>اجتماعي مهم يا تحليل آن مسئله به منظور ارايه </a:t>
            </a:r>
            <a:r>
              <a:rPr lang="fa-IR" sz="2800" b="1" dirty="0" smtClean="0">
                <a:latin typeface="Adobe Arabic" panose="02040503050201020203" pitchFamily="18" charset="-78"/>
                <a:cs typeface="Adobe Arabic" panose="02040503050201020203" pitchFamily="18" charset="-78"/>
              </a:rPr>
              <a:t>توصيه هاي </a:t>
            </a:r>
            <a:r>
              <a:rPr lang="fa-IR" sz="2800" b="1" dirty="0">
                <a:latin typeface="Adobe Arabic" panose="02040503050201020203" pitchFamily="18" charset="-78"/>
                <a:cs typeface="Adobe Arabic" panose="02040503050201020203" pitchFamily="18" charset="-78"/>
              </a:rPr>
              <a:t>عملي، توصيه هاي معطوف به عمل به سياستگذاران براي حل مسئله است </a:t>
            </a:r>
            <a:r>
              <a:rPr lang="fa-IR" sz="2800" b="1" dirty="0" smtClean="0">
                <a:latin typeface="Adobe Arabic" panose="02040503050201020203" pitchFamily="18" charset="-78"/>
                <a:cs typeface="Adobe Arabic" panose="02040503050201020203" pitchFamily="18" charset="-78"/>
              </a:rPr>
              <a:t>یا به عبارت دیگر تحلیل </a:t>
            </a:r>
            <a:r>
              <a:rPr lang="fa-IR" sz="2800" b="1" dirty="0">
                <a:latin typeface="Adobe Arabic" panose="02040503050201020203" pitchFamily="18" charset="-78"/>
                <a:cs typeface="Adobe Arabic" panose="02040503050201020203" pitchFamily="18" charset="-78"/>
              </a:rPr>
              <a:t>سیاست</a:t>
            </a:r>
            <a:r>
              <a:rPr lang="fa-IR" sz="2800" b="1" dirty="0" smtClean="0">
                <a:latin typeface="Adobe Arabic" panose="02040503050201020203" pitchFamily="18" charset="-78"/>
                <a:cs typeface="Adobe Arabic" panose="02040503050201020203" pitchFamily="18" charset="-78"/>
              </a:rPr>
              <a:t>، </a:t>
            </a:r>
            <a:r>
              <a:rPr lang="fa-IR" sz="2800" b="1" dirty="0">
                <a:latin typeface="Adobe Arabic" panose="02040503050201020203" pitchFamily="18" charset="-78"/>
                <a:cs typeface="Adobe Arabic" panose="02040503050201020203" pitchFamily="18" charset="-78"/>
              </a:rPr>
              <a:t> فرآيند انجام پژوهش يا تحليل درباره </a:t>
            </a:r>
            <a:r>
              <a:rPr lang="fa-IR" sz="2800" b="1" dirty="0" smtClean="0">
                <a:latin typeface="Adobe Arabic" panose="02040503050201020203" pitchFamily="18" charset="-78"/>
                <a:cs typeface="Adobe Arabic" panose="02040503050201020203" pitchFamily="18" charset="-78"/>
              </a:rPr>
              <a:t>يك </a:t>
            </a:r>
            <a:r>
              <a:rPr lang="fa-IR" sz="2800" b="1" dirty="0">
                <a:latin typeface="Adobe Arabic" panose="02040503050201020203" pitchFamily="18" charset="-78"/>
                <a:cs typeface="Adobe Arabic" panose="02040503050201020203" pitchFamily="18" charset="-78"/>
              </a:rPr>
              <a:t>مشكل اساسي جامعه است كه به سياستگذاران پيشنهادهاي واقع گرايانه و عملي براي كاهش مشكلات ارايه مي دهد.</a:t>
            </a:r>
          </a:p>
        </p:txBody>
      </p:sp>
      <p:sp>
        <p:nvSpPr>
          <p:cNvPr id="3" name="Rounded Rectangle 2"/>
          <p:cNvSpPr/>
          <p:nvPr/>
        </p:nvSpPr>
        <p:spPr>
          <a:xfrm>
            <a:off x="611560" y="332656"/>
            <a:ext cx="3384376" cy="13681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1400" b="1" dirty="0" smtClean="0">
                <a:solidFill>
                  <a:schemeClr val="tx1"/>
                </a:solidFill>
                <a:latin typeface="Adobe Arabic" panose="02040503050201020203" pitchFamily="18" charset="-78"/>
                <a:cs typeface="+mj-cs"/>
              </a:rPr>
              <a:t>-  طراحی مدل عوامل موثر بر استفاده از سیاست پژوهی بر سیاست گذاری،با استفاده از نگرش مفهومی</a:t>
            </a:r>
          </a:p>
          <a:p>
            <a:pPr algn="ctr"/>
            <a:r>
              <a:rPr lang="fa-IR" sz="1400" b="1" dirty="0" smtClean="0">
                <a:solidFill>
                  <a:schemeClr val="tx1"/>
                </a:solidFill>
                <a:cs typeface="+mj-cs"/>
              </a:rPr>
              <a:t>- </a:t>
            </a:r>
            <a:r>
              <a:rPr lang="fa-IR" sz="1400" b="1" dirty="0">
                <a:solidFill>
                  <a:schemeClr val="tx1"/>
                </a:solidFill>
                <a:cs typeface="+mj-cs"/>
              </a:rPr>
              <a:t>بررسي تأثير سياست پژوهي در فضاي سياست گذاري</a:t>
            </a:r>
          </a:p>
        </p:txBody>
      </p:sp>
    </p:spTree>
    <p:extLst>
      <p:ext uri="{BB962C8B-B14F-4D97-AF65-F5344CB8AC3E}">
        <p14:creationId xmlns:p14="http://schemas.microsoft.com/office/powerpoint/2010/main" val="697424221"/>
      </p:ext>
    </p:extLst>
  </p:cSld>
  <p:clrMapOvr>
    <a:masterClrMapping/>
  </p:clrMapOvr>
  <p:transition>
    <p:blind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latin typeface="Adobe Arabic" panose="02040503050201020203" pitchFamily="18" charset="-78"/>
                <a:cs typeface="Adobe Arabic" panose="02040503050201020203" pitchFamily="18" charset="-78"/>
              </a:rPr>
              <a:t>کار ویژه ها</a:t>
            </a:r>
            <a:endParaRPr lang="fa-IR" b="1" dirty="0">
              <a:latin typeface="Adobe Arabic" panose="02040503050201020203" pitchFamily="18" charset="-78"/>
              <a:cs typeface="Adobe Arabic" panose="02040503050201020203" pitchFamily="18" charset="-78"/>
            </a:endParaRPr>
          </a:p>
        </p:txBody>
      </p:sp>
      <p:sp>
        <p:nvSpPr>
          <p:cNvPr id="3" name="Content Placeholder 2"/>
          <p:cNvSpPr>
            <a:spLocks noGrp="1"/>
          </p:cNvSpPr>
          <p:nvPr>
            <p:ph idx="1"/>
          </p:nvPr>
        </p:nvSpPr>
        <p:spPr/>
        <p:txBody>
          <a:bodyPr/>
          <a:lstStyle/>
          <a:p>
            <a:r>
              <a:rPr lang="fa-IR" b="1" dirty="0">
                <a:latin typeface="Adobe Arabic" panose="02040503050201020203" pitchFamily="18" charset="-78"/>
                <a:cs typeface="Adobe Arabic" panose="02040503050201020203" pitchFamily="18" charset="-78"/>
              </a:rPr>
              <a:t>1. سياست پژوهي </a:t>
            </a:r>
            <a:r>
              <a:rPr lang="fa-IR" b="1" dirty="0" smtClean="0">
                <a:latin typeface="Adobe Arabic" panose="02040503050201020203" pitchFamily="18" charset="-78"/>
                <a:cs typeface="Adobe Arabic" panose="02040503050201020203" pitchFamily="18" charset="-78"/>
              </a:rPr>
              <a:t>نحوه ي </a:t>
            </a:r>
            <a:r>
              <a:rPr lang="fa-IR" b="1" dirty="0">
                <a:latin typeface="Adobe Arabic" panose="02040503050201020203" pitchFamily="18" charset="-78"/>
                <a:cs typeface="Adobe Arabic" panose="02040503050201020203" pitchFamily="18" charset="-78"/>
              </a:rPr>
              <a:t>توجه خط </a:t>
            </a:r>
            <a:r>
              <a:rPr lang="fa-IR" b="1" dirty="0" smtClean="0">
                <a:latin typeface="Adobe Arabic" panose="02040503050201020203" pitchFamily="18" charset="-78"/>
                <a:cs typeface="Adobe Arabic" panose="02040503050201020203" pitchFamily="18" charset="-78"/>
              </a:rPr>
              <a:t>مشي گذاران </a:t>
            </a:r>
            <a:r>
              <a:rPr lang="fa-IR" b="1" dirty="0">
                <a:latin typeface="Adobe Arabic" panose="02040503050201020203" pitchFamily="18" charset="-78"/>
                <a:cs typeface="Adobe Arabic" panose="02040503050201020203" pitchFamily="18" charset="-78"/>
              </a:rPr>
              <a:t>به مسايل مرتبط با خط مشي را تحت تأثير قرار ميدهد</a:t>
            </a:r>
            <a:r>
              <a:rPr lang="fa-IR" b="1" dirty="0" smtClean="0">
                <a:latin typeface="Adobe Arabic" panose="02040503050201020203" pitchFamily="18" charset="-78"/>
                <a:cs typeface="Adobe Arabic" panose="02040503050201020203" pitchFamily="18" charset="-78"/>
              </a:rPr>
              <a:t>.</a:t>
            </a:r>
          </a:p>
          <a:p>
            <a:endParaRPr lang="fa-IR" b="1" dirty="0">
              <a:latin typeface="Adobe Arabic" panose="02040503050201020203" pitchFamily="18" charset="-78"/>
              <a:cs typeface="Adobe Arabic" panose="02040503050201020203" pitchFamily="18" charset="-78"/>
            </a:endParaRPr>
          </a:p>
          <a:p>
            <a:pPr marL="0" indent="0">
              <a:buNone/>
            </a:pPr>
            <a:endParaRPr lang="en-US" b="1" dirty="0">
              <a:latin typeface="Adobe Arabic" panose="02040503050201020203" pitchFamily="18" charset="-78"/>
              <a:cs typeface="Adobe Arabic" panose="02040503050201020203" pitchFamily="18" charset="-78"/>
            </a:endParaRPr>
          </a:p>
          <a:p>
            <a:r>
              <a:rPr lang="fa-IR" b="1" dirty="0">
                <a:latin typeface="Adobe Arabic" panose="02040503050201020203" pitchFamily="18" charset="-78"/>
                <a:cs typeface="Adobe Arabic" panose="02040503050201020203" pitchFamily="18" charset="-78"/>
              </a:rPr>
              <a:t>2. سياست پژوهي </a:t>
            </a:r>
            <a:r>
              <a:rPr lang="fa-IR" b="1" dirty="0" smtClean="0">
                <a:latin typeface="Adobe Arabic" panose="02040503050201020203" pitchFamily="18" charset="-78"/>
                <a:cs typeface="Adobe Arabic" panose="02040503050201020203" pitchFamily="18" charset="-78"/>
              </a:rPr>
              <a:t>نحوه ي </a:t>
            </a:r>
            <a:r>
              <a:rPr lang="fa-IR" b="1" dirty="0">
                <a:latin typeface="Adobe Arabic" panose="02040503050201020203" pitchFamily="18" charset="-78"/>
                <a:cs typeface="Adobe Arabic" panose="02040503050201020203" pitchFamily="18" charset="-78"/>
              </a:rPr>
              <a:t>حمايت مؤثر از خط </a:t>
            </a:r>
            <a:r>
              <a:rPr lang="fa-IR" b="1" dirty="0" smtClean="0">
                <a:latin typeface="Adobe Arabic" panose="02040503050201020203" pitchFamily="18" charset="-78"/>
                <a:cs typeface="Adobe Arabic" panose="02040503050201020203" pitchFamily="18" charset="-78"/>
              </a:rPr>
              <a:t>مشي هاي </a:t>
            </a:r>
            <a:r>
              <a:rPr lang="fa-IR" b="1" dirty="0">
                <a:latin typeface="Adobe Arabic" panose="02040503050201020203" pitchFamily="18" charset="-78"/>
                <a:cs typeface="Adobe Arabic" panose="02040503050201020203" pitchFamily="18" charset="-78"/>
              </a:rPr>
              <a:t>عمومي ترجيحي خط مشي گذاران را تحت تأثير قرار مي دهد.</a:t>
            </a:r>
            <a:endParaRPr lang="en-US" b="1" dirty="0">
              <a:latin typeface="Adobe Arabic" panose="02040503050201020203" pitchFamily="18" charset="-78"/>
              <a:cs typeface="Adobe Arabic" panose="02040503050201020203" pitchFamily="18" charset="-78"/>
            </a:endParaRPr>
          </a:p>
          <a:p>
            <a:endParaRPr lang="fa-IR" b="1" dirty="0">
              <a:latin typeface="Adobe Arabic" panose="02040503050201020203" pitchFamily="18" charset="-78"/>
              <a:cs typeface="Adobe Arabic" panose="02040503050201020203" pitchFamily="18" charset="-78"/>
            </a:endParaRPr>
          </a:p>
        </p:txBody>
      </p:sp>
      <p:sp>
        <p:nvSpPr>
          <p:cNvPr id="4" name="Rounded Rectangle 3"/>
          <p:cNvSpPr/>
          <p:nvPr/>
        </p:nvSpPr>
        <p:spPr>
          <a:xfrm>
            <a:off x="395536" y="404664"/>
            <a:ext cx="3024336" cy="936104"/>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r>
              <a:rPr lang="fa-IR" sz="1400" dirty="0" smtClean="0">
                <a:solidFill>
                  <a:schemeClr val="tx1"/>
                </a:solidFill>
              </a:rPr>
              <a:t>منبع: </a:t>
            </a:r>
            <a:r>
              <a:rPr lang="fa-IR" sz="1400" b="1" dirty="0">
                <a:solidFill>
                  <a:schemeClr val="tx1"/>
                </a:solidFill>
              </a:rPr>
              <a:t>بررسي تأثير سياست پژوهي در فضاي سياست گذاري</a:t>
            </a:r>
          </a:p>
          <a:p>
            <a:r>
              <a:rPr lang="fa-IR" sz="1200" b="1" dirty="0">
                <a:solidFill>
                  <a:schemeClr val="tx1"/>
                </a:solidFill>
              </a:rPr>
              <a:t>(مطالعهي موردي در مركز پژوهش هاي مجلس شوراي اسلامي)</a:t>
            </a:r>
            <a:endParaRPr lang="fa-IR" sz="1200" dirty="0">
              <a:solidFill>
                <a:schemeClr val="tx1"/>
              </a:solidFill>
            </a:endParaRPr>
          </a:p>
        </p:txBody>
      </p:sp>
    </p:spTree>
    <p:extLst>
      <p:ext uri="{BB962C8B-B14F-4D97-AF65-F5344CB8AC3E}">
        <p14:creationId xmlns:p14="http://schemas.microsoft.com/office/powerpoint/2010/main" val="1091054331"/>
      </p:ext>
    </p:extLst>
  </p:cSld>
  <p:clrMapOvr>
    <a:masterClrMapping/>
  </p:clrMapOvr>
  <p:transition>
    <p:blind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latin typeface="Adobe Arabic" panose="02040503050201020203" pitchFamily="18" charset="-78"/>
                <a:cs typeface="Adobe Arabic" panose="02040503050201020203" pitchFamily="18" charset="-78"/>
              </a:rPr>
              <a:t>انواع پژوهش</a:t>
            </a:r>
            <a:endParaRPr lang="fa-IR" b="1" dirty="0">
              <a:latin typeface="Adobe Arabic" panose="02040503050201020203" pitchFamily="18" charset="-78"/>
              <a:cs typeface="Adobe Arabic" panose="02040503050201020203" pitchFamily="18" charset="-78"/>
            </a:endParaRPr>
          </a:p>
        </p:txBody>
      </p:sp>
      <p:sp>
        <p:nvSpPr>
          <p:cNvPr id="3" name="Content Placeholder 2"/>
          <p:cNvSpPr>
            <a:spLocks noGrp="1"/>
          </p:cNvSpPr>
          <p:nvPr>
            <p:ph idx="1"/>
          </p:nvPr>
        </p:nvSpPr>
        <p:spPr/>
        <p:txBody>
          <a:bodyPr>
            <a:noAutofit/>
          </a:bodyPr>
          <a:lstStyle/>
          <a:p>
            <a:pPr marL="0" indent="0">
              <a:buNone/>
            </a:pPr>
            <a:r>
              <a:rPr lang="fa-IR" sz="2800" b="1" dirty="0">
                <a:latin typeface="Adobe Arabic" panose="02040503050201020203" pitchFamily="18" charset="-78"/>
                <a:cs typeface="Adobe Arabic" panose="02040503050201020203" pitchFamily="18" charset="-78"/>
              </a:rPr>
              <a:t>آلبرت كرون چهار نوع پژوهش را </a:t>
            </a:r>
            <a:r>
              <a:rPr lang="fa-IR" sz="2800" b="1" dirty="0" smtClean="0">
                <a:latin typeface="Adobe Arabic" panose="02040503050201020203" pitchFamily="18" charset="-78"/>
                <a:cs typeface="Adobe Arabic" panose="02040503050201020203" pitchFamily="18" charset="-78"/>
              </a:rPr>
              <a:t>معرفي ميكند.</a:t>
            </a:r>
          </a:p>
          <a:p>
            <a:pPr marL="0" indent="0">
              <a:buNone/>
            </a:pPr>
            <a:endParaRPr lang="en-US" sz="2800" b="1" dirty="0">
              <a:latin typeface="Adobe Arabic" panose="02040503050201020203" pitchFamily="18" charset="-78"/>
              <a:cs typeface="Adobe Arabic" panose="02040503050201020203" pitchFamily="18" charset="-78"/>
            </a:endParaRPr>
          </a:p>
          <a:p>
            <a:r>
              <a:rPr lang="fa-IR" sz="2800" b="1" dirty="0">
                <a:latin typeface="Adobe Arabic" panose="02040503050201020203" pitchFamily="18" charset="-78"/>
                <a:cs typeface="Adobe Arabic" panose="02040503050201020203" pitchFamily="18" charset="-78"/>
              </a:rPr>
              <a:t>1. پژوهش نظري پايه اي                     صرف انتزاعی</a:t>
            </a:r>
            <a:endParaRPr lang="en-US" sz="2800" b="1" dirty="0">
              <a:latin typeface="Adobe Arabic" panose="02040503050201020203" pitchFamily="18" charset="-78"/>
              <a:cs typeface="Adobe Arabic" panose="02040503050201020203" pitchFamily="18" charset="-78"/>
            </a:endParaRPr>
          </a:p>
          <a:p>
            <a:r>
              <a:rPr lang="fa-IR" sz="2800" b="1" dirty="0">
                <a:latin typeface="Adobe Arabic" panose="02040503050201020203" pitchFamily="18" charset="-78"/>
                <a:cs typeface="Adobe Arabic" panose="02040503050201020203" pitchFamily="18" charset="-78"/>
              </a:rPr>
              <a:t>2. پژوهش عيني پايه اي                      جهت گیری در زمینه ی حل </a:t>
            </a:r>
            <a:r>
              <a:rPr lang="fa-IR" sz="2800" b="1" dirty="0" smtClean="0">
                <a:latin typeface="Adobe Arabic" panose="02040503050201020203" pitchFamily="18" charset="-78"/>
                <a:cs typeface="Adobe Arabic" panose="02040503050201020203" pitchFamily="18" charset="-78"/>
              </a:rPr>
              <a:t>مسائل</a:t>
            </a:r>
            <a:endParaRPr lang="en-US" sz="2800" b="1" dirty="0">
              <a:latin typeface="Adobe Arabic" panose="02040503050201020203" pitchFamily="18" charset="-78"/>
              <a:cs typeface="Adobe Arabic" panose="02040503050201020203" pitchFamily="18" charset="-78"/>
            </a:endParaRPr>
          </a:p>
          <a:p>
            <a:r>
              <a:rPr lang="fa-IR" sz="2800" b="1" dirty="0">
                <a:latin typeface="Adobe Arabic" panose="02040503050201020203" pitchFamily="18" charset="-78"/>
                <a:cs typeface="Adobe Arabic" panose="02040503050201020203" pitchFamily="18" charset="-78"/>
              </a:rPr>
              <a:t>3. پژوهش كاربردي          </a:t>
            </a:r>
            <a:r>
              <a:rPr lang="fa-IR" sz="2800" b="1" dirty="0" smtClean="0">
                <a:latin typeface="Adobe Arabic" panose="02040503050201020203" pitchFamily="18" charset="-78"/>
                <a:cs typeface="Adobe Arabic" panose="02040503050201020203" pitchFamily="18" charset="-78"/>
              </a:rPr>
              <a:t>                 بررسی </a:t>
            </a:r>
            <a:r>
              <a:rPr lang="fa-IR" sz="2800" b="1" dirty="0">
                <a:latin typeface="Adobe Arabic" panose="02040503050201020203" pitchFamily="18" charset="-78"/>
                <a:cs typeface="Adobe Arabic" panose="02040503050201020203" pitchFamily="18" charset="-78"/>
              </a:rPr>
              <a:t>مستمر مشکلات سازمان </a:t>
            </a:r>
            <a:endParaRPr lang="en-US" sz="2800" b="1" dirty="0">
              <a:latin typeface="Adobe Arabic" panose="02040503050201020203" pitchFamily="18" charset="-78"/>
              <a:cs typeface="Adobe Arabic" panose="02040503050201020203" pitchFamily="18" charset="-78"/>
            </a:endParaRPr>
          </a:p>
          <a:p>
            <a:r>
              <a:rPr lang="fa-IR" sz="2800" b="1" dirty="0">
                <a:latin typeface="Adobe Arabic" panose="02040503050201020203" pitchFamily="18" charset="-78"/>
                <a:cs typeface="Adobe Arabic" panose="02040503050201020203" pitchFamily="18" charset="-78"/>
              </a:rPr>
              <a:t>4. پژوهش عملياتي                      كاملاً عملياتي  </a:t>
            </a:r>
            <a:endParaRPr lang="fa-IR" sz="2800" b="1" dirty="0" smtClean="0">
              <a:latin typeface="Adobe Arabic" panose="02040503050201020203" pitchFamily="18" charset="-78"/>
              <a:cs typeface="Adobe Arabic" panose="02040503050201020203" pitchFamily="18" charset="-78"/>
            </a:endParaRPr>
          </a:p>
          <a:p>
            <a:pPr marL="0" indent="0">
              <a:buNone/>
            </a:pPr>
            <a:endParaRPr lang="en-US" sz="2800" b="1" dirty="0">
              <a:latin typeface="Adobe Arabic" panose="02040503050201020203" pitchFamily="18" charset="-78"/>
              <a:cs typeface="Adobe Arabic" panose="02040503050201020203" pitchFamily="18" charset="-78"/>
            </a:endParaRPr>
          </a:p>
          <a:p>
            <a:pPr marL="0" indent="0">
              <a:buNone/>
            </a:pPr>
            <a:r>
              <a:rPr lang="fa-IR" sz="2800" b="1" dirty="0">
                <a:latin typeface="Adobe Arabic" panose="02040503050201020203" pitchFamily="18" charset="-78"/>
                <a:cs typeface="Adobe Arabic" panose="02040503050201020203" pitchFamily="18" charset="-78"/>
              </a:rPr>
              <a:t>در سياست پژوهي عمدتاً از روش پژوهش كاربردي و حتي عملياتي استفاده </a:t>
            </a:r>
            <a:r>
              <a:rPr lang="fa-IR" sz="2800" b="1" dirty="0" smtClean="0">
                <a:latin typeface="Adobe Arabic" panose="02040503050201020203" pitchFamily="18" charset="-78"/>
                <a:cs typeface="Adobe Arabic" panose="02040503050201020203" pitchFamily="18" charset="-78"/>
              </a:rPr>
              <a:t>مي شود</a:t>
            </a:r>
            <a:r>
              <a:rPr lang="fa-IR" sz="2800" b="1" dirty="0">
                <a:latin typeface="Adobe Arabic" panose="02040503050201020203" pitchFamily="18" charset="-78"/>
                <a:cs typeface="Adobe Arabic" panose="02040503050201020203" pitchFamily="18" charset="-78"/>
              </a:rPr>
              <a:t>.</a:t>
            </a:r>
            <a:endParaRPr lang="en-US" sz="2800" b="1" dirty="0">
              <a:latin typeface="Adobe Arabic" panose="02040503050201020203" pitchFamily="18" charset="-78"/>
              <a:cs typeface="Adobe Arabic" panose="02040503050201020203" pitchFamily="18" charset="-78"/>
            </a:endParaRPr>
          </a:p>
          <a:p>
            <a:endParaRPr lang="fa-IR" sz="2800" b="1" dirty="0">
              <a:latin typeface="Adobe Arabic" panose="02040503050201020203" pitchFamily="18" charset="-78"/>
              <a:cs typeface="Adobe Arabic" panose="02040503050201020203" pitchFamily="18" charset="-78"/>
            </a:endParaRPr>
          </a:p>
        </p:txBody>
      </p:sp>
      <p:sp>
        <p:nvSpPr>
          <p:cNvPr id="4" name="Notched Right Arrow 3"/>
          <p:cNvSpPr/>
          <p:nvPr/>
        </p:nvSpPr>
        <p:spPr>
          <a:xfrm rot="10800000">
            <a:off x="4139952" y="2852936"/>
            <a:ext cx="936104" cy="216024"/>
          </a:xfrm>
          <a:prstGeom prst="notchedRightArrow">
            <a:avLst/>
          </a:prstGeom>
          <a:solidFill>
            <a:schemeClr val="accent5">
              <a:lumMod val="40000"/>
              <a:lumOff val="6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Notched Right Arrow 4"/>
          <p:cNvSpPr/>
          <p:nvPr/>
        </p:nvSpPr>
        <p:spPr>
          <a:xfrm rot="10800000">
            <a:off x="4427984" y="3356992"/>
            <a:ext cx="936104" cy="216024"/>
          </a:xfrm>
          <a:prstGeom prst="notchedRightArrow">
            <a:avLst/>
          </a:prstGeom>
          <a:solidFill>
            <a:schemeClr val="accent5">
              <a:lumMod val="40000"/>
              <a:lumOff val="6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Notched Right Arrow 5"/>
          <p:cNvSpPr/>
          <p:nvPr/>
        </p:nvSpPr>
        <p:spPr>
          <a:xfrm rot="10800000">
            <a:off x="4788024" y="3789040"/>
            <a:ext cx="936104" cy="216024"/>
          </a:xfrm>
          <a:prstGeom prst="notchedRightArrow">
            <a:avLst/>
          </a:prstGeom>
          <a:solidFill>
            <a:schemeClr val="accent5">
              <a:lumMod val="40000"/>
              <a:lumOff val="6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Notched Right Arrow 6"/>
          <p:cNvSpPr/>
          <p:nvPr/>
        </p:nvSpPr>
        <p:spPr>
          <a:xfrm rot="10800000">
            <a:off x="4932041" y="4365104"/>
            <a:ext cx="936104" cy="216024"/>
          </a:xfrm>
          <a:prstGeom prst="notchedRightArrow">
            <a:avLst/>
          </a:prstGeom>
          <a:solidFill>
            <a:schemeClr val="accent5">
              <a:lumMod val="40000"/>
              <a:lumOff val="6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Rounded Rectangle 7"/>
          <p:cNvSpPr/>
          <p:nvPr/>
        </p:nvSpPr>
        <p:spPr>
          <a:xfrm>
            <a:off x="395536" y="404664"/>
            <a:ext cx="3024336" cy="936104"/>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r>
              <a:rPr lang="fa-IR" sz="1400" dirty="0" smtClean="0">
                <a:solidFill>
                  <a:schemeClr val="tx1"/>
                </a:solidFill>
              </a:rPr>
              <a:t>منبع: </a:t>
            </a:r>
            <a:r>
              <a:rPr lang="fa-IR" sz="1400" b="1" dirty="0">
                <a:solidFill>
                  <a:schemeClr val="tx1"/>
                </a:solidFill>
              </a:rPr>
              <a:t>بررسي تأثير سياست پژوهي در فضاي سياست گذاري</a:t>
            </a:r>
          </a:p>
          <a:p>
            <a:r>
              <a:rPr lang="fa-IR" sz="1200" b="1" dirty="0">
                <a:solidFill>
                  <a:schemeClr val="tx1"/>
                </a:solidFill>
              </a:rPr>
              <a:t>(مطالعهي موردي در مركز پژوهش هاي مجلس شوراي اسلامي)</a:t>
            </a:r>
            <a:endParaRPr lang="fa-IR" sz="1200" dirty="0">
              <a:solidFill>
                <a:schemeClr val="tx1"/>
              </a:solidFill>
            </a:endParaRPr>
          </a:p>
        </p:txBody>
      </p:sp>
    </p:spTree>
    <p:extLst>
      <p:ext uri="{BB962C8B-B14F-4D97-AF65-F5344CB8AC3E}">
        <p14:creationId xmlns:p14="http://schemas.microsoft.com/office/powerpoint/2010/main" val="2046926760"/>
      </p:ext>
    </p:extLst>
  </p:cSld>
  <p:clrMapOvr>
    <a:masterClrMapping/>
  </p:clrMapOvr>
  <p:transition>
    <p:blind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1614478"/>
          </a:xfrm>
        </p:spPr>
        <p:txBody>
          <a:bodyPr>
            <a:normAutofit fontScale="90000"/>
          </a:bodyPr>
          <a:lstStyle/>
          <a:p>
            <a:pPr algn="ctr"/>
            <a:r>
              <a:rPr lang="en-US" b="1" i="1" dirty="0" smtClean="0">
                <a:solidFill>
                  <a:schemeClr val="tx1">
                    <a:lumMod val="65000"/>
                    <a:lumOff val="35000"/>
                  </a:schemeClr>
                </a:solidFill>
                <a:latin typeface="Adobe Arabic" panose="02040503050201020203" pitchFamily="18" charset="-78"/>
                <a:cs typeface="Adobe Arabic" panose="02040503050201020203" pitchFamily="18" charset="-78"/>
              </a:rPr>
              <a:t>theoretical research</a:t>
            </a:r>
            <a:br>
              <a:rPr lang="en-US" b="1" i="1" dirty="0" smtClean="0">
                <a:solidFill>
                  <a:schemeClr val="tx1">
                    <a:lumMod val="65000"/>
                    <a:lumOff val="35000"/>
                  </a:schemeClr>
                </a:solidFill>
                <a:latin typeface="Adobe Arabic" panose="02040503050201020203" pitchFamily="18" charset="-78"/>
                <a:cs typeface="Adobe Arabic" panose="02040503050201020203" pitchFamily="18" charset="-78"/>
              </a:rPr>
            </a:br>
            <a:r>
              <a:rPr lang="en-US" b="1" i="1" dirty="0" smtClean="0">
                <a:solidFill>
                  <a:schemeClr val="tx1">
                    <a:lumMod val="65000"/>
                    <a:lumOff val="35000"/>
                  </a:schemeClr>
                </a:solidFill>
                <a:latin typeface="Adobe Arabic" panose="02040503050201020203" pitchFamily="18" charset="-78"/>
                <a:cs typeface="Adobe Arabic" panose="02040503050201020203" pitchFamily="18" charset="-78"/>
              </a:rPr>
              <a:t> </a:t>
            </a:r>
            <a:r>
              <a:rPr lang="en-US" b="1" i="1" dirty="0" smtClean="0">
                <a:solidFill>
                  <a:schemeClr val="accent2">
                    <a:lumMod val="75000"/>
                  </a:schemeClr>
                </a:solidFill>
                <a:latin typeface="Adobe Arabic" panose="02040503050201020203" pitchFamily="18" charset="-78"/>
                <a:cs typeface="Adobe Arabic" panose="02040503050201020203" pitchFamily="18" charset="-78"/>
              </a:rPr>
              <a:t>and</a:t>
            </a:r>
            <a:br>
              <a:rPr lang="en-US" b="1" i="1" dirty="0" smtClean="0">
                <a:solidFill>
                  <a:schemeClr val="accent2">
                    <a:lumMod val="75000"/>
                  </a:schemeClr>
                </a:solidFill>
                <a:latin typeface="Adobe Arabic" panose="02040503050201020203" pitchFamily="18" charset="-78"/>
                <a:cs typeface="Adobe Arabic" panose="02040503050201020203" pitchFamily="18" charset="-78"/>
              </a:rPr>
            </a:br>
            <a:r>
              <a:rPr lang="en-US" b="1" i="1" dirty="0" smtClean="0">
                <a:solidFill>
                  <a:schemeClr val="accent2">
                    <a:lumMod val="75000"/>
                  </a:schemeClr>
                </a:solidFill>
                <a:latin typeface="Adobe Arabic" panose="02040503050201020203" pitchFamily="18" charset="-78"/>
                <a:cs typeface="Adobe Arabic" panose="02040503050201020203" pitchFamily="18" charset="-78"/>
              </a:rPr>
              <a:t> </a:t>
            </a:r>
            <a:r>
              <a:rPr lang="en-US" b="1" i="1" dirty="0" smtClean="0">
                <a:solidFill>
                  <a:schemeClr val="tx1">
                    <a:lumMod val="65000"/>
                    <a:lumOff val="35000"/>
                  </a:schemeClr>
                </a:solidFill>
                <a:latin typeface="Adobe Arabic" panose="02040503050201020203" pitchFamily="18" charset="-78"/>
                <a:cs typeface="Adobe Arabic" panose="02040503050201020203" pitchFamily="18" charset="-78"/>
              </a:rPr>
              <a:t>policy  research</a:t>
            </a:r>
            <a:endParaRPr lang="fa-IR" i="1" dirty="0">
              <a:latin typeface="Adobe Arabic" panose="02040503050201020203" pitchFamily="18" charset="-78"/>
              <a:cs typeface="Adobe Arabic" panose="02040503050201020203" pitchFamily="18" charset="-78"/>
            </a:endParaRPr>
          </a:p>
        </p:txBody>
      </p:sp>
      <p:sp>
        <p:nvSpPr>
          <p:cNvPr id="3" name="Content Placeholder 2"/>
          <p:cNvSpPr>
            <a:spLocks noGrp="1"/>
          </p:cNvSpPr>
          <p:nvPr>
            <p:ph idx="1"/>
          </p:nvPr>
        </p:nvSpPr>
        <p:spPr>
          <a:xfrm>
            <a:off x="304800" y="2132856"/>
            <a:ext cx="8155632" cy="3579819"/>
          </a:xfrm>
        </p:spPr>
        <p:txBody>
          <a:bodyPr>
            <a:noAutofit/>
          </a:bodyPr>
          <a:lstStyle/>
          <a:p>
            <a:pPr algn="l">
              <a:lnSpc>
                <a:spcPct val="150000"/>
              </a:lnSpc>
              <a:buNone/>
            </a:pPr>
            <a:endParaRPr lang="en-US" b="1" dirty="0" smtClean="0">
              <a:solidFill>
                <a:schemeClr val="tx2">
                  <a:shade val="75000"/>
                </a:schemeClr>
              </a:solidFill>
              <a:latin typeface="Adobe Kaiti Std R" pitchFamily="18" charset="-128"/>
              <a:ea typeface="Adobe Kaiti Std R" pitchFamily="18" charset="-128"/>
              <a:cs typeface="Adobe Arabic" panose="02040503050201020203" pitchFamily="18" charset="-78"/>
            </a:endParaRPr>
          </a:p>
          <a:p>
            <a:pPr algn="l">
              <a:lnSpc>
                <a:spcPct val="150000"/>
              </a:lnSpc>
              <a:buNone/>
            </a:pPr>
            <a:r>
              <a:rPr lang="en-US" b="1" dirty="0" smtClean="0">
                <a:solidFill>
                  <a:schemeClr val="tx2">
                    <a:shade val="75000"/>
                  </a:schemeClr>
                </a:solidFill>
                <a:latin typeface="Adobe Kaiti Std R" pitchFamily="18" charset="-128"/>
                <a:ea typeface="Adobe Kaiti Std R" pitchFamily="18" charset="-128"/>
                <a:cs typeface="Adobe Arabic" panose="02040503050201020203" pitchFamily="18" charset="-78"/>
              </a:rPr>
              <a:t>- Theoretical research aims to enhance an academic social science discipline's understanding of the world while the concerns of policy research are principally with knowledge for action and with the practical application of research.(A to Z)</a:t>
            </a:r>
            <a:endParaRPr lang="fa-IR" b="1" dirty="0" smtClean="0">
              <a:solidFill>
                <a:schemeClr val="tx2">
                  <a:shade val="75000"/>
                </a:schemeClr>
              </a:solidFill>
              <a:latin typeface="Adobe Kaiti Std R" pitchFamily="18" charset="-128"/>
              <a:ea typeface="Adobe Kaiti Std R" pitchFamily="18" charset="-128"/>
              <a:cs typeface="Adobe Arabic" panose="02040503050201020203" pitchFamily="18" charset="-78"/>
            </a:endParaRPr>
          </a:p>
          <a:p>
            <a:pPr algn="ctr">
              <a:lnSpc>
                <a:spcPct val="150000"/>
              </a:lnSpc>
            </a:pPr>
            <a:endParaRPr lang="fa-IR" sz="2400" b="1" dirty="0" smtClean="0">
              <a:latin typeface="Adobe Kaiti Std R" pitchFamily="18" charset="-128"/>
              <a:ea typeface="Adobe Kaiti Std R" pitchFamily="18" charset="-128"/>
              <a:cs typeface="Adobe Arabic" panose="02040503050201020203" pitchFamily="18" charset="-78"/>
            </a:endParaRPr>
          </a:p>
          <a:p>
            <a:pPr algn="ctr">
              <a:lnSpc>
                <a:spcPct val="150000"/>
              </a:lnSpc>
            </a:pPr>
            <a:endParaRPr lang="fa-IR" sz="2800" b="1" dirty="0" smtClean="0">
              <a:latin typeface="Adobe Kaiti Std R" pitchFamily="18" charset="-128"/>
              <a:ea typeface="Adobe Kaiti Std R" pitchFamily="18" charset="-128"/>
              <a:cs typeface="Adobe Arabic" panose="02040503050201020203" pitchFamily="18" charset="-78"/>
            </a:endParaRPr>
          </a:p>
        </p:txBody>
      </p:sp>
    </p:spTree>
  </p:cSld>
  <p:clrMapOvr>
    <a:masterClrMapping/>
  </p:clrMapOvr>
  <p:transition>
    <p:blind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1471602"/>
          </a:xfrm>
        </p:spPr>
        <p:txBody>
          <a:bodyPr>
            <a:normAutofit fontScale="90000"/>
          </a:bodyPr>
          <a:lstStyle/>
          <a:p>
            <a:pPr algn="ctr"/>
            <a:r>
              <a:rPr lang="en-US" b="1" dirty="0" smtClean="0">
                <a:solidFill>
                  <a:schemeClr val="tx1">
                    <a:lumMod val="65000"/>
                    <a:lumOff val="35000"/>
                  </a:schemeClr>
                </a:solidFill>
                <a:latin typeface="Adobe Arabic" panose="02040503050201020203" pitchFamily="18" charset="-78"/>
                <a:cs typeface="Adobe Arabic" panose="02040503050201020203" pitchFamily="18" charset="-78"/>
              </a:rPr>
              <a:t>theoretical research</a:t>
            </a:r>
            <a:br>
              <a:rPr lang="en-US" b="1" dirty="0" smtClean="0">
                <a:solidFill>
                  <a:schemeClr val="tx1">
                    <a:lumMod val="65000"/>
                    <a:lumOff val="35000"/>
                  </a:schemeClr>
                </a:solidFill>
                <a:latin typeface="Adobe Arabic" panose="02040503050201020203" pitchFamily="18" charset="-78"/>
                <a:cs typeface="Adobe Arabic" panose="02040503050201020203" pitchFamily="18" charset="-78"/>
              </a:rPr>
            </a:br>
            <a:r>
              <a:rPr lang="en-US" b="1" dirty="0" smtClean="0">
                <a:solidFill>
                  <a:schemeClr val="tx1">
                    <a:lumMod val="65000"/>
                    <a:lumOff val="35000"/>
                  </a:schemeClr>
                </a:solidFill>
                <a:latin typeface="Adobe Arabic" panose="02040503050201020203" pitchFamily="18" charset="-78"/>
                <a:cs typeface="Adobe Arabic" panose="02040503050201020203" pitchFamily="18" charset="-78"/>
              </a:rPr>
              <a:t> </a:t>
            </a:r>
            <a:r>
              <a:rPr lang="en-US" b="1" dirty="0" smtClean="0">
                <a:solidFill>
                  <a:schemeClr val="accent2">
                    <a:lumMod val="75000"/>
                  </a:schemeClr>
                </a:solidFill>
                <a:latin typeface="Adobe Arabic" panose="02040503050201020203" pitchFamily="18" charset="-78"/>
                <a:cs typeface="Adobe Arabic" panose="02040503050201020203" pitchFamily="18" charset="-78"/>
              </a:rPr>
              <a:t>and</a:t>
            </a:r>
            <a:br>
              <a:rPr lang="en-US" b="1" dirty="0" smtClean="0">
                <a:solidFill>
                  <a:schemeClr val="accent2">
                    <a:lumMod val="75000"/>
                  </a:schemeClr>
                </a:solidFill>
                <a:latin typeface="Adobe Arabic" panose="02040503050201020203" pitchFamily="18" charset="-78"/>
                <a:cs typeface="Adobe Arabic" panose="02040503050201020203" pitchFamily="18" charset="-78"/>
              </a:rPr>
            </a:br>
            <a:r>
              <a:rPr lang="en-US" b="1" dirty="0" smtClean="0">
                <a:solidFill>
                  <a:schemeClr val="accent2">
                    <a:lumMod val="75000"/>
                  </a:schemeClr>
                </a:solidFill>
                <a:latin typeface="Adobe Arabic" panose="02040503050201020203" pitchFamily="18" charset="-78"/>
                <a:cs typeface="Adobe Arabic" panose="02040503050201020203" pitchFamily="18" charset="-78"/>
              </a:rPr>
              <a:t> </a:t>
            </a:r>
            <a:r>
              <a:rPr lang="en-US" b="1" dirty="0" smtClean="0">
                <a:solidFill>
                  <a:schemeClr val="tx1">
                    <a:lumMod val="65000"/>
                    <a:lumOff val="35000"/>
                  </a:schemeClr>
                </a:solidFill>
                <a:latin typeface="Adobe Arabic" panose="02040503050201020203" pitchFamily="18" charset="-78"/>
                <a:cs typeface="Adobe Arabic" panose="02040503050201020203" pitchFamily="18" charset="-78"/>
              </a:rPr>
              <a:t>policy  research</a:t>
            </a:r>
            <a:endParaRPr lang="fa-IR" dirty="0">
              <a:latin typeface="Adobe Arabic" panose="02040503050201020203" pitchFamily="18" charset="-78"/>
              <a:cs typeface="Adobe Arabic" panose="02040503050201020203" pitchFamily="18" charset="-78"/>
            </a:endParaRPr>
          </a:p>
        </p:txBody>
      </p:sp>
      <p:sp>
        <p:nvSpPr>
          <p:cNvPr id="3" name="Content Placeholder 2"/>
          <p:cNvSpPr>
            <a:spLocks noGrp="1"/>
          </p:cNvSpPr>
          <p:nvPr>
            <p:ph idx="1"/>
          </p:nvPr>
        </p:nvSpPr>
        <p:spPr>
          <a:xfrm>
            <a:off x="304800" y="2000240"/>
            <a:ext cx="8155632" cy="4079885"/>
          </a:xfrm>
        </p:spPr>
        <p:txBody>
          <a:bodyPr>
            <a:noAutofit/>
          </a:bodyPr>
          <a:lstStyle/>
          <a:p>
            <a:pPr algn="l">
              <a:buNone/>
            </a:pPr>
            <a:endParaRPr lang="en-US" sz="4000" dirty="0" smtClean="0">
              <a:latin typeface="Adobe Arabic" panose="02040503050201020203" pitchFamily="18" charset="-78"/>
              <a:cs typeface="Adobe Arabic" panose="02040503050201020203" pitchFamily="18" charset="-78"/>
            </a:endParaRPr>
          </a:p>
          <a:p>
            <a:pPr algn="l">
              <a:buNone/>
            </a:pPr>
            <a:r>
              <a:rPr lang="en-US" b="1" dirty="0" smtClean="0">
                <a:solidFill>
                  <a:schemeClr val="tx2">
                    <a:shade val="75000"/>
                  </a:schemeClr>
                </a:solidFill>
                <a:latin typeface="Adobe Kaiti Std R" pitchFamily="18" charset="-128"/>
                <a:ea typeface="Adobe Kaiti Std R" pitchFamily="18" charset="-128"/>
                <a:cs typeface="Adobe Arabic" panose="02040503050201020203" pitchFamily="18" charset="-78"/>
              </a:rPr>
              <a:t>-while academic `ivy-tower' research often holds up the neutrality of the researcher as an ideal, in contrast, policy research is not </a:t>
            </a:r>
            <a:r>
              <a:rPr lang="en-US" b="1" dirty="0">
                <a:solidFill>
                  <a:schemeClr val="tx2">
                    <a:shade val="75000"/>
                  </a:schemeClr>
                </a:solidFill>
                <a:latin typeface="Adobe Kaiti Std R" pitchFamily="18" charset="-128"/>
                <a:ea typeface="Adobe Kaiti Std R" pitchFamily="18" charset="-128"/>
                <a:cs typeface="Adobe Arabic" panose="02040503050201020203" pitchFamily="18" charset="-78"/>
              </a:rPr>
              <a:t>value-free .(A to Z</a:t>
            </a:r>
            <a:r>
              <a:rPr lang="en-US" b="1" dirty="0" smtClean="0">
                <a:solidFill>
                  <a:schemeClr val="tx2">
                    <a:shade val="75000"/>
                  </a:schemeClr>
                </a:solidFill>
                <a:latin typeface="Adobe Kaiti Std R" pitchFamily="18" charset="-128"/>
                <a:ea typeface="Adobe Kaiti Std R" pitchFamily="18" charset="-128"/>
                <a:cs typeface="Adobe Arabic" panose="02040503050201020203" pitchFamily="18" charset="-78"/>
              </a:rPr>
              <a:t>)</a:t>
            </a:r>
          </a:p>
          <a:p>
            <a:pPr>
              <a:buNone/>
            </a:pPr>
            <a:endParaRPr lang="en-US" dirty="0" smtClean="0">
              <a:solidFill>
                <a:schemeClr val="tx2">
                  <a:shade val="75000"/>
                </a:schemeClr>
              </a:solidFill>
              <a:latin typeface="Adobe Arabic" panose="02040503050201020203" pitchFamily="18" charset="-78"/>
              <a:cs typeface="Adobe Arabic" panose="02040503050201020203" pitchFamily="18" charset="-78"/>
            </a:endParaRPr>
          </a:p>
          <a:p>
            <a:pPr algn="ctr"/>
            <a:r>
              <a:rPr lang="fa-IR" sz="2400" b="1" dirty="0" smtClean="0">
                <a:solidFill>
                  <a:schemeClr val="tx2">
                    <a:shade val="75000"/>
                  </a:schemeClr>
                </a:solidFill>
                <a:latin typeface="Adobe Arabic" panose="02040503050201020203" pitchFamily="18" charset="-78"/>
                <a:cs typeface="Adobe Arabic" panose="02040503050201020203" pitchFamily="18" charset="-78"/>
              </a:rPr>
              <a:t>در پژوهش نظری بی طرفی پژوهشگر و دخالت ندادن ارزش های شخصی یک حالت ایده آل است، ولی در سیاست پژوهی ارزش های پژوهشگر هم دخیل است.</a:t>
            </a:r>
            <a:endParaRPr lang="fa-IR" sz="2000" b="1" dirty="0" smtClean="0">
              <a:solidFill>
                <a:schemeClr val="tx2">
                  <a:shade val="75000"/>
                </a:schemeClr>
              </a:solidFill>
              <a:latin typeface="Adobe Arabic" panose="02040503050201020203" pitchFamily="18" charset="-78"/>
              <a:cs typeface="Adobe Arabic" panose="02040503050201020203" pitchFamily="18" charset="-78"/>
            </a:endParaRPr>
          </a:p>
        </p:txBody>
      </p:sp>
    </p:spTree>
  </p:cSld>
  <p:clrMapOvr>
    <a:masterClrMapping/>
  </p:clrMapOvr>
  <p:transition>
    <p:blind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2">
                    <a:lumMod val="75000"/>
                  </a:schemeClr>
                </a:solidFill>
                <a:latin typeface="Adobe Arabic" panose="02040503050201020203" pitchFamily="18" charset="-78"/>
                <a:cs typeface="Adobe Arabic" panose="02040503050201020203" pitchFamily="18" charset="-78"/>
              </a:rPr>
              <a:t> </a:t>
            </a:r>
            <a:r>
              <a:rPr lang="en-US" b="1" dirty="0" smtClean="0">
                <a:solidFill>
                  <a:schemeClr val="tx1">
                    <a:lumMod val="65000"/>
                    <a:lumOff val="35000"/>
                  </a:schemeClr>
                </a:solidFill>
                <a:latin typeface="Adobe Arabic" panose="02040503050201020203" pitchFamily="18" charset="-78"/>
                <a:cs typeface="Adobe Arabic" panose="02040503050201020203" pitchFamily="18" charset="-78"/>
              </a:rPr>
              <a:t>policy  research</a:t>
            </a:r>
            <a:endParaRPr lang="fa-IR" dirty="0">
              <a:latin typeface="Adobe Arabic" panose="02040503050201020203" pitchFamily="18" charset="-78"/>
              <a:cs typeface="Adobe Arabic" panose="02040503050201020203" pitchFamily="18" charset="-78"/>
            </a:endParaRPr>
          </a:p>
        </p:txBody>
      </p:sp>
      <p:sp>
        <p:nvSpPr>
          <p:cNvPr id="3" name="Content Placeholder 2"/>
          <p:cNvSpPr>
            <a:spLocks noGrp="1"/>
          </p:cNvSpPr>
          <p:nvPr>
            <p:ph idx="1"/>
          </p:nvPr>
        </p:nvSpPr>
        <p:spPr/>
        <p:txBody>
          <a:bodyPr>
            <a:noAutofit/>
          </a:bodyPr>
          <a:lstStyle/>
          <a:p>
            <a:pPr algn="ctr">
              <a:buNone/>
            </a:pPr>
            <a:endParaRPr lang="fa-IR" sz="2400" b="1" dirty="0" smtClean="0">
              <a:solidFill>
                <a:schemeClr val="tx2">
                  <a:shade val="75000"/>
                </a:schemeClr>
              </a:solidFill>
              <a:latin typeface="Adobe Arabic" panose="02040503050201020203" pitchFamily="18" charset="-78"/>
              <a:cs typeface="Adobe Arabic" panose="02040503050201020203" pitchFamily="18" charset="-78"/>
            </a:endParaRPr>
          </a:p>
          <a:p>
            <a:pPr algn="l">
              <a:buNone/>
            </a:pPr>
            <a:r>
              <a:rPr lang="en-US" sz="2400" b="1" dirty="0" smtClean="0">
                <a:solidFill>
                  <a:schemeClr val="tx2">
                    <a:shade val="75000"/>
                  </a:schemeClr>
                </a:solidFill>
                <a:latin typeface="Adobe Kaiti Std R" pitchFamily="18" charset="-128"/>
                <a:ea typeface="Adobe Kaiti Std R" pitchFamily="18" charset="-128"/>
                <a:cs typeface="Adobe Arabic" panose="02040503050201020203" pitchFamily="18" charset="-78"/>
              </a:rPr>
              <a:t>- policy research can be interpreted in terms of being `good' or `bad'; that is, whether the research finds that the positive goals of a social policy are being met</a:t>
            </a:r>
            <a:r>
              <a:rPr lang="en-US" b="1" dirty="0" smtClean="0">
                <a:solidFill>
                  <a:schemeClr val="tx2">
                    <a:shade val="75000"/>
                  </a:schemeClr>
                </a:solidFill>
                <a:latin typeface="Adobe Arabic" panose="02040503050201020203" pitchFamily="18" charset="-78"/>
                <a:cs typeface="Adobe Arabic" panose="02040503050201020203" pitchFamily="18" charset="-78"/>
              </a:rPr>
              <a:t>.</a:t>
            </a:r>
            <a:r>
              <a:rPr lang="en-US" b="1" dirty="0">
                <a:solidFill>
                  <a:schemeClr val="tx2">
                    <a:shade val="75000"/>
                  </a:schemeClr>
                </a:solidFill>
                <a:latin typeface="Adobe Kaiti Std R" pitchFamily="18" charset="-128"/>
                <a:ea typeface="Adobe Kaiti Std R" pitchFamily="18" charset="-128"/>
                <a:cs typeface="Adobe Arabic" panose="02040503050201020203" pitchFamily="18" charset="-78"/>
              </a:rPr>
              <a:t> </a:t>
            </a:r>
            <a:r>
              <a:rPr lang="en-US" b="1" dirty="0" smtClean="0">
                <a:solidFill>
                  <a:schemeClr val="tx2">
                    <a:shade val="75000"/>
                  </a:schemeClr>
                </a:solidFill>
                <a:latin typeface="Adobe Kaiti Std R" pitchFamily="18" charset="-128"/>
                <a:ea typeface="Adobe Kaiti Std R" pitchFamily="18" charset="-128"/>
                <a:cs typeface="Adobe Arabic" panose="02040503050201020203" pitchFamily="18" charset="-78"/>
              </a:rPr>
              <a:t>(</a:t>
            </a:r>
            <a:r>
              <a:rPr lang="en-US" b="1" dirty="0">
                <a:solidFill>
                  <a:schemeClr val="tx2">
                    <a:shade val="75000"/>
                  </a:schemeClr>
                </a:solidFill>
                <a:latin typeface="Adobe Kaiti Std R" pitchFamily="18" charset="-128"/>
                <a:ea typeface="Adobe Kaiti Std R" pitchFamily="18" charset="-128"/>
                <a:cs typeface="Adobe Arabic" panose="02040503050201020203" pitchFamily="18" charset="-78"/>
              </a:rPr>
              <a:t>A to Z)</a:t>
            </a:r>
            <a:endParaRPr lang="fa-IR" b="1" dirty="0" smtClean="0">
              <a:solidFill>
                <a:schemeClr val="tx2">
                  <a:shade val="75000"/>
                </a:schemeClr>
              </a:solidFill>
              <a:latin typeface="Adobe Arabic" panose="02040503050201020203" pitchFamily="18" charset="-78"/>
              <a:cs typeface="Adobe Arabic" panose="02040503050201020203" pitchFamily="18" charset="-78"/>
            </a:endParaRPr>
          </a:p>
          <a:p>
            <a:pPr algn="ctr">
              <a:buNone/>
            </a:pPr>
            <a:endParaRPr lang="en-US" sz="2400" b="1" dirty="0" smtClean="0">
              <a:solidFill>
                <a:schemeClr val="tx2">
                  <a:shade val="75000"/>
                </a:schemeClr>
              </a:solidFill>
              <a:latin typeface="Adobe Arabic" panose="02040503050201020203" pitchFamily="18" charset="-78"/>
              <a:cs typeface="Adobe Arabic" panose="02040503050201020203" pitchFamily="18" charset="-78"/>
            </a:endParaRPr>
          </a:p>
          <a:p>
            <a:pPr algn="ctr"/>
            <a:r>
              <a:rPr lang="fa-IR" sz="2800" b="1" dirty="0" smtClean="0">
                <a:solidFill>
                  <a:schemeClr val="tx2">
                    <a:shade val="75000"/>
                  </a:schemeClr>
                </a:solidFill>
                <a:latin typeface="Adobe Arabic" panose="02040503050201020203" pitchFamily="18" charset="-78"/>
                <a:cs typeface="Adobe Arabic" panose="02040503050201020203" pitchFamily="18" charset="-78"/>
              </a:rPr>
              <a:t>سیاست های اجتماعی با اهداف ارزش </a:t>
            </a:r>
            <a:r>
              <a:rPr lang="fa-IR" sz="2400" b="1" dirty="0" smtClean="0">
                <a:solidFill>
                  <a:schemeClr val="tx2">
                    <a:shade val="75000"/>
                  </a:schemeClr>
                </a:solidFill>
                <a:latin typeface="Adobe Arabic" panose="02040503050201020203" pitchFamily="18" charset="-78"/>
                <a:cs typeface="Adobe Arabic" panose="02040503050201020203" pitchFamily="18" charset="-78"/>
              </a:rPr>
              <a:t>گذاری شده سر و کار دارند و سیاست پژوهی نیز چون نتایج سیاست ها را بر اساس خوب یا بد بیان می کند می تواند سیاست های مثبت اجتماعی را نشان دهد.</a:t>
            </a:r>
            <a:endParaRPr lang="fa-IR" sz="2800" b="1" dirty="0" smtClean="0">
              <a:solidFill>
                <a:schemeClr val="tx2">
                  <a:shade val="75000"/>
                </a:schemeClr>
              </a:solidFill>
              <a:latin typeface="Adobe Arabic" panose="02040503050201020203" pitchFamily="18" charset="-78"/>
              <a:cs typeface="Adobe Arabic" panose="02040503050201020203" pitchFamily="18" charset="-78"/>
            </a:endParaRPr>
          </a:p>
        </p:txBody>
      </p:sp>
    </p:spTree>
  </p:cSld>
  <p:clrMapOvr>
    <a:masterClrMapping/>
  </p:clrMapOvr>
  <p:transition>
    <p:blind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Adjacency</Template>
  <TotalTime>1137</TotalTime>
  <Words>2537</Words>
  <Application>Microsoft Office PowerPoint</Application>
  <PresentationFormat>On-screen Show (4:3)</PresentationFormat>
  <Paragraphs>231</Paragraphs>
  <Slides>26</Slides>
  <Notes>17</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Adjacency</vt:lpstr>
      <vt:lpstr>PowerPoint Presentation</vt:lpstr>
      <vt:lpstr>PowerPoint Presentation</vt:lpstr>
      <vt:lpstr>PowerPoint Presentation</vt:lpstr>
      <vt:lpstr>تعریف</vt:lpstr>
      <vt:lpstr>کار ویژه ها</vt:lpstr>
      <vt:lpstr>انواع پژوهش</vt:lpstr>
      <vt:lpstr>theoretical research  and  policy  research</vt:lpstr>
      <vt:lpstr>theoretical research  and  policy  research</vt:lpstr>
      <vt:lpstr> policy  research</vt:lpstr>
      <vt:lpstr>disciplinary</vt:lpstr>
      <vt:lpstr>policy  research</vt:lpstr>
      <vt:lpstr>PowerPoint Presentation</vt:lpstr>
      <vt:lpstr>similarities</vt:lpstr>
      <vt:lpstr>methods</vt:lpstr>
      <vt:lpstr>The  range  of  policy  research</vt:lpstr>
      <vt:lpstr>Policy research funders</vt:lpstr>
      <vt:lpstr>ويژگيها</vt:lpstr>
      <vt:lpstr>Advocacy research</vt:lpstr>
      <vt:lpstr>evaluation  research</vt:lpstr>
      <vt:lpstr>PowerPoint Presentation</vt:lpstr>
      <vt:lpstr>ethic</vt:lpstr>
      <vt:lpstr>ethic</vt:lpstr>
      <vt:lpstr>political dimension</vt:lpstr>
      <vt:lpstr>veracity</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theoretical research  and  policy  research</dc:title>
  <dc:creator>Mohammad</dc:creator>
  <cp:lastModifiedBy>javad</cp:lastModifiedBy>
  <cp:revision>98</cp:revision>
  <dcterms:created xsi:type="dcterms:W3CDTF">2013-03-01T18:18:09Z</dcterms:created>
  <dcterms:modified xsi:type="dcterms:W3CDTF">2014-04-08T06:51:31Z</dcterms:modified>
</cp:coreProperties>
</file>