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6" r:id="rId3"/>
    <p:sldId id="258" r:id="rId4"/>
    <p:sldId id="291" r:id="rId5"/>
    <p:sldId id="292" r:id="rId6"/>
    <p:sldId id="293" r:id="rId7"/>
    <p:sldId id="294" r:id="rId8"/>
    <p:sldId id="295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A6A"/>
    <a:srgbClr val="FC402C"/>
    <a:srgbClr val="D58BE9"/>
    <a:srgbClr val="F88898"/>
    <a:srgbClr val="97F83E"/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0C8F8-5DF4-4E95-9E8E-8F562625F88A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E855A-A3C2-441E-A695-A06E7DC366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484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905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76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25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226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920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591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946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69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53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4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074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9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69508" y="1782901"/>
            <a:ext cx="16930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dirty="0" smtClean="0">
                <a:solidFill>
                  <a:srgbClr val="97F83E"/>
                </a:solidFill>
                <a:latin typeface="_MRT_Win2Farsi_1" pitchFamily="2" charset="0"/>
              </a:rPr>
              <a:t>&gt;</a:t>
            </a:r>
            <a:endParaRPr lang="en-US" sz="20000" dirty="0">
              <a:solidFill>
                <a:srgbClr val="97F83E"/>
              </a:solidFill>
              <a:latin typeface="_MRT_Win2Farsi_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692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2188" b="99688" l="1163" r="9709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2727842"/>
            <a:ext cx="5554028" cy="34443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74992" y="6019800"/>
            <a:ext cx="32496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1200" b="1" dirty="0" smtClean="0">
                <a:solidFill>
                  <a:srgbClr val="FFFF00"/>
                </a:solidFill>
                <a:cs typeface="B Titr" pitchFamily="2" charset="-78"/>
              </a:rPr>
              <a:t>تهیه‌ و تنظیم :  واحد پارسا دبیر ریاضی دبیرستانهای اشنویه</a:t>
            </a:r>
            <a:endParaRPr lang="en-US" sz="1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0" y="475013"/>
            <a:ext cx="15424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1200" b="1" dirty="0" smtClean="0">
                <a:solidFill>
                  <a:srgbClr val="FFFF00"/>
                </a:solidFill>
                <a:cs typeface="B Titr" pitchFamily="2" charset="-78"/>
              </a:rPr>
              <a:t>پاور پوینت تدریس کتاب :</a:t>
            </a:r>
          </a:p>
        </p:txBody>
      </p:sp>
      <p:sp>
        <p:nvSpPr>
          <p:cNvPr id="2" name="Rectangle 1"/>
          <p:cNvSpPr/>
          <p:nvPr/>
        </p:nvSpPr>
        <p:spPr>
          <a:xfrm>
            <a:off x="1676400" y="762000"/>
            <a:ext cx="58674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fa-IR" sz="28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تفکّر و سواد رسانه‌ای </a:t>
            </a:r>
          </a:p>
          <a:p>
            <a:pPr algn="ctr" rtl="1">
              <a:lnSpc>
                <a:spcPct val="250000"/>
              </a:lnSpc>
            </a:pPr>
            <a:r>
              <a:rPr lang="fa-IR" sz="28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نظری </a:t>
            </a:r>
            <a:r>
              <a:rPr lang="fa-IR" sz="28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، فنی و حرفه‌ای و کارو </a:t>
            </a:r>
            <a:r>
              <a:rPr lang="fa-IR" sz="28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دانش</a:t>
            </a:r>
          </a:p>
          <a:p>
            <a:pPr algn="ctr" rtl="1">
              <a:lnSpc>
                <a:spcPct val="250000"/>
              </a:lnSpc>
            </a:pPr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َپایه </a:t>
            </a:r>
            <a:r>
              <a:rPr lang="fa-IR" sz="16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دهم </a:t>
            </a:r>
          </a:p>
          <a:p>
            <a:pPr algn="ctr" rtl="1">
              <a:lnSpc>
                <a:spcPct val="250000"/>
              </a:lnSpc>
            </a:pPr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کلیه‌ی رشته‌ها</a:t>
            </a:r>
            <a:endParaRPr lang="en-US" sz="1600" b="1" dirty="0">
              <a:solidFill>
                <a:srgbClr val="FFFF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8122" y="4511371"/>
            <a:ext cx="47484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b="1" dirty="0" smtClean="0">
                <a:solidFill>
                  <a:schemeClr val="bg1"/>
                </a:solidFill>
                <a:cs typeface="B Titr" pitchFamily="2" charset="-78"/>
              </a:rPr>
              <a:t>درس3 : پنجگانه‌ی سواد رسانه‌ای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710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3)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6248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( 1)  پنجگانه‌ی سواد رسانه‌ای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00929" y="1048573"/>
            <a:ext cx="50161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دیدن فیلم «</a:t>
            </a:r>
            <a:r>
              <a:rPr lang="fa-IR" sz="2000" b="1" dirty="0" smtClean="0">
                <a:solidFill>
                  <a:schemeClr val="bg1"/>
                </a:solidFill>
                <a:cs typeface="B Titr" pitchFamily="2" charset="-78"/>
              </a:rPr>
              <a:t>سواد رسانه‌ای در یک دقیقه</a:t>
            </a:r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» </a:t>
            </a:r>
            <a:r>
              <a:rPr lang="fa-IR" sz="1000" b="1" dirty="0" smtClean="0">
                <a:solidFill>
                  <a:srgbClr val="FFFF00"/>
                </a:solidFill>
                <a:cs typeface="B Titr" pitchFamily="2" charset="-78"/>
              </a:rPr>
              <a:t>پاسخ به پرسشهای آخر فیلم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08032" y="1524000"/>
            <a:ext cx="1840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b="1" dirty="0" smtClean="0">
                <a:solidFill>
                  <a:srgbClr val="F88898"/>
                </a:solidFill>
                <a:cs typeface="B Titr" pitchFamily="2" charset="-78"/>
              </a:rPr>
              <a:t>انواع مخاطب رسانه:</a:t>
            </a:r>
            <a:endParaRPr lang="en-US" sz="1400" b="1" dirty="0">
              <a:solidFill>
                <a:srgbClr val="F88898"/>
              </a:solidFill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1940" y="1535668"/>
            <a:ext cx="4572000" cy="36933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1- مخاطب فعّال                      2- مخاطب منفعل</a:t>
            </a:r>
            <a:endParaRPr lang="en-US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2082225"/>
            <a:ext cx="8292440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solidFill>
                  <a:schemeClr val="bg1"/>
                </a:solidFill>
                <a:cs typeface="B Jadid" pitchFamily="2" charset="-78"/>
              </a:rPr>
              <a:t>مخاطبان</a:t>
            </a:r>
            <a:r>
              <a:rPr lang="fa-IR" b="1" dirty="0" smtClean="0">
                <a:solidFill>
                  <a:schemeClr val="bg1"/>
                </a:solidFill>
                <a:cs typeface="B Roya" pitchFamily="2" charset="-78"/>
              </a:rPr>
              <a:t> می‌توانند تبدیل به هم یا مخاطب فعّال تبدیل به مصرف کنندگان یا تولید کنندگان خلاّق شوند.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solidFill>
                  <a:schemeClr val="bg1"/>
                </a:solidFill>
                <a:cs typeface="B Jadid" pitchFamily="2" charset="-78"/>
              </a:rPr>
              <a:t>خلاقیّت</a:t>
            </a:r>
            <a:r>
              <a:rPr lang="fa-IR" b="1" dirty="0" smtClean="0">
                <a:solidFill>
                  <a:schemeClr val="bg1"/>
                </a:solidFill>
                <a:cs typeface="B Roya" pitchFamily="2" charset="-78"/>
              </a:rPr>
              <a:t> تنها عنصر در تولید، طراحی و تبلیغات بوده  در 90 محصول پرفروش جهان از 84 تا 89 ه.ش.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27754" y="3895674"/>
            <a:ext cx="161278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(قالب/چارچوب)</a:t>
            </a:r>
          </a:p>
          <a:p>
            <a:pPr algn="just" rtl="1">
              <a:lnSpc>
                <a:spcPct val="150000"/>
              </a:lnSpc>
            </a:pPr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Koodak" pitchFamily="2" charset="-78"/>
              </a:rPr>
              <a:t> </a:t>
            </a:r>
            <a:r>
              <a:rPr lang="fa-IR" sz="1600" b="1" dirty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از چه فنونی برای جلب توجه مخاطب استفاده شده</a:t>
            </a:r>
            <a:r>
              <a:rPr lang="fa-IR" sz="1600" b="1" dirty="0" smtClean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؟</a:t>
            </a:r>
          </a:p>
        </p:txBody>
      </p:sp>
      <p:sp>
        <p:nvSpPr>
          <p:cNvPr id="2" name="Rectangle 1"/>
          <p:cNvSpPr/>
          <p:nvPr/>
        </p:nvSpPr>
        <p:spPr>
          <a:xfrm>
            <a:off x="1143000" y="3276600"/>
            <a:ext cx="71606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Jadid" pitchFamily="2" charset="-78"/>
              </a:rPr>
              <a:t>پنج پرسش روبروی مخاطب فعال و خلاق در مورد هر پیام جدید:</a:t>
            </a:r>
            <a:endParaRPr lang="en-US" b="1" dirty="0">
              <a:solidFill>
                <a:schemeClr val="bg1"/>
              </a:solidFill>
              <a:cs typeface="B Jadid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10200" y="3922931"/>
            <a:ext cx="17115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(</a:t>
            </a:r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مخاطبان/گیرنده)</a:t>
            </a:r>
            <a:endParaRPr lang="fa-IR" sz="1600" b="1" dirty="0">
              <a:solidFill>
                <a:srgbClr val="FFFF00"/>
              </a:solidFill>
              <a:latin typeface="Times New Roman" pitchFamily="18" charset="0"/>
              <a:cs typeface="B Titr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1600" b="1" dirty="0" smtClean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مخاطبان </a:t>
            </a:r>
            <a:r>
              <a:rPr lang="fa-IR" sz="1600" b="1" dirty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چگونه این پیام را متفاوت درک می‌کنند</a:t>
            </a:r>
            <a:r>
              <a:rPr lang="fa-IR" sz="1600" b="1" dirty="0" smtClean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؟</a:t>
            </a:r>
            <a:endParaRPr lang="fa-IR" sz="1600" b="1" dirty="0">
              <a:solidFill>
                <a:schemeClr val="bg1"/>
              </a:solidFill>
              <a:latin typeface="Times New Roman" pitchFamily="18" charset="0"/>
              <a:cs typeface="B Koodak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01435" y="3845242"/>
            <a:ext cx="14992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(هویت فرستنده</a:t>
            </a:r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)</a:t>
            </a:r>
            <a:endParaRPr lang="fa-IR" sz="1600" b="1" dirty="0" smtClean="0">
              <a:solidFill>
                <a:srgbClr val="FFFF00"/>
              </a:solidFill>
              <a:latin typeface="Times New Roman" pitchFamily="18" charset="0"/>
              <a:cs typeface="B Koodak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600" b="1" dirty="0" smtClean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چه </a:t>
            </a:r>
            <a:r>
              <a:rPr lang="fa-IR" sz="1600" b="1" dirty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کسی این پیام را تولید کرده است</a:t>
            </a:r>
            <a:r>
              <a:rPr lang="fa-IR" sz="1600" b="1" dirty="0" smtClean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؟</a:t>
            </a:r>
            <a:endParaRPr lang="fa-IR" sz="1600" b="1" dirty="0">
              <a:solidFill>
                <a:schemeClr val="bg1"/>
              </a:solidFill>
              <a:latin typeface="Times New Roman" pitchFamily="18" charset="0"/>
              <a:cs typeface="B Koodak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93030" y="3951982"/>
            <a:ext cx="16773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( </a:t>
            </a:r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هدف/انگیزه)</a:t>
            </a:r>
            <a:endParaRPr lang="fa-IR" sz="1600" b="1" dirty="0">
              <a:solidFill>
                <a:srgbClr val="FFFF00"/>
              </a:solidFill>
              <a:latin typeface="Times New Roman" pitchFamily="18" charset="0"/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600" b="1" dirty="0" smtClean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چرا </a:t>
            </a:r>
            <a:r>
              <a:rPr lang="fa-IR" sz="1600" b="1" dirty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این پیام فرستاده شده </a:t>
            </a:r>
            <a:r>
              <a:rPr lang="fa-IR" sz="1600" b="1" dirty="0" smtClean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است؟ </a:t>
            </a:r>
            <a:endParaRPr lang="fa-IR" sz="1600" b="1" dirty="0">
              <a:solidFill>
                <a:schemeClr val="bg1"/>
              </a:solidFill>
              <a:latin typeface="Times New Roman" pitchFamily="18" charset="0"/>
              <a:cs typeface="B Koodak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019" y="3798332"/>
            <a:ext cx="1600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6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(محتوا/پیام</a:t>
            </a:r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)</a:t>
            </a:r>
            <a:endParaRPr lang="fa-IR" sz="2000" b="1" dirty="0" smtClean="0">
              <a:solidFill>
                <a:srgbClr val="FFFF00"/>
              </a:solidFill>
              <a:latin typeface="Times New Roman" pitchFamily="18" charset="0"/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600" b="1" dirty="0" smtClean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چه </a:t>
            </a:r>
            <a:r>
              <a:rPr lang="fa-IR" sz="1600" b="1" dirty="0">
                <a:solidFill>
                  <a:schemeClr val="bg1"/>
                </a:solidFill>
                <a:latin typeface="Times New Roman" pitchFamily="18" charset="0"/>
                <a:cs typeface="B Koodak" pitchFamily="2" charset="-78"/>
              </a:rPr>
              <a:t>سبک زندگی، ارزش و اهدافی در این پیام ارائه شده است؟</a:t>
            </a:r>
          </a:p>
        </p:txBody>
      </p:sp>
    </p:spTree>
    <p:extLst>
      <p:ext uri="{BB962C8B-B14F-4D97-AF65-F5344CB8AC3E}">
        <p14:creationId xmlns:p14="http://schemas.microsoft.com/office/powerpoint/2010/main" xmlns="" val="3138799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 build="p"/>
      <p:bldP spid="8" grpId="0"/>
      <p:bldP spid="2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3)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0" y="1295400"/>
            <a:ext cx="77380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دیدن فیلم «</a:t>
            </a:r>
            <a:r>
              <a:rPr lang="fa-IR" sz="2000" b="1" dirty="0" smtClean="0">
                <a:solidFill>
                  <a:schemeClr val="bg1"/>
                </a:solidFill>
                <a:cs typeface="B Titr" pitchFamily="2" charset="-78"/>
              </a:rPr>
              <a:t>احترام به زن، شخصیت زن، حقوق زن</a:t>
            </a:r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» یا «</a:t>
            </a:r>
            <a:r>
              <a:rPr lang="en-US" sz="2000" b="1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fa-IR" sz="2000" b="1" dirty="0" smtClean="0">
                <a:solidFill>
                  <a:schemeClr val="bg1"/>
                </a:solidFill>
                <a:cs typeface="B Titr" pitchFamily="2" charset="-78"/>
              </a:rPr>
              <a:t> دورهمی با پروفسور سمیعی</a:t>
            </a:r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»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4400" y="1752600"/>
            <a:ext cx="7616188" cy="369331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>
              <a:lnSpc>
                <a:spcPct val="250000"/>
              </a:lnSpc>
            </a:pPr>
            <a:r>
              <a:rPr lang="fa-IR" sz="1600" b="1" dirty="0" smtClean="0">
                <a:solidFill>
                  <a:srgbClr val="D58BE9"/>
                </a:solidFill>
                <a:cs typeface="B Morvarid" pitchFamily="2" charset="-78"/>
                <a:sym typeface="Wingdings 2"/>
              </a:rPr>
              <a:t> ا</a:t>
            </a:r>
            <a:r>
              <a:rPr lang="fa-IR" sz="1600" b="1" dirty="0" smtClean="0">
                <a:solidFill>
                  <a:srgbClr val="D58BE9"/>
                </a:solidFill>
                <a:cs typeface="B Morvarid" pitchFamily="2" charset="-78"/>
              </a:rPr>
              <a:t>ین فیلم کدام ساختار، قالب یا گونه‌ی ارائه پیام از طریق تلویزیون دارد؟</a:t>
            </a:r>
          </a:p>
          <a:p>
            <a:pPr algn="r" rtl="1">
              <a:lnSpc>
                <a:spcPct val="250000"/>
              </a:lnSpc>
            </a:pPr>
            <a:r>
              <a:rPr lang="fa-IR" sz="1600" b="1" dirty="0">
                <a:solidFill>
                  <a:srgbClr val="D58BE9"/>
                </a:solidFill>
                <a:cs typeface="B Morvarid" pitchFamily="2" charset="-78"/>
                <a:sym typeface="Wingdings 2"/>
              </a:rPr>
              <a:t> </a:t>
            </a:r>
            <a:r>
              <a:rPr lang="fa-IR" sz="1600" b="1" dirty="0" smtClean="0">
                <a:solidFill>
                  <a:schemeClr val="accent6">
                    <a:lumMod val="75000"/>
                  </a:schemeClr>
                </a:solidFill>
                <a:cs typeface="B Morvarid" pitchFamily="2" charset="-78"/>
              </a:rPr>
              <a:t>چه مفاهیم و موضوعاتی در این فیلم به شیوه ی مستقیم و غیر مستقیم در این برنامه منتقل شده است؟</a:t>
            </a:r>
          </a:p>
          <a:p>
            <a:pPr algn="r" rtl="1">
              <a:lnSpc>
                <a:spcPct val="250000"/>
              </a:lnSpc>
            </a:pPr>
            <a:r>
              <a:rPr lang="fa-IR" sz="1600" b="1" dirty="0">
                <a:solidFill>
                  <a:srgbClr val="D58BE9"/>
                </a:solidFill>
                <a:cs typeface="B Morvarid" pitchFamily="2" charset="-78"/>
                <a:sym typeface="Wingdings 2"/>
              </a:rPr>
              <a:t> </a:t>
            </a:r>
            <a:r>
              <a:rPr lang="fa-IR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B Morvarid" pitchFamily="2" charset="-78"/>
              </a:rPr>
              <a:t>چه کسی تولید کننده و مالک پیام است؟</a:t>
            </a:r>
          </a:p>
          <a:p>
            <a:pPr algn="r" rtl="1">
              <a:lnSpc>
                <a:spcPct val="250000"/>
              </a:lnSpc>
            </a:pPr>
            <a:r>
              <a:rPr lang="fa-IR" sz="1600" b="1" dirty="0">
                <a:solidFill>
                  <a:srgbClr val="D58BE9"/>
                </a:solidFill>
                <a:cs typeface="B Morvarid" pitchFamily="2" charset="-78"/>
                <a:sym typeface="Wingdings 2"/>
              </a:rPr>
              <a:t> </a:t>
            </a:r>
            <a:r>
              <a:rPr lang="fa-IR" sz="1600" b="1" dirty="0" smtClean="0">
                <a:solidFill>
                  <a:srgbClr val="FC402C"/>
                </a:solidFill>
                <a:cs typeface="B Morvarid" pitchFamily="2" charset="-78"/>
              </a:rPr>
              <a:t>چه کسانی جامعه هدف یا استفاده کنندگان این برنامه هستند؟ چرا این پیام فرستاده شده است؟</a:t>
            </a:r>
          </a:p>
          <a:p>
            <a:pPr algn="r" rtl="1">
              <a:lnSpc>
                <a:spcPct val="250000"/>
              </a:lnSpc>
            </a:pPr>
            <a:r>
              <a:rPr lang="fa-IR" sz="1600" b="1" dirty="0">
                <a:solidFill>
                  <a:srgbClr val="D58BE9"/>
                </a:solidFill>
                <a:cs typeface="B Morvarid" pitchFamily="2" charset="-78"/>
                <a:sym typeface="Wingdings 2"/>
              </a:rPr>
              <a:t> </a:t>
            </a:r>
            <a:r>
              <a:rPr lang="fa-IR" sz="1600" b="1" dirty="0" smtClean="0">
                <a:solidFill>
                  <a:schemeClr val="bg1"/>
                </a:solidFill>
                <a:latin typeface="Times New Roman" pitchFamily="18" charset="0"/>
                <a:cs typeface="B Morvarid" pitchFamily="2" charset="-78"/>
              </a:rPr>
              <a:t>چه سبک زندگی، ارزش‌ها و نظریاتی در این پیام ارائه یا ازآن حذف شده است؟</a:t>
            </a:r>
          </a:p>
          <a:p>
            <a:pPr algn="r" rtl="1">
              <a:lnSpc>
                <a:spcPct val="250000"/>
              </a:lnSpc>
            </a:pPr>
            <a:r>
              <a:rPr lang="fa-IR" sz="1600" b="1" dirty="0">
                <a:solidFill>
                  <a:srgbClr val="D58BE9"/>
                </a:solidFill>
                <a:cs typeface="B Morvarid" pitchFamily="2" charset="-78"/>
                <a:sym typeface="Wingdings 2"/>
              </a:rPr>
              <a:t> </a:t>
            </a:r>
            <a:r>
              <a:rPr lang="fa-IR" sz="1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B Morvarid" pitchFamily="2" charset="-78"/>
              </a:rPr>
              <a:t>آیا این پیام در هر فرهنگف جامعه، زمان و مکان دیگری ، همین معانی آشکار و پنهان دارد؟</a:t>
            </a:r>
            <a:endParaRPr lang="en-US" sz="16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B Morvarid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6248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( 2)  پنجگانه‌ی سواد رسانه‌ای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081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3)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19200" y="602159"/>
            <a:ext cx="70711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IranNastaliq" pitchFamily="18" charset="0"/>
                <a:cs typeface="B Nazanin" pitchFamily="2" charset="-78"/>
              </a:rPr>
              <a:t>جدول کمکی برای فهم بیشتر و تجزیه تحلیل </a:t>
            </a:r>
            <a:r>
              <a:rPr lang="fa-IR" sz="4400" b="1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پنجگانه ی سواد رسانه‌ای</a:t>
            </a:r>
            <a:r>
              <a:rPr lang="fa-IR" sz="2400" b="1" dirty="0" smtClean="0">
                <a:solidFill>
                  <a:srgbClr val="FFFF00"/>
                </a:solidFill>
                <a:latin typeface="IranNastaliq" pitchFamily="18" charset="0"/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rgbClr val="FFFF00"/>
                </a:solidFill>
                <a:latin typeface="IranNastaliq" pitchFamily="18" charset="0"/>
                <a:cs typeface="B Nazanin" pitchFamily="2" charset="-78"/>
              </a:rPr>
              <a:t>ص21 کتاب درسی</a:t>
            </a:r>
            <a:endParaRPr lang="en-US" sz="1400" b="1" dirty="0">
              <a:solidFill>
                <a:schemeClr val="bg1"/>
              </a:solidFill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6248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( 3)  پنجگانه‌ی سواد رسانه‌ای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1511" y="1371600"/>
            <a:ext cx="6330393" cy="48680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6"/>
          <p:cNvSpPr/>
          <p:nvPr/>
        </p:nvSpPr>
        <p:spPr>
          <a:xfrm>
            <a:off x="7001905" y="1600200"/>
            <a:ext cx="140919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200" b="1" dirty="0" smtClean="0">
                <a:solidFill>
                  <a:srgbClr val="FF0000"/>
                </a:solidFill>
                <a:latin typeface="IranNastaliq" pitchFamily="18" charset="0"/>
                <a:cs typeface="B Nazanin" pitchFamily="2" charset="-78"/>
              </a:rPr>
              <a:t> </a:t>
            </a:r>
            <a:r>
              <a:rPr lang="fa-IR" sz="32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سواد رسانه‌ای</a:t>
            </a:r>
          </a:p>
          <a:p>
            <a:pPr algn="ctr" rtl="1"/>
            <a:r>
              <a:rPr lang="fa-IR" sz="3200" b="1" dirty="0" smtClean="0">
                <a:solidFill>
                  <a:srgbClr val="00EA6A"/>
                </a:solidFill>
                <a:latin typeface="IranNastaliq" pitchFamily="18" charset="0"/>
                <a:cs typeface="IranNastaliq" pitchFamily="18" charset="0"/>
              </a:rPr>
              <a:t>مانند تمام مهارت‌های دیگر زندگی نیازمند تمرین و ممارست برا رسیدن به دانایی  و توانایی لازم است.</a:t>
            </a:r>
            <a:endParaRPr lang="en-US" sz="1050" b="1" dirty="0">
              <a:solidFill>
                <a:srgbClr val="00EA6A"/>
              </a:solidFill>
              <a:latin typeface="IranNastaliq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3710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4005">
            <a:off x="1390311" y="1355860"/>
            <a:ext cx="5094174" cy="48618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3)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01547" y="849868"/>
            <a:ext cx="6276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IranNastaliq" pitchFamily="18" charset="0"/>
                <a:cs typeface="B Jadid" pitchFamily="2" charset="-78"/>
              </a:rPr>
              <a:t>کارگروهی</a:t>
            </a:r>
            <a:r>
              <a:rPr lang="fa-IR" b="1" dirty="0" smtClean="0">
                <a:solidFill>
                  <a:srgbClr val="FFFF00"/>
                </a:solidFill>
                <a:latin typeface="IranNastaliq" pitchFamily="18" charset="0"/>
                <a:cs typeface="B Nazanin" pitchFamily="2" charset="-78"/>
              </a:rPr>
              <a:t>: با استفاده از پرسشهای  پنجگانه  تصاویر زیر را </a:t>
            </a:r>
            <a:r>
              <a:rPr lang="fa-IR" sz="1400" b="1" dirty="0" smtClean="0">
                <a:solidFill>
                  <a:srgbClr val="FFFF00"/>
                </a:solidFill>
                <a:latin typeface="IranNastaliq" pitchFamily="18" charset="0"/>
                <a:cs typeface="B Nazanin" pitchFamily="2" charset="-78"/>
              </a:rPr>
              <a:t>بررسی</a:t>
            </a:r>
            <a:r>
              <a:rPr lang="fa-I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anNastaliq" pitchFamily="18" charset="0"/>
                <a:cs typeface="B Nazanin" pitchFamily="2" charset="-78"/>
              </a:rPr>
              <a:t> </a:t>
            </a:r>
            <a:r>
              <a:rPr lang="fa-I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IranNastaliq" pitchFamily="18" charset="0"/>
                <a:cs typeface="B Nazanin" pitchFamily="2" charset="-78"/>
              </a:rPr>
              <a:t>و تحلیل </a:t>
            </a:r>
            <a:r>
              <a:rPr lang="fa-I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anNastaliq" pitchFamily="18" charset="0"/>
                <a:cs typeface="B Nazanin" pitchFamily="2" charset="-78"/>
              </a:rPr>
              <a:t> کنید.</a:t>
            </a:r>
            <a:endParaRPr 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6248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( 4)  پنجگانه‌ی سواد رسانه‌ای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1229380"/>
            <a:ext cx="6206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(1)</a:t>
            </a:r>
            <a:endParaRPr lang="en-US" sz="2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68076" y="2372380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(2)</a:t>
            </a:r>
            <a:endParaRPr lang="en-US" sz="2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38439" y="4191000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(3)</a:t>
            </a:r>
            <a:endParaRPr lang="en-US" sz="2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45582" y="3200400"/>
            <a:ext cx="692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(4)</a:t>
            </a:r>
            <a:endParaRPr lang="en-US" sz="2000" dirty="0">
              <a:solidFill>
                <a:srgbClr val="FF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139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3)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86200" y="1002268"/>
            <a:ext cx="1319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IranNastaliq" pitchFamily="18" charset="0"/>
                <a:cs typeface="B Jadid" pitchFamily="2" charset="-78"/>
              </a:rPr>
              <a:t>عکس و مکث</a:t>
            </a:r>
            <a:endParaRPr lang="en-US" sz="1400" b="1" dirty="0">
              <a:solidFill>
                <a:srgbClr val="FFFF00"/>
              </a:solidFill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6248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( 5)  پنجگانه‌ی سواد رسانه‌ای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9" y="1447800"/>
            <a:ext cx="8984461" cy="47979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415238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3)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9999" y="1002268"/>
            <a:ext cx="8812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000" b="1" dirty="0" smtClean="0">
                <a:solidFill>
                  <a:srgbClr val="00EA6A"/>
                </a:solidFill>
                <a:latin typeface="IranNastaliq" pitchFamily="18" charset="0"/>
                <a:cs typeface="B Nazanin" pitchFamily="2" charset="-78"/>
              </a:rPr>
              <a:t>همراه خانواده به دو تصویر زیر نگاه کنید: و برای هرکدام 5 پرسش کلیدی و 5 پاسخ کلیدی بنویسید.</a:t>
            </a:r>
            <a:endParaRPr lang="en-US" sz="1600" b="1" dirty="0">
              <a:solidFill>
                <a:srgbClr val="00EA6A"/>
              </a:solidFill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6248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mtClean="0">
                <a:solidFill>
                  <a:srgbClr val="FFFF00"/>
                </a:solidFill>
                <a:cs typeface="B Kourosh" pitchFamily="2" charset="-78"/>
              </a:rPr>
              <a:t>( 6)  </a:t>
            </a:r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پنجگانه‌ی سواد رسانه‌ای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0" y="1828800"/>
            <a:ext cx="3276600" cy="41068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7200" y="1981201"/>
            <a:ext cx="4408714" cy="3124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533400" y="1991380"/>
            <a:ext cx="6206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(1)</a:t>
            </a:r>
            <a:endParaRPr lang="en-US" sz="2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19600" y="1981200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(2)</a:t>
            </a:r>
            <a:endParaRPr lang="en-US" sz="2000" dirty="0">
              <a:solidFill>
                <a:srgbClr val="FF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6247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66156" y="2819400"/>
            <a:ext cx="8534400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rtl="1"/>
            <a:r>
              <a:rPr lang="fa-IR" sz="9600" b="1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پایان فصل یک درس  سه</a:t>
            </a:r>
            <a:endParaRPr lang="en-US" sz="41300" b="1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721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4165</TotalTime>
  <Words>481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LOGOS</dc:creator>
  <cp:lastModifiedBy>Gam-7</cp:lastModifiedBy>
  <cp:revision>338</cp:revision>
  <dcterms:created xsi:type="dcterms:W3CDTF">2014-05-15T07:51:13Z</dcterms:created>
  <dcterms:modified xsi:type="dcterms:W3CDTF">2017-10-31T07:11:12Z</dcterms:modified>
</cp:coreProperties>
</file>