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257" r:id="rId3"/>
    <p:sldId id="258" r:id="rId4"/>
    <p:sldId id="259" r:id="rId5"/>
    <p:sldId id="260" r:id="rId6"/>
    <p:sldId id="261" r:id="rId7"/>
    <p:sldId id="273" r:id="rId8"/>
    <p:sldId id="262" r:id="rId9"/>
    <p:sldId id="263" r:id="rId10"/>
    <p:sldId id="265" r:id="rId11"/>
    <p:sldId id="277" r:id="rId12"/>
    <p:sldId id="278" r:id="rId13"/>
    <p:sldId id="279" r:id="rId14"/>
    <p:sldId id="264" r:id="rId15"/>
    <p:sldId id="266" r:id="rId16"/>
    <p:sldId id="280" r:id="rId17"/>
    <p:sldId id="267" r:id="rId18"/>
    <p:sldId id="281" r:id="rId19"/>
    <p:sldId id="268" r:id="rId20"/>
    <p:sldId id="308" r:id="rId21"/>
    <p:sldId id="309" r:id="rId22"/>
    <p:sldId id="269" r:id="rId23"/>
    <p:sldId id="310" r:id="rId24"/>
    <p:sldId id="271" r:id="rId25"/>
    <p:sldId id="311" r:id="rId26"/>
    <p:sldId id="312" r:id="rId27"/>
    <p:sldId id="272" r:id="rId28"/>
    <p:sldId id="313" r:id="rId29"/>
    <p:sldId id="274" r:id="rId30"/>
    <p:sldId id="275" r:id="rId31"/>
    <p:sldId id="276" r:id="rId32"/>
    <p:sldId id="314" r:id="rId33"/>
    <p:sldId id="282" r:id="rId34"/>
    <p:sldId id="283" r:id="rId35"/>
    <p:sldId id="315" r:id="rId36"/>
    <p:sldId id="284" r:id="rId37"/>
    <p:sldId id="316" r:id="rId38"/>
    <p:sldId id="285" r:id="rId39"/>
    <p:sldId id="286" r:id="rId40"/>
    <p:sldId id="287" r:id="rId41"/>
    <p:sldId id="288" r:id="rId42"/>
    <p:sldId id="289" r:id="rId43"/>
    <p:sldId id="317" r:id="rId44"/>
    <p:sldId id="290" r:id="rId45"/>
    <p:sldId id="291" r:id="rId46"/>
    <p:sldId id="292" r:id="rId47"/>
    <p:sldId id="318" r:id="rId48"/>
    <p:sldId id="293" r:id="rId49"/>
    <p:sldId id="319" r:id="rId50"/>
    <p:sldId id="294" r:id="rId51"/>
    <p:sldId id="295" r:id="rId52"/>
    <p:sldId id="320" r:id="rId53"/>
    <p:sldId id="325" r:id="rId54"/>
    <p:sldId id="296" r:id="rId55"/>
    <p:sldId id="321" r:id="rId56"/>
    <p:sldId id="297" r:id="rId57"/>
    <p:sldId id="322" r:id="rId58"/>
    <p:sldId id="298" r:id="rId59"/>
    <p:sldId id="299" r:id="rId60"/>
    <p:sldId id="300" r:id="rId61"/>
    <p:sldId id="323" r:id="rId62"/>
    <p:sldId id="304" r:id="rId63"/>
    <p:sldId id="324" r:id="rId64"/>
    <p:sldId id="305" r:id="rId65"/>
    <p:sldId id="326" r:id="rId66"/>
    <p:sldId id="328" r:id="rId67"/>
    <p:sldId id="306" r:id="rId68"/>
    <p:sldId id="329" r:id="rId69"/>
    <p:sldId id="307" r:id="rId70"/>
    <p:sldId id="301"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0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C75667F-D137-412C-BD2C-6347836ECB35}" type="datetimeFigureOut">
              <a:rPr lang="fa-IR" smtClean="0"/>
              <a:t>12/02/1439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9956D07-937F-42B9-8658-0F078FF1228B}" type="slidenum">
              <a:rPr lang="fa-IR" smtClean="0"/>
              <a:t>‹#›</a:t>
            </a:fld>
            <a:endParaRPr lang="fa-IR"/>
          </a:p>
        </p:txBody>
      </p:sp>
    </p:spTree>
    <p:extLst>
      <p:ext uri="{BB962C8B-B14F-4D97-AF65-F5344CB8AC3E}">
        <p14:creationId xmlns:p14="http://schemas.microsoft.com/office/powerpoint/2010/main" val="8002496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9956D07-937F-42B9-8658-0F078FF1228B}" type="slidenum">
              <a:rPr lang="fa-IR" smtClean="0"/>
              <a:t>17</a:t>
            </a:fld>
            <a:endParaRPr lang="fa-IR"/>
          </a:p>
        </p:txBody>
      </p:sp>
    </p:spTree>
    <p:extLst>
      <p:ext uri="{BB962C8B-B14F-4D97-AF65-F5344CB8AC3E}">
        <p14:creationId xmlns:p14="http://schemas.microsoft.com/office/powerpoint/2010/main" val="178140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9956D07-937F-42B9-8658-0F078FF1228B}" type="slidenum">
              <a:rPr lang="fa-IR" smtClean="0"/>
              <a:t>19</a:t>
            </a:fld>
            <a:endParaRPr lang="fa-IR"/>
          </a:p>
        </p:txBody>
      </p:sp>
    </p:spTree>
    <p:extLst>
      <p:ext uri="{BB962C8B-B14F-4D97-AF65-F5344CB8AC3E}">
        <p14:creationId xmlns:p14="http://schemas.microsoft.com/office/powerpoint/2010/main" val="3354958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9956D07-937F-42B9-8658-0F078FF1228B}" type="slidenum">
              <a:rPr lang="fa-IR" smtClean="0"/>
              <a:t>55</a:t>
            </a:fld>
            <a:endParaRPr lang="fa-IR"/>
          </a:p>
        </p:txBody>
      </p:sp>
    </p:spTree>
    <p:extLst>
      <p:ext uri="{BB962C8B-B14F-4D97-AF65-F5344CB8AC3E}">
        <p14:creationId xmlns:p14="http://schemas.microsoft.com/office/powerpoint/2010/main" val="4009353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30C41FC-5C52-499D-83EB-D7C8137A6833}" type="datetime1">
              <a:rPr lang="en-US" smtClean="0"/>
              <a:t>11/1/2017</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a:xfrm>
            <a:off x="914400" y="6381750"/>
            <a:ext cx="2135540" cy="365125"/>
          </a:xfrm>
        </p:spPr>
        <p:txBody>
          <a:bodyPr/>
          <a:lstStyle>
            <a:lvl1pPr>
              <a:defRPr>
                <a:cs typeface="B Mitra" panose="00000400000000000000" pitchFamily="2" charset="-78"/>
              </a:defRPr>
            </a:lvl1pPr>
          </a:lstStyle>
          <a:p>
            <a:r>
              <a:rPr lang="fa-IR" dirty="0" smtClean="0"/>
              <a:t>مهدی جلالی مجد</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443C9-5B02-4D0F-ACAB-9117B1116A24}" type="datetime1">
              <a:rPr lang="en-US" smtClean="0"/>
              <a:t>11/1/2017</a:t>
            </a:fld>
            <a:endParaRPr lang="en-US"/>
          </a:p>
        </p:txBody>
      </p:sp>
      <p:sp>
        <p:nvSpPr>
          <p:cNvPr id="5" name="Footer Placeholder 4"/>
          <p:cNvSpPr>
            <a:spLocks noGrp="1"/>
          </p:cNvSpPr>
          <p:nvPr>
            <p:ph type="ftr" sz="quarter" idx="11"/>
          </p:nvPr>
        </p:nvSpPr>
        <p:spPr/>
        <p:txBody>
          <a:bodyPr/>
          <a:lstStyle/>
          <a:p>
            <a:r>
              <a:rPr lang="fa-IR" smtClean="0"/>
              <a:t>مهدی جلالی مجد</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B58345-823F-4583-B71A-9E4F9AB2AD53}" type="datetime1">
              <a:rPr lang="en-US" smtClean="0"/>
              <a:t>11/1/2017</a:t>
            </a:fld>
            <a:endParaRPr lang="en-US"/>
          </a:p>
        </p:txBody>
      </p:sp>
      <p:sp>
        <p:nvSpPr>
          <p:cNvPr id="5" name="Footer Placeholder 4"/>
          <p:cNvSpPr>
            <a:spLocks noGrp="1"/>
          </p:cNvSpPr>
          <p:nvPr>
            <p:ph type="ftr" sz="quarter" idx="11"/>
          </p:nvPr>
        </p:nvSpPr>
        <p:spPr/>
        <p:txBody>
          <a:bodyPr/>
          <a:lstStyle/>
          <a:p>
            <a:r>
              <a:rPr lang="fa-IR" smtClean="0"/>
              <a:t>مهدی جلالی مجد</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AFA4DA5-1153-4E68-9D8E-A50E054EF9DF}" type="datetime1">
              <a:rPr lang="en-US" smtClean="0"/>
              <a:t>11/1/2017</a:t>
            </a:fld>
            <a:endParaRPr lang="en-US"/>
          </a:p>
        </p:txBody>
      </p:sp>
      <p:sp>
        <p:nvSpPr>
          <p:cNvPr id="5" name="Footer Placeholder 4"/>
          <p:cNvSpPr>
            <a:spLocks noGrp="1"/>
          </p:cNvSpPr>
          <p:nvPr>
            <p:ph type="ftr" sz="quarter" idx="11"/>
          </p:nvPr>
        </p:nvSpPr>
        <p:spPr/>
        <p:txBody>
          <a:bodyPr/>
          <a:lstStyle/>
          <a:p>
            <a:r>
              <a:rPr lang="fa-IR" smtClean="0"/>
              <a:t>مهدی جلالی مجد</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DDCE7C-F173-430E-AC21-352C0FF4078D}" type="datetime1">
              <a:rPr lang="en-US" smtClean="0"/>
              <a:t>11/1/2017</a:t>
            </a:fld>
            <a:endParaRPr lang="en-US"/>
          </a:p>
        </p:txBody>
      </p:sp>
      <p:sp>
        <p:nvSpPr>
          <p:cNvPr id="5" name="Footer Placeholder 4"/>
          <p:cNvSpPr>
            <a:spLocks noGrp="1"/>
          </p:cNvSpPr>
          <p:nvPr>
            <p:ph type="ftr" sz="quarter" idx="11"/>
          </p:nvPr>
        </p:nvSpPr>
        <p:spPr/>
        <p:txBody>
          <a:bodyPr/>
          <a:lstStyle/>
          <a:p>
            <a:r>
              <a:rPr lang="fa-IR" smtClean="0"/>
              <a:t>مهدی جلالی مجد</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A4D58B1-FA06-4C33-8F75-796E787B8411}" type="datetime1">
              <a:rPr lang="en-US" smtClean="0"/>
              <a:t>11/1/2017</a:t>
            </a:fld>
            <a:endParaRPr lang="en-US"/>
          </a:p>
        </p:txBody>
      </p:sp>
      <p:sp>
        <p:nvSpPr>
          <p:cNvPr id="6" name="Footer Placeholder 5"/>
          <p:cNvSpPr>
            <a:spLocks noGrp="1"/>
          </p:cNvSpPr>
          <p:nvPr>
            <p:ph type="ftr" sz="quarter" idx="11"/>
          </p:nvPr>
        </p:nvSpPr>
        <p:spPr/>
        <p:txBody>
          <a:bodyPr/>
          <a:lstStyle/>
          <a:p>
            <a:r>
              <a:rPr lang="fa-IR" smtClean="0"/>
              <a:t>مهدی جلالی مجد</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C9E23CC-AD8A-4C8C-B135-966F2893B3D1}" type="datetime1">
              <a:rPr lang="en-US" smtClean="0"/>
              <a:t>11/1/2017</a:t>
            </a:fld>
            <a:endParaRPr lang="en-US"/>
          </a:p>
        </p:txBody>
      </p:sp>
      <p:sp>
        <p:nvSpPr>
          <p:cNvPr id="8" name="Footer Placeholder 7"/>
          <p:cNvSpPr>
            <a:spLocks noGrp="1"/>
          </p:cNvSpPr>
          <p:nvPr>
            <p:ph type="ftr" sz="quarter" idx="11"/>
          </p:nvPr>
        </p:nvSpPr>
        <p:spPr/>
        <p:txBody>
          <a:bodyPr/>
          <a:lstStyle/>
          <a:p>
            <a:r>
              <a:rPr lang="fa-IR" smtClean="0"/>
              <a:t>مهدی جلالی مجد</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90E168-9C98-4677-97B6-AD1FCBD5128C}" type="datetime1">
              <a:rPr lang="en-US" smtClean="0"/>
              <a:t>11/1/2017</a:t>
            </a:fld>
            <a:endParaRPr lang="en-US"/>
          </a:p>
        </p:txBody>
      </p:sp>
      <p:sp>
        <p:nvSpPr>
          <p:cNvPr id="4" name="Footer Placeholder 3"/>
          <p:cNvSpPr>
            <a:spLocks noGrp="1"/>
          </p:cNvSpPr>
          <p:nvPr>
            <p:ph type="ftr" sz="quarter" idx="11"/>
          </p:nvPr>
        </p:nvSpPr>
        <p:spPr/>
        <p:txBody>
          <a:bodyPr/>
          <a:lstStyle/>
          <a:p>
            <a:r>
              <a:rPr lang="fa-IR" smtClean="0"/>
              <a:t>مهدی جلالی مجد</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B47CF-9732-4733-8119-7EBBF3F9DB11}" type="datetime1">
              <a:rPr lang="en-US" smtClean="0"/>
              <a:t>11/1/2017</a:t>
            </a:fld>
            <a:endParaRPr lang="en-US"/>
          </a:p>
        </p:txBody>
      </p:sp>
      <p:sp>
        <p:nvSpPr>
          <p:cNvPr id="3" name="Footer Placeholder 2"/>
          <p:cNvSpPr>
            <a:spLocks noGrp="1"/>
          </p:cNvSpPr>
          <p:nvPr>
            <p:ph type="ftr" sz="quarter" idx="11"/>
          </p:nvPr>
        </p:nvSpPr>
        <p:spPr/>
        <p:txBody>
          <a:bodyPr/>
          <a:lstStyle/>
          <a:p>
            <a:r>
              <a:rPr lang="fa-IR" smtClean="0"/>
              <a:t>مهدی جلالی مجد</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4BD5E-F5D3-4A9D-B075-8263A5CB774D}" type="datetime1">
              <a:rPr lang="en-US" smtClean="0"/>
              <a:t>11/1/2017</a:t>
            </a:fld>
            <a:endParaRPr lang="en-US"/>
          </a:p>
        </p:txBody>
      </p:sp>
      <p:sp>
        <p:nvSpPr>
          <p:cNvPr id="6" name="Footer Placeholder 5"/>
          <p:cNvSpPr>
            <a:spLocks noGrp="1"/>
          </p:cNvSpPr>
          <p:nvPr>
            <p:ph type="ftr" sz="quarter" idx="11"/>
          </p:nvPr>
        </p:nvSpPr>
        <p:spPr/>
        <p:txBody>
          <a:bodyPr/>
          <a:lstStyle/>
          <a:p>
            <a:r>
              <a:rPr lang="fa-IR" smtClean="0"/>
              <a:t>مهدی جلالی مجد</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390751-C614-44E0-AFDF-B87051915EE7}" type="datetime1">
              <a:rPr lang="en-US" smtClean="0"/>
              <a:t>11/1/2017</a:t>
            </a:fld>
            <a:endParaRPr lang="en-US"/>
          </a:p>
        </p:txBody>
      </p:sp>
      <p:sp>
        <p:nvSpPr>
          <p:cNvPr id="6" name="Footer Placeholder 5"/>
          <p:cNvSpPr>
            <a:spLocks noGrp="1"/>
          </p:cNvSpPr>
          <p:nvPr>
            <p:ph type="ftr" sz="quarter" idx="11"/>
          </p:nvPr>
        </p:nvSpPr>
        <p:spPr/>
        <p:txBody>
          <a:bodyPr/>
          <a:lstStyle/>
          <a:p>
            <a:r>
              <a:rPr lang="fa-IR" smtClean="0"/>
              <a:t>مهدی جلالی مجد</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1042BD6-79F5-487C-AEE2-ED60E67DC911}" type="datetime1">
              <a:rPr lang="en-US" smtClean="0"/>
              <a:t>11/1/2017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fa-IR" smtClean="0"/>
              <a:t>مهدی جلالی مجد</a:t>
            </a: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638799"/>
          </a:xfrm>
        </p:spPr>
        <p:txBody>
          <a:bodyPr>
            <a:normAutofit fontScale="90000"/>
          </a:bodyPr>
          <a:lstStyle/>
          <a:p>
            <a:r>
              <a:rPr lang="fa-IR" sz="3600" dirty="0">
                <a:solidFill>
                  <a:schemeClr val="tx1"/>
                </a:solidFill>
              </a:rPr>
              <a:t>استاد مهدی جلالی مجد</a:t>
            </a:r>
            <a:br>
              <a:rPr lang="fa-IR" sz="3600" dirty="0">
                <a:solidFill>
                  <a:schemeClr val="tx1"/>
                </a:solidFill>
              </a:rPr>
            </a:br>
            <a:r>
              <a:rPr lang="fa-IR" sz="3600" dirty="0">
                <a:solidFill>
                  <a:schemeClr val="tx1"/>
                </a:solidFill>
              </a:rPr>
              <a:t/>
            </a:r>
            <a:br>
              <a:rPr lang="fa-IR" sz="3600" dirty="0">
                <a:solidFill>
                  <a:schemeClr val="tx1"/>
                </a:solidFill>
              </a:rPr>
            </a:br>
            <a:r>
              <a:rPr lang="fa-IR" sz="3600" dirty="0">
                <a:solidFill>
                  <a:schemeClr val="tx1"/>
                </a:solidFill>
              </a:rPr>
              <a:t>رشته تربیت بدنی و علوم ورزشی</a:t>
            </a:r>
            <a:br>
              <a:rPr lang="fa-IR" sz="3600" dirty="0">
                <a:solidFill>
                  <a:schemeClr val="tx1"/>
                </a:solidFill>
              </a:rPr>
            </a:br>
            <a:r>
              <a:rPr lang="fa-IR" sz="3600" dirty="0">
                <a:solidFill>
                  <a:schemeClr val="tx1"/>
                </a:solidFill>
              </a:rPr>
              <a:t/>
            </a:r>
            <a:br>
              <a:rPr lang="fa-IR" sz="3600" dirty="0">
                <a:solidFill>
                  <a:schemeClr val="tx1"/>
                </a:solidFill>
              </a:rPr>
            </a:br>
            <a:r>
              <a:rPr lang="fa-IR" sz="3600" dirty="0">
                <a:solidFill>
                  <a:schemeClr val="tx1"/>
                </a:solidFill>
              </a:rPr>
              <a:t>درس </a:t>
            </a:r>
            <a:r>
              <a:rPr lang="fa-IR" sz="3600" dirty="0" smtClean="0">
                <a:solidFill>
                  <a:schemeClr val="tx1"/>
                </a:solidFill>
              </a:rPr>
              <a:t>فیزیولوژی</a:t>
            </a:r>
            <a:r>
              <a:rPr lang="fa-IR" sz="3600" dirty="0">
                <a:solidFill>
                  <a:schemeClr val="tx1"/>
                </a:solidFill>
              </a:rPr>
              <a:t/>
            </a:r>
            <a:br>
              <a:rPr lang="fa-IR" sz="3600" dirty="0">
                <a:solidFill>
                  <a:schemeClr val="tx1"/>
                </a:solidFill>
              </a:rPr>
            </a:br>
            <a:r>
              <a:rPr lang="fa-IR" sz="3600" dirty="0">
                <a:solidFill>
                  <a:schemeClr val="tx1"/>
                </a:solidFill>
              </a:rPr>
              <a:t/>
            </a:r>
            <a:br>
              <a:rPr lang="fa-IR" sz="3600" dirty="0">
                <a:solidFill>
                  <a:schemeClr val="tx1"/>
                </a:solidFill>
              </a:rPr>
            </a:br>
            <a:r>
              <a:rPr lang="fa-IR" dirty="0"/>
              <a:t/>
            </a:r>
            <a:br>
              <a:rPr lang="fa-IR" dirty="0"/>
            </a:br>
            <a:endParaRPr lang="fa-IR" dirty="0"/>
          </a:p>
        </p:txBody>
      </p:sp>
      <p:sp>
        <p:nvSpPr>
          <p:cNvPr id="3" name="Footer Placeholder 2"/>
          <p:cNvSpPr>
            <a:spLocks noGrp="1"/>
          </p:cNvSpPr>
          <p:nvPr>
            <p:ph type="ftr" sz="quarter" idx="12"/>
          </p:nvPr>
        </p:nvSpPr>
        <p:spPr/>
        <p:txBody>
          <a:bodyPr/>
          <a:lstStyle/>
          <a:p>
            <a:r>
              <a:rPr lang="fa-IR" smtClean="0"/>
              <a:t>مهدی جلالی مجد</a:t>
            </a:r>
            <a:endParaRPr lang="en-US" dirty="0"/>
          </a:p>
        </p:txBody>
      </p:sp>
    </p:spTree>
    <p:extLst>
      <p:ext uri="{BB962C8B-B14F-4D97-AF65-F5344CB8AC3E}">
        <p14:creationId xmlns:p14="http://schemas.microsoft.com/office/powerpoint/2010/main" val="3835639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مخطط بودن سارکومر:</a:t>
            </a:r>
          </a:p>
          <a:p>
            <a:pPr marL="0" indent="0">
              <a:buNone/>
            </a:pPr>
            <a:r>
              <a:rPr lang="fa-IR" sz="3200" dirty="0" smtClean="0">
                <a:solidFill>
                  <a:schemeClr val="tx1"/>
                </a:solidFill>
              </a:rPr>
              <a:t>- </a:t>
            </a:r>
            <a:r>
              <a:rPr lang="fa-IR" dirty="0" smtClean="0">
                <a:solidFill>
                  <a:schemeClr val="tx1"/>
                </a:solidFill>
              </a:rPr>
              <a:t>1)نوار</a:t>
            </a:r>
            <a:r>
              <a:rPr lang="en-US" dirty="0" smtClean="0">
                <a:solidFill>
                  <a:schemeClr val="tx1"/>
                </a:solidFill>
              </a:rPr>
              <a:t>I </a:t>
            </a:r>
            <a:r>
              <a:rPr lang="fa-IR" dirty="0" smtClean="0">
                <a:solidFill>
                  <a:schemeClr val="tx1"/>
                </a:solidFill>
              </a:rPr>
              <a:t> ناحیه روشن </a:t>
            </a:r>
          </a:p>
          <a:p>
            <a:pPr>
              <a:buFontTx/>
              <a:buChar char="-"/>
            </a:pPr>
            <a:r>
              <a:rPr lang="fa-IR" dirty="0" smtClean="0">
                <a:solidFill>
                  <a:schemeClr val="tx1"/>
                </a:solidFill>
              </a:rPr>
              <a:t>2)نوار </a:t>
            </a:r>
            <a:r>
              <a:rPr lang="en-US" dirty="0" smtClean="0">
                <a:solidFill>
                  <a:schemeClr val="tx1"/>
                </a:solidFill>
              </a:rPr>
              <a:t>A </a:t>
            </a:r>
            <a:r>
              <a:rPr lang="fa-IR" dirty="0" smtClean="0">
                <a:solidFill>
                  <a:schemeClr val="tx1"/>
                </a:solidFill>
              </a:rPr>
              <a:t>(ناحیه تیره)</a:t>
            </a:r>
          </a:p>
          <a:p>
            <a:pPr>
              <a:buFontTx/>
              <a:buChar char="-"/>
            </a:pPr>
            <a:r>
              <a:rPr lang="fa-IR" dirty="0" smtClean="0">
                <a:solidFill>
                  <a:schemeClr val="tx1"/>
                </a:solidFill>
              </a:rPr>
              <a:t>3)یک منطقه </a:t>
            </a:r>
            <a:r>
              <a:rPr lang="en-US" dirty="0" smtClean="0">
                <a:solidFill>
                  <a:schemeClr val="tx1"/>
                </a:solidFill>
              </a:rPr>
              <a:t>H </a:t>
            </a:r>
            <a:r>
              <a:rPr lang="fa-IR" dirty="0" smtClean="0">
                <a:solidFill>
                  <a:schemeClr val="tx1"/>
                </a:solidFill>
              </a:rPr>
              <a:t>(در وسط نوار</a:t>
            </a:r>
            <a:r>
              <a:rPr lang="en-US" dirty="0" smtClean="0">
                <a:solidFill>
                  <a:schemeClr val="tx1"/>
                </a:solidFill>
              </a:rPr>
              <a:t>A</a:t>
            </a:r>
            <a:r>
              <a:rPr lang="fa-IR" dirty="0" smtClean="0">
                <a:solidFill>
                  <a:schemeClr val="tx1"/>
                </a:solidFill>
              </a:rPr>
              <a:t>)</a:t>
            </a:r>
          </a:p>
          <a:p>
            <a:pPr>
              <a:buFontTx/>
              <a:buChar char="-"/>
            </a:pPr>
            <a:r>
              <a:rPr lang="fa-IR" dirty="0" smtClean="0">
                <a:solidFill>
                  <a:schemeClr val="tx1"/>
                </a:solidFill>
              </a:rPr>
              <a:t>4)بقیه نوار</a:t>
            </a:r>
            <a:r>
              <a:rPr lang="en-US" dirty="0" smtClean="0">
                <a:solidFill>
                  <a:schemeClr val="tx1"/>
                </a:solidFill>
              </a:rPr>
              <a:t>A</a:t>
            </a:r>
          </a:p>
          <a:p>
            <a:pPr>
              <a:buFontTx/>
              <a:buChar char="-"/>
            </a:pPr>
            <a:r>
              <a:rPr lang="en-US" dirty="0" smtClean="0">
                <a:solidFill>
                  <a:schemeClr val="tx1"/>
                </a:solidFill>
              </a:rPr>
              <a:t>5</a:t>
            </a:r>
            <a:r>
              <a:rPr lang="fa-IR" dirty="0" smtClean="0">
                <a:solidFill>
                  <a:schemeClr val="tx1"/>
                </a:solidFill>
              </a:rPr>
              <a:t>)نوار</a:t>
            </a:r>
            <a:r>
              <a:rPr lang="en-US" dirty="0" smtClean="0">
                <a:solidFill>
                  <a:schemeClr val="tx1"/>
                </a:solidFill>
              </a:rPr>
              <a:t>  I </a:t>
            </a:r>
            <a:r>
              <a:rPr lang="fa-IR" dirty="0" smtClean="0">
                <a:solidFill>
                  <a:schemeClr val="tx1"/>
                </a:solidFill>
              </a:rPr>
              <a:t>بعدی</a:t>
            </a:r>
            <a:endParaRPr lang="fa-IR"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0" y="2209800"/>
            <a:ext cx="7039430" cy="4703820"/>
          </a:xfrm>
          <a:prstGeom prst="rect">
            <a:avLst/>
          </a:prstGeo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3264053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1657816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661387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3157257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514"/>
            <a:ext cx="9144000" cy="6858000"/>
          </a:xfrm>
        </p:spPr>
        <p:txBody>
          <a:bodyPr>
            <a:normAutofit/>
          </a:bodyPr>
          <a:lstStyle/>
          <a:p>
            <a:pPr marL="0" indent="0">
              <a:buNone/>
            </a:pPr>
            <a:r>
              <a:rPr lang="fa-IR" sz="3200" dirty="0" smtClean="0">
                <a:solidFill>
                  <a:schemeClr val="tx1"/>
                </a:solidFill>
              </a:rPr>
              <a:t>فیلامان آکتین و میوزین:</a:t>
            </a:r>
          </a:p>
          <a:p>
            <a:pPr>
              <a:buFontTx/>
              <a:buChar char="-"/>
            </a:pPr>
            <a:r>
              <a:rPr lang="fa-IR" dirty="0" smtClean="0">
                <a:solidFill>
                  <a:schemeClr val="tx1"/>
                </a:solidFill>
              </a:rPr>
              <a:t>دو نوع رشته کوچک پروتئینی به نام فیلامان نام دارد</a:t>
            </a:r>
          </a:p>
          <a:p>
            <a:pPr>
              <a:buFontTx/>
              <a:buChar char="-"/>
            </a:pPr>
            <a:r>
              <a:rPr lang="fa-IR" dirty="0" smtClean="0">
                <a:solidFill>
                  <a:schemeClr val="tx1"/>
                </a:solidFill>
              </a:rPr>
              <a:t>فیلامان نازکتر اکتین و فیلامان ضخیم تر میوزین نام دارد</a:t>
            </a:r>
          </a:p>
          <a:p>
            <a:pPr>
              <a:buFontTx/>
              <a:buChar char="-"/>
            </a:pPr>
            <a:r>
              <a:rPr lang="fa-IR" dirty="0" smtClean="0">
                <a:solidFill>
                  <a:schemeClr val="tx1"/>
                </a:solidFill>
              </a:rPr>
              <a:t>هر تارچه عضلانی حدود 3000 اکتین و 1500 فیلامان میوزین در کنار هم قرار دارند</a:t>
            </a:r>
          </a:p>
          <a:p>
            <a:pPr>
              <a:buFontTx/>
              <a:buChar char="-"/>
            </a:pPr>
            <a:r>
              <a:rPr lang="fa-IR" dirty="0" smtClean="0">
                <a:solidFill>
                  <a:schemeClr val="tx1"/>
                </a:solidFill>
              </a:rPr>
              <a:t>نوار روشن </a:t>
            </a:r>
            <a:r>
              <a:rPr lang="en-US" dirty="0" smtClean="0">
                <a:solidFill>
                  <a:schemeClr val="tx1"/>
                </a:solidFill>
              </a:rPr>
              <a:t> I</a:t>
            </a:r>
            <a:r>
              <a:rPr lang="fa-IR" dirty="0" smtClean="0">
                <a:solidFill>
                  <a:schemeClr val="tx1"/>
                </a:solidFill>
              </a:rPr>
              <a:t> نشان دهنده ی ناحیه ای از سارکومر است که فقط  فیلامان های نازک اکتین در آن قرار گرفته اند نوار تیره </a:t>
            </a:r>
            <a:r>
              <a:rPr lang="en-US" dirty="0" smtClean="0">
                <a:solidFill>
                  <a:schemeClr val="tx1"/>
                </a:solidFill>
              </a:rPr>
              <a:t>A </a:t>
            </a:r>
            <a:r>
              <a:rPr lang="fa-IR" dirty="0" smtClean="0">
                <a:solidFill>
                  <a:schemeClr val="tx1"/>
                </a:solidFill>
              </a:rPr>
              <a:t> نشان دهنده ی ناحیه ای است که شامل فیلامان های ضخیم میوزین و فیلامان های نازک اکتین است.منطقه </a:t>
            </a:r>
            <a:r>
              <a:rPr lang="en-US" dirty="0" smtClean="0">
                <a:solidFill>
                  <a:schemeClr val="tx1"/>
                </a:solidFill>
              </a:rPr>
              <a:t>H</a:t>
            </a:r>
            <a:r>
              <a:rPr lang="fa-IR" dirty="0" smtClean="0">
                <a:solidFill>
                  <a:schemeClr val="tx1"/>
                </a:solidFill>
              </a:rPr>
              <a:t> در مرکز نوار</a:t>
            </a:r>
            <a:r>
              <a:rPr lang="en-US" dirty="0" smtClean="0">
                <a:solidFill>
                  <a:schemeClr val="tx1"/>
                </a:solidFill>
              </a:rPr>
              <a:t> A</a:t>
            </a:r>
            <a:r>
              <a:rPr lang="fa-IR" dirty="0" smtClean="0">
                <a:solidFill>
                  <a:schemeClr val="tx1"/>
                </a:solidFill>
              </a:rPr>
              <a:t> است و فقط وقتی ظاهر می شود که سارکومر در حالت استراحت است.در این ناحیه فقط  فیلامان های ضخیم قرار دارند نبودن فیلامان های اکتین در این ناحیه باعث روشن تر بودن منطقه </a:t>
            </a:r>
            <a:r>
              <a:rPr lang="en-US" dirty="0" smtClean="0">
                <a:solidFill>
                  <a:schemeClr val="tx1"/>
                </a:solidFill>
              </a:rPr>
              <a:t>H</a:t>
            </a:r>
            <a:r>
              <a:rPr lang="fa-IR" dirty="0" smtClean="0">
                <a:solidFill>
                  <a:schemeClr val="tx1"/>
                </a:solidFill>
              </a:rPr>
              <a:t> نسبت به سایر نواحی نوار </a:t>
            </a:r>
            <a:r>
              <a:rPr lang="en-US" dirty="0" smtClean="0">
                <a:solidFill>
                  <a:schemeClr val="tx1"/>
                </a:solidFill>
              </a:rPr>
              <a:t>A</a:t>
            </a:r>
            <a:r>
              <a:rPr lang="fa-IR" dirty="0" smtClean="0">
                <a:solidFill>
                  <a:schemeClr val="tx1"/>
                </a:solidFill>
              </a:rPr>
              <a:t> شده است.ناحیه </a:t>
            </a:r>
            <a:r>
              <a:rPr lang="en-US" dirty="0" smtClean="0">
                <a:solidFill>
                  <a:schemeClr val="tx1"/>
                </a:solidFill>
              </a:rPr>
              <a:t>H</a:t>
            </a:r>
            <a:r>
              <a:rPr lang="fa-IR" dirty="0" smtClean="0">
                <a:solidFill>
                  <a:schemeClr val="tx1"/>
                </a:solidFill>
              </a:rPr>
              <a:t> فقط زمانی مشاهده می شود که سارکومر در حال استراحت باشد زیرا سارکومر در هنگام انقباض کوتاه می شود و فیلامان های اکتین به طرف این ناحیه کشیده می شوند و ظاهر این ناحیه در این حالت شبیه به سایر نواحی </a:t>
            </a:r>
            <a:r>
              <a:rPr lang="en-US" dirty="0" smtClean="0">
                <a:solidFill>
                  <a:schemeClr val="tx1"/>
                </a:solidFill>
              </a:rPr>
              <a:t>A</a:t>
            </a:r>
            <a:r>
              <a:rPr lang="fa-IR" dirty="0" smtClean="0">
                <a:solidFill>
                  <a:schemeClr val="tx1"/>
                </a:solidFill>
              </a:rPr>
              <a:t> می شود.</a:t>
            </a:r>
          </a:p>
          <a:p>
            <a:pPr marL="0" indent="0" algn="l">
              <a:buNone/>
            </a:pPr>
            <a:r>
              <a:rPr lang="en-US" sz="4000" dirty="0" smtClean="0">
                <a:solidFill>
                  <a:srgbClr val="FF0000"/>
                </a:solidFill>
              </a:rPr>
              <a:t>        I-Z-I-A-H-A-I-Z-I</a:t>
            </a:r>
            <a:r>
              <a:rPr lang="fa-IR" sz="4000" dirty="0" smtClean="0">
                <a:solidFill>
                  <a:schemeClr val="tx1"/>
                </a:solidFill>
              </a:rPr>
              <a:t>  </a:t>
            </a:r>
          </a:p>
          <a:p>
            <a:pPr marL="0" indent="0">
              <a:buNone/>
            </a:pPr>
            <a:endParaRPr lang="fa-IR" dirty="0" smtClean="0">
              <a:solidFill>
                <a:schemeClr val="tx1"/>
              </a:solidFill>
            </a:endParaRPr>
          </a:p>
          <a:p>
            <a:pPr>
              <a:buFontTx/>
              <a:buChar char="-"/>
            </a:pPr>
            <a:endParaRPr lang="fa-IR" dirty="0" smtClean="0">
              <a:solidFill>
                <a:schemeClr val="tx1"/>
              </a:solidFill>
            </a:endParaRPr>
          </a:p>
          <a:p>
            <a:pPr marL="0" indent="0">
              <a:buNone/>
            </a:pPr>
            <a:endParaRPr lang="fa-IR" sz="3200"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1977136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فیلامان میوزین:</a:t>
            </a:r>
          </a:p>
          <a:p>
            <a:pPr>
              <a:buFontTx/>
              <a:buChar char="-"/>
            </a:pPr>
            <a:r>
              <a:rPr lang="fa-IR" dirty="0" smtClean="0">
                <a:solidFill>
                  <a:schemeClr val="tx1"/>
                </a:solidFill>
              </a:rPr>
              <a:t>حدود دو سوم تمام عضلات اسکلتی میوزین است </a:t>
            </a:r>
          </a:p>
          <a:p>
            <a:pPr>
              <a:buFontTx/>
              <a:buChar char="-"/>
            </a:pPr>
            <a:r>
              <a:rPr lang="fa-IR" dirty="0" smtClean="0">
                <a:solidFill>
                  <a:schemeClr val="tx1"/>
                </a:solidFill>
              </a:rPr>
              <a:t>هر فیلامان میوزین از حدود200 مولکول میوزین تشکیل شده است</a:t>
            </a:r>
          </a:p>
          <a:p>
            <a:pPr>
              <a:buFontTx/>
              <a:buChar char="-"/>
            </a:pPr>
            <a:r>
              <a:rPr lang="fa-IR" dirty="0" smtClean="0">
                <a:solidFill>
                  <a:schemeClr val="tx1"/>
                </a:solidFill>
              </a:rPr>
              <a:t>هر مولکول میوزین از دو رشته پروتئینی تشکیل شده است که به یکدیگر پیچیده شده اند.انتهای هر رشته به درون یک سر کروی وارد شده است که به آن سر میوزین می گویند هر فیلامان میوزین شامل چندین سر است که از فیلامان های میوزین به صورت زوائد جانبی جدا شده و به آنها پل های ارتباطی می گویند.پل های ارتباطی در هنگام عمل عضله به نقاط  ویژه ای که روی فیلامان ها اکتین است متصل می شوند.</a:t>
            </a:r>
          </a:p>
          <a:p>
            <a:pPr>
              <a:buFontTx/>
              <a:buChar char="-"/>
            </a:pP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40667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129010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فیلامان اکتین:</a:t>
            </a:r>
          </a:p>
          <a:p>
            <a:pPr>
              <a:buFontTx/>
              <a:buChar char="-"/>
            </a:pPr>
            <a:r>
              <a:rPr lang="fa-IR" dirty="0" smtClean="0">
                <a:solidFill>
                  <a:schemeClr val="tx1"/>
                </a:solidFill>
              </a:rPr>
              <a:t>هر فیلامان اکتین شامل یک نقطه فعال است که سر میوزین می تواند به آن متصل شود. هر فیلامان نازک(فیلامان اکتین)در واقع از سه مولکول پروتئینی متفاوت ساخته شده است که عبارتند از 1)اکتین 2)ترویومیوزین 3)تروپونین </a:t>
            </a:r>
          </a:p>
          <a:p>
            <a:pPr>
              <a:buFontTx/>
              <a:buChar char="-"/>
            </a:pPr>
            <a:r>
              <a:rPr lang="fa-IR" dirty="0" smtClean="0">
                <a:solidFill>
                  <a:schemeClr val="tx1"/>
                </a:solidFill>
              </a:rPr>
              <a:t>اکتین استخوان بندی فیلامان را تشکیل می دهد مولکول های اکتین کروی هستند و به صورت 2 رشته مروارید به هم پیچیده اند</a:t>
            </a:r>
          </a:p>
          <a:p>
            <a:pPr>
              <a:buFontTx/>
              <a:buChar char="-"/>
            </a:pPr>
            <a:r>
              <a:rPr lang="fa-IR" dirty="0" smtClean="0">
                <a:solidFill>
                  <a:schemeClr val="tx1"/>
                </a:solidFill>
              </a:rPr>
              <a:t>تروپومیوزین پروتئین لوله ای شکلی است که به دور رشته های اکتین می پیچد و در شیار آنها جای می گیرد ترویونین پروتئین پیچیده تری است که با فاصله های منظم به رشته های اکتین و ترویومیوزین متصل است.ترویومیوزین و ترویونین به شکل پیچیده ای همراه با یون کلسیم کار می کنند تا استراحت یا شروع حرکت تارچه عضلانی را حفظ نمایند.</a:t>
            </a: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795393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02324"/>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4094453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عمل تار عضلانی:</a:t>
            </a:r>
            <a:endParaRPr lang="fa-IR" dirty="0" smtClean="0">
              <a:solidFill>
                <a:schemeClr val="tx1"/>
              </a:solidFill>
            </a:endParaRPr>
          </a:p>
          <a:p>
            <a:pPr marL="0" indent="0">
              <a:buNone/>
            </a:pPr>
            <a:r>
              <a:rPr lang="fa-IR" dirty="0" smtClean="0">
                <a:solidFill>
                  <a:schemeClr val="tx1"/>
                </a:solidFill>
              </a:rPr>
              <a:t>سیناپس بین یک عصب حرکتی و یک تار عضلانی را پیوندگاه عصبی عضلانی می نامند یک واحد حرکتی شامل یک نرون حرکتی و تمام تارهای عضلانی است که آن نرون عصب رسانی می کند. </a:t>
            </a: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722441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916057"/>
          </a:xfrm>
        </p:spPr>
        <p:txBody>
          <a:bodyPr>
            <a:normAutofit/>
          </a:bodyPr>
          <a:lstStyle/>
          <a:p>
            <a:pPr marL="0" indent="0">
              <a:buNone/>
            </a:pPr>
            <a:r>
              <a:rPr lang="fa-IR" sz="3200" dirty="0" smtClean="0">
                <a:solidFill>
                  <a:schemeClr val="tx1"/>
                </a:solidFill>
              </a:rPr>
              <a:t>تار عضلانی:</a:t>
            </a:r>
          </a:p>
          <a:p>
            <a:pPr>
              <a:buFontTx/>
              <a:buChar char="-"/>
            </a:pPr>
            <a:r>
              <a:rPr lang="fa-IR" dirty="0" smtClean="0">
                <a:solidFill>
                  <a:schemeClr val="tx1"/>
                </a:solidFill>
              </a:rPr>
              <a:t>قطر تار عضلانی 10تا80 میکرومتر </a:t>
            </a:r>
          </a:p>
          <a:p>
            <a:pPr>
              <a:buFontTx/>
              <a:buChar char="-"/>
            </a:pPr>
            <a:r>
              <a:rPr lang="fa-IR" dirty="0" smtClean="0">
                <a:solidFill>
                  <a:schemeClr val="tx1"/>
                </a:solidFill>
              </a:rPr>
              <a:t>تعداد تار عضلانی در یک عضله به اندازه و کار آن بستگی دارد </a:t>
            </a:r>
          </a:p>
          <a:p>
            <a:pPr>
              <a:buFontTx/>
              <a:buChar char="-"/>
            </a:pPr>
            <a:endParaRPr lang="fa-IR"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800"/>
            <a:ext cx="9129486" cy="5410200"/>
          </a:xfrm>
          <a:prstGeom prst="rect">
            <a:avLst/>
          </a:prstGeo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3622534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892268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4279420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indent="0">
              <a:buNone/>
            </a:pPr>
            <a:r>
              <a:rPr lang="fa-IR" sz="3200" dirty="0" smtClean="0">
                <a:solidFill>
                  <a:schemeClr val="tx1"/>
                </a:solidFill>
              </a:rPr>
              <a:t>تکانه حرکتی:</a:t>
            </a:r>
          </a:p>
          <a:p>
            <a:pPr>
              <a:buFontTx/>
              <a:buChar char="-"/>
            </a:pPr>
            <a:r>
              <a:rPr lang="fa-IR" dirty="0" smtClean="0">
                <a:solidFill>
                  <a:schemeClr val="tx1"/>
                </a:solidFill>
              </a:rPr>
              <a:t>با یک تکانه عصب حرکتی آغاز می شود</a:t>
            </a:r>
          </a:p>
          <a:p>
            <a:pPr>
              <a:buFontTx/>
              <a:buChar char="-"/>
            </a:pPr>
            <a:r>
              <a:rPr lang="fa-IR" dirty="0" smtClean="0">
                <a:solidFill>
                  <a:schemeClr val="tx1"/>
                </a:solidFill>
              </a:rPr>
              <a:t>تکانه های عصبی به پایانه های عصبی می رسند که انتهای آکسونی نامیده می شوند</a:t>
            </a:r>
          </a:p>
          <a:p>
            <a:pPr>
              <a:buFontTx/>
              <a:buChar char="-"/>
            </a:pPr>
            <a:r>
              <a:rPr lang="fa-IR" dirty="0" smtClean="0">
                <a:solidFill>
                  <a:schemeClr val="tx1"/>
                </a:solidFill>
              </a:rPr>
              <a:t>زمانی که تکانه می رسد این پایانه های عصبی ماده میانجی سیناپسی به نام استیل کولین</a:t>
            </a:r>
            <a:r>
              <a:rPr lang="en-US" dirty="0" smtClean="0">
                <a:solidFill>
                  <a:schemeClr val="tx1"/>
                </a:solidFill>
              </a:rPr>
              <a:t>(Ach)</a:t>
            </a:r>
            <a:r>
              <a:rPr lang="fa-IR" dirty="0" smtClean="0">
                <a:solidFill>
                  <a:schemeClr val="tx1"/>
                </a:solidFill>
              </a:rPr>
              <a:t>ترشح می کنند </a:t>
            </a:r>
          </a:p>
          <a:p>
            <a:pPr>
              <a:buFontTx/>
              <a:buChar char="-"/>
            </a:pPr>
            <a:r>
              <a:rPr lang="fa-IR" dirty="0" smtClean="0">
                <a:solidFill>
                  <a:schemeClr val="tx1"/>
                </a:solidFill>
              </a:rPr>
              <a:t>اگر به اندازه کافی استیل کولین به گیرنده ها متصل شود،یک بار الکتریکی در تمام طول تار عضلانی منتقل می شود به این حالت،ایجاد یک پتانسیل عمل گفته می شود</a:t>
            </a:r>
          </a:p>
          <a:p>
            <a:pPr>
              <a:buFontTx/>
              <a:buChar char="-"/>
            </a:pPr>
            <a:r>
              <a:rPr lang="fa-IR" dirty="0" smtClean="0">
                <a:solidFill>
                  <a:schemeClr val="tx1"/>
                </a:solidFill>
              </a:rPr>
              <a:t>اعتقاد بر این است که مولکول های تروپومیوزین در حالت استراحت بر روی نقاط فعال اکتین قرار گرفته و مانع از اتصال سرهای میوزین می شوند وقتی یونهای کلسیم از شبکه ی سارکوپلاسمی رها می شوند به تروپونین روی فیلامان های اکتین متصل می شوند تروپونین میل ترکیبی شدیدی با یون کلسیم دارد و تصور می شود که همین امر باعث ترویج فرایند حرکت از طریق بلند کردن مولکول های تروپومیوزین از نقاط فعال فیلامان های اکتین می گردد </a:t>
            </a:r>
          </a:p>
          <a:p>
            <a:pPr>
              <a:buFontTx/>
              <a:buChar char="-"/>
            </a:pPr>
            <a:r>
              <a:rPr lang="fa-IR" dirty="0" smtClean="0">
                <a:solidFill>
                  <a:schemeClr val="tx1"/>
                </a:solidFill>
              </a:rPr>
              <a:t>از آنجایی که به طور طبیعی تروپومیوزین نقاط فعال را پنهان می کند مانع از اتصال پلهای ارتباطی میوزین و فیلامان های اکتین می شود زمانی که تروپومیوزین به وسیله تروپونین و کلسیم از روی نقاط فعال بلند شد،سرهای </a:t>
            </a:r>
            <a:r>
              <a:rPr lang="fa-IR" dirty="0">
                <a:solidFill>
                  <a:schemeClr val="tx1"/>
                </a:solidFill>
              </a:rPr>
              <a:t>میوزین می توانند به نقاط  فعال فیلامان های اکتین اتصال پیدا کنند.</a:t>
            </a:r>
            <a:endParaRPr lang="fa-IR" dirty="0" smtClean="0">
              <a:solidFill>
                <a:schemeClr val="tx1"/>
              </a:solidFill>
            </a:endParaRPr>
          </a:p>
          <a:p>
            <a:pPr>
              <a:buFontTx/>
              <a:buChar char="-"/>
            </a:pP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1035398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11343" cy="685800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905188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لغزش فیلامان ها:</a:t>
            </a:r>
          </a:p>
          <a:p>
            <a:pPr>
              <a:buFontTx/>
              <a:buChar char="-"/>
            </a:pPr>
            <a:r>
              <a:rPr lang="fa-IR" dirty="0" smtClean="0">
                <a:solidFill>
                  <a:schemeClr val="tx1"/>
                </a:solidFill>
              </a:rPr>
              <a:t>زمانی که یک پل ارتباطی میوزین به یک فیلامان اکتین می چسبد،دو فیلامان بر روی یکدیگر سُر می خورند.تصور می شود که سرهای میوزین و پل های ارتباطی در هنگام اتصال به نقاط فعال تغییرات ساختاری انجام می دهند بین پل های ارتباطی و سر میوزین یک کشش بین مولکولی قوی ایجاد می گردد و باعث می شود که سر میوزین به طرف تنه چرخش داشته باشد و دو فیلامان اکتین و میوزین در جهت مخالف کشیده شوند چرخش سر میوزین را اصطلاحا ضربه پر توان </a:t>
            </a:r>
            <a:r>
              <a:rPr lang="en-US" dirty="0" smtClean="0">
                <a:solidFill>
                  <a:schemeClr val="tx1"/>
                </a:solidFill>
              </a:rPr>
              <a:t>power stroke</a:t>
            </a:r>
            <a:r>
              <a:rPr lang="fa-IR" dirty="0" smtClean="0">
                <a:solidFill>
                  <a:schemeClr val="tx1"/>
                </a:solidFill>
              </a:rPr>
              <a:t> می گویند.</a:t>
            </a:r>
          </a:p>
          <a:p>
            <a:pPr>
              <a:buFontTx/>
              <a:buChar char="-"/>
            </a:pPr>
            <a:r>
              <a:rPr lang="fa-IR" dirty="0" smtClean="0">
                <a:solidFill>
                  <a:schemeClr val="tx1"/>
                </a:solidFill>
              </a:rPr>
              <a:t>سر میوزین بلافاصله  پس از چرخش از نقطه فعال جدا شده و به  حالت اولیه خود بر می گردد و به نقطه فعال بعدی در فیلامان اکتین متصل می شود اتصال پیاپی موجب سُر خوردن دو فیلامان بر روی یکدیگر می شود و نظریه لغزش فیلامان ها را مطرح می سازد.</a:t>
            </a:r>
          </a:p>
          <a:p>
            <a:pPr>
              <a:buFontTx/>
              <a:buChar char="-"/>
            </a:pPr>
            <a:r>
              <a:rPr lang="fa-IR" dirty="0" smtClean="0">
                <a:solidFill>
                  <a:schemeClr val="tx1"/>
                </a:solidFill>
              </a:rPr>
              <a:t>این فرآیند تا زمانی که انتهای فیلامان های میوزین به صفحات </a:t>
            </a:r>
            <a:r>
              <a:rPr lang="en-US" dirty="0" smtClean="0">
                <a:solidFill>
                  <a:schemeClr val="tx1"/>
                </a:solidFill>
              </a:rPr>
              <a:t>z</a:t>
            </a:r>
            <a:r>
              <a:rPr lang="fa-IR" dirty="0" smtClean="0">
                <a:solidFill>
                  <a:schemeClr val="tx1"/>
                </a:solidFill>
              </a:rPr>
              <a:t> برسند ادامه می یابد در هنگام لغزش(انقباض)فیلامان های اکتین به یکدیگر نزدیک شده و وارد منطقه </a:t>
            </a:r>
            <a:r>
              <a:rPr lang="en-US" dirty="0" smtClean="0">
                <a:solidFill>
                  <a:schemeClr val="tx1"/>
                </a:solidFill>
              </a:rPr>
              <a:t>H</a:t>
            </a:r>
            <a:r>
              <a:rPr lang="fa-IR" dirty="0" smtClean="0">
                <a:solidFill>
                  <a:schemeClr val="tx1"/>
                </a:solidFill>
              </a:rPr>
              <a:t> می شوند و نهایتا بر روی یکدیگر قرار می گیرند در این زمان منطقه </a:t>
            </a:r>
            <a:r>
              <a:rPr lang="en-US" dirty="0" smtClean="0">
                <a:solidFill>
                  <a:schemeClr val="tx1"/>
                </a:solidFill>
              </a:rPr>
              <a:t>H</a:t>
            </a:r>
            <a:r>
              <a:rPr lang="fa-IR" dirty="0" smtClean="0">
                <a:solidFill>
                  <a:schemeClr val="tx1"/>
                </a:solidFill>
              </a:rPr>
              <a:t> قابل مشاهده نیست. </a:t>
            </a: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3341001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066800"/>
            <a:ext cx="7227931" cy="4457224"/>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447026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0"/>
            <a:ext cx="6934200" cy="685800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113537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انرژی مورد نیاز برای انقباض عضله:</a:t>
            </a:r>
          </a:p>
          <a:p>
            <a:pPr>
              <a:buFontTx/>
              <a:buChar char="-"/>
            </a:pPr>
            <a:r>
              <a:rPr lang="fa-IR" dirty="0" smtClean="0">
                <a:solidFill>
                  <a:schemeClr val="tx1"/>
                </a:solidFill>
              </a:rPr>
              <a:t>حرکت عضله یک فرایند فعال است و به انرژی نیاز دارد.علاوه بر نقطه پیوند روی اکتین سر میوزین یک نقطه پیوند با </a:t>
            </a:r>
            <a:r>
              <a:rPr lang="en-US" dirty="0" smtClean="0">
                <a:solidFill>
                  <a:schemeClr val="tx1"/>
                </a:solidFill>
              </a:rPr>
              <a:t>ATP</a:t>
            </a:r>
            <a:r>
              <a:rPr lang="fa-IR" dirty="0" smtClean="0">
                <a:solidFill>
                  <a:schemeClr val="tx1"/>
                </a:solidFill>
              </a:rPr>
              <a:t>(آدنوزین تری فسفات)دارد.مولکول میوزین برای انقباض عضله باید به </a:t>
            </a:r>
            <a:r>
              <a:rPr lang="en-US" dirty="0" smtClean="0">
                <a:solidFill>
                  <a:schemeClr val="tx1"/>
                </a:solidFill>
              </a:rPr>
              <a:t>ATP</a:t>
            </a:r>
            <a:r>
              <a:rPr lang="fa-IR" dirty="0" smtClean="0">
                <a:solidFill>
                  <a:schemeClr val="tx1"/>
                </a:solidFill>
              </a:rPr>
              <a:t>متصل شود،زیرا </a:t>
            </a:r>
            <a:r>
              <a:rPr lang="en-US" dirty="0" smtClean="0">
                <a:solidFill>
                  <a:schemeClr val="tx1"/>
                </a:solidFill>
              </a:rPr>
              <a:t>ATP</a:t>
            </a:r>
            <a:r>
              <a:rPr lang="fa-IR" dirty="0" smtClean="0">
                <a:solidFill>
                  <a:schemeClr val="tx1"/>
                </a:solidFill>
              </a:rPr>
              <a:t>انرژی مورد نیاز را فراهم می کند آنزیم </a:t>
            </a:r>
            <a:r>
              <a:rPr lang="en-US" dirty="0" smtClean="0">
                <a:solidFill>
                  <a:schemeClr val="tx1"/>
                </a:solidFill>
              </a:rPr>
              <a:t>ATP</a:t>
            </a:r>
            <a:r>
              <a:rPr lang="fa-IR" dirty="0" smtClean="0">
                <a:solidFill>
                  <a:schemeClr val="tx1"/>
                </a:solidFill>
              </a:rPr>
              <a:t>که در سر میوزین قرار دارد،</a:t>
            </a:r>
            <a:r>
              <a:rPr lang="en-US" dirty="0" smtClean="0">
                <a:solidFill>
                  <a:schemeClr val="tx1"/>
                </a:solidFill>
              </a:rPr>
              <a:t>ATP</a:t>
            </a:r>
            <a:r>
              <a:rPr lang="fa-IR" dirty="0" smtClean="0">
                <a:solidFill>
                  <a:schemeClr val="tx1"/>
                </a:solidFill>
              </a:rPr>
              <a:t>را به </a:t>
            </a:r>
            <a:r>
              <a:rPr lang="en-US" dirty="0" smtClean="0">
                <a:solidFill>
                  <a:schemeClr val="tx1"/>
                </a:solidFill>
              </a:rPr>
              <a:t>ADP</a:t>
            </a:r>
            <a:r>
              <a:rPr lang="fa-IR" dirty="0" smtClean="0">
                <a:solidFill>
                  <a:schemeClr val="tx1"/>
                </a:solidFill>
              </a:rPr>
              <a:t>(آدنوزین دی فسفات)تجزیه می کند و انرژی آزاد شده از تجزیه </a:t>
            </a:r>
            <a:r>
              <a:rPr lang="en-US" dirty="0" smtClean="0">
                <a:solidFill>
                  <a:schemeClr val="tx1"/>
                </a:solidFill>
              </a:rPr>
              <a:t>ATP</a:t>
            </a:r>
            <a:r>
              <a:rPr lang="fa-IR" dirty="0" smtClean="0">
                <a:solidFill>
                  <a:schemeClr val="tx1"/>
                </a:solidFill>
              </a:rPr>
              <a:t>برای اتصال سر میوزین به فیلامان اکتین مورد استفاده قرار می گیرد.بنابراین </a:t>
            </a:r>
            <a:r>
              <a:rPr lang="en-US" dirty="0" smtClean="0">
                <a:solidFill>
                  <a:schemeClr val="tx1"/>
                </a:solidFill>
              </a:rPr>
              <a:t>ATP</a:t>
            </a:r>
            <a:r>
              <a:rPr lang="fa-IR" dirty="0" smtClean="0">
                <a:solidFill>
                  <a:schemeClr val="tx1"/>
                </a:solidFill>
              </a:rPr>
              <a:t>منبع شیمیایی انرژی شیمیایی برای انقباض عضله است.</a:t>
            </a: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8440290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30" y="-10887"/>
            <a:ext cx="9173029" cy="6868887"/>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563887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پایان انقباض عضله:</a:t>
            </a:r>
          </a:p>
          <a:p>
            <a:pPr marL="0" indent="0">
              <a:buNone/>
            </a:pPr>
            <a:r>
              <a:rPr lang="fa-IR" dirty="0" smtClean="0">
                <a:solidFill>
                  <a:schemeClr val="tx1"/>
                </a:solidFill>
              </a:rPr>
              <a:t>- انقباض عضله تا زمانی که کلسیم پایان یابد،ادامه دارد پس از آن،کلسیم به داخل شبکه سارکوپلاسمی تلمبه می شود و در انجا تا زمانی که یک تحریک عصبی جدید به غشای تار عضله برسد،ذخیره می شود.کلسیم با یک سیستم تلمبه فعال کلسیم به شبکه سارکوپلاسمی باز می گردد این هم فرایند دیگری است که به انرژی نیاز دارد و متکی به</a:t>
            </a:r>
            <a:r>
              <a:rPr lang="en-US" dirty="0" smtClean="0">
                <a:solidFill>
                  <a:schemeClr val="tx1"/>
                </a:solidFill>
              </a:rPr>
              <a:t>ATP</a:t>
            </a:r>
            <a:r>
              <a:rPr lang="fa-IR" dirty="0" smtClean="0">
                <a:solidFill>
                  <a:schemeClr val="tx1"/>
                </a:solidFill>
              </a:rPr>
              <a:t> است بنابراین برای هر دو مرحله انقباض و استراحت انرژی مورد نیاز است وقتی کلسیم به داخل شبکه سارکوپلاسمی برمی گردد تروپونین و تروپومیوزین غیرفعال می شوند این موضوع اتصال پلهای ارتباطی میوزین و فیلامان های اکتین و همچنین استفاده از </a:t>
            </a:r>
            <a:r>
              <a:rPr lang="en-US" dirty="0" smtClean="0">
                <a:solidFill>
                  <a:schemeClr val="tx1"/>
                </a:solidFill>
              </a:rPr>
              <a:t>ATP</a:t>
            </a:r>
            <a:r>
              <a:rPr lang="fa-IR" smtClean="0">
                <a:solidFill>
                  <a:schemeClr val="tx1"/>
                </a:solidFill>
              </a:rPr>
              <a:t> را متوقف می کند در نتیجه فیلامان های میوزین و اکتین به حالت اولیه استراحت خود برمی گردند.</a:t>
            </a: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4198567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28600"/>
            <a:ext cx="8991600" cy="678180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784487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فراخوانی تار عضلانی قانون همه یا هیچ:</a:t>
            </a:r>
            <a:endParaRPr lang="fa-IR" dirty="0" smtClean="0">
              <a:solidFill>
                <a:schemeClr val="tx1"/>
              </a:solidFill>
            </a:endParaRPr>
          </a:p>
          <a:p>
            <a:pPr marL="0" indent="0">
              <a:buNone/>
            </a:pPr>
            <a:r>
              <a:rPr lang="fa-IR" dirty="0" smtClean="0">
                <a:solidFill>
                  <a:schemeClr val="tx1"/>
                </a:solidFill>
              </a:rPr>
              <a:t>- زمانی که یک عصب حرکتی،یک تار عضلانی را تحریک می کند،کمترین میزان تحریک که آستانه نامیده می شود جهت ایجاد پاسخ ضروری است اگر تحریک کمتر از آستانه باشد،هیچ حرکتی در عضله ایجاد نمی شود ولی با هر تحریکی برابر یا بیش از آستانه،حداکثر حرکت در تار عضله ایجاد می شود.به این حالت پاسخ همه یا هیچ گفته می شود از آنجایی که تمام تارهای عضلانی در یک واحد حرکتی تحریکات عصبی یکسانی دریافت می کنند هر زمان که تحریک در حد آستانه باشد تمام تارها با حداکثر انقباض عمل می کنند از این رو واحد حرکتی نیز از قانون همه یا هیچ پیروی می کنند.</a:t>
            </a: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3784198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220200" cy="6858000"/>
          </a:xfrm>
        </p:spPr>
        <p:txBody>
          <a:bodyPr>
            <a:normAutofit/>
          </a:bodyPr>
          <a:lstStyle/>
          <a:p>
            <a:r>
              <a:rPr lang="fa-IR" sz="3200" dirty="0" smtClean="0">
                <a:solidFill>
                  <a:schemeClr val="tx1"/>
                </a:solidFill>
              </a:rPr>
              <a:t>تکانه عصبی</a:t>
            </a:r>
            <a:r>
              <a:rPr lang="en-US" sz="3200" dirty="0" smtClean="0">
                <a:solidFill>
                  <a:schemeClr val="tx1"/>
                </a:solidFill>
              </a:rPr>
              <a:t>(Nerve Impulse)</a:t>
            </a:r>
            <a:endParaRPr lang="fa-IR" sz="3200" dirty="0" smtClean="0">
              <a:solidFill>
                <a:schemeClr val="tx1"/>
              </a:solidFill>
            </a:endParaRPr>
          </a:p>
          <a:p>
            <a:pPr marL="0" indent="0">
              <a:buNone/>
            </a:pPr>
            <a:r>
              <a:rPr lang="fa-IR" sz="3200" dirty="0" smtClean="0">
                <a:solidFill>
                  <a:schemeClr val="tx1"/>
                </a:solidFill>
              </a:rPr>
              <a:t>- </a:t>
            </a:r>
            <a:r>
              <a:rPr lang="fa-IR" dirty="0" smtClean="0">
                <a:solidFill>
                  <a:schemeClr val="tx1"/>
                </a:solidFill>
              </a:rPr>
              <a:t>به عنوان یک بار الکتریکی- پیامی است که از یک نرون به نرون بعدی و در نهایت به اندام مورد نظر مانند گروهی از تارهای عضلانی انتقال می یابد و یا از یک اندام به دستگاه عصبی مرکزی برمیگردد.</a:t>
            </a:r>
            <a:endParaRPr lang="fa-IR" sz="3200"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997886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52400"/>
            <a:ext cx="5867400" cy="640080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971810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پتانسیل استراحت غشاء:</a:t>
            </a:r>
          </a:p>
          <a:p>
            <a:pPr marL="0" indent="0">
              <a:buNone/>
            </a:pPr>
            <a:r>
              <a:rPr lang="fa-IR" dirty="0" smtClean="0">
                <a:solidFill>
                  <a:schemeClr val="tx1"/>
                </a:solidFill>
              </a:rPr>
              <a:t>- غشای سلولی نرون در حالت استراحت،پتانسیل الکتریکی منفی معادل </a:t>
            </a:r>
            <a:r>
              <a:rPr lang="en-US" dirty="0" smtClean="0">
                <a:solidFill>
                  <a:schemeClr val="tx1"/>
                </a:solidFill>
              </a:rPr>
              <a:t>70</a:t>
            </a:r>
            <a:r>
              <a:rPr lang="fa-IR" dirty="0" smtClean="0">
                <a:solidFill>
                  <a:schemeClr val="tx1"/>
                </a:solidFill>
              </a:rPr>
              <a:t>- میلی ولت دارد.این بدین معنی است که اگر میله ولت متری را به درون سلولی وارد کنیم بار الکتریکی داخل و خارج سلول،تفاوتی در حدود </a:t>
            </a:r>
            <a:r>
              <a:rPr lang="en-US" dirty="0" smtClean="0">
                <a:solidFill>
                  <a:schemeClr val="tx1"/>
                </a:solidFill>
              </a:rPr>
              <a:t>70</a:t>
            </a:r>
            <a:r>
              <a:rPr lang="fa-IR" dirty="0" smtClean="0">
                <a:solidFill>
                  <a:schemeClr val="tx1"/>
                </a:solidFill>
              </a:rPr>
              <a:t>میلی ولت خواهد داشت که داخل سلول نسبت به خارج آن منفی خواهد بود این اختلاف پتانسیل تحت عنوان پتانسیل استراحت غشاء یا </a:t>
            </a:r>
            <a:r>
              <a:rPr lang="en-US" dirty="0" smtClean="0">
                <a:solidFill>
                  <a:schemeClr val="tx1"/>
                </a:solidFill>
              </a:rPr>
              <a:t>RMP</a:t>
            </a:r>
            <a:r>
              <a:rPr lang="fa-IR" dirty="0" smtClean="0">
                <a:solidFill>
                  <a:schemeClr val="tx1"/>
                </a:solidFill>
              </a:rPr>
              <a:t> </a:t>
            </a:r>
          </a:p>
          <a:p>
            <a:pPr marL="0" indent="0">
              <a:buNone/>
            </a:pPr>
            <a:r>
              <a:rPr lang="en-US" sz="3200" dirty="0" smtClean="0">
                <a:solidFill>
                  <a:schemeClr val="tx1"/>
                </a:solidFill>
              </a:rPr>
              <a:t>Resting </a:t>
            </a:r>
            <a:r>
              <a:rPr lang="en-US" sz="3200" dirty="0" err="1" smtClean="0">
                <a:solidFill>
                  <a:schemeClr val="tx1"/>
                </a:solidFill>
              </a:rPr>
              <a:t>membrance</a:t>
            </a:r>
            <a:r>
              <a:rPr lang="en-US" sz="3200" dirty="0">
                <a:solidFill>
                  <a:schemeClr val="tx1"/>
                </a:solidFill>
              </a:rPr>
              <a:t> </a:t>
            </a:r>
            <a:r>
              <a:rPr lang="en-US" sz="3200" dirty="0" smtClean="0">
                <a:solidFill>
                  <a:schemeClr val="tx1"/>
                </a:solidFill>
              </a:rPr>
              <a:t>Potential          </a:t>
            </a:r>
            <a:endParaRPr lang="fa-IR" sz="3200" dirty="0" smtClean="0">
              <a:solidFill>
                <a:schemeClr val="tx1"/>
              </a:solidFill>
            </a:endParaRPr>
          </a:p>
          <a:p>
            <a:pPr marL="0" indent="0">
              <a:buNone/>
            </a:pPr>
            <a:r>
              <a:rPr lang="fa-IR" dirty="0" smtClean="0">
                <a:solidFill>
                  <a:schemeClr val="tx1"/>
                </a:solidFill>
              </a:rPr>
              <a:t>شناخته شده است علت این امر تفکیک بارهای الکتریکی در دوسوی غشاء است به هنگام وجود اختلاف در بارالکتریکی دوسوی غشاء گفته می شود که غشاء قطبی یا پولاریزه است.</a:t>
            </a:r>
          </a:p>
          <a:p>
            <a:pPr marL="0" indent="0">
              <a:buNone/>
            </a:pPr>
            <a:r>
              <a:rPr lang="fa-IR" dirty="0" smtClean="0">
                <a:solidFill>
                  <a:schemeClr val="tx1"/>
                </a:solidFill>
              </a:rPr>
              <a:t>- غشاء دارای غلظت بالایی از یونهای پتاسیم(</a:t>
            </a:r>
            <a:r>
              <a:rPr lang="en-US" dirty="0" smtClean="0">
                <a:solidFill>
                  <a:schemeClr val="tx1"/>
                </a:solidFill>
              </a:rPr>
              <a:t>(k+</a:t>
            </a:r>
            <a:r>
              <a:rPr lang="fa-IR" dirty="0" smtClean="0">
                <a:solidFill>
                  <a:schemeClr val="tx1"/>
                </a:solidFill>
              </a:rPr>
              <a:t>در داخل و غلظت بالایی از یونهای سدیم</a:t>
            </a:r>
          </a:p>
          <a:p>
            <a:pPr marL="0" indent="0">
              <a:buNone/>
            </a:pPr>
            <a:r>
              <a:rPr lang="fa-IR" dirty="0" smtClean="0">
                <a:solidFill>
                  <a:schemeClr val="tx1"/>
                </a:solidFill>
              </a:rPr>
              <a:t>( </a:t>
            </a:r>
            <a:r>
              <a:rPr lang="en-US" dirty="0" smtClean="0">
                <a:solidFill>
                  <a:schemeClr val="tx1"/>
                </a:solidFill>
              </a:rPr>
              <a:t>(Na+</a:t>
            </a:r>
            <a:r>
              <a:rPr lang="fa-IR" dirty="0" smtClean="0">
                <a:solidFill>
                  <a:schemeClr val="tx1"/>
                </a:solidFill>
              </a:rPr>
              <a:t>در خارج است که علت این امر انتقال فعال سدیم به خارج سلول و پتاسیم به داخل سلول توسط پمپ سدیم-پتاسیم می باشد در این حالت بار الکتریکی دو سوی غشاء در حالت تعادل است.پمپ سدیم-پتاسیم در قبال انتقال سه یون سدیم به خارج سلول،دو یون پتاسیم را به داخل سلول می آورد.غشاء سلول نیز نسبت به یونهای پتاسیم بسیار نفوذپذیرتر از یونهای سدیم است بنابر این یونهای پتاسیم می توانند آزادانه حرکت داشته باشند.برای ایجاد تعادل،یونهای پتاسیم به سوی ناحیه ای با غلظت پایین تر حرکت خواهند کرد به همین جهت برخی از آنها به خارج سلول می روند.  </a:t>
            </a: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4240639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fa-IR" dirty="0" smtClean="0">
                <a:solidFill>
                  <a:schemeClr val="tx1"/>
                </a:solidFill>
              </a:rPr>
              <a:t>- یونهای سدیم نمی توانند بدین گونه حرکت داشته باشند.نتیجه نهایی تجمع یونهای دارای بار الکتریکی مثبت در خارج سلول نسبت به داخل سلول و ایجاد اختلاف پتانسیل در دوسوی غشاء است در واقع کار اصلی پمپ سدیم-پتاسیم این است که پتانسیل استراحت غشاء را در </a:t>
            </a:r>
            <a:r>
              <a:rPr lang="en-US" dirty="0" smtClean="0">
                <a:solidFill>
                  <a:schemeClr val="tx1"/>
                </a:solidFill>
              </a:rPr>
              <a:t>70</a:t>
            </a:r>
            <a:r>
              <a:rPr lang="fa-IR" smtClean="0">
                <a:solidFill>
                  <a:schemeClr val="tx1"/>
                </a:solidFill>
              </a:rPr>
              <a:t>- میلی ولت ثابت نگهدارد.</a:t>
            </a: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541718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18600" cy="683895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133055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دی پلاریزاسیون و هایپرپلاریزاسیون:</a:t>
            </a:r>
          </a:p>
          <a:p>
            <a:pPr marL="0" indent="0">
              <a:buNone/>
            </a:pPr>
            <a:r>
              <a:rPr lang="fa-IR" dirty="0" smtClean="0">
                <a:solidFill>
                  <a:schemeClr val="tx1"/>
                </a:solidFill>
              </a:rPr>
              <a:t>- اگر منفی بودن داخل سلول نسبت به خارج آن کمتر شود،اختلاف پتانسیل غشاء کاهش خواهد یافت و پلاریزاسیون غشاء کمتر خواهد شد به هنگام وقوع چنین حالتی گفته می شود که غشاء دی پلاریزه شده است.بنابراین دی پلاریزاسیون </a:t>
            </a:r>
            <a:r>
              <a:rPr lang="en-US" dirty="0" smtClean="0">
                <a:solidFill>
                  <a:schemeClr val="tx1"/>
                </a:solidFill>
              </a:rPr>
              <a:t>Depolarization</a:t>
            </a:r>
            <a:r>
              <a:rPr lang="fa-IR" dirty="0" smtClean="0">
                <a:solidFill>
                  <a:schemeClr val="tx1"/>
                </a:solidFill>
              </a:rPr>
              <a:t>زمانی روی خواهد داد که اختلاف بار کمتر از</a:t>
            </a:r>
            <a:r>
              <a:rPr lang="en-US" dirty="0" smtClean="0">
                <a:solidFill>
                  <a:schemeClr val="tx1"/>
                </a:solidFill>
              </a:rPr>
              <a:t>RMP=-70mv</a:t>
            </a:r>
            <a:r>
              <a:rPr lang="en-US" dirty="0">
                <a:solidFill>
                  <a:schemeClr val="tx1"/>
                </a:solidFill>
              </a:rPr>
              <a:t> </a:t>
            </a:r>
            <a:r>
              <a:rPr lang="en-US" dirty="0" smtClean="0">
                <a:solidFill>
                  <a:schemeClr val="tx1"/>
                </a:solidFill>
              </a:rPr>
              <a:t> </a:t>
            </a:r>
            <a:r>
              <a:rPr lang="fa-IR" dirty="0" smtClean="0">
                <a:solidFill>
                  <a:schemeClr val="tx1"/>
                </a:solidFill>
              </a:rPr>
              <a:t> شده و به صفر نزدیک تر شود این حالت در نتیجه ی تغییر در نفوذ پذیری غشاء نسبت به </a:t>
            </a:r>
            <a:r>
              <a:rPr lang="en-US" dirty="0" smtClean="0">
                <a:solidFill>
                  <a:schemeClr val="tx1"/>
                </a:solidFill>
              </a:rPr>
              <a:t>  Na+</a:t>
            </a:r>
            <a:r>
              <a:rPr lang="fa-IR" dirty="0" smtClean="0">
                <a:solidFill>
                  <a:schemeClr val="tx1"/>
                </a:solidFill>
              </a:rPr>
              <a:t>به وجود می آید.عکس این قضیه نیز می تواند اتفاق بیافتد.</a:t>
            </a:r>
          </a:p>
          <a:p>
            <a:pPr>
              <a:buFontTx/>
              <a:buChar char="-"/>
            </a:pPr>
            <a:r>
              <a:rPr lang="fa-IR" dirty="0" smtClean="0">
                <a:solidFill>
                  <a:schemeClr val="tx1"/>
                </a:solidFill>
              </a:rPr>
              <a:t>اگر اختلاف پتانسیل غشاء افزایش یابد و به سمت </a:t>
            </a:r>
            <a:r>
              <a:rPr lang="en-US" dirty="0" smtClean="0">
                <a:solidFill>
                  <a:schemeClr val="tx1"/>
                </a:solidFill>
              </a:rPr>
              <a:t>RMP</a:t>
            </a:r>
            <a:r>
              <a:rPr lang="fa-IR" dirty="0" smtClean="0">
                <a:solidFill>
                  <a:schemeClr val="tx1"/>
                </a:solidFill>
              </a:rPr>
              <a:t>منفی تر حرکت کند،غشاء بیش از حد پولاریزه خواهد شد این حالت را هایپرپلاریزاسیون </a:t>
            </a:r>
            <a:r>
              <a:rPr lang="en-US" dirty="0" smtClean="0">
                <a:solidFill>
                  <a:schemeClr val="tx1"/>
                </a:solidFill>
              </a:rPr>
              <a:t>Hyperpolarization</a:t>
            </a:r>
            <a:r>
              <a:rPr lang="fa-IR" dirty="0" smtClean="0">
                <a:solidFill>
                  <a:schemeClr val="tx1"/>
                </a:solidFill>
              </a:rPr>
              <a:t>گویند.</a:t>
            </a:r>
          </a:p>
          <a:p>
            <a:pPr marL="0" indent="0">
              <a:buNone/>
            </a:pPr>
            <a:r>
              <a:rPr lang="fa-IR" dirty="0" smtClean="0">
                <a:solidFill>
                  <a:schemeClr val="tx1"/>
                </a:solidFill>
              </a:rPr>
              <a:t>- تغییرات در پتانسیل غشاء در واقع پیامهایی هستند که برای دریافت،انتقال و یکپارچه نمودن اطلاعات در درون سلول و بین سلول ها استفاده می شوند.این پیام ها دو نوع هستند.</a:t>
            </a: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1806006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629"/>
            <a:ext cx="9144000" cy="6872288"/>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569296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پتانسیل های شیب دار:</a:t>
            </a:r>
          </a:p>
          <a:p>
            <a:pPr marL="0" indent="0">
              <a:buNone/>
            </a:pPr>
            <a:r>
              <a:rPr lang="fa-IR" dirty="0" smtClean="0">
                <a:solidFill>
                  <a:schemeClr val="tx1"/>
                </a:solidFill>
              </a:rPr>
              <a:t>- پتانسیل های شیب دار تغییرات موضعی در پتانسیل غشاء هستند و هم به شکل </a:t>
            </a:r>
          </a:p>
          <a:p>
            <a:pPr marL="0" indent="0">
              <a:buNone/>
            </a:pPr>
            <a:r>
              <a:rPr lang="fa-IR" dirty="0" smtClean="0">
                <a:solidFill>
                  <a:schemeClr val="tx1"/>
                </a:solidFill>
              </a:rPr>
              <a:t>دی پلاریزاسیون و هم به شکل هایپر پلاریزاسیون می باشد درواقع جریان یونی ترکیب بارها در دو سوی غشاء را عوض می کند و پولاریزاسیون غشاء را تغییر می دهد.پتانسیل های شیب دار در نتیجه تغییر موضعی در نرون ها ایجاد می شوند بستگی به موقعیت و نوع نرون های درگیر،دروازه های یونی می توانند در پاسخ به انتقال تکانه به نرون های درگیر و یا در پاسخ به محرک های حسی نظیر تغییرات در غلظت شیمیایی،حرارت یا فشار باز شوند.</a:t>
            </a:r>
          </a:p>
          <a:p>
            <a:pPr marL="0" indent="0">
              <a:buNone/>
            </a:pPr>
            <a:r>
              <a:rPr lang="fa-IR" dirty="0" smtClean="0">
                <a:solidFill>
                  <a:schemeClr val="tx1"/>
                </a:solidFill>
              </a:rPr>
              <a:t>- با وجود این که پتانسیل شیب دار،پیامد دی پلاریزاسیون غشاء سلول است این حالت معمولا پدیده ای موضعی می باشد و دی پلاریزاسیون در طول نرون گسترش زیادی نمی یابد.برای اینکه تکانه عصبی طول نرون را طی کند. باید پتانسیل عمل تولید کند. </a:t>
            </a: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3541348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پتانسیل های عمل:</a:t>
            </a:r>
          </a:p>
          <a:p>
            <a:pPr marL="0" indent="0">
              <a:buNone/>
            </a:pPr>
            <a:r>
              <a:rPr lang="fa-IR" dirty="0" smtClean="0">
                <a:solidFill>
                  <a:schemeClr val="tx1"/>
                </a:solidFill>
              </a:rPr>
              <a:t>- پتانسیل عمل،دی پلاریزاسیون سریع و گسترده غشای نرون است.این فرآیند مدت زمانی در حدود یک هزارم ثانیه را به خود اختصاص می دهد پتانسیل غشاء از</a:t>
            </a:r>
            <a:r>
              <a:rPr lang="en-US" dirty="0" smtClean="0">
                <a:solidFill>
                  <a:schemeClr val="tx1"/>
                </a:solidFill>
              </a:rPr>
              <a:t>RMP</a:t>
            </a:r>
            <a:r>
              <a:rPr lang="fa-IR" dirty="0" smtClean="0">
                <a:solidFill>
                  <a:schemeClr val="tx1"/>
                </a:solidFill>
              </a:rPr>
              <a:t>معادل</a:t>
            </a:r>
            <a:r>
              <a:rPr lang="en-US" dirty="0" smtClean="0">
                <a:solidFill>
                  <a:schemeClr val="tx1"/>
                </a:solidFill>
              </a:rPr>
              <a:t>-70</a:t>
            </a:r>
            <a:r>
              <a:rPr lang="fa-IR" dirty="0" smtClean="0">
                <a:solidFill>
                  <a:schemeClr val="tx1"/>
                </a:solidFill>
              </a:rPr>
              <a:t>میلی ولت تا</a:t>
            </a:r>
            <a:r>
              <a:rPr lang="en-US" dirty="0" smtClean="0">
                <a:solidFill>
                  <a:schemeClr val="tx1"/>
                </a:solidFill>
              </a:rPr>
              <a:t>+30</a:t>
            </a:r>
            <a:r>
              <a:rPr lang="fa-IR" dirty="0" smtClean="0">
                <a:solidFill>
                  <a:schemeClr val="tx1"/>
                </a:solidFill>
              </a:rPr>
              <a:t>میلی ولت تغییر می کند و سپس به سرعت به مقدار استراحت خود برمی گردد. </a:t>
            </a: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721629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610600" cy="6126163"/>
          </a:xfrm>
        </p:spPr>
        <p:txBody>
          <a:bodyPr>
            <a:normAutofit/>
          </a:bodyPr>
          <a:lstStyle/>
          <a:p>
            <a:pPr marL="0" indent="0">
              <a:buNone/>
            </a:pPr>
            <a:r>
              <a:rPr lang="fa-IR" sz="3200" dirty="0" smtClean="0">
                <a:solidFill>
                  <a:schemeClr val="tx1"/>
                </a:solidFill>
              </a:rPr>
              <a:t>سارکولم:</a:t>
            </a:r>
          </a:p>
          <a:p>
            <a:pPr>
              <a:buFontTx/>
              <a:buChar char="-"/>
            </a:pPr>
            <a:r>
              <a:rPr lang="fa-IR" dirty="0" smtClean="0">
                <a:solidFill>
                  <a:schemeClr val="tx1"/>
                </a:solidFill>
              </a:rPr>
              <a:t>غشای پلاسمایی است که تار عضله را میپوشاند</a:t>
            </a:r>
          </a:p>
          <a:p>
            <a:pPr marL="0" indent="0">
              <a:buNone/>
            </a:pPr>
            <a:endParaRPr lang="fa-IR" sz="32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5486400"/>
          </a:xfrm>
          <a:prstGeom prst="rect">
            <a:avLst/>
          </a:prstGeo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151442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آستانه تحریک و اصل همه یا هیچ:</a:t>
            </a:r>
            <a:endParaRPr lang="fa-IR" dirty="0" smtClean="0">
              <a:solidFill>
                <a:schemeClr val="tx1"/>
              </a:solidFill>
            </a:endParaRPr>
          </a:p>
          <a:p>
            <a:pPr marL="0" indent="0">
              <a:buNone/>
            </a:pPr>
            <a:r>
              <a:rPr lang="fa-IR" dirty="0" smtClean="0">
                <a:solidFill>
                  <a:schemeClr val="tx1"/>
                </a:solidFill>
              </a:rPr>
              <a:t>- حداقل دی پلاریزاسیون لازم برای پتانسیل عمل را آستانه تحریک گویند.</a:t>
            </a:r>
          </a:p>
          <a:p>
            <a:pPr marL="0" indent="0">
              <a:buNone/>
            </a:pPr>
            <a:r>
              <a:rPr lang="fa-IR" dirty="0" smtClean="0">
                <a:solidFill>
                  <a:schemeClr val="tx1"/>
                </a:solidFill>
              </a:rPr>
              <a:t>- زمانی که برای ایجاد دی پلاریزاسیون حداقل معادل </a:t>
            </a:r>
            <a:r>
              <a:rPr lang="en-US" dirty="0" smtClean="0">
                <a:solidFill>
                  <a:schemeClr val="tx1"/>
                </a:solidFill>
              </a:rPr>
              <a:t>15</a:t>
            </a:r>
            <a:r>
              <a:rPr lang="fa-IR" dirty="0" smtClean="0">
                <a:solidFill>
                  <a:schemeClr val="tx1"/>
                </a:solidFill>
              </a:rPr>
              <a:t>تا</a:t>
            </a:r>
            <a:r>
              <a:rPr lang="en-US" dirty="0" smtClean="0">
                <a:solidFill>
                  <a:schemeClr val="tx1"/>
                </a:solidFill>
              </a:rPr>
              <a:t>20</a:t>
            </a:r>
            <a:r>
              <a:rPr lang="fa-IR" dirty="0" smtClean="0">
                <a:solidFill>
                  <a:schemeClr val="tx1"/>
                </a:solidFill>
              </a:rPr>
              <a:t>میلی ولت تحریک کافی وجود داشته باشد پتانسیل عمل حاصل می شود.</a:t>
            </a: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3870927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سلسله رویداد ها در پتانسیل عمل:</a:t>
            </a:r>
          </a:p>
          <a:p>
            <a:pPr marL="0" indent="0">
              <a:buNone/>
            </a:pPr>
            <a:r>
              <a:rPr lang="en-US" sz="2800" dirty="0" smtClean="0">
                <a:solidFill>
                  <a:schemeClr val="tx1"/>
                </a:solidFill>
              </a:rPr>
              <a:t>-1</a:t>
            </a:r>
            <a:r>
              <a:rPr lang="fa-IR" sz="2800" dirty="0" smtClean="0">
                <a:solidFill>
                  <a:schemeClr val="tx1"/>
                </a:solidFill>
              </a:rPr>
              <a:t>افزایش در نفوذ پذیری </a:t>
            </a:r>
            <a:r>
              <a:rPr lang="en-US" sz="2800" dirty="0" smtClean="0">
                <a:solidFill>
                  <a:schemeClr val="tx1"/>
                </a:solidFill>
              </a:rPr>
              <a:t>Na+</a:t>
            </a:r>
            <a:r>
              <a:rPr lang="fa-IR" sz="2800" dirty="0" smtClean="0">
                <a:solidFill>
                  <a:schemeClr val="tx1"/>
                </a:solidFill>
              </a:rPr>
              <a:t>:</a:t>
            </a:r>
          </a:p>
          <a:p>
            <a:pPr marL="0" indent="0">
              <a:buNone/>
            </a:pPr>
            <a:r>
              <a:rPr lang="fa-IR" dirty="0" smtClean="0">
                <a:solidFill>
                  <a:schemeClr val="tx1"/>
                </a:solidFill>
              </a:rPr>
              <a:t>محرک ها دروازه های سدیم غشاء را باز می کنند و زمانی که به آستانه تحریک رسید،نفوذپذیری غشاء به </a:t>
            </a:r>
            <a:r>
              <a:rPr lang="en-US" dirty="0" smtClean="0">
                <a:solidFill>
                  <a:schemeClr val="tx1"/>
                </a:solidFill>
              </a:rPr>
              <a:t>Na+</a:t>
            </a:r>
            <a:r>
              <a:rPr lang="fa-IR" dirty="0" smtClean="0">
                <a:solidFill>
                  <a:schemeClr val="tx1"/>
                </a:solidFill>
              </a:rPr>
              <a:t>چند صد برابر افزایش می یابد و یون های سدیم به درون سلول سرازیر می شوند.</a:t>
            </a:r>
          </a:p>
          <a:p>
            <a:pPr marL="0" indent="0">
              <a:buNone/>
            </a:pPr>
            <a:endParaRPr lang="fa-IR" dirty="0" smtClean="0">
              <a:solidFill>
                <a:schemeClr val="tx1"/>
              </a:solidFill>
            </a:endParaRPr>
          </a:p>
          <a:p>
            <a:pPr marL="0" indent="0">
              <a:buNone/>
            </a:pPr>
            <a:r>
              <a:rPr lang="en-US" sz="2800" dirty="0" smtClean="0">
                <a:solidFill>
                  <a:schemeClr val="tx1"/>
                </a:solidFill>
              </a:rPr>
              <a:t>2</a:t>
            </a:r>
            <a:r>
              <a:rPr lang="fa-IR" sz="2800" dirty="0" smtClean="0">
                <a:solidFill>
                  <a:schemeClr val="tx1"/>
                </a:solidFill>
              </a:rPr>
              <a:t>-کاهش در نفوذپذیری</a:t>
            </a:r>
            <a:r>
              <a:rPr lang="en-US" sz="2800" dirty="0" smtClean="0">
                <a:solidFill>
                  <a:schemeClr val="tx1"/>
                </a:solidFill>
              </a:rPr>
              <a:t>Na+</a:t>
            </a:r>
            <a:r>
              <a:rPr lang="fa-IR" sz="2800" dirty="0" smtClean="0">
                <a:solidFill>
                  <a:schemeClr val="tx1"/>
                </a:solidFill>
              </a:rPr>
              <a:t>:</a:t>
            </a:r>
            <a:endParaRPr lang="fa-IR" dirty="0" smtClean="0">
              <a:solidFill>
                <a:schemeClr val="tx1"/>
              </a:solidFill>
            </a:endParaRPr>
          </a:p>
          <a:p>
            <a:pPr marL="0" indent="0">
              <a:buNone/>
            </a:pPr>
            <a:r>
              <a:rPr lang="fa-IR" dirty="0" smtClean="0">
                <a:solidFill>
                  <a:schemeClr val="tx1"/>
                </a:solidFill>
              </a:rPr>
              <a:t>در این مرحله جریان ابتدایی </a:t>
            </a:r>
            <a:r>
              <a:rPr lang="en-US" dirty="0" smtClean="0">
                <a:solidFill>
                  <a:schemeClr val="tx1"/>
                </a:solidFill>
              </a:rPr>
              <a:t>Na+</a:t>
            </a:r>
            <a:r>
              <a:rPr lang="fa-IR" dirty="0" smtClean="0">
                <a:solidFill>
                  <a:schemeClr val="tx1"/>
                </a:solidFill>
              </a:rPr>
              <a:t>کاهش می یابد زمانی که پتانسیل غشاء از صفر می گذرد حرکت بار مثبت به درون سلول با مقاومت صورت می گیرد.دروازه های سدیم نیز سریعاً بسته می شوند و جریان ابتدایی سدیم متوقف می شوند.</a:t>
            </a:r>
          </a:p>
          <a:p>
            <a:pPr marL="0" indent="0">
              <a:buNone/>
            </a:pPr>
            <a:endParaRPr lang="fa-IR" sz="2800"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1149389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sz="2800" dirty="0" smtClean="0">
                <a:solidFill>
                  <a:schemeClr val="tx1"/>
                </a:solidFill>
              </a:rPr>
              <a:t>3</a:t>
            </a:r>
            <a:r>
              <a:rPr lang="fa-IR" sz="2800" dirty="0" smtClean="0">
                <a:solidFill>
                  <a:schemeClr val="tx1"/>
                </a:solidFill>
              </a:rPr>
              <a:t>-ری پلاریزاسیون:</a:t>
            </a:r>
            <a:r>
              <a:rPr lang="en-US" sz="2800" dirty="0" smtClean="0">
                <a:solidFill>
                  <a:schemeClr val="tx1"/>
                </a:solidFill>
              </a:rPr>
              <a:t>Repolarization</a:t>
            </a:r>
          </a:p>
          <a:p>
            <a:pPr marL="0" indent="0">
              <a:buNone/>
            </a:pPr>
            <a:r>
              <a:rPr lang="fa-IR" dirty="0" smtClean="0">
                <a:solidFill>
                  <a:schemeClr val="tx1"/>
                </a:solidFill>
              </a:rPr>
              <a:t>در پاسخ به افزایش بار مثبت داخل سلول دروازه های</a:t>
            </a:r>
            <a:r>
              <a:rPr lang="en-US" dirty="0" smtClean="0">
                <a:solidFill>
                  <a:schemeClr val="tx1"/>
                </a:solidFill>
              </a:rPr>
              <a:t>K+</a:t>
            </a:r>
            <a:r>
              <a:rPr lang="fa-IR" dirty="0" smtClean="0">
                <a:solidFill>
                  <a:schemeClr val="tx1"/>
                </a:solidFill>
              </a:rPr>
              <a:t>باز می شوند یونهای پتاسیم چون بار مثبت دارند به سوی ناحیه ی خارجی سلول حرکت می کنند که منفی تر است زمانی که این حرکت روی می دهد،خارج سلول نسبت به داخل آن مثبت تر می شود و ولتاژ به </a:t>
            </a:r>
            <a:r>
              <a:rPr lang="en-US" dirty="0" smtClean="0">
                <a:solidFill>
                  <a:schemeClr val="tx1"/>
                </a:solidFill>
              </a:rPr>
              <a:t>RMP</a:t>
            </a:r>
            <a:r>
              <a:rPr lang="fa-IR" dirty="0" smtClean="0">
                <a:solidFill>
                  <a:schemeClr val="tx1"/>
                </a:solidFill>
              </a:rPr>
              <a:t>معادل</a:t>
            </a:r>
            <a:r>
              <a:rPr lang="en-US" dirty="0" smtClean="0">
                <a:solidFill>
                  <a:schemeClr val="tx1"/>
                </a:solidFill>
              </a:rPr>
              <a:t>-70</a:t>
            </a:r>
            <a:r>
              <a:rPr lang="fa-IR" dirty="0" smtClean="0">
                <a:solidFill>
                  <a:schemeClr val="tx1"/>
                </a:solidFill>
              </a:rPr>
              <a:t> میلی ولت بر می گردد.</a:t>
            </a:r>
          </a:p>
          <a:p>
            <a:pPr marL="0" indent="0">
              <a:buNone/>
            </a:pP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53060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533400"/>
            <a:ext cx="7857105" cy="579120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3053606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پتانسیل پس سیناپسی تحریکی:</a:t>
            </a:r>
          </a:p>
          <a:p>
            <a:pPr marL="0" indent="0">
              <a:buNone/>
            </a:pPr>
            <a:r>
              <a:rPr lang="en-US" sz="3200" dirty="0" smtClean="0">
                <a:solidFill>
                  <a:schemeClr val="tx1"/>
                </a:solidFill>
              </a:rPr>
              <a:t>Excitatory postsynaptic potential       </a:t>
            </a:r>
            <a:endParaRPr lang="fa-IR" sz="3200" dirty="0" smtClean="0">
              <a:solidFill>
                <a:schemeClr val="tx1"/>
              </a:solidFill>
            </a:endParaRPr>
          </a:p>
          <a:p>
            <a:pPr marL="0" indent="0">
              <a:buNone/>
            </a:pPr>
            <a:r>
              <a:rPr lang="fa-IR" dirty="0" smtClean="0">
                <a:solidFill>
                  <a:schemeClr val="tx1"/>
                </a:solidFill>
              </a:rPr>
              <a:t>تکانه عصبی تحریک کننده،موجب ایجاد دی پلاریزاسیون می شود که به پتانسیل پس سیناپسی(</a:t>
            </a:r>
            <a:r>
              <a:rPr lang="en-US" dirty="0" err="1" smtClean="0">
                <a:solidFill>
                  <a:schemeClr val="tx1"/>
                </a:solidFill>
              </a:rPr>
              <a:t>Epsp</a:t>
            </a:r>
            <a:r>
              <a:rPr lang="fa-IR" dirty="0" smtClean="0">
                <a:solidFill>
                  <a:schemeClr val="tx1"/>
                </a:solidFill>
              </a:rPr>
              <a:t>) موسوم است.</a:t>
            </a: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4076214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پتانسیل پس سیناپسی باز دارنده:</a:t>
            </a:r>
          </a:p>
          <a:p>
            <a:pPr marL="0" indent="0">
              <a:buNone/>
            </a:pPr>
            <a:r>
              <a:rPr lang="en-US" sz="3200" dirty="0" smtClean="0">
                <a:solidFill>
                  <a:schemeClr val="tx1"/>
                </a:solidFill>
              </a:rPr>
              <a:t>Inhibitory postsynaptic potential       </a:t>
            </a:r>
            <a:endParaRPr lang="fa-IR" sz="3200" dirty="0" smtClean="0">
              <a:solidFill>
                <a:schemeClr val="tx1"/>
              </a:solidFill>
            </a:endParaRPr>
          </a:p>
          <a:p>
            <a:pPr marL="0" indent="0">
              <a:buNone/>
            </a:pPr>
            <a:r>
              <a:rPr lang="fa-IR" dirty="0" smtClean="0">
                <a:solidFill>
                  <a:schemeClr val="tx1"/>
                </a:solidFill>
              </a:rPr>
              <a:t>تکانه عصبی باز دارنده موجب ایجاد هایپر پلاریزاسیونی می شود که به پتانسیل پس سیناپسی باز دارنده(</a:t>
            </a:r>
            <a:r>
              <a:rPr lang="en-US" dirty="0" err="1" smtClean="0">
                <a:solidFill>
                  <a:schemeClr val="tx1"/>
                </a:solidFill>
              </a:rPr>
              <a:t>Ipsp</a:t>
            </a:r>
            <a:r>
              <a:rPr lang="fa-IR" dirty="0" smtClean="0">
                <a:solidFill>
                  <a:schemeClr val="tx1"/>
                </a:solidFill>
              </a:rPr>
              <a:t>)موسوم است.</a:t>
            </a:r>
            <a:endParaRPr lang="en-US" dirty="0" smtClean="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463763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دستگاه عصبی مرکزی:</a:t>
            </a:r>
            <a:r>
              <a:rPr lang="en-US" sz="3200" dirty="0" smtClean="0">
                <a:solidFill>
                  <a:schemeClr val="tx1"/>
                </a:solidFill>
              </a:rPr>
              <a:t>CNS)</a:t>
            </a:r>
            <a:r>
              <a:rPr lang="fa-IR" sz="3200" dirty="0" smtClean="0">
                <a:solidFill>
                  <a:schemeClr val="tx1"/>
                </a:solidFill>
              </a:rPr>
              <a:t>)</a:t>
            </a:r>
          </a:p>
          <a:p>
            <a:pPr marL="0" indent="0">
              <a:buNone/>
            </a:pPr>
            <a:r>
              <a:rPr lang="fa-IR" dirty="0" smtClean="0">
                <a:solidFill>
                  <a:schemeClr val="tx1"/>
                </a:solidFill>
              </a:rPr>
              <a:t>دستگاه عصبی مرکزی دارای بیش از </a:t>
            </a:r>
            <a:r>
              <a:rPr lang="en-US" dirty="0" smtClean="0">
                <a:solidFill>
                  <a:schemeClr val="tx1"/>
                </a:solidFill>
              </a:rPr>
              <a:t>100</a:t>
            </a:r>
            <a:r>
              <a:rPr lang="fa-IR" dirty="0" smtClean="0">
                <a:solidFill>
                  <a:schemeClr val="tx1"/>
                </a:solidFill>
              </a:rPr>
              <a:t>بیلیون نرون است.</a:t>
            </a: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810771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52400"/>
            <a:ext cx="8229600" cy="656857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1842936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مغز:</a:t>
            </a:r>
            <a:endParaRPr lang="fa-IR" dirty="0" smtClean="0">
              <a:solidFill>
                <a:schemeClr val="tx1"/>
              </a:solidFill>
            </a:endParaRPr>
          </a:p>
          <a:p>
            <a:pPr marL="0" indent="0">
              <a:buNone/>
            </a:pPr>
            <a:r>
              <a:rPr lang="en-US" dirty="0" smtClean="0">
                <a:solidFill>
                  <a:schemeClr val="tx1"/>
                </a:solidFill>
              </a:rPr>
              <a:t>1</a:t>
            </a:r>
            <a:r>
              <a:rPr lang="fa-IR" dirty="0" smtClean="0">
                <a:solidFill>
                  <a:schemeClr val="tx1"/>
                </a:solidFill>
              </a:rPr>
              <a:t>-مخ </a:t>
            </a:r>
          </a:p>
          <a:p>
            <a:pPr marL="0" indent="0">
              <a:buNone/>
            </a:pPr>
            <a:r>
              <a:rPr lang="en-US" dirty="0" smtClean="0">
                <a:solidFill>
                  <a:schemeClr val="tx1"/>
                </a:solidFill>
              </a:rPr>
              <a:t>2</a:t>
            </a:r>
            <a:r>
              <a:rPr lang="fa-IR" dirty="0" smtClean="0">
                <a:solidFill>
                  <a:schemeClr val="tx1"/>
                </a:solidFill>
              </a:rPr>
              <a:t>-دیانسفالون</a:t>
            </a:r>
          </a:p>
          <a:p>
            <a:pPr marL="0" indent="0">
              <a:buNone/>
            </a:pPr>
            <a:r>
              <a:rPr lang="en-US" dirty="0" smtClean="0">
                <a:solidFill>
                  <a:schemeClr val="tx1"/>
                </a:solidFill>
              </a:rPr>
              <a:t>3</a:t>
            </a:r>
            <a:r>
              <a:rPr lang="fa-IR" dirty="0" smtClean="0">
                <a:solidFill>
                  <a:schemeClr val="tx1"/>
                </a:solidFill>
              </a:rPr>
              <a:t>-مخچه </a:t>
            </a:r>
          </a:p>
          <a:p>
            <a:pPr marL="0" indent="0">
              <a:buNone/>
            </a:pPr>
            <a:r>
              <a:rPr lang="en-US" dirty="0" smtClean="0">
                <a:solidFill>
                  <a:schemeClr val="tx1"/>
                </a:solidFill>
              </a:rPr>
              <a:t>-4</a:t>
            </a:r>
            <a:r>
              <a:rPr lang="fa-IR" dirty="0" smtClean="0">
                <a:solidFill>
                  <a:schemeClr val="tx1"/>
                </a:solidFill>
              </a:rPr>
              <a:t>ساقه مغز                  </a:t>
            </a: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66855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52400"/>
            <a:ext cx="9144000" cy="640080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946341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سارکوپلاسم:</a:t>
            </a:r>
          </a:p>
          <a:p>
            <a:pPr>
              <a:buFontTx/>
              <a:buChar char="-"/>
            </a:pPr>
            <a:r>
              <a:rPr lang="fa-IR" dirty="0" smtClean="0">
                <a:solidFill>
                  <a:schemeClr val="tx1"/>
                </a:solidFill>
              </a:rPr>
              <a:t>بخش مایع تار عضلانی و سیتوپلاسم آن است </a:t>
            </a:r>
          </a:p>
          <a:p>
            <a:pPr>
              <a:buFontTx/>
              <a:buChar char="-"/>
            </a:pPr>
            <a:r>
              <a:rPr lang="fa-IR" dirty="0" smtClean="0">
                <a:solidFill>
                  <a:schemeClr val="tx1"/>
                </a:solidFill>
              </a:rPr>
              <a:t>شامل پروتئین های محلول،مواد معدنی،گلیکوژن،چربی ها و اندامک های لازم است</a:t>
            </a:r>
          </a:p>
          <a:p>
            <a:pPr>
              <a:buFontTx/>
              <a:buChar char="-"/>
            </a:pPr>
            <a:r>
              <a:rPr lang="fa-IR" dirty="0" smtClean="0">
                <a:solidFill>
                  <a:schemeClr val="tx1"/>
                </a:solidFill>
              </a:rPr>
              <a:t>به هموگلوبین شباهت دارد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1"/>
            <a:ext cx="9144000" cy="4953000"/>
          </a:xfrm>
          <a:prstGeom prst="rect">
            <a:avLst/>
          </a:prstGeo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1437910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مخ:</a:t>
            </a:r>
          </a:p>
          <a:p>
            <a:pPr>
              <a:buFontTx/>
              <a:buChar char="-"/>
            </a:pPr>
            <a:r>
              <a:rPr lang="fa-IR" dirty="0" smtClean="0">
                <a:solidFill>
                  <a:schemeClr val="tx1"/>
                </a:solidFill>
              </a:rPr>
              <a:t>دارای دو نیمکره است</a:t>
            </a:r>
          </a:p>
          <a:p>
            <a:pPr>
              <a:buFontTx/>
              <a:buChar char="-"/>
            </a:pPr>
            <a:r>
              <a:rPr lang="fa-IR" dirty="0" smtClean="0">
                <a:solidFill>
                  <a:schemeClr val="tx1"/>
                </a:solidFill>
              </a:rPr>
              <a:t>هر نیمکره سه قطب دارد</a:t>
            </a:r>
          </a:p>
          <a:p>
            <a:pPr marL="0" indent="0">
              <a:buNone/>
            </a:pPr>
            <a:r>
              <a:rPr lang="en-US" dirty="0" smtClean="0">
                <a:solidFill>
                  <a:schemeClr val="tx1"/>
                </a:solidFill>
              </a:rPr>
              <a:t>1</a:t>
            </a:r>
            <a:r>
              <a:rPr lang="fa-IR" dirty="0" smtClean="0">
                <a:solidFill>
                  <a:schemeClr val="tx1"/>
                </a:solidFill>
              </a:rPr>
              <a:t>-پیشانی</a:t>
            </a:r>
          </a:p>
          <a:p>
            <a:pPr marL="0" indent="0">
              <a:buNone/>
            </a:pPr>
            <a:r>
              <a:rPr lang="en-US" dirty="0" smtClean="0">
                <a:solidFill>
                  <a:schemeClr val="tx1"/>
                </a:solidFill>
              </a:rPr>
              <a:t>2</a:t>
            </a:r>
            <a:r>
              <a:rPr lang="fa-IR" dirty="0" smtClean="0">
                <a:solidFill>
                  <a:schemeClr val="tx1"/>
                </a:solidFill>
              </a:rPr>
              <a:t>-پس سری</a:t>
            </a:r>
          </a:p>
          <a:p>
            <a:pPr marL="0" indent="0">
              <a:buNone/>
            </a:pPr>
            <a:r>
              <a:rPr lang="en-US" dirty="0" smtClean="0">
                <a:solidFill>
                  <a:schemeClr val="tx1"/>
                </a:solidFill>
              </a:rPr>
              <a:t>3</a:t>
            </a:r>
            <a:r>
              <a:rPr lang="fa-IR" dirty="0" smtClean="0">
                <a:solidFill>
                  <a:schemeClr val="tx1"/>
                </a:solidFill>
              </a:rPr>
              <a:t>-گیجگاهی</a:t>
            </a:r>
          </a:p>
          <a:p>
            <a:pPr marL="0" indent="0">
              <a:buNone/>
            </a:pP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766692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67800" cy="6858000"/>
          </a:xfrm>
        </p:spPr>
        <p:txBody>
          <a:bodyPr>
            <a:normAutofit/>
          </a:bodyPr>
          <a:lstStyle/>
          <a:p>
            <a:pPr marL="0" indent="0">
              <a:buNone/>
            </a:pPr>
            <a:r>
              <a:rPr lang="fa-IR" sz="3200" dirty="0" smtClean="0">
                <a:solidFill>
                  <a:schemeClr val="tx1"/>
                </a:solidFill>
              </a:rPr>
              <a:t>لوب های مخ:</a:t>
            </a:r>
            <a:endParaRPr lang="fa-IR" sz="3200" dirty="0">
              <a:solidFill>
                <a:schemeClr val="tx1"/>
              </a:solidFill>
            </a:endParaRPr>
          </a:p>
          <a:p>
            <a:pPr>
              <a:buFontTx/>
              <a:buChar char="-"/>
            </a:pPr>
            <a:r>
              <a:rPr lang="fa-IR" dirty="0" smtClean="0">
                <a:solidFill>
                  <a:schemeClr val="tx1"/>
                </a:solidFill>
              </a:rPr>
              <a:t>پیشانی</a:t>
            </a:r>
          </a:p>
          <a:p>
            <a:pPr>
              <a:buFontTx/>
              <a:buChar char="-"/>
            </a:pPr>
            <a:r>
              <a:rPr lang="fa-IR" dirty="0" smtClean="0">
                <a:solidFill>
                  <a:schemeClr val="tx1"/>
                </a:solidFill>
              </a:rPr>
              <a:t>آهیانه ای</a:t>
            </a:r>
          </a:p>
          <a:p>
            <a:pPr>
              <a:buFontTx/>
              <a:buChar char="-"/>
            </a:pPr>
            <a:r>
              <a:rPr lang="fa-IR" dirty="0" smtClean="0">
                <a:solidFill>
                  <a:schemeClr val="tx1"/>
                </a:solidFill>
              </a:rPr>
              <a:t>پس سری</a:t>
            </a:r>
          </a:p>
          <a:p>
            <a:pPr>
              <a:buFontTx/>
              <a:buChar char="-"/>
            </a:pPr>
            <a:r>
              <a:rPr lang="fa-IR" dirty="0" smtClean="0">
                <a:solidFill>
                  <a:schemeClr val="tx1"/>
                </a:solidFill>
              </a:rPr>
              <a:t>گیجگاهی</a:t>
            </a: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2697545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13308" cy="685800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710913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07714" cy="685800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3922789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686800" cy="6126163"/>
          </a:xfrm>
        </p:spPr>
        <p:txBody>
          <a:bodyPr>
            <a:normAutofit/>
          </a:bodyPr>
          <a:lstStyle/>
          <a:p>
            <a:pPr marL="0" indent="0">
              <a:buNone/>
            </a:pPr>
            <a:r>
              <a:rPr lang="fa-IR" sz="3200" dirty="0" smtClean="0">
                <a:solidFill>
                  <a:schemeClr val="tx1"/>
                </a:solidFill>
              </a:rPr>
              <a:t>قشر مغز:</a:t>
            </a:r>
            <a:endParaRPr lang="fa-IR" dirty="0" smtClean="0">
              <a:solidFill>
                <a:schemeClr val="tx1"/>
              </a:solidFill>
            </a:endParaRPr>
          </a:p>
          <a:p>
            <a:pPr>
              <a:buFontTx/>
              <a:buChar char="-"/>
            </a:pPr>
            <a:r>
              <a:rPr lang="fa-IR" dirty="0" smtClean="0">
                <a:solidFill>
                  <a:schemeClr val="tx1"/>
                </a:solidFill>
              </a:rPr>
              <a:t>ناحیه حرکتی اولیه</a:t>
            </a:r>
          </a:p>
          <a:p>
            <a:pPr>
              <a:buFontTx/>
              <a:buChar char="-"/>
            </a:pPr>
            <a:r>
              <a:rPr lang="fa-IR" dirty="0" smtClean="0">
                <a:solidFill>
                  <a:schemeClr val="tx1"/>
                </a:solidFill>
              </a:rPr>
              <a:t>ناحیه ثانویه </a:t>
            </a:r>
            <a:r>
              <a:rPr lang="fa-IR" dirty="0">
                <a:solidFill>
                  <a:schemeClr val="tx1"/>
                </a:solidFill>
              </a:rPr>
              <a:t> </a:t>
            </a:r>
            <a:r>
              <a:rPr lang="fa-IR" dirty="0" smtClean="0">
                <a:solidFill>
                  <a:schemeClr val="tx1"/>
                </a:solidFill>
              </a:rPr>
              <a:t>یا پیش حرکتی</a:t>
            </a:r>
          </a:p>
          <a:p>
            <a:pPr>
              <a:buFontTx/>
              <a:buChar char="-"/>
            </a:pPr>
            <a:r>
              <a:rPr lang="fa-IR" dirty="0" smtClean="0">
                <a:solidFill>
                  <a:schemeClr val="tx1"/>
                </a:solidFill>
              </a:rPr>
              <a:t>ناحیه گفتار حرکتی</a:t>
            </a:r>
          </a:p>
          <a:p>
            <a:pPr>
              <a:buFontTx/>
              <a:buChar char="-"/>
            </a:pPr>
            <a:r>
              <a:rPr lang="fa-IR" dirty="0" smtClean="0">
                <a:solidFill>
                  <a:schemeClr val="tx1"/>
                </a:solidFill>
              </a:rPr>
              <a:t>ناحیه میدان چشمی پیشانی</a:t>
            </a: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4049865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76657" cy="678180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1768516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ناحیه حرکتی اولیه:</a:t>
            </a:r>
          </a:p>
          <a:p>
            <a:pPr marL="0" indent="0">
              <a:buNone/>
            </a:pPr>
            <a:r>
              <a:rPr lang="fa-IR" dirty="0" smtClean="0">
                <a:solidFill>
                  <a:schemeClr val="tx1"/>
                </a:solidFill>
              </a:rPr>
              <a:t>- بعد از شیار مرکزی ناحیه حرکتی اولیه است و جلوی آن ناحیه حرکتی ثانویه قرار دارد.</a:t>
            </a:r>
          </a:p>
          <a:p>
            <a:pPr marL="0" indent="0">
              <a:buNone/>
            </a:pP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968893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629"/>
            <a:ext cx="9107714" cy="6757924"/>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047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عملکرد ناحیه حرکتی اولیه:</a:t>
            </a:r>
          </a:p>
          <a:p>
            <a:pPr>
              <a:buFontTx/>
              <a:buChar char="-"/>
            </a:pPr>
            <a:r>
              <a:rPr lang="fa-IR" dirty="0" smtClean="0">
                <a:solidFill>
                  <a:schemeClr val="tx1"/>
                </a:solidFill>
              </a:rPr>
              <a:t>مسئول حرکات بخش های ویژه ی بدن است </a:t>
            </a:r>
          </a:p>
          <a:p>
            <a:pPr>
              <a:buFontTx/>
              <a:buChar char="-"/>
            </a:pPr>
            <a:r>
              <a:rPr lang="fa-IR" dirty="0" smtClean="0">
                <a:solidFill>
                  <a:schemeClr val="tx1"/>
                </a:solidFill>
              </a:rPr>
              <a:t>هر بخش از این ناحیه مسئول اندام خاصی است</a:t>
            </a:r>
          </a:p>
          <a:p>
            <a:pPr>
              <a:buFontTx/>
              <a:buChar char="-"/>
            </a:pPr>
            <a:r>
              <a:rPr lang="fa-IR" dirty="0" smtClean="0">
                <a:solidFill>
                  <a:schemeClr val="tx1"/>
                </a:solidFill>
              </a:rPr>
              <a:t>هرچه اندام دارای حرکات پیچیده تری باشد ناحیه ی بیشتری از ناحیه ی حرکتی را  به خود اختصاص می دهد.</a:t>
            </a:r>
          </a:p>
          <a:p>
            <a:pPr>
              <a:buFontTx/>
              <a:buChar char="-"/>
            </a:pPr>
            <a:r>
              <a:rPr lang="fa-IR" dirty="0" smtClean="0">
                <a:solidFill>
                  <a:schemeClr val="tx1"/>
                </a:solidFill>
              </a:rPr>
              <a:t>آستانه تحریک پایین دارد</a:t>
            </a:r>
          </a:p>
          <a:p>
            <a:pPr>
              <a:buFontTx/>
              <a:buChar char="-"/>
            </a:pPr>
            <a:r>
              <a:rPr lang="fa-IR" dirty="0" smtClean="0">
                <a:solidFill>
                  <a:schemeClr val="tx1"/>
                </a:solidFill>
              </a:rPr>
              <a:t>تحریک موجب حرکات اختصاصی و تکراری می شود</a:t>
            </a: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431244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ناحیه حرکتی ثانویه:</a:t>
            </a:r>
          </a:p>
          <a:p>
            <a:pPr>
              <a:buFontTx/>
              <a:buChar char="-"/>
            </a:pPr>
            <a:r>
              <a:rPr lang="fa-IR" dirty="0" smtClean="0">
                <a:solidFill>
                  <a:schemeClr val="tx1"/>
                </a:solidFill>
              </a:rPr>
              <a:t>ناحیه پیش حرکتی </a:t>
            </a:r>
          </a:p>
          <a:p>
            <a:pPr>
              <a:buFontTx/>
              <a:buChar char="-"/>
            </a:pPr>
            <a:r>
              <a:rPr lang="fa-IR" dirty="0" smtClean="0">
                <a:solidFill>
                  <a:schemeClr val="tx1"/>
                </a:solidFill>
              </a:rPr>
              <a:t>ناحیه حرکتی مکمل</a:t>
            </a: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699894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لوله های عرضی:</a:t>
            </a:r>
          </a:p>
          <a:p>
            <a:pPr marL="0" indent="0">
              <a:buNone/>
            </a:pPr>
            <a:r>
              <a:rPr lang="fa-IR" dirty="0" smtClean="0">
                <a:solidFill>
                  <a:schemeClr val="tx1"/>
                </a:solidFill>
              </a:rPr>
              <a:t>- لوله های عرضی یا توبول</a:t>
            </a:r>
            <a:r>
              <a:rPr lang="fa-IR" dirty="0">
                <a:solidFill>
                  <a:schemeClr val="tx1"/>
                </a:solidFill>
              </a:rPr>
              <a:t> </a:t>
            </a:r>
            <a:r>
              <a:rPr lang="en-US" dirty="0" smtClean="0">
                <a:solidFill>
                  <a:schemeClr val="tx1"/>
                </a:solidFill>
              </a:rPr>
              <a:t>t</a:t>
            </a:r>
            <a:r>
              <a:rPr lang="fa-IR" dirty="0" smtClean="0">
                <a:solidFill>
                  <a:schemeClr val="tx1"/>
                </a:solidFill>
              </a:rPr>
              <a:t> است که زوائد سارکولم(غشا پلاسمایی) هستند و به طور عرضی از اطراف تار عضلانی عبور می کنند</a:t>
            </a:r>
            <a:endParaRPr lang="fa-IR"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800"/>
            <a:ext cx="9144000" cy="5410200"/>
          </a:xfrm>
          <a:prstGeom prst="rect">
            <a:avLst/>
          </a:prstGeo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3208412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ناحیه پیش حرکتی:</a:t>
            </a:r>
          </a:p>
          <a:p>
            <a:pPr>
              <a:buFontTx/>
              <a:buChar char="-"/>
            </a:pPr>
            <a:r>
              <a:rPr lang="fa-IR" dirty="0" smtClean="0">
                <a:solidFill>
                  <a:schemeClr val="tx1"/>
                </a:solidFill>
              </a:rPr>
              <a:t>در جلوی ناحیه حرکتی واقع شده است</a:t>
            </a:r>
          </a:p>
          <a:p>
            <a:pPr>
              <a:buFontTx/>
              <a:buChar char="-"/>
            </a:pPr>
            <a:r>
              <a:rPr lang="fa-IR" dirty="0" smtClean="0">
                <a:solidFill>
                  <a:schemeClr val="tx1"/>
                </a:solidFill>
              </a:rPr>
              <a:t>حرکات آن پیچیده تر از ناحیه حرکتی اولیه است</a:t>
            </a:r>
          </a:p>
          <a:p>
            <a:pPr>
              <a:buFontTx/>
              <a:buChar char="-"/>
            </a:pPr>
            <a:r>
              <a:rPr lang="fa-IR" dirty="0" smtClean="0">
                <a:solidFill>
                  <a:schemeClr val="tx1"/>
                </a:solidFill>
              </a:rPr>
              <a:t>ناحیه گفتاری حرکتی و ناحیه میدان چشمی پیشانی با این ناحیه در ارتباط است</a:t>
            </a:r>
          </a:p>
          <a:p>
            <a:pPr>
              <a:buFontTx/>
              <a:buChar char="-"/>
            </a:pPr>
            <a:r>
              <a:rPr lang="fa-IR" dirty="0" smtClean="0">
                <a:solidFill>
                  <a:schemeClr val="tx1"/>
                </a:solidFill>
              </a:rPr>
              <a:t>آسیب به ناحیه گفتاری حرکتی منجر به ناتوانی در تکلم می شود(آفازی)</a:t>
            </a:r>
          </a:p>
          <a:p>
            <a:pPr>
              <a:buFontTx/>
              <a:buChar char="-"/>
            </a:pPr>
            <a:endParaRPr lang="fa-IR" dirty="0" smtClean="0">
              <a:solidFill>
                <a:schemeClr val="tx1"/>
              </a:solidFill>
            </a:endParaRPr>
          </a:p>
          <a:p>
            <a:pPr>
              <a:buFontTx/>
              <a:buChar char="-"/>
            </a:pPr>
            <a:endParaRPr lang="fa-IR" dirty="0">
              <a:solidFill>
                <a:schemeClr val="tx1"/>
              </a:solidFill>
            </a:endParaRP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3232140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80286" cy="6885215"/>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1246837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ناحیه حسی قشر مغز:</a:t>
            </a:r>
          </a:p>
          <a:p>
            <a:pPr>
              <a:buFontTx/>
              <a:buChar char="-"/>
            </a:pPr>
            <a:r>
              <a:rPr lang="fa-IR" dirty="0" smtClean="0">
                <a:solidFill>
                  <a:schemeClr val="tx1"/>
                </a:solidFill>
              </a:rPr>
              <a:t>در پشت شیار مرکزی و پشت ناحیه ی حرکتی اولیه قرار دارد</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 y="1143000"/>
            <a:ext cx="9151257" cy="5715000"/>
          </a:xfrm>
          <a:prstGeom prst="rect">
            <a:avLst/>
          </a:prstGeom>
        </p:spPr>
      </p:pic>
      <p:sp>
        <p:nvSpPr>
          <p:cNvPr id="4" name="Footer Placeholder 3"/>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1509732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098172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مخچه:</a:t>
            </a:r>
          </a:p>
          <a:p>
            <a:pPr marL="0" indent="0">
              <a:buNone/>
            </a:pPr>
            <a:r>
              <a:rPr lang="fa-IR" dirty="0" smtClean="0">
                <a:solidFill>
                  <a:schemeClr val="tx1"/>
                </a:solidFill>
              </a:rPr>
              <a:t>- به طور کل مخچه را اگر برش دهیم حالت درخچه مانند است که به آن درخچه ی حیات گویند.</a:t>
            </a:r>
          </a:p>
          <a:p>
            <a:pPr>
              <a:buFontTx/>
              <a:buChar char="-"/>
            </a:pPr>
            <a:r>
              <a:rPr lang="fa-IR" dirty="0" smtClean="0">
                <a:solidFill>
                  <a:schemeClr val="tx1"/>
                </a:solidFill>
              </a:rPr>
              <a:t>مخچه تعدیل و هماهنگ کننده حرکت است</a:t>
            </a:r>
          </a:p>
          <a:p>
            <a:pPr>
              <a:buFontTx/>
              <a:buChar char="-"/>
            </a:pPr>
            <a:r>
              <a:rPr lang="fa-IR" dirty="0" smtClean="0">
                <a:solidFill>
                  <a:schemeClr val="tx1"/>
                </a:solidFill>
              </a:rPr>
              <a:t>مخچه در قسمت خلفی و تحتانی قشر مغز است و پشت ساقه مغز است.و تقریباً بیضی شکل است و </a:t>
            </a:r>
            <a:r>
              <a:rPr lang="en-US" dirty="0" smtClean="0">
                <a:solidFill>
                  <a:schemeClr val="tx1"/>
                </a:solidFill>
              </a:rPr>
              <a:t>150</a:t>
            </a:r>
            <a:r>
              <a:rPr lang="fa-IR" dirty="0" smtClean="0">
                <a:solidFill>
                  <a:schemeClr val="tx1"/>
                </a:solidFill>
              </a:rPr>
              <a:t>گرم حدوداً وزن دارد</a:t>
            </a:r>
          </a:p>
          <a:p>
            <a:pPr>
              <a:buFontTx/>
              <a:buChar char="-"/>
            </a:pPr>
            <a:r>
              <a:rPr lang="en-US" dirty="0" smtClean="0">
                <a:solidFill>
                  <a:schemeClr val="tx1"/>
                </a:solidFill>
              </a:rPr>
              <a:t>2</a:t>
            </a:r>
            <a:r>
              <a:rPr lang="fa-IR" dirty="0" smtClean="0">
                <a:solidFill>
                  <a:schemeClr val="tx1"/>
                </a:solidFill>
              </a:rPr>
              <a:t>نیمکره دارد که توسط نوار کرمینه بهم متصل می شوند</a:t>
            </a:r>
          </a:p>
          <a:p>
            <a:pPr>
              <a:buFontTx/>
              <a:buChar char="-"/>
            </a:pPr>
            <a:r>
              <a:rPr lang="fa-IR" dirty="0" smtClean="0">
                <a:solidFill>
                  <a:schemeClr val="tx1"/>
                </a:solidFill>
              </a:rPr>
              <a:t>در سطوح فوقانی و تحتانی مخچه شیارهای عرضی متعددی قرار دارد که مخچه را به لوبهای مختلفی تقسیم می کند.</a:t>
            </a:r>
          </a:p>
          <a:p>
            <a:pPr>
              <a:buFontTx/>
              <a:buChar char="-"/>
            </a:pPr>
            <a:r>
              <a:rPr lang="fa-IR" dirty="0" smtClean="0">
                <a:solidFill>
                  <a:schemeClr val="tx1"/>
                </a:solidFill>
              </a:rPr>
              <a:t>مخچه را به سه لوب تقسیم می کنند:لوب قدامی-میانی(خلفی)-فلوکولوندولار</a:t>
            </a: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1192675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142"/>
            <a:ext cx="9125857" cy="6839857"/>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3667198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2752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4111935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عملکرد مخچه:</a:t>
            </a:r>
          </a:p>
          <a:p>
            <a:pPr>
              <a:buFontTx/>
              <a:buChar char="-"/>
            </a:pPr>
            <a:r>
              <a:rPr lang="fa-IR" dirty="0" smtClean="0">
                <a:solidFill>
                  <a:schemeClr val="tx1"/>
                </a:solidFill>
              </a:rPr>
              <a:t>ساختاری در تنظیم و تعادل حرکت </a:t>
            </a:r>
          </a:p>
          <a:p>
            <a:pPr>
              <a:buFontTx/>
              <a:buChar char="-"/>
            </a:pPr>
            <a:r>
              <a:rPr lang="fa-IR" dirty="0" smtClean="0">
                <a:solidFill>
                  <a:schemeClr val="tx1"/>
                </a:solidFill>
              </a:rPr>
              <a:t>بیشتر در تنظیم حرکات نقش دارد نه در اجرای حرکات</a:t>
            </a:r>
          </a:p>
          <a:p>
            <a:pPr>
              <a:buFontTx/>
              <a:buChar char="-"/>
            </a:pPr>
            <a:r>
              <a:rPr lang="fa-IR" dirty="0" smtClean="0">
                <a:solidFill>
                  <a:schemeClr val="tx1"/>
                </a:solidFill>
              </a:rPr>
              <a:t>مخچه از سیستم های حسی اطلاعات حسی پیچیده را دریافت می کند</a:t>
            </a:r>
          </a:p>
          <a:p>
            <a:pPr>
              <a:buFontTx/>
              <a:buChar char="-"/>
            </a:pPr>
            <a:r>
              <a:rPr lang="fa-IR" dirty="0" smtClean="0">
                <a:solidFill>
                  <a:schemeClr val="tx1"/>
                </a:solidFill>
              </a:rPr>
              <a:t>مقصد اطلاعات پروپریوسپتیوها و تعیین وضعیت مخچه است</a:t>
            </a:r>
          </a:p>
          <a:p>
            <a:pPr>
              <a:buFontTx/>
              <a:buChar char="-"/>
            </a:pPr>
            <a:r>
              <a:rPr lang="fa-IR" dirty="0" smtClean="0">
                <a:solidFill>
                  <a:schemeClr val="tx1"/>
                </a:solidFill>
              </a:rPr>
              <a:t>دریافت لحظه به لحظه بدن،طول و تنش عضله</a:t>
            </a:r>
          </a:p>
          <a:p>
            <a:pPr>
              <a:buFontTx/>
              <a:buChar char="-"/>
            </a:pPr>
            <a:r>
              <a:rPr lang="fa-IR" dirty="0" smtClean="0">
                <a:solidFill>
                  <a:schemeClr val="tx1"/>
                </a:solidFill>
              </a:rPr>
              <a:t>اطلاعات در قشر مخچه تنظیم و فرمان جهت تعدیل حرکات عضله صادر می گردد</a:t>
            </a:r>
          </a:p>
          <a:p>
            <a:pPr>
              <a:buFontTx/>
              <a:buChar char="-"/>
            </a:pPr>
            <a:r>
              <a:rPr lang="fa-IR" dirty="0" smtClean="0">
                <a:solidFill>
                  <a:schemeClr val="tx1"/>
                </a:solidFill>
              </a:rPr>
              <a:t>بطور خلاصه:مخچه میزان،ترتیب،نیرو و جهت حرکات را تنظیم می کند</a:t>
            </a: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11225070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3268"/>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752958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ساختار مخچه:</a:t>
            </a:r>
          </a:p>
          <a:p>
            <a:pPr marL="0" indent="0">
              <a:buNone/>
            </a:pPr>
            <a:r>
              <a:rPr lang="fa-IR" sz="3200" dirty="0" smtClean="0">
                <a:solidFill>
                  <a:schemeClr val="tx1"/>
                </a:solidFill>
              </a:rPr>
              <a:t>- </a:t>
            </a:r>
            <a:r>
              <a:rPr lang="fa-IR" dirty="0" smtClean="0">
                <a:solidFill>
                  <a:schemeClr val="tx1"/>
                </a:solidFill>
              </a:rPr>
              <a:t>مخچه از قشر و چند هسته تشکیل می شود </a:t>
            </a:r>
          </a:p>
          <a:p>
            <a:pPr marL="0" indent="0">
              <a:buNone/>
            </a:pPr>
            <a:r>
              <a:rPr lang="fa-IR" dirty="0" smtClean="0">
                <a:solidFill>
                  <a:schemeClr val="tx1"/>
                </a:solidFill>
              </a:rPr>
              <a:t>- قشر مخچه خاکستری و چین خورده است</a:t>
            </a:r>
          </a:p>
        </p:txBody>
      </p:sp>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33623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441223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p:spPr>
      </p:pic>
      <p:sp>
        <p:nvSpPr>
          <p:cNvPr id="3" name="Footer Placeholder 2"/>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2173410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686800" cy="6858000"/>
          </a:xfrm>
        </p:spPr>
        <p:txBody>
          <a:bodyPr>
            <a:normAutofit/>
          </a:bodyPr>
          <a:lstStyle/>
          <a:p>
            <a:pPr marL="0" indent="0">
              <a:buNone/>
            </a:pPr>
            <a:r>
              <a:rPr lang="fa-IR" sz="3200" dirty="0" smtClean="0">
                <a:solidFill>
                  <a:schemeClr val="tx1"/>
                </a:solidFill>
              </a:rPr>
              <a:t>شبکه سارکوپلاسمی:(</a:t>
            </a:r>
            <a:r>
              <a:rPr lang="en-US" sz="3200" dirty="0" smtClean="0">
                <a:solidFill>
                  <a:schemeClr val="tx1"/>
                </a:solidFill>
              </a:rPr>
              <a:t>sarcoplasmic reticulum</a:t>
            </a:r>
            <a:r>
              <a:rPr lang="fa-IR" sz="3200" dirty="0" smtClean="0">
                <a:solidFill>
                  <a:schemeClr val="tx1"/>
                </a:solidFill>
              </a:rPr>
              <a:t>)</a:t>
            </a:r>
          </a:p>
          <a:p>
            <a:pPr marL="0" indent="0">
              <a:buNone/>
            </a:pPr>
            <a:r>
              <a:rPr lang="fa-IR" dirty="0" smtClean="0">
                <a:solidFill>
                  <a:schemeClr val="tx1"/>
                </a:solidFill>
              </a:rPr>
              <a:t>- به عنوان محلی برای ذخیره کلسیم که برای انقباض عضله ضروری است به کار میرود</a:t>
            </a:r>
            <a:endParaRPr lang="fa-IR"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800"/>
            <a:ext cx="9144000" cy="5410200"/>
          </a:xfrm>
          <a:prstGeom prst="rect">
            <a:avLst/>
          </a:prstGeo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2687916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fa-IR" sz="3200" dirty="0" smtClean="0">
                <a:solidFill>
                  <a:schemeClr val="tx1"/>
                </a:solidFill>
              </a:rPr>
              <a:t>تارچه ها ی عضلانی:</a:t>
            </a:r>
          </a:p>
          <a:p>
            <a:pPr>
              <a:buFontTx/>
              <a:buChar char="-"/>
            </a:pPr>
            <a:r>
              <a:rPr lang="fa-IR" dirty="0" smtClean="0">
                <a:solidFill>
                  <a:schemeClr val="tx1"/>
                </a:solidFill>
              </a:rPr>
              <a:t>شامل چند صد تا چند هزار مایوفیبریل یا تارچه ی عضلانی است</a:t>
            </a:r>
          </a:p>
          <a:p>
            <a:pPr>
              <a:buFontTx/>
              <a:buChar char="-"/>
            </a:pPr>
            <a:r>
              <a:rPr lang="fa-IR" dirty="0" smtClean="0">
                <a:solidFill>
                  <a:schemeClr val="tx1"/>
                </a:solidFill>
              </a:rPr>
              <a:t>عناصر انقباضی عضله ی اسکلتی است</a:t>
            </a:r>
          </a:p>
          <a:p>
            <a:pPr>
              <a:buFontTx/>
              <a:buChar char="-"/>
            </a:pPr>
            <a:r>
              <a:rPr lang="fa-IR" dirty="0" smtClean="0">
                <a:solidFill>
                  <a:schemeClr val="tx1"/>
                </a:solidFill>
              </a:rPr>
              <a:t>از بخش های کوچکی به نام سارکومر تشکیل شده اند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200"/>
            <a:ext cx="9144000" cy="4876800"/>
          </a:xfrm>
          <a:prstGeom prst="rect">
            <a:avLst/>
          </a:prstGeom>
        </p:spPr>
      </p:pic>
      <p:sp>
        <p:nvSpPr>
          <p:cNvPr id="2" name="Footer Placeholder 1"/>
          <p:cNvSpPr>
            <a:spLocks noGrp="1"/>
          </p:cNvSpPr>
          <p:nvPr>
            <p:ph type="ftr" sz="quarter" idx="11"/>
          </p:nvPr>
        </p:nvSpPr>
        <p:spPr/>
        <p:txBody>
          <a:bodyPr/>
          <a:lstStyle/>
          <a:p>
            <a:r>
              <a:rPr lang="fa-IR" smtClean="0"/>
              <a:t>مهدی جلالی مجد</a:t>
            </a:r>
            <a:endParaRPr lang="en-US"/>
          </a:p>
        </p:txBody>
      </p:sp>
    </p:spTree>
    <p:extLst>
      <p:ext uri="{BB962C8B-B14F-4D97-AF65-F5344CB8AC3E}">
        <p14:creationId xmlns:p14="http://schemas.microsoft.com/office/powerpoint/2010/main" val="3320353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542</TotalTime>
  <Words>2931</Words>
  <Application>Microsoft Office PowerPoint</Application>
  <PresentationFormat>On-screen Show (4:3)</PresentationFormat>
  <Paragraphs>226</Paragraphs>
  <Slides>70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B Mitra</vt:lpstr>
      <vt:lpstr>Calibri</vt:lpstr>
      <vt:lpstr>Century Gothic</vt:lpstr>
      <vt:lpstr>Courier New</vt:lpstr>
      <vt:lpstr>Palatino Linotype</vt:lpstr>
      <vt:lpstr>Tahoma</vt:lpstr>
      <vt:lpstr>Times New Roman</vt:lpstr>
      <vt:lpstr>Executive</vt:lpstr>
      <vt:lpstr>استاد مهدی جلالی مجد  رشته تربیت بدنی و علوم ورزشی  درس فیزیولوژی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استاد مهدی جلالی مجد  رشته تربیت بدنی و علوم ورزشی  درس فیزیولوژی   </dc:title>
  <dc:creator>User</dc:creator>
  <cp:lastModifiedBy>mjm</cp:lastModifiedBy>
  <cp:revision>53</cp:revision>
  <dcterms:created xsi:type="dcterms:W3CDTF">2006-08-16T00:00:00Z</dcterms:created>
  <dcterms:modified xsi:type="dcterms:W3CDTF">2017-11-02T06:39:53Z</dcterms:modified>
</cp:coreProperties>
</file>