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handoutMasterIdLst>
    <p:handoutMasterId r:id="rId15"/>
  </p:handoutMasterIdLst>
  <p:sldIdLst>
    <p:sldId id="256" r:id="rId2"/>
    <p:sldId id="257" r:id="rId3"/>
    <p:sldId id="262" r:id="rId4"/>
    <p:sldId id="264" r:id="rId5"/>
    <p:sldId id="258" r:id="rId6"/>
    <p:sldId id="265" r:id="rId7"/>
    <p:sldId id="260" r:id="rId8"/>
    <p:sldId id="259" r:id="rId9"/>
    <p:sldId id="261" r:id="rId10"/>
    <p:sldId id="269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5pPr>
    <a:lvl6pPr marL="2286000" algn="r" defTabSz="914400" rtl="1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6pPr>
    <a:lvl7pPr marL="2743200" algn="r" defTabSz="914400" rtl="1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7pPr>
    <a:lvl8pPr marL="3200400" algn="r" defTabSz="914400" rtl="1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8pPr>
    <a:lvl9pPr marL="3657600" algn="r" defTabSz="914400" rtl="1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18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zh-TW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zh-TW"/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zh-TW"/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CBE0364-CCEF-4843-A0A7-2F320FD75F62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8265299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4099" name="Rectangle 3"/>
            <p:cNvSpPr>
              <a:spLocks noChangeArrowheads="1"/>
            </p:cNvSpPr>
            <p:nvPr/>
          </p:nvSpPr>
          <p:spPr bwMode="auto">
            <a:xfrm>
              <a:off x="0" y="4032"/>
              <a:ext cx="5760" cy="9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366B1B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fa-IR"/>
            </a:p>
          </p:txBody>
        </p:sp>
        <p:sp>
          <p:nvSpPr>
            <p:cNvPr id="4100" name="Rectangle 4" descr="C:\PM\mutegras.BMP"/>
            <p:cNvSpPr>
              <a:spLocks noChangeArrowheads="1"/>
            </p:cNvSpPr>
            <p:nvPr/>
          </p:nvSpPr>
          <p:spPr bwMode="auto">
            <a:xfrm>
              <a:off x="0" y="0"/>
              <a:ext cx="5760" cy="2304"/>
            </a:xfrm>
            <a:prstGeom prst="rect">
              <a:avLst/>
            </a:prstGeom>
            <a:blipFill dpi="0" rotWithShape="0">
              <a:blip r:embed="rId2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fa-IR"/>
            </a:p>
          </p:txBody>
        </p:sp>
        <p:sp>
          <p:nvSpPr>
            <p:cNvPr id="4101" name="Line 5"/>
            <p:cNvSpPr>
              <a:spLocks noChangeShapeType="1"/>
            </p:cNvSpPr>
            <p:nvPr/>
          </p:nvSpPr>
          <p:spPr bwMode="auto">
            <a:xfrm>
              <a:off x="0" y="2304"/>
              <a:ext cx="5760" cy="1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fa-IR"/>
            </a:p>
          </p:txBody>
        </p:sp>
        <p:sp>
          <p:nvSpPr>
            <p:cNvPr id="4102" name="Rectangle 6" descr="C:\PM\mutegras.BMP"/>
            <p:cNvSpPr>
              <a:spLocks noChangeArrowheads="1"/>
            </p:cNvSpPr>
            <p:nvPr/>
          </p:nvSpPr>
          <p:spPr bwMode="auto">
            <a:xfrm>
              <a:off x="0" y="4128"/>
              <a:ext cx="5760" cy="192"/>
            </a:xfrm>
            <a:prstGeom prst="rect">
              <a:avLst/>
            </a:prstGeom>
            <a:blipFill dpi="0" rotWithShape="0">
              <a:blip r:embed="rId2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fa-IR"/>
            </a:p>
          </p:txBody>
        </p:sp>
        <p:sp>
          <p:nvSpPr>
            <p:cNvPr id="4103" name="Line 7"/>
            <p:cNvSpPr>
              <a:spLocks noChangeShapeType="1"/>
            </p:cNvSpPr>
            <p:nvPr/>
          </p:nvSpPr>
          <p:spPr bwMode="auto">
            <a:xfrm>
              <a:off x="0" y="4128"/>
              <a:ext cx="5760" cy="1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fa-IR"/>
            </a:p>
          </p:txBody>
        </p:sp>
        <p:sp>
          <p:nvSpPr>
            <p:cNvPr id="4104" name="Rectangle 8"/>
            <p:cNvSpPr>
              <a:spLocks noChangeArrowheads="1"/>
            </p:cNvSpPr>
            <p:nvPr/>
          </p:nvSpPr>
          <p:spPr bwMode="auto">
            <a:xfrm>
              <a:off x="384" y="1584"/>
              <a:ext cx="5376" cy="432"/>
            </a:xfrm>
            <a:prstGeom prst="rect">
              <a:avLst/>
            </a:prstGeom>
            <a:solidFill>
              <a:schemeClr val="hlink">
                <a:alpha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fa-IR"/>
            </a:p>
          </p:txBody>
        </p:sp>
      </p:grpSp>
      <p:sp>
        <p:nvSpPr>
          <p:cNvPr id="4105" name="Rectangle 9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zh-TW" altLang="en-US" noProof="0" smtClean="0"/>
              <a:t>按一下以編輯母片標題樣式</a:t>
            </a:r>
          </a:p>
        </p:txBody>
      </p:sp>
      <p:sp>
        <p:nvSpPr>
          <p:cNvPr id="4106" name="Rectangle 10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1910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zh-TW" altLang="en-US" noProof="0" smtClean="0"/>
              <a:t>按一下以編輯母片次標題樣式</a:t>
            </a:r>
          </a:p>
        </p:txBody>
      </p:sp>
      <p:sp>
        <p:nvSpPr>
          <p:cNvPr id="4107" name="Rectangle 11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>
                <a:solidFill>
                  <a:srgbClr val="003300"/>
                </a:solidFill>
              </a:defRPr>
            </a:lvl1pPr>
          </a:lstStyle>
          <a:p>
            <a:endParaRPr lang="en-US" altLang="zh-TW"/>
          </a:p>
        </p:txBody>
      </p:sp>
      <p:sp>
        <p:nvSpPr>
          <p:cNvPr id="4108" name="Rectangle 12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solidFill>
                  <a:srgbClr val="003300"/>
                </a:solidFill>
              </a:defRPr>
            </a:lvl1pPr>
          </a:lstStyle>
          <a:p>
            <a:endParaRPr lang="en-US" altLang="zh-TW"/>
          </a:p>
        </p:txBody>
      </p:sp>
      <p:sp>
        <p:nvSpPr>
          <p:cNvPr id="4109" name="Rectangle 13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>
                <a:solidFill>
                  <a:srgbClr val="003300"/>
                </a:solidFill>
              </a:defRPr>
            </a:lvl1pPr>
          </a:lstStyle>
          <a:p>
            <a:fld id="{E26D6602-F97E-4BEE-BD44-EDB391CA6FA2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CB46A2-B259-46D7-B573-09391DB20671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7662641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6594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6594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6DE24A-BFDE-45D7-9184-0BA4E4BA2AC3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1887094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A5EEF0-C6A6-4DC7-8394-A6687AA7921A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5927885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000C74-CB13-4C66-9C5E-6296776DD3B6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928164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849438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49438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9BF2ED-E9A9-432E-97D1-051BCDC3E686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324629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93DB52-595B-4860-9782-F38B4AA43182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8090001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E4969A-0332-4911-82C7-C8BAD84EF6D6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1168251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B579B2-BE1D-468F-840F-67789377C7DE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7062091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DFA4FB-6F2F-472B-B48D-7903E6562729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071877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6425CF-3997-4B39-8323-2694E28C9FC7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2063584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Line 2"/>
          <p:cNvSpPr>
            <a:spLocks noChangeShapeType="1"/>
          </p:cNvSpPr>
          <p:nvPr/>
        </p:nvSpPr>
        <p:spPr bwMode="auto">
          <a:xfrm>
            <a:off x="0" y="1524000"/>
            <a:ext cx="9144000" cy="1588"/>
          </a:xfrm>
          <a:prstGeom prst="line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fa-IR"/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0" y="6400800"/>
            <a:ext cx="9144000" cy="152400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folHlink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66B1B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fa-IR"/>
          </a:p>
        </p:txBody>
      </p:sp>
      <p:sp>
        <p:nvSpPr>
          <p:cNvPr id="3076" name="Rectangle 4" descr="mutegras"/>
          <p:cNvSpPr>
            <a:spLocks noChangeArrowheads="1"/>
          </p:cNvSpPr>
          <p:nvPr/>
        </p:nvSpPr>
        <p:spPr bwMode="auto">
          <a:xfrm>
            <a:off x="0" y="0"/>
            <a:ext cx="9144000" cy="1524000"/>
          </a:xfrm>
          <a:prstGeom prst="rect">
            <a:avLst/>
          </a:prstGeom>
          <a:blipFill dpi="0" rotWithShape="0">
            <a:blip r:embed="rId1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fa-IR"/>
          </a:p>
        </p:txBody>
      </p:sp>
      <p:sp>
        <p:nvSpPr>
          <p:cNvPr id="3077" name="Rectangle 5" descr="mutegras"/>
          <p:cNvSpPr>
            <a:spLocks noChangeArrowheads="1"/>
          </p:cNvSpPr>
          <p:nvPr/>
        </p:nvSpPr>
        <p:spPr bwMode="auto">
          <a:xfrm>
            <a:off x="0" y="6553200"/>
            <a:ext cx="9144000" cy="304800"/>
          </a:xfrm>
          <a:prstGeom prst="rect">
            <a:avLst/>
          </a:prstGeom>
          <a:blipFill dpi="0" rotWithShape="0">
            <a:blip r:embed="rId1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fa-IR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0" y="6553200"/>
            <a:ext cx="9144000" cy="1588"/>
          </a:xfrm>
          <a:prstGeom prst="line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fa-IR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09600" y="533400"/>
            <a:ext cx="8534400" cy="685800"/>
          </a:xfrm>
          <a:prstGeom prst="rect">
            <a:avLst/>
          </a:prstGeom>
          <a:solidFill>
            <a:schemeClr val="hlink">
              <a:alpha val="50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fa-IR"/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3081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49438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按一下以編輯母片本文樣式</a:t>
            </a:r>
          </a:p>
          <a:p>
            <a:pPr lvl="1"/>
            <a:r>
              <a:rPr lang="zh-TW" altLang="en-US" smtClean="0"/>
              <a:t>第二階層</a:t>
            </a:r>
          </a:p>
          <a:p>
            <a:pPr lvl="2"/>
            <a:r>
              <a:rPr lang="zh-TW" altLang="en-US" smtClean="0"/>
              <a:t>第三階層</a:t>
            </a:r>
          </a:p>
          <a:p>
            <a:pPr lvl="3"/>
            <a:r>
              <a:rPr lang="zh-TW" altLang="en-US" smtClean="0"/>
              <a:t>第四階層</a:t>
            </a:r>
          </a:p>
          <a:p>
            <a:pPr lvl="4"/>
            <a:r>
              <a:rPr lang="zh-TW" altLang="en-US" smtClean="0"/>
              <a:t>第五階層</a:t>
            </a:r>
          </a:p>
        </p:txBody>
      </p:sp>
      <p:sp>
        <p:nvSpPr>
          <p:cNvPr id="3082" name="Rectangle 1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89675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/>
            </a:lvl1pPr>
          </a:lstStyle>
          <a:p>
            <a:endParaRPr lang="en-US" altLang="zh-TW"/>
          </a:p>
        </p:txBody>
      </p:sp>
      <p:sp>
        <p:nvSpPr>
          <p:cNvPr id="3083" name="Rectangle 1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89675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/>
            </a:lvl1pPr>
          </a:lstStyle>
          <a:p>
            <a:endParaRPr lang="en-US" altLang="zh-TW"/>
          </a:p>
        </p:txBody>
      </p:sp>
      <p:sp>
        <p:nvSpPr>
          <p:cNvPr id="3084" name="Rectangle 1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89675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/>
            </a:lvl1pPr>
          </a:lstStyle>
          <a:p>
            <a:fld id="{D35DFE8B-2CBB-446C-B3B2-89CDBC873DAC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kumimoji="1" sz="4400" i="1" kern="1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kumimoji="1" sz="4400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anose="02020603050405020304" pitchFamily="18" charset="0"/>
          <a:ea typeface="新細明體" panose="02020500000000000000" pitchFamily="18" charset="-120"/>
        </a:defRPr>
      </a:lvl2pPr>
      <a:lvl3pPr algn="l" rtl="0" fontAlgn="base">
        <a:spcBef>
          <a:spcPct val="0"/>
        </a:spcBef>
        <a:spcAft>
          <a:spcPct val="0"/>
        </a:spcAft>
        <a:defRPr kumimoji="1" sz="4400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anose="02020603050405020304" pitchFamily="18" charset="0"/>
          <a:ea typeface="新細明體" panose="02020500000000000000" pitchFamily="18" charset="-120"/>
        </a:defRPr>
      </a:lvl3pPr>
      <a:lvl4pPr algn="l" rtl="0" fontAlgn="base">
        <a:spcBef>
          <a:spcPct val="0"/>
        </a:spcBef>
        <a:spcAft>
          <a:spcPct val="0"/>
        </a:spcAft>
        <a:defRPr kumimoji="1" sz="4400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anose="02020603050405020304" pitchFamily="18" charset="0"/>
          <a:ea typeface="新細明體" panose="02020500000000000000" pitchFamily="18" charset="-120"/>
        </a:defRPr>
      </a:lvl4pPr>
      <a:lvl5pPr algn="l" rtl="0" fontAlgn="base">
        <a:spcBef>
          <a:spcPct val="0"/>
        </a:spcBef>
        <a:spcAft>
          <a:spcPct val="0"/>
        </a:spcAft>
        <a:defRPr kumimoji="1" sz="4400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anose="02020603050405020304" pitchFamily="18" charset="0"/>
          <a:ea typeface="新細明體" panose="02020500000000000000" pitchFamily="18" charset="-120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4400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anose="02020603050405020304" pitchFamily="18" charset="0"/>
          <a:ea typeface="新細明體" panose="02020500000000000000" pitchFamily="18" charset="-120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4400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anose="02020603050405020304" pitchFamily="18" charset="0"/>
          <a:ea typeface="新細明體" panose="02020500000000000000" pitchFamily="18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4400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anose="02020603050405020304" pitchFamily="18" charset="0"/>
          <a:ea typeface="新細明體" panose="02020500000000000000" pitchFamily="18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4400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anose="02020603050405020304" pitchFamily="18" charset="0"/>
          <a:ea typeface="新細明體" panose="02020500000000000000" pitchFamily="18" charset="-12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a-IR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altLang="zh-TW"/>
              <a:t>Nationalism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fa-IR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Such as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/>
              <a:t>Hundred Days Reform</a:t>
            </a:r>
          </a:p>
          <a:p>
            <a:r>
              <a:rPr lang="en-US" altLang="zh-TW"/>
              <a:t>Meiji Restoration</a:t>
            </a:r>
          </a:p>
          <a:p>
            <a:r>
              <a:rPr lang="en-US" altLang="zh-TW"/>
              <a:t>Modernisation projects (economic and political) in Asia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/>
              <a:t>Skeptical view - narrow interest, ethnic conflict, autocratic government, militancy</a:t>
            </a:r>
          </a:p>
          <a:p>
            <a:r>
              <a:rPr lang="en-US" altLang="zh-TW"/>
              <a:t>so moderated by supranational or regional organisation, or by revival of local community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Asian cases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4114800"/>
          </a:xfrm>
        </p:spPr>
        <p:txBody>
          <a:bodyPr/>
          <a:lstStyle/>
          <a:p>
            <a:r>
              <a:rPr lang="en-US" altLang="zh-TW" sz="2800"/>
              <a:t>Independence Movement of Indonesia (45-49), Vietnam (70s)…</a:t>
            </a:r>
          </a:p>
          <a:p>
            <a:r>
              <a:rPr lang="en-US" altLang="zh-TW" sz="2800"/>
              <a:t>Massacre in Cambodia (after expelling US influence) (70s)</a:t>
            </a:r>
          </a:p>
          <a:p>
            <a:r>
              <a:rPr lang="en-US" altLang="zh-TW" sz="2800"/>
              <a:t>Korean War (50s) and Korea Unification Talk</a:t>
            </a:r>
          </a:p>
          <a:p>
            <a:r>
              <a:rPr lang="en-US" altLang="zh-TW" sz="2800"/>
              <a:t>Separatist Movement in Southern Philippines</a:t>
            </a:r>
          </a:p>
          <a:p>
            <a:r>
              <a:rPr lang="en-US" altLang="zh-TW" sz="2800"/>
              <a:t>Disputes over East Timor and Aceh in Indonesia</a:t>
            </a:r>
          </a:p>
          <a:p>
            <a:r>
              <a:rPr lang="en-US" altLang="zh-TW" sz="2800"/>
              <a:t>Burma’s Close Door Policy </a:t>
            </a:r>
          </a:p>
          <a:p>
            <a:r>
              <a:rPr lang="en-US" altLang="zh-TW" sz="2800"/>
              <a:t>Taiwan Independence Movement</a:t>
            </a:r>
            <a:endParaRPr lang="en-US" altLang="zh-TW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More on National Boundary ...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/>
              <a:t>Tiaoyutai Dispute</a:t>
            </a:r>
          </a:p>
          <a:p>
            <a:r>
              <a:rPr lang="en-US" altLang="zh-TW"/>
              <a:t>Dispute between Korea and Japan</a:t>
            </a:r>
          </a:p>
          <a:p>
            <a:r>
              <a:rPr lang="en-US" altLang="zh-TW"/>
              <a:t>Dispute between Japan and Russia</a:t>
            </a:r>
          </a:p>
          <a:p>
            <a:r>
              <a:rPr lang="en-US" altLang="zh-TW"/>
              <a:t>Dispute on Spratly Islands</a:t>
            </a:r>
          </a:p>
          <a:p>
            <a:r>
              <a:rPr lang="en-US" altLang="zh-TW"/>
              <a:t>Kashmir - India and Pakistan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Nation and Nationalism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/>
              <a:t>Nation as pre-condition of nationalism</a:t>
            </a:r>
          </a:p>
          <a:p>
            <a:r>
              <a:rPr lang="en-US" altLang="zh-TW"/>
              <a:t>Nation-state may seeks to further strengthen nationalistic sentiment (intense nationalism) and give rise to international conflicts</a:t>
            </a:r>
          </a:p>
          <a:p>
            <a:r>
              <a:rPr lang="en-US" altLang="zh-TW"/>
              <a:t>Nationalism as force to support the establishment of nation-state, or as force to support separatist movement and upset the nation-state</a:t>
            </a:r>
          </a:p>
          <a:p>
            <a:r>
              <a:rPr lang="en-US" altLang="zh-TW"/>
              <a:t>Symbiotic and systemic, conflict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Nationalism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/>
              <a:t>Deep-rooted sense of belonging to a territorial and cultural community, social bond</a:t>
            </a:r>
          </a:p>
          <a:p>
            <a:r>
              <a:rPr lang="en-US" altLang="zh-TW"/>
              <a:t>sense of belonging firmly attached to the nation state in a process of political development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/>
              <a:t>Conservative nationalism - military regimes, middle class dominance</a:t>
            </a:r>
          </a:p>
          <a:p>
            <a:r>
              <a:rPr lang="en-US" altLang="zh-TW"/>
              <a:t>After 2nd WW, nationalist movement have generally taken the form of independence struggles against imperialist rule, or dependency</a:t>
            </a:r>
          </a:p>
          <a:p>
            <a:endParaRPr lang="en-US" altLang="zh-TW"/>
          </a:p>
          <a:p>
            <a:endParaRPr lang="en-US" altLang="zh-TW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Old and New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/>
              <a:t>Old nationalism - nation seeking boundaries e.g. in Europe</a:t>
            </a:r>
          </a:p>
          <a:p>
            <a:r>
              <a:rPr lang="en-US" altLang="zh-TW"/>
              <a:t>New nationalism - boundaries seeking nation e.g. Asia and Third World</a:t>
            </a:r>
          </a:p>
          <a:p>
            <a:endParaRPr lang="en-US" altLang="zh-TW"/>
          </a:p>
          <a:p>
            <a:pPr>
              <a:buFontTx/>
              <a:buNone/>
            </a:pPr>
            <a:endParaRPr lang="en-US" altLang="zh-TW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New Nationalism after 2nd WW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/>
              <a:t>Developed in highly developed capitalist world</a:t>
            </a:r>
          </a:p>
          <a:p>
            <a:r>
              <a:rPr lang="en-US" altLang="zh-TW"/>
              <a:t>Facing a divided world after colonial / imperialist domination</a:t>
            </a:r>
          </a:p>
          <a:p>
            <a:r>
              <a:rPr lang="en-US" altLang="zh-TW"/>
              <a:t>Socialist revolution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Struggle ...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/>
              <a:t>Economic</a:t>
            </a:r>
          </a:p>
          <a:p>
            <a:r>
              <a:rPr lang="en-US" altLang="zh-TW"/>
              <a:t>Political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Economic Nationalism in Third World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/>
              <a:t>Acting in a way that will benefit one’s own economy with little concern for the impact on others</a:t>
            </a:r>
          </a:p>
          <a:p>
            <a:r>
              <a:rPr lang="en-US" altLang="zh-TW"/>
              <a:t>Oppressed using law of supply and demand </a:t>
            </a:r>
          </a:p>
          <a:p>
            <a:r>
              <a:rPr lang="en-US" altLang="zh-TW"/>
              <a:t>Using new found economic advantage into political power</a:t>
            </a:r>
          </a:p>
          <a:p>
            <a:r>
              <a:rPr lang="en-US" altLang="zh-TW"/>
              <a:t>Using natural shortages to raise prices and political goals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Political Nationalism 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/>
              <a:t>Self-strengthening movement during process of independence</a:t>
            </a:r>
          </a:p>
          <a:p>
            <a:r>
              <a:rPr lang="en-US" altLang="zh-TW"/>
              <a:t>mobilization during course of nation-building </a:t>
            </a:r>
          </a:p>
          <a:p>
            <a:r>
              <a:rPr lang="en-US" altLang="zh-TW"/>
              <a:t>Popular sovereignty  - rise of democracy as against the rule of former government, governing elites</a:t>
            </a:r>
          </a:p>
          <a:p>
            <a:r>
              <a:rPr lang="en-US" altLang="zh-TW"/>
              <a:t>support for strong state (?) and democracy (?)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eadow">
  <a:themeElements>
    <a:clrScheme name="Meadow 2">
      <a:dk1>
        <a:srgbClr val="003300"/>
      </a:dk1>
      <a:lt1>
        <a:srgbClr val="F1F7E9"/>
      </a:lt1>
      <a:dk2>
        <a:srgbClr val="FFFFFF"/>
      </a:dk2>
      <a:lt2>
        <a:srgbClr val="366B1B"/>
      </a:lt2>
      <a:accent1>
        <a:srgbClr val="8BAE6C"/>
      </a:accent1>
      <a:accent2>
        <a:srgbClr val="FF66FF"/>
      </a:accent2>
      <a:accent3>
        <a:srgbClr val="F7FAF2"/>
      </a:accent3>
      <a:accent4>
        <a:srgbClr val="002A00"/>
      </a:accent4>
      <a:accent5>
        <a:srgbClr val="C4D3BA"/>
      </a:accent5>
      <a:accent6>
        <a:srgbClr val="E75CE7"/>
      </a:accent6>
      <a:hlink>
        <a:srgbClr val="808000"/>
      </a:hlink>
      <a:folHlink>
        <a:srgbClr val="8DBA76"/>
      </a:folHlink>
    </a:clrScheme>
    <a:fontScheme name="Meadow">
      <a:majorFont>
        <a:latin typeface="Times New Roman"/>
        <a:ea typeface="新細明體"/>
        <a:cs typeface=""/>
      </a:majorFont>
      <a:minorFont>
        <a:latin typeface="Times New Roman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  <a:ea typeface="新細明體" panose="02020500000000000000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  <a:ea typeface="新細明體" panose="02020500000000000000" pitchFamily="18" charset="-120"/>
          </a:defRPr>
        </a:defPPr>
      </a:lstStyle>
    </a:lnDef>
  </a:objectDefaults>
  <a:extraClrSchemeLst>
    <a:extraClrScheme>
      <a:clrScheme name="Meadow 1">
        <a:dk1>
          <a:srgbClr val="112208"/>
        </a:dk1>
        <a:lt1>
          <a:srgbClr val="FFFFFF"/>
        </a:lt1>
        <a:dk2>
          <a:srgbClr val="3D541E"/>
        </a:dk2>
        <a:lt2>
          <a:srgbClr val="FFFFFF"/>
        </a:lt2>
        <a:accent1>
          <a:srgbClr val="8BAE6C"/>
        </a:accent1>
        <a:accent2>
          <a:srgbClr val="FF66FF"/>
        </a:accent2>
        <a:accent3>
          <a:srgbClr val="AFB3AB"/>
        </a:accent3>
        <a:accent4>
          <a:srgbClr val="DADADA"/>
        </a:accent4>
        <a:accent5>
          <a:srgbClr val="C4D3BA"/>
        </a:accent5>
        <a:accent6>
          <a:srgbClr val="E75CE7"/>
        </a:accent6>
        <a:hlink>
          <a:srgbClr val="808000"/>
        </a:hlink>
        <a:folHlink>
          <a:srgbClr val="162B0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eadow 2">
        <a:dk1>
          <a:srgbClr val="003300"/>
        </a:dk1>
        <a:lt1>
          <a:srgbClr val="F1F7E9"/>
        </a:lt1>
        <a:dk2>
          <a:srgbClr val="FFFFFF"/>
        </a:dk2>
        <a:lt2>
          <a:srgbClr val="366B1B"/>
        </a:lt2>
        <a:accent1>
          <a:srgbClr val="8BAE6C"/>
        </a:accent1>
        <a:accent2>
          <a:srgbClr val="FF66FF"/>
        </a:accent2>
        <a:accent3>
          <a:srgbClr val="F7FAF2"/>
        </a:accent3>
        <a:accent4>
          <a:srgbClr val="002A00"/>
        </a:accent4>
        <a:accent5>
          <a:srgbClr val="C4D3BA"/>
        </a:accent5>
        <a:accent6>
          <a:srgbClr val="E75CE7"/>
        </a:accent6>
        <a:hlink>
          <a:srgbClr val="808000"/>
        </a:hlink>
        <a:folHlink>
          <a:srgbClr val="8DBA7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eadow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555555"/>
        </a:accent6>
        <a:hlink>
          <a:srgbClr val="969696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Office\Templates\簡報設計範本\MEADOW.POT</Template>
  <TotalTime>170</TotalTime>
  <Words>369</Words>
  <Application>Microsoft Office PowerPoint</Application>
  <PresentationFormat>On-screen Show (4:3)</PresentationFormat>
  <Paragraphs>51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Times New Roman</vt:lpstr>
      <vt:lpstr>新細明體</vt:lpstr>
      <vt:lpstr>Meadow</vt:lpstr>
      <vt:lpstr>Nationalism</vt:lpstr>
      <vt:lpstr>Nation and Nationalism</vt:lpstr>
      <vt:lpstr>Nationalism</vt:lpstr>
      <vt:lpstr>PowerPoint Presentation</vt:lpstr>
      <vt:lpstr>Old and New</vt:lpstr>
      <vt:lpstr>New Nationalism after 2nd WW</vt:lpstr>
      <vt:lpstr>Struggle ...</vt:lpstr>
      <vt:lpstr>Economic Nationalism in Third World</vt:lpstr>
      <vt:lpstr>Political Nationalism </vt:lpstr>
      <vt:lpstr>Such as</vt:lpstr>
      <vt:lpstr>PowerPoint Presentation</vt:lpstr>
      <vt:lpstr>Asian cases</vt:lpstr>
      <vt:lpstr>More on National Boundary ...</vt:lpstr>
    </vt:vector>
  </TitlesOfParts>
  <Company>Home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Nationalism</dc:title>
  <dc:creator>Raymond</dc:creator>
  <cp:lastModifiedBy>M.Hadi</cp:lastModifiedBy>
  <cp:revision>7</cp:revision>
  <cp:lastPrinted>2000-04-27T01:34:16Z</cp:lastPrinted>
  <dcterms:created xsi:type="dcterms:W3CDTF">2000-04-26T15:05:01Z</dcterms:created>
  <dcterms:modified xsi:type="dcterms:W3CDTF">2016-05-12T03:56:11Z</dcterms:modified>
</cp:coreProperties>
</file>