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5"/>
  </p:handoutMasterIdLst>
  <p:sldIdLst>
    <p:sldId id="256" r:id="rId2"/>
    <p:sldId id="257" r:id="rId3"/>
    <p:sldId id="262" r:id="rId4"/>
    <p:sldId id="264" r:id="rId5"/>
    <p:sldId id="258" r:id="rId6"/>
    <p:sldId id="265" r:id="rId7"/>
    <p:sldId id="260" r:id="rId8"/>
    <p:sldId id="259" r:id="rId9"/>
    <p:sldId id="261" r:id="rId10"/>
    <p:sldId id="26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BE0364-CCEF-4843-A0A7-2F320FD75F6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6529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4032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66B1B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a-IR"/>
            </a:p>
          </p:txBody>
        </p:sp>
        <p:sp>
          <p:nvSpPr>
            <p:cNvPr id="4100" name="Rectangle 4" descr="C:\PM\mutegras.BMP"/>
            <p:cNvSpPr>
              <a:spLocks noChangeArrowheads="1"/>
            </p:cNvSpPr>
            <p:nvPr/>
          </p:nvSpPr>
          <p:spPr bwMode="auto">
            <a:xfrm>
              <a:off x="0" y="0"/>
              <a:ext cx="5760" cy="2304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a-IR"/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2304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4102" name="Rectangle 6" descr="C:\PM\mutegras.BMP"/>
            <p:cNvSpPr>
              <a:spLocks noChangeArrowheads="1"/>
            </p:cNvSpPr>
            <p:nvPr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a-IR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0" y="4128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84" y="1584"/>
              <a:ext cx="5376" cy="432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a-IR"/>
            </a:p>
          </p:txBody>
        </p:sp>
      </p:grpSp>
      <p:sp>
        <p:nvSpPr>
          <p:cNvPr id="410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fld id="{E26D6602-F97E-4BEE-BD44-EDB391CA6FA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B46A2-B259-46D7-B573-09391DB206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626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659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659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DE24A-BFDE-45D7-9184-0BA4E4BA2AC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870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5EEF0-C6A6-4DC7-8394-A6687AA792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27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00C74-CB13-4C66-9C5E-6296776DD3B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281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494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94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BF2ED-E9A9-432E-97D1-051BCDC3E68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246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B52-595B-4860-9782-F38B4AA4318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900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4969A-0332-4911-82C7-C8BAD84EF6D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682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579B2-BE1D-468F-840F-67789377C7D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620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FA4FB-6F2F-472B-B48D-7903E65627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18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425CF-3997-4B39-8323-2694E28C9F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635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15240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66B1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3076" name="Rectangle 4" descr="mutegras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3077" name="Rectangle 5" descr="mutegras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0" y="65532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09600" y="533400"/>
            <a:ext cx="8534400" cy="6858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94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8967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zh-TW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9675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zh-TW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967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D35DFE8B-2CBB-446C-B3B2-89CDBC873DA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i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/>
              <a:t>Nationalism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Such 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Hundred Days Reform</a:t>
            </a:r>
          </a:p>
          <a:p>
            <a:r>
              <a:rPr lang="en-US" altLang="zh-TW"/>
              <a:t>Meiji Restoration</a:t>
            </a:r>
          </a:p>
          <a:p>
            <a:r>
              <a:rPr lang="en-US" altLang="zh-TW"/>
              <a:t>Modernisation projects (economic and political) in Asia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Skeptical view - narrow interest, ethnic conflict, autocratic government, militancy</a:t>
            </a:r>
          </a:p>
          <a:p>
            <a:r>
              <a:rPr lang="en-US" altLang="zh-TW"/>
              <a:t>so moderated by supranational or regional organisation, or by revival of local community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Asian cases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TW" sz="2800"/>
              <a:t>Independence Movement of Indonesia (45-49), Vietnam (70s)…</a:t>
            </a:r>
          </a:p>
          <a:p>
            <a:r>
              <a:rPr lang="en-US" altLang="zh-TW" sz="2800"/>
              <a:t>Massacre in Cambodia (after expelling US influence) (70s)</a:t>
            </a:r>
          </a:p>
          <a:p>
            <a:r>
              <a:rPr lang="en-US" altLang="zh-TW" sz="2800"/>
              <a:t>Korean War (50s) and Korea Unification Talk</a:t>
            </a:r>
          </a:p>
          <a:p>
            <a:r>
              <a:rPr lang="en-US" altLang="zh-TW" sz="2800"/>
              <a:t>Separatist Movement in Southern Philippines</a:t>
            </a:r>
          </a:p>
          <a:p>
            <a:r>
              <a:rPr lang="en-US" altLang="zh-TW" sz="2800"/>
              <a:t>Disputes over East Timor and Aceh in Indonesia</a:t>
            </a:r>
          </a:p>
          <a:p>
            <a:r>
              <a:rPr lang="en-US" altLang="zh-TW" sz="2800"/>
              <a:t>Burma’s Close Door Policy </a:t>
            </a:r>
          </a:p>
          <a:p>
            <a:r>
              <a:rPr lang="en-US" altLang="zh-TW" sz="2800"/>
              <a:t>Taiwan Independence Movement</a:t>
            </a:r>
            <a:endParaRPr lang="en-US" altLang="zh-TW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More on National Boundary ...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Tiaoyutai Dispute</a:t>
            </a:r>
          </a:p>
          <a:p>
            <a:r>
              <a:rPr lang="en-US" altLang="zh-TW"/>
              <a:t>Dispute between Korea and Japan</a:t>
            </a:r>
          </a:p>
          <a:p>
            <a:r>
              <a:rPr lang="en-US" altLang="zh-TW"/>
              <a:t>Dispute between Japan and Russia</a:t>
            </a:r>
          </a:p>
          <a:p>
            <a:r>
              <a:rPr lang="en-US" altLang="zh-TW"/>
              <a:t>Dispute on Spratly Islands</a:t>
            </a:r>
          </a:p>
          <a:p>
            <a:r>
              <a:rPr lang="en-US" altLang="zh-TW"/>
              <a:t>Kashmir - India and Pakistan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Nation and Nationalism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Nation as pre-condition of nationalism</a:t>
            </a:r>
          </a:p>
          <a:p>
            <a:r>
              <a:rPr lang="en-US" altLang="zh-TW"/>
              <a:t>Nation-state may seeks to further strengthen nationalistic sentiment (intense nationalism) and give rise to international conflicts</a:t>
            </a:r>
          </a:p>
          <a:p>
            <a:r>
              <a:rPr lang="en-US" altLang="zh-TW"/>
              <a:t>Nationalism as force to support the establishment of nation-state, or as force to support separatist movement and upset the nation-state</a:t>
            </a:r>
          </a:p>
          <a:p>
            <a:r>
              <a:rPr lang="en-US" altLang="zh-TW"/>
              <a:t>Symbiotic and systemic, conflict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Nationalism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Deep-rooted sense of belonging to a territorial and cultural community, social bond</a:t>
            </a:r>
          </a:p>
          <a:p>
            <a:r>
              <a:rPr lang="en-US" altLang="zh-TW"/>
              <a:t>sense of belonging firmly attached to the nation state in a process of political development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Conservative nationalism - military regimes, middle class dominance</a:t>
            </a:r>
          </a:p>
          <a:p>
            <a:r>
              <a:rPr lang="en-US" altLang="zh-TW"/>
              <a:t>After 2nd WW, nationalist movement have generally taken the form of independence struggles against imperialist rule, or dependency</a:t>
            </a:r>
          </a:p>
          <a:p>
            <a:endParaRPr lang="en-US" altLang="zh-TW"/>
          </a:p>
          <a:p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Old and New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Old nationalism - nation seeking boundaries e.g. in Europe</a:t>
            </a:r>
          </a:p>
          <a:p>
            <a:r>
              <a:rPr lang="en-US" altLang="zh-TW"/>
              <a:t>New nationalism - boundaries seeking nation e.g. Asia and Third World</a:t>
            </a:r>
          </a:p>
          <a:p>
            <a:endParaRPr lang="en-US" altLang="zh-TW"/>
          </a:p>
          <a:p>
            <a:pPr>
              <a:buFontTx/>
              <a:buNone/>
            </a:pPr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New Nationalism after 2nd WW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Developed in highly developed capitalist world</a:t>
            </a:r>
          </a:p>
          <a:p>
            <a:r>
              <a:rPr lang="en-US" altLang="zh-TW"/>
              <a:t>Facing a divided world after colonial / imperialist domination</a:t>
            </a:r>
          </a:p>
          <a:p>
            <a:r>
              <a:rPr lang="en-US" altLang="zh-TW"/>
              <a:t>Socialist revolution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Struggle ...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Economic</a:t>
            </a:r>
          </a:p>
          <a:p>
            <a:r>
              <a:rPr lang="en-US" altLang="zh-TW"/>
              <a:t>Political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Economic Nationalism in Third World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Acting in a way that will benefit one’s own economy with little concern for the impact on others</a:t>
            </a:r>
          </a:p>
          <a:p>
            <a:r>
              <a:rPr lang="en-US" altLang="zh-TW"/>
              <a:t>Oppressed using law of supply and demand </a:t>
            </a:r>
          </a:p>
          <a:p>
            <a:r>
              <a:rPr lang="en-US" altLang="zh-TW"/>
              <a:t>Using new found economic advantage into political power</a:t>
            </a:r>
          </a:p>
          <a:p>
            <a:r>
              <a:rPr lang="en-US" altLang="zh-TW"/>
              <a:t>Using natural shortages to raise prices and political goals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Political Nationalism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Self-strengthening movement during process of independence</a:t>
            </a:r>
          </a:p>
          <a:p>
            <a:r>
              <a:rPr lang="en-US" altLang="zh-TW"/>
              <a:t>mobilization during course of nation-building </a:t>
            </a:r>
          </a:p>
          <a:p>
            <a:r>
              <a:rPr lang="en-US" altLang="zh-TW"/>
              <a:t>Popular sovereignty  - rise of democracy as against the rule of former government, governing elites</a:t>
            </a:r>
          </a:p>
          <a:p>
            <a:r>
              <a:rPr lang="en-US" altLang="zh-TW"/>
              <a:t>support for strong state (?) and democracy (?)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adow">
  <a:themeElements>
    <a:clrScheme name="Meadow 2">
      <a:dk1>
        <a:srgbClr val="003300"/>
      </a:dk1>
      <a:lt1>
        <a:srgbClr val="F1F7E9"/>
      </a:lt1>
      <a:dk2>
        <a:srgbClr val="FFFFFF"/>
      </a:dk2>
      <a:lt2>
        <a:srgbClr val="366B1B"/>
      </a:lt2>
      <a:accent1>
        <a:srgbClr val="8BAE6C"/>
      </a:accent1>
      <a:accent2>
        <a:srgbClr val="FF66FF"/>
      </a:accent2>
      <a:accent3>
        <a:srgbClr val="F7FAF2"/>
      </a:accent3>
      <a:accent4>
        <a:srgbClr val="002A00"/>
      </a:accent4>
      <a:accent5>
        <a:srgbClr val="C4D3BA"/>
      </a:accent5>
      <a:accent6>
        <a:srgbClr val="E75CE7"/>
      </a:accent6>
      <a:hlink>
        <a:srgbClr val="808000"/>
      </a:hlink>
      <a:folHlink>
        <a:srgbClr val="8DBA76"/>
      </a:folHlink>
    </a:clrScheme>
    <a:fontScheme name="Meadow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Meadow 1">
        <a:dk1>
          <a:srgbClr val="112208"/>
        </a:dk1>
        <a:lt1>
          <a:srgbClr val="FFFFFF"/>
        </a:lt1>
        <a:dk2>
          <a:srgbClr val="3D541E"/>
        </a:dk2>
        <a:lt2>
          <a:srgbClr val="FFFFFF"/>
        </a:lt2>
        <a:accent1>
          <a:srgbClr val="8BAE6C"/>
        </a:accent1>
        <a:accent2>
          <a:srgbClr val="FF66FF"/>
        </a:accent2>
        <a:accent3>
          <a:srgbClr val="AFB3AB"/>
        </a:accent3>
        <a:accent4>
          <a:srgbClr val="DADADA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162B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dow 2">
        <a:dk1>
          <a:srgbClr val="003300"/>
        </a:dk1>
        <a:lt1>
          <a:srgbClr val="F1F7E9"/>
        </a:lt1>
        <a:dk2>
          <a:srgbClr val="FFFFFF"/>
        </a:dk2>
        <a:lt2>
          <a:srgbClr val="366B1B"/>
        </a:lt2>
        <a:accent1>
          <a:srgbClr val="8BAE6C"/>
        </a:accent1>
        <a:accent2>
          <a:srgbClr val="FF66FF"/>
        </a:accent2>
        <a:accent3>
          <a:srgbClr val="F7FAF2"/>
        </a:accent3>
        <a:accent4>
          <a:srgbClr val="002A00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8DBA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do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Office\Templates\簡報設計範本\MEADOW.POT</Template>
  <TotalTime>170</TotalTime>
  <Words>369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新細明體</vt:lpstr>
      <vt:lpstr>Meadow</vt:lpstr>
      <vt:lpstr>Nationalism</vt:lpstr>
      <vt:lpstr>Nation and Nationalism</vt:lpstr>
      <vt:lpstr>Nationalism</vt:lpstr>
      <vt:lpstr>PowerPoint Presentation</vt:lpstr>
      <vt:lpstr>Old and New</vt:lpstr>
      <vt:lpstr>New Nationalism after 2nd WW</vt:lpstr>
      <vt:lpstr>Struggle ...</vt:lpstr>
      <vt:lpstr>Economic Nationalism in Third World</vt:lpstr>
      <vt:lpstr>Political Nationalism </vt:lpstr>
      <vt:lpstr>Such as</vt:lpstr>
      <vt:lpstr>PowerPoint Presentation</vt:lpstr>
      <vt:lpstr>Asian cases</vt:lpstr>
      <vt:lpstr>More on National Boundary ...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Nationalism</dc:title>
  <dc:creator>Raymond</dc:creator>
  <cp:lastModifiedBy>M.Hadi</cp:lastModifiedBy>
  <cp:revision>7</cp:revision>
  <cp:lastPrinted>2000-04-27T01:34:16Z</cp:lastPrinted>
  <dcterms:created xsi:type="dcterms:W3CDTF">2000-04-26T15:05:01Z</dcterms:created>
  <dcterms:modified xsi:type="dcterms:W3CDTF">2016-05-12T03:56:11Z</dcterms:modified>
</cp:coreProperties>
</file>