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98" r:id="rId2"/>
    <p:sldId id="299" r:id="rId3"/>
    <p:sldId id="302" r:id="rId4"/>
    <p:sldId id="300" r:id="rId5"/>
    <p:sldId id="280" r:id="rId6"/>
    <p:sldId id="273" r:id="rId7"/>
    <p:sldId id="274" r:id="rId8"/>
    <p:sldId id="294" r:id="rId9"/>
    <p:sldId id="295" r:id="rId10"/>
    <p:sldId id="290" r:id="rId11"/>
    <p:sldId id="301" r:id="rId12"/>
    <p:sldId id="287" r:id="rId13"/>
    <p:sldId id="293" r:id="rId14"/>
    <p:sldId id="303" r:id="rId15"/>
    <p:sldId id="296" r:id="rId16"/>
    <p:sldId id="288" r:id="rId17"/>
    <p:sldId id="289" r:id="rId18"/>
    <p:sldId id="281" r:id="rId19"/>
    <p:sldId id="283" r:id="rId20"/>
    <p:sldId id="284" r:id="rId21"/>
    <p:sldId id="285" r:id="rId22"/>
    <p:sldId id="282" r:id="rId23"/>
    <p:sldId id="256" r:id="rId24"/>
    <p:sldId id="267" r:id="rId25"/>
    <p:sldId id="268" r:id="rId26"/>
    <p:sldId id="272" r:id="rId27"/>
    <p:sldId id="306" r:id="rId28"/>
    <p:sldId id="304" r:id="rId29"/>
    <p:sldId id="305" r:id="rId3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66E4EC6-7A53-44B4-8F8D-F125AA34F1F7}" type="datetimeFigureOut">
              <a:rPr lang="fa-IR" smtClean="0"/>
              <a:pPr/>
              <a:t>08/10/1435</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7AC8314-F2CE-4889-862C-1D14C27010D8}"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6E4EC6-7A53-44B4-8F8D-F125AA34F1F7}" type="datetimeFigureOut">
              <a:rPr lang="fa-IR" smtClean="0"/>
              <a:pPr/>
              <a:t>08/10/1435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AC8314-F2CE-4889-862C-1D14C27010D8}"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6E4EC6-7A53-44B4-8F8D-F125AA34F1F7}" type="datetimeFigureOut">
              <a:rPr lang="fa-IR" smtClean="0"/>
              <a:pPr/>
              <a:t>08/10/1435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AC8314-F2CE-4889-862C-1D14C27010D8}"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66E4EC6-7A53-44B4-8F8D-F125AA34F1F7}" type="datetimeFigureOut">
              <a:rPr lang="fa-IR" smtClean="0"/>
              <a:pPr/>
              <a:t>08/10/1435</a:t>
            </a:fld>
            <a:endParaRPr lang="fa-IR"/>
          </a:p>
        </p:txBody>
      </p:sp>
      <p:sp>
        <p:nvSpPr>
          <p:cNvPr id="9" name="Slide Number Placeholder 8"/>
          <p:cNvSpPr>
            <a:spLocks noGrp="1"/>
          </p:cNvSpPr>
          <p:nvPr>
            <p:ph type="sldNum" sz="quarter" idx="15"/>
          </p:nvPr>
        </p:nvSpPr>
        <p:spPr/>
        <p:txBody>
          <a:bodyPr rtlCol="0"/>
          <a:lstStyle/>
          <a:p>
            <a:fld id="{F7AC8314-F2CE-4889-862C-1D14C27010D8}" type="slidenum">
              <a:rPr lang="fa-IR" smtClean="0"/>
              <a:pPr/>
              <a:t>‹#›</a:t>
            </a:fld>
            <a:endParaRPr lang="fa-IR"/>
          </a:p>
        </p:txBody>
      </p:sp>
      <p:sp>
        <p:nvSpPr>
          <p:cNvPr id="10" name="Footer Placeholder 9"/>
          <p:cNvSpPr>
            <a:spLocks noGrp="1"/>
          </p:cNvSpPr>
          <p:nvPr>
            <p:ph type="ftr" sz="quarter" idx="16"/>
          </p:nvPr>
        </p:nvSpPr>
        <p:spPr/>
        <p:txBody>
          <a:bodyPr rtlCol="0"/>
          <a:lstStyle/>
          <a:p>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66E4EC6-7A53-44B4-8F8D-F125AA34F1F7}" type="datetimeFigureOut">
              <a:rPr lang="fa-IR" smtClean="0"/>
              <a:pPr/>
              <a:t>08/10/1435</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7AC8314-F2CE-4889-862C-1D14C27010D8}"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66E4EC6-7A53-44B4-8F8D-F125AA34F1F7}" type="datetimeFigureOut">
              <a:rPr lang="fa-IR" smtClean="0"/>
              <a:pPr/>
              <a:t>08/10/1435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7AC8314-F2CE-4889-862C-1D14C27010D8}" type="slidenum">
              <a:rPr lang="fa-IR" smtClean="0"/>
              <a:pPr/>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66E4EC6-7A53-44B4-8F8D-F125AA34F1F7}" type="datetimeFigureOut">
              <a:rPr lang="fa-IR" smtClean="0"/>
              <a:pPr/>
              <a:t>08/10/1435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7AC8314-F2CE-4889-862C-1D14C27010D8}" type="slidenum">
              <a:rPr lang="fa-IR" smtClean="0"/>
              <a:pPr/>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66E4EC6-7A53-44B4-8F8D-F125AA34F1F7}" type="datetimeFigureOut">
              <a:rPr lang="fa-IR" smtClean="0"/>
              <a:pPr/>
              <a:t>08/10/1435</a:t>
            </a:fld>
            <a:endParaRPr lang="fa-IR"/>
          </a:p>
        </p:txBody>
      </p:sp>
      <p:sp>
        <p:nvSpPr>
          <p:cNvPr id="7" name="Slide Number Placeholder 6"/>
          <p:cNvSpPr>
            <a:spLocks noGrp="1"/>
          </p:cNvSpPr>
          <p:nvPr>
            <p:ph type="sldNum" sz="quarter" idx="11"/>
          </p:nvPr>
        </p:nvSpPr>
        <p:spPr/>
        <p:txBody>
          <a:bodyPr rtlCol="0"/>
          <a:lstStyle/>
          <a:p>
            <a:fld id="{F7AC8314-F2CE-4889-862C-1D14C27010D8}" type="slidenum">
              <a:rPr lang="fa-IR" smtClean="0"/>
              <a:pPr/>
              <a:t>‹#›</a:t>
            </a:fld>
            <a:endParaRPr lang="fa-IR"/>
          </a:p>
        </p:txBody>
      </p:sp>
      <p:sp>
        <p:nvSpPr>
          <p:cNvPr id="8" name="Footer Placeholder 7"/>
          <p:cNvSpPr>
            <a:spLocks noGrp="1"/>
          </p:cNvSpPr>
          <p:nvPr>
            <p:ph type="ftr" sz="quarter" idx="12"/>
          </p:nvPr>
        </p:nvSpPr>
        <p:spPr/>
        <p:txBody>
          <a:bodyPr rtlCol="0"/>
          <a:lstStyle/>
          <a:p>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6E4EC6-7A53-44B4-8F8D-F125AA34F1F7}" type="datetimeFigureOut">
              <a:rPr lang="fa-IR" smtClean="0"/>
              <a:pPr/>
              <a:t>08/10/1435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7AC8314-F2CE-4889-862C-1D14C27010D8}"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66E4EC6-7A53-44B4-8F8D-F125AA34F1F7}" type="datetimeFigureOut">
              <a:rPr lang="fa-IR" smtClean="0"/>
              <a:pPr/>
              <a:t>08/10/1435</a:t>
            </a:fld>
            <a:endParaRPr lang="fa-IR"/>
          </a:p>
        </p:txBody>
      </p:sp>
      <p:sp>
        <p:nvSpPr>
          <p:cNvPr id="22" name="Slide Number Placeholder 21"/>
          <p:cNvSpPr>
            <a:spLocks noGrp="1"/>
          </p:cNvSpPr>
          <p:nvPr>
            <p:ph type="sldNum" sz="quarter" idx="15"/>
          </p:nvPr>
        </p:nvSpPr>
        <p:spPr/>
        <p:txBody>
          <a:bodyPr rtlCol="0"/>
          <a:lstStyle/>
          <a:p>
            <a:fld id="{F7AC8314-F2CE-4889-862C-1D14C27010D8}" type="slidenum">
              <a:rPr lang="fa-IR" smtClean="0"/>
              <a:pPr/>
              <a:t>‹#›</a:t>
            </a:fld>
            <a:endParaRPr lang="fa-IR"/>
          </a:p>
        </p:txBody>
      </p:sp>
      <p:sp>
        <p:nvSpPr>
          <p:cNvPr id="23" name="Footer Placeholder 22"/>
          <p:cNvSpPr>
            <a:spLocks noGrp="1"/>
          </p:cNvSpPr>
          <p:nvPr>
            <p:ph type="ftr" sz="quarter" idx="16"/>
          </p:nvPr>
        </p:nvSpPr>
        <p:spPr/>
        <p:txBody>
          <a:bodyPr rtlCol="0"/>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66E4EC6-7A53-44B4-8F8D-F125AA34F1F7}" type="datetimeFigureOut">
              <a:rPr lang="fa-IR" smtClean="0"/>
              <a:pPr/>
              <a:t>08/10/1435</a:t>
            </a:fld>
            <a:endParaRPr lang="fa-IR"/>
          </a:p>
        </p:txBody>
      </p:sp>
      <p:sp>
        <p:nvSpPr>
          <p:cNvPr id="18" name="Slide Number Placeholder 17"/>
          <p:cNvSpPr>
            <a:spLocks noGrp="1"/>
          </p:cNvSpPr>
          <p:nvPr>
            <p:ph type="sldNum" sz="quarter" idx="11"/>
          </p:nvPr>
        </p:nvSpPr>
        <p:spPr/>
        <p:txBody>
          <a:bodyPr rtlCol="0"/>
          <a:lstStyle/>
          <a:p>
            <a:fld id="{F7AC8314-F2CE-4889-862C-1D14C27010D8}" type="slidenum">
              <a:rPr lang="fa-IR" smtClean="0"/>
              <a:pPr/>
              <a:t>‹#›</a:t>
            </a:fld>
            <a:endParaRPr lang="fa-IR"/>
          </a:p>
        </p:txBody>
      </p:sp>
      <p:sp>
        <p:nvSpPr>
          <p:cNvPr id="21" name="Footer Placeholder 20"/>
          <p:cNvSpPr>
            <a:spLocks noGrp="1"/>
          </p:cNvSpPr>
          <p:nvPr>
            <p:ph type="ftr" sz="quarter" idx="12"/>
          </p:nvPr>
        </p:nvSpPr>
        <p:spPr/>
        <p:txBody>
          <a:bodyPr rtlCol="0"/>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66E4EC6-7A53-44B4-8F8D-F125AA34F1F7}" type="datetimeFigureOut">
              <a:rPr lang="fa-IR" smtClean="0"/>
              <a:pPr/>
              <a:t>08/10/1435</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7AC8314-F2CE-4889-862C-1D14C27010D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tajrobeha91.persiangig.com/&#1705;&#1575;&#1585;&#1607;&#1575;&#1740;%20&#1605;&#1606;&#1575;&#1587;&#1576;&#1578;&#1740;/&#1583;&#1607;&#1607;%20&#1601;&#1580;&#1585;/%D8%B3.JPG" TargetMode="External"/><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tajrobeha91.persiangig.com/&#1705;&#1575;&#1585;&#1607;&#1575;&#1740;%20&#1605;&#1606;&#1575;&#1587;&#1576;&#1578;&#1740;/&#1583;&#1607;&#1607;%20&#1601;&#1580;&#1585;/111.JPG" TargetMode="External"/><Relationship Id="rId1" Type="http://schemas.openxmlformats.org/officeDocument/2006/relationships/slideLayout" Target="../slideLayouts/slideLayout2.xml"/><Relationship Id="rId6" Type="http://schemas.openxmlformats.org/officeDocument/2006/relationships/hyperlink" Target="http://tajrobeha91.persiangig.com/&#1705;&#1575;&#1585;&#1607;&#1575;&#1740;%20&#1605;&#1606;&#1575;&#1587;&#1576;&#1578;&#1740;/&#1583;&#1607;&#1607;%20&#1601;&#1580;&#1585;/3333.JPG" TargetMode="External"/><Relationship Id="rId11" Type="http://schemas.openxmlformats.org/officeDocument/2006/relationships/image" Target="../media/image26.jpeg"/><Relationship Id="rId5" Type="http://schemas.openxmlformats.org/officeDocument/2006/relationships/image" Target="../media/image23.jpeg"/><Relationship Id="rId10" Type="http://schemas.openxmlformats.org/officeDocument/2006/relationships/hyperlink" Target="http://tajrobeha91.persiangig.com/&#1705;&#1575;&#1585;&#1607;&#1575;&#1740;%20&#1605;&#1606;&#1575;&#1587;&#1576;&#1578;&#1740;/&#1583;&#1607;&#1607;%20&#1601;&#1580;&#1585;/flowermagnet.jpg" TargetMode="External"/><Relationship Id="rId4" Type="http://schemas.openxmlformats.org/officeDocument/2006/relationships/hyperlink" Target="http://tajrobeha91.persiangig.com/&#1705;&#1575;&#1585;&#1607;&#1575;&#1740;%20&#1605;&#1606;&#1575;&#1587;&#1576;&#1578;&#1740;/&#1583;&#1607;&#1607;%20&#1601;&#1580;&#1585;/222.JPG" TargetMode="External"/><Relationship Id="rId9"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548680"/>
            <a:ext cx="8291264" cy="5925272"/>
          </a:xfrm>
        </p:spPr>
        <p:txBody>
          <a:bodyPr>
            <a:normAutofit fontScale="55000" lnSpcReduction="20000"/>
          </a:bodyPr>
          <a:lstStyle/>
          <a:p>
            <a:pPr marL="0" indent="-72000">
              <a:buNone/>
            </a:pPr>
            <a:r>
              <a:rPr lang="fa-IR" dirty="0" smtClean="0"/>
              <a:t>مردی خدمت امام حسن مجتبی(ع) رسیده و هدیه ای به ایشان تقدیم نمود. حضرت امام حسن(ع) به او فرمودند: </a:t>
            </a:r>
          </a:p>
          <a:p>
            <a:pPr marL="0" indent="-72000">
              <a:buNone/>
            </a:pPr>
            <a:r>
              <a:rPr lang="fa-IR" dirty="0" smtClean="0"/>
              <a:t>کدام را بیشتر دوست می داری؟ این که بیست برابر هدیه ات را به تو بازگردانم، بیست هزار درهم، یا دری از علم بر روی تو باز کنم تا بدان علم، بر فلان ناصبی که در شهر و دیارت ساکن است، غلبه نموده و ضعفای شهرت را از شرش نجات دهی؟ اگر خوب انتخاب کردی، هر دو را به تو می دهم والّا همان را که انتخاب کرده ای به تو خواهم داد.</a:t>
            </a:r>
          </a:p>
          <a:p>
            <a:pPr marL="0" indent="-72000">
              <a:buNone/>
            </a:pPr>
            <a:r>
              <a:rPr lang="fa-IR" dirty="0" smtClean="0"/>
              <a:t>آن مرد پرسید: «ای پسر رسول خدا(ص)، آیا غلبه کردن بر آن ناصبی و نجات ضعفای شیعه از شرّ او به اندازة بیست هزار درهم ارزش دارد؟!»</a:t>
            </a:r>
          </a:p>
          <a:p>
            <a:pPr marL="0" indent="-72000">
              <a:buNone/>
            </a:pPr>
            <a:r>
              <a:rPr lang="fa-IR" dirty="0" smtClean="0"/>
              <a:t>خدای متعال در قرآن کریم می فرماید:</a:t>
            </a:r>
          </a:p>
          <a:p>
            <a:pPr marL="0" indent="-72000">
              <a:buNone/>
            </a:pPr>
            <a:r>
              <a:rPr lang="fa-IR" b="1" dirty="0" smtClean="0"/>
              <a:t>و من أحیاها فکأنّما أحیا النّاس جمیعاً.</a:t>
            </a:r>
          </a:p>
          <a:p>
            <a:pPr marL="0" indent="-72000">
              <a:buNone/>
            </a:pPr>
            <a:r>
              <a:rPr lang="fa-IR" b="1" dirty="0" smtClean="0"/>
              <a:t>و هر کس نفسی را حیات بخشد، مثل آن است که همة مردم را حیات بخشیده است.</a:t>
            </a:r>
          </a:p>
          <a:p>
            <a:pPr marL="0" indent="-72000">
              <a:buNone/>
            </a:pPr>
            <a:r>
              <a:rPr lang="fa-IR" dirty="0" smtClean="0"/>
              <a:t>مردی خدمت امام حسن مجتبی(ع) رسیده و هدیه ای به ایشان تقدیم نمود. حضرت امام حسن(ع) به او فرمودند: </a:t>
            </a:r>
          </a:p>
          <a:p>
            <a:pPr marL="0" indent="-72000">
              <a:buNone/>
            </a:pPr>
            <a:r>
              <a:rPr lang="fa-IR" dirty="0" smtClean="0"/>
              <a:t>کدام را بیشتر دوست می داری؟ این که بیست برابر هدیه ات را به تو بازگردانم، بیست هزار درهم، یا دری از علم بر روی تو باز کنم تا بدان علم، بر فلان ناصبی که در شهر و دیارت ساکن است، غلبه نموده و ضعفای شهرت را از شرش نجات دهی؟ اگر خوب انتخاب کردی، هر دو را به تو می دهم والّا همان را که انتخاب کرده ای به تو خواهم داد.</a:t>
            </a:r>
          </a:p>
          <a:p>
            <a:pPr marL="0" indent="-72000">
              <a:buNone/>
            </a:pPr>
            <a:r>
              <a:rPr lang="fa-IR" dirty="0" smtClean="0"/>
              <a:t>آن مرد پرسید: «ای پسر رسول خدا(ص)، آیا غلبه کردن بر آن ناصبی و نجات ضعفای شیعه از شرّ او به اندازة بیست هزار درهم ارزش دارد؟!»</a:t>
            </a:r>
          </a:p>
          <a:p>
            <a:pPr marL="0" indent="-72000">
              <a:buNone/>
            </a:pPr>
            <a:r>
              <a:rPr lang="fa-IR" dirty="0" smtClean="0"/>
              <a:t>حضرت(ع) پاسخ فرمود: «بلکه بیش از بیست هزار هزار مرتبه از تمام دنیا می ارزد.»</a:t>
            </a:r>
          </a:p>
          <a:p>
            <a:pPr marL="0" indent="-72000">
              <a:buNone/>
            </a:pPr>
            <a:r>
              <a:rPr lang="fa-IR" dirty="0" smtClean="0"/>
              <a:t>مرد گفت: «یابن رسول الله پس چگونه می توانم آن که ارزش کمتری دارد را انتخاب کنم؟ بلکه ارزشمندتر را انتخاب می کنم، یعنی آموختن علمی که با آن بر دشمن خدا پیروز شده و از دوستانش حمایت کنم.»</a:t>
            </a:r>
          </a:p>
          <a:p>
            <a:pPr marL="0" indent="-72000">
              <a:buNone/>
            </a:pPr>
            <a:r>
              <a:rPr lang="fa-IR" dirty="0" smtClean="0"/>
              <a:t>امام حسن مجتبی(ع) فرمودند: «خوب انتخاب کردی.» آن گاه، هم آن علم را به او آموخت و هم بیست هزار درهم را به او بخشید. آن مرد نیز به دیار خود بازگشت و آن ناصبی را محکوم کرد. هنگامی که آن مرد دوباره به محضر امام رسید، امام حسن(ع) به او فرمود: </a:t>
            </a:r>
          </a:p>
          <a:p>
            <a:pPr marL="0" indent="-72000">
              <a:buNone/>
            </a:pPr>
            <a:r>
              <a:rPr lang="fa-IR" dirty="0" smtClean="0"/>
              <a:t>ای بندة خدا، کسی مثل تو سود نبرد و هیچ کس همانند تو برای خودش دوستی نخرید؛ اولاً محبت خدا، ثانیاً محبت محمد(ص) و علی(ع)، ثالثاً محبت خاندان پیامبر(ص)، رابعاً محبت ملائکة مقرب پروردگار و خامساً محبت برادران مؤمنت را کسب کردی. و به تعداد هر مؤمن و کافری چیزی به دست آوردی که هزار مرتبه از دنیا ارزشمندتر است، پس گوارایت باد.2</a:t>
            </a:r>
          </a:p>
          <a:p>
            <a:pPr marL="0" indent="-72000">
              <a:buNone/>
            </a:pPr>
            <a:r>
              <a:rPr lang="fa-IR" dirty="0" smtClean="0"/>
              <a:t>این است بهای حیات بخشیدن به نفوس و جان ها در مفهوم قرآنی.</a:t>
            </a:r>
          </a:p>
          <a:p>
            <a:pPr marL="0" indent="-72000">
              <a:buNone/>
            </a:pPr>
            <a:r>
              <a:rPr lang="fa-IR" dirty="0" smtClean="0"/>
              <a:t>اما مهم این است که بدانیم با چه چیزی دل ها زنده می شود تا جان و دل خود و دیگران را بدان حیات بخشیم؟ دل های مردم با جهاد در مقابل خواسته های نفسانی، آمادة دریافت فیض و عطای الهی می گردد. و مهم ترین واجبات شما طبقة علما و فضلا این است که از این فرصت در جهت زنده کردن دل های مردم استفاده کنید. و از اهمّ مصادیق زنده کردن دل ها، شناساندن عقاید اسلام به خصوص امام زمان(ع) به مردم است. و دلیل این مطلب حدیث صحیحی است که از رسول خدا(ص) به ما رسیده است:</a:t>
            </a:r>
          </a:p>
          <a:p>
            <a:pPr marL="0" indent="-72000">
              <a:buNone/>
            </a:pPr>
            <a:r>
              <a:rPr lang="fa-IR" dirty="0" smtClean="0"/>
              <a:t>من مات ولم یعرف إمام زمانه مات میتةً جاهلیّةً.3</a:t>
            </a:r>
          </a:p>
          <a:p>
            <a:pPr marL="0" indent="-72000">
              <a:buNone/>
            </a:pPr>
            <a:r>
              <a:rPr lang="fa-IR" dirty="0" smtClean="0"/>
              <a:t>هر کس بمیرد در حالی که امام زمانش را نشناخته باشد، به مرگ جاهلیت مرده است.</a:t>
            </a:r>
          </a:p>
          <a:p>
            <a:pPr marL="0" indent="-72000">
              <a:buNone/>
            </a:pPr>
            <a:endParaRPr lang="fa-IR" dirty="0" smtClean="0"/>
          </a:p>
          <a:p>
            <a:pPr marL="0" indent="-72000">
              <a:buNone/>
            </a:pPr>
            <a:endParaRPr lang="fa-I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7467600" cy="1143000"/>
          </a:xfrm>
        </p:spPr>
        <p:txBody>
          <a:bodyPr>
            <a:normAutofit/>
          </a:bodyPr>
          <a:lstStyle/>
          <a:p>
            <a:pPr algn="ctr"/>
            <a:r>
              <a:rPr lang="fa-IR" b="1" dirty="0" smtClean="0"/>
              <a:t>حوض: پاک شدن گناهان، مطهرات(آب کر)</a:t>
            </a:r>
            <a:endParaRPr lang="fa-IR" b="1" dirty="0"/>
          </a:p>
        </p:txBody>
      </p:sp>
      <p:sp>
        <p:nvSpPr>
          <p:cNvPr id="3" name="Content Placeholder 2"/>
          <p:cNvSpPr>
            <a:spLocks noGrp="1"/>
          </p:cNvSpPr>
          <p:nvPr>
            <p:ph sz="quarter" idx="1"/>
          </p:nvPr>
        </p:nvSpPr>
        <p:spPr>
          <a:xfrm>
            <a:off x="457200" y="1484784"/>
            <a:ext cx="7931224" cy="4989168"/>
          </a:xfrm>
        </p:spPr>
        <p:txBody>
          <a:bodyPr/>
          <a:lstStyle/>
          <a:p>
            <a:r>
              <a:rPr lang="fa-IR" dirty="0" smtClean="0"/>
              <a:t>رسول خدا </a:t>
            </a:r>
            <a:r>
              <a:rPr lang="fa-IR" baseline="30000" dirty="0" smtClean="0"/>
              <a:t>صلی الله علیه و اله و سلم </a:t>
            </a:r>
            <a:r>
              <a:rPr lang="fa-IR" dirty="0" smtClean="0"/>
              <a:t>نماز را به چشمه‏ی آب گرمی تشبیه فرمود که در خانه‏ی مردی باشد و شبانه روز، پنج نوبت از آن شستشو کند، در این صورت دیگر چرکی در بدن وی باقی نخواهد ماند.</a:t>
            </a:r>
          </a:p>
          <a:p>
            <a:endParaRPr lang="fa-IR" dirty="0" smtClean="0"/>
          </a:p>
          <a:p>
            <a:r>
              <a:rPr lang="fa-IR" dirty="0" smtClean="0"/>
              <a:t>امام صادق </a:t>
            </a:r>
            <a:r>
              <a:rPr lang="fa-IR" baseline="30000" dirty="0" smtClean="0"/>
              <a:t>عليه‏السلام </a:t>
            </a:r>
            <a:r>
              <a:rPr lang="fa-IR" dirty="0" smtClean="0"/>
              <a:t>:</a:t>
            </a:r>
            <a:endParaRPr lang="en-US" dirty="0" smtClean="0"/>
          </a:p>
          <a:p>
            <a:r>
              <a:rPr lang="fa-IR" dirty="0" smtClean="0"/>
              <a:t>اگر جلو در خانه يكى از شـما جـوى آبـى باشد و روزى پنج بار خود را در آن بشويد آيا چرك و كثافتى بر تن او باقى مى‏ماند ؟ حكايت نماز نيز حكايت جوى آبى است كه تميز و پاكيزه مى‏كند ؛ هرگاه كسى نمازى بخواند اين نماز گناهانش را پاك مى‏كند مگر گناهى كه او را از ايمان به دَر برد و بر آن مداومت ورزد .</a:t>
            </a:r>
            <a:endParaRPr lang="en-US" dirty="0" smtClean="0"/>
          </a:p>
          <a:p>
            <a:endParaRPr lang="fa-I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0"/>
            <a:ext cx="7467600" cy="1143000"/>
          </a:xfrm>
        </p:spPr>
        <p:txBody>
          <a:bodyPr/>
          <a:lstStyle/>
          <a:p>
            <a:pPr algn="ctr"/>
            <a:r>
              <a:rPr lang="fa-IR" b="1" dirty="0" smtClean="0"/>
              <a:t>حوض</a:t>
            </a:r>
            <a:endParaRPr lang="fa-IR" b="1" dirty="0"/>
          </a:p>
        </p:txBody>
      </p:sp>
      <p:pic>
        <p:nvPicPr>
          <p:cNvPr id="1026" name="Picture 2" descr="C:\Users\عیال بانو\Documents\کاردستی\Origami\origami box1.jpg"/>
          <p:cNvPicPr>
            <a:picLocks noGrp="1" noChangeAspect="1" noChangeArrowheads="1"/>
          </p:cNvPicPr>
          <p:nvPr>
            <p:ph sz="quarter" idx="1"/>
          </p:nvPr>
        </p:nvPicPr>
        <p:blipFill>
          <a:blip r:embed="rId2" cstate="print"/>
          <a:srcRect/>
          <a:stretch>
            <a:fillRect/>
          </a:stretch>
        </p:blipFill>
        <p:spPr bwMode="auto">
          <a:xfrm>
            <a:off x="0" y="-20655"/>
            <a:ext cx="5364088" cy="687865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808" y="-459432"/>
            <a:ext cx="7467600" cy="1143000"/>
          </a:xfrm>
        </p:spPr>
        <p:txBody>
          <a:bodyPr>
            <a:normAutofit/>
          </a:bodyPr>
          <a:lstStyle/>
          <a:p>
            <a:pPr algn="ctr"/>
            <a:r>
              <a:rPr lang="fa-IR" b="1" dirty="0" smtClean="0"/>
              <a:t>سگ: داستان کهف، داستان سگ در حرم امام رضا ع</a:t>
            </a:r>
            <a:endParaRPr lang="fa-IR" b="1" dirty="0"/>
          </a:p>
        </p:txBody>
      </p:sp>
      <p:pic>
        <p:nvPicPr>
          <p:cNvPr id="3074" name="Picture 2" descr="C:\Users\عیال بانو\Documents\کاردستی\Origami\13586131241.gif"/>
          <p:cNvPicPr>
            <a:picLocks noGrp="1" noChangeAspect="1" noChangeArrowheads="1"/>
          </p:cNvPicPr>
          <p:nvPr>
            <p:ph sz="quarter" idx="1"/>
          </p:nvPr>
        </p:nvPicPr>
        <p:blipFill>
          <a:blip r:embed="rId2" cstate="print"/>
          <a:stretch>
            <a:fillRect/>
          </a:stretch>
        </p:blipFill>
        <p:spPr bwMode="auto">
          <a:xfrm>
            <a:off x="2051720" y="753274"/>
            <a:ext cx="4752527" cy="606010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pPr algn="ctr"/>
            <a:r>
              <a:rPr lang="fa-IR" b="1" dirty="0" smtClean="0"/>
              <a:t>نشان قرآن</a:t>
            </a:r>
            <a:endParaRPr lang="fa-IR" b="1" dirty="0"/>
          </a:p>
        </p:txBody>
      </p:sp>
      <p:pic>
        <p:nvPicPr>
          <p:cNvPr id="1026" name="Picture 2" descr="C:\Users\عیال بانو\Documents\کاردستی\Origami\origami 001.jpg"/>
          <p:cNvPicPr>
            <a:picLocks noChangeAspect="1" noChangeArrowheads="1"/>
          </p:cNvPicPr>
          <p:nvPr/>
        </p:nvPicPr>
        <p:blipFill>
          <a:blip r:embed="rId2" cstate="print"/>
          <a:srcRect/>
          <a:stretch>
            <a:fillRect/>
          </a:stretch>
        </p:blipFill>
        <p:spPr bwMode="auto">
          <a:xfrm>
            <a:off x="4860032" y="1268760"/>
            <a:ext cx="3841068" cy="5357012"/>
          </a:xfrm>
          <a:prstGeom prst="rect">
            <a:avLst/>
          </a:prstGeom>
          <a:noFill/>
        </p:spPr>
      </p:pic>
      <p:pic>
        <p:nvPicPr>
          <p:cNvPr id="1027" name="Picture 3" descr="C:\Users\عیال بانو\Documents\کاردستی\Origami\origami 003.jpg"/>
          <p:cNvPicPr>
            <a:picLocks noGrp="1" noChangeAspect="1" noChangeArrowheads="1"/>
          </p:cNvPicPr>
          <p:nvPr>
            <p:ph sz="quarter" idx="1"/>
          </p:nvPr>
        </p:nvPicPr>
        <p:blipFill>
          <a:blip r:embed="rId3" cstate="print"/>
          <a:srcRect/>
          <a:stretch>
            <a:fillRect/>
          </a:stretch>
        </p:blipFill>
        <p:spPr bwMode="auto">
          <a:xfrm>
            <a:off x="395536" y="1196752"/>
            <a:ext cx="3982728" cy="5395953"/>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304"/>
            <a:ext cx="7467600" cy="1143000"/>
          </a:xfrm>
        </p:spPr>
        <p:txBody>
          <a:bodyPr/>
          <a:lstStyle/>
          <a:p>
            <a:pPr algn="ctr"/>
            <a:r>
              <a:rPr lang="fa-IR" b="1" dirty="0" smtClean="0"/>
              <a:t>ماشین: داستان چرا نماز می خوانیم؟</a:t>
            </a:r>
            <a:endParaRPr lang="fa-IR" b="1" dirty="0"/>
          </a:p>
        </p:txBody>
      </p:sp>
      <p:pic>
        <p:nvPicPr>
          <p:cNvPr id="1026" name="Picture 2" descr="C:\Users\عیال بانو\Desktop\کاغذوتا\ساده\origami 005.jpg"/>
          <p:cNvPicPr>
            <a:picLocks noGrp="1" noChangeAspect="1" noChangeArrowheads="1"/>
          </p:cNvPicPr>
          <p:nvPr>
            <p:ph sz="quarter" idx="1"/>
          </p:nvPr>
        </p:nvPicPr>
        <p:blipFill>
          <a:blip r:embed="rId2" cstate="print"/>
          <a:srcRect/>
          <a:stretch>
            <a:fillRect/>
          </a:stretch>
        </p:blipFill>
        <p:spPr bwMode="auto">
          <a:xfrm>
            <a:off x="340713" y="828087"/>
            <a:ext cx="8263735" cy="605729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7467600" cy="1143000"/>
          </a:xfrm>
        </p:spPr>
        <p:txBody>
          <a:bodyPr/>
          <a:lstStyle/>
          <a:p>
            <a:pPr algn="ctr"/>
            <a:r>
              <a:rPr lang="fa-IR" b="1" dirty="0" smtClean="0"/>
              <a:t>خورشید(مطهرات، نور ائمه)</a:t>
            </a:r>
            <a:endParaRPr lang="fa-IR" b="1" dirty="0"/>
          </a:p>
        </p:txBody>
      </p:sp>
      <p:sp>
        <p:nvSpPr>
          <p:cNvPr id="3" name="Content Placeholder 2"/>
          <p:cNvSpPr>
            <a:spLocks noGrp="1"/>
          </p:cNvSpPr>
          <p:nvPr>
            <p:ph sz="quarter" idx="1"/>
          </p:nvPr>
        </p:nvSpPr>
        <p:spPr>
          <a:xfrm>
            <a:off x="251520" y="1124744"/>
            <a:ext cx="8280920" cy="5349208"/>
          </a:xfrm>
        </p:spPr>
        <p:txBody>
          <a:bodyPr>
            <a:normAutofit fontScale="92500"/>
          </a:bodyPr>
          <a:lstStyle/>
          <a:p>
            <a:r>
              <a:rPr lang="fa-IR" dirty="0" smtClean="0"/>
              <a:t>مفضل بن عمر می گوید: شنیدم که امام صادق</a:t>
            </a:r>
            <a:r>
              <a:rPr lang="fa-IR" baseline="30000" dirty="0" smtClean="0"/>
              <a:t>علیه السلام </a:t>
            </a:r>
            <a:r>
              <a:rPr lang="fa-IR" dirty="0" smtClean="0"/>
              <a:t>در تفسیر آیة: «و أشرقت الأرض بنور ربّها» می فرماید: و پروردگار زمین، یعنی امام زمین [زمین به نور امامش روشن می شود.] سپس به ایشان عرض کردم: وقتي‌ حضرت‌ خروج‌ كند چه‌ مي‌شود؟ فرمودند: در آن هنگام مردم از نور خورشید و روشنایی ماه بی نیاز می گردند و به نور امام اکتفا می کنند.</a:t>
            </a:r>
          </a:p>
          <a:p>
            <a:r>
              <a:rPr lang="fa-IR" dirty="0" smtClean="0"/>
              <a:t>در ادامه بحث </a:t>
            </a:r>
            <a:r>
              <a:rPr lang="fa-IR" b="1" dirty="0" smtClean="0"/>
              <a:t>مطهرات:</a:t>
            </a:r>
            <a:r>
              <a:rPr lang="fa-IR" dirty="0" smtClean="0"/>
              <a:t> در زیارت جامعه کبیره فرموده‌اند: خداوند شما را از نور خلق کرد و بر حول عرش خود قرار داد؛ سپس می فرماید: و به آنچه که مخصوص کرد ما را به وسیله آن از ولایت شما، به این خاطر بود که خلقت ما پاک و پاکیزه گردد و نفوس ما طاهر شده و وجودمان تزکیه شود و نیز گناهانمان مورد مغفرت الهی قرار گیرد. از این رو می‌توان گفت: نور فاطمه(س) پاک‌کننده است، پاک‌کننده‌تر از نور خورشید. لذا ما باید سعی کنیم که خود را بیشتر در معرض نور حضرت زهرا (س) قرار دهیم. پاک‌کننده‌ها انواع و اقسام دارند و از بهترین پاک‌کننده‌های روح انسان، صفات انسان، امیال انسان، طینت انسان، نور حضرت زهرا(س) است. </a:t>
            </a:r>
          </a:p>
          <a:p>
            <a:r>
              <a:rPr lang="fa-IR" dirty="0" smtClean="0"/>
              <a:t>اَبان بن تَغلَب از حضرت صادق</a:t>
            </a:r>
            <a:r>
              <a:rPr lang="fa-IR" baseline="30000" dirty="0" smtClean="0"/>
              <a:t>علیه السلام </a:t>
            </a:r>
            <a:r>
              <a:rPr lang="fa-IR" dirty="0" smtClean="0"/>
              <a:t>سؤال کرد: به چه سبب فاطمه را زهرا می‌نامند؟ حضرت فرمود: برای آن که نور فاطمه سه مرتبه در روز برای امیرالمؤمنان علیه السلام ظاهر می‌شد؛ تا آخر حدیث!</a:t>
            </a:r>
          </a:p>
          <a:p>
            <a:endParaRPr lang="fa-I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20"/>
            <a:ext cx="8229600" cy="1143000"/>
          </a:xfrm>
        </p:spPr>
        <p:txBody>
          <a:bodyPr/>
          <a:lstStyle/>
          <a:p>
            <a:pPr algn="ctr"/>
            <a:r>
              <a:rPr lang="fa-IR" b="1" dirty="0" smtClean="0"/>
              <a:t>برف: داستان نخودکی</a:t>
            </a:r>
            <a:endParaRPr lang="fa-IR" b="1" dirty="0"/>
          </a:p>
        </p:txBody>
      </p:sp>
      <p:sp>
        <p:nvSpPr>
          <p:cNvPr id="3" name="Content Placeholder 2"/>
          <p:cNvSpPr>
            <a:spLocks noGrp="1"/>
          </p:cNvSpPr>
          <p:nvPr>
            <p:ph sz="quarter" idx="1"/>
          </p:nvPr>
        </p:nvSpPr>
        <p:spPr>
          <a:xfrm>
            <a:off x="251520" y="648072"/>
            <a:ext cx="8424936" cy="6381328"/>
          </a:xfrm>
        </p:spPr>
        <p:txBody>
          <a:bodyPr>
            <a:normAutofit lnSpcReduction="10000"/>
          </a:bodyPr>
          <a:lstStyle/>
          <a:p>
            <a:pPr>
              <a:lnSpc>
                <a:spcPct val="150000"/>
              </a:lnSpc>
              <a:buNone/>
            </a:pPr>
            <a:r>
              <a:rPr lang="fa-IR" sz="1600" dirty="0" smtClean="0"/>
              <a:t>       شبی </a:t>
            </a:r>
            <a:r>
              <a:rPr lang="fa-IR" sz="1600" dirty="0"/>
              <a:t>از شب‏های زمستان بود. آسمان دامن سخاوتش را گشوده بود و دانه‏های سفید برف را به نشانه پاک‏دلی و صفا، دامن‏دامن نثار زمین می‏کرد و رحمت و مهربانی برای زمینیان به ارمغان می‏آورد. صدای گام‏های سنگین مردی سبک‏بال که از پله‏های پشت‏بام حرم قدسی امام رضاعلیه‏السلام بالا می‏آمد، به گوش می‏رسید. پله‏ها را یکی یکی پشت سر گذاشت و به پشت‏بامی که بام دنیا، بلکه بام ملک و ملکوت بود، قدم گذاشت. سجاده‏اش را کنار گنبد زرد رضا علیه‏السلام ـ که قبله اهل دل و مطاف کروبیان بود ـ گشود. گرمی یاد دوست، زمستان سرد را در نظرش بهاری دل‏انگیز و برف روی پشت‏بام را مخملی نرم و سفید ساخته بود. حرارت درونش، سوزش سرما را از یادش برده بود و لطافت روحش، سختی و زمختی زمین را. از گنبد زرین رضوی‏علیه‏السلام دو شعاع نور از توحید و ولایت تا کهکشان پرتو افشانی می‏کرد و در بی کران‏ها به هم می‏پیوست. او آماده نماز شد. عظمت حق، قلب و اعضایش را خاضع ساخته بود و خود را یک‏سره در برابر وجودی بی کران و بی انتها می‏دید. در هیچ چیز، جز او نشانه‏ای از هستی نمی‏یافت. دو شستش با زبان حق‏گویش با هم به حرکت درآمدند و بانگ تکبیر رسا و کوبنده‏اش، جز دوست همه چیز را پشت سر انداخت. سوار بر زورق حمد و سوره، بر اقیانوس آرام اسم وصفت و ذات حق به حرکت در آمد تا سرانجام جلال و شکوه حق او را به کرنش و رکوع واداشت؛ خم شد وبه رکوع رفت. آن مرد، مرحوم حاج شیخ حسنعلی اصفهانی معروف به نخودکی بود. </a:t>
            </a:r>
            <a:r>
              <a:rPr lang="fa-IR" sz="1600" dirty="0" smtClean="0"/>
              <a:t/>
            </a:r>
            <a:br>
              <a:rPr lang="fa-IR" sz="1600" dirty="0" smtClean="0"/>
            </a:br>
            <a:r>
              <a:rPr lang="fa-IR" sz="1600" dirty="0"/>
              <a:t>خادمی که مسئول بام حرم مطهر بود، می‏گوید: آن شب برای بستن در پشت بام از پله‏ها بالا رفتم. مرحوم حاج شیخ حسنعلی را بالای بام و در کنار گنبد مشغول نماز و در حال رکوع دیدم. رکوعش طولانی شد. چند بار رفتم و برگشتم؛ ولی او همچنان در حال رکوع بود. طبق دستور سپس در بام را بستم و پایین آمدم و به خانه رفتم. آسمان آن شب بغضش ترکید و سفره دلش را حسابی خالی کرد و سینه زمین را از برف سنگین ساخت. سحرهنگام به حرم برگشتم. نگران جناب شیخ بودم و با عجله از پله‏های بام بالا رفتم و راز سجده فرشتگان بر آدم و اوج دل‏دادگی و عشق و پاک‏بازی و معنای عبادت و تعظیم و رکوع را به تماشا نشستم. دیدم شیخ حسنعلی در همان رکوع آغاز شب است و پشت ایشان با سطح برف برابر. برف نیز از چنین معراجی سرخوش بود واز این که همراه با جناب شیخ و بر پشت او به قرب حق و بارگاه ربوبی راه یافته بود، به خود می‏بالید.</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123" name="Picture 3" descr="C:\Users\عیال بانو\Documents\کاردستی\Origami\scan15.jpg"/>
          <p:cNvPicPr>
            <a:picLocks noGrp="1" noChangeAspect="1" noChangeArrowheads="1"/>
          </p:cNvPicPr>
          <p:nvPr>
            <p:ph sz="quarter" idx="1"/>
          </p:nvPr>
        </p:nvPicPr>
        <p:blipFill>
          <a:blip r:embed="rId2" cstate="print"/>
          <a:srcRect l="1872" t="2223" r="4060" b="10272"/>
          <a:stretch>
            <a:fillRect/>
          </a:stretch>
        </p:blipFill>
        <p:spPr bwMode="auto">
          <a:xfrm>
            <a:off x="1835696" y="26794"/>
            <a:ext cx="5362171" cy="685859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0016"/>
            <a:ext cx="7467600" cy="1143000"/>
          </a:xfrm>
        </p:spPr>
        <p:txBody>
          <a:bodyPr>
            <a:noAutofit/>
          </a:bodyPr>
          <a:lstStyle/>
          <a:p>
            <a:pPr algn="ctr"/>
            <a:r>
              <a:rPr lang="fa-IR" sz="8000" dirty="0" smtClean="0">
                <a:cs typeface="Titr" pitchFamily="2" charset="-78"/>
              </a:rPr>
              <a:t>پیامبران</a:t>
            </a:r>
            <a:endParaRPr lang="fa-IR" sz="8000" dirty="0">
              <a:cs typeface="Titr" pitchFamily="2" charset="-78"/>
            </a:endParaRPr>
          </a:p>
        </p:txBody>
      </p:sp>
      <p:sp>
        <p:nvSpPr>
          <p:cNvPr id="5" name="Content Placeholder 4"/>
          <p:cNvSpPr>
            <a:spLocks noGrp="1"/>
          </p:cNvSpPr>
          <p:nvPr>
            <p:ph sz="quarter" idx="1"/>
          </p:nvPr>
        </p:nvSpPr>
        <p:spPr/>
        <p:txBody>
          <a:bodyPr/>
          <a:lstStyle/>
          <a:p>
            <a:endParaRPr lang="fa-I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424"/>
            <a:ext cx="7467600" cy="1143000"/>
          </a:xfrm>
        </p:spPr>
        <p:txBody>
          <a:bodyPr/>
          <a:lstStyle/>
          <a:p>
            <a:pPr algn="ctr"/>
            <a:r>
              <a:rPr lang="fa-IR" b="1" dirty="0" smtClean="0"/>
              <a:t>نهنگ: داستان حضرت یونس ع</a:t>
            </a:r>
            <a:endParaRPr lang="fa-IR" b="1" dirty="0"/>
          </a:p>
        </p:txBody>
      </p:sp>
      <p:pic>
        <p:nvPicPr>
          <p:cNvPr id="5122" name="Picture 2" descr="C:\Users\عیال بانو\Documents\کاردستی\Origami\13586295352.gif"/>
          <p:cNvPicPr>
            <a:picLocks noGrp="1" noChangeAspect="1" noChangeArrowheads="1"/>
          </p:cNvPicPr>
          <p:nvPr>
            <p:ph sz="quarter" idx="1"/>
          </p:nvPr>
        </p:nvPicPr>
        <p:blipFill>
          <a:blip r:embed="rId2" cstate="print"/>
          <a:stretch>
            <a:fillRect/>
          </a:stretch>
        </p:blipFill>
        <p:spPr bwMode="auto">
          <a:xfrm>
            <a:off x="2123728" y="976927"/>
            <a:ext cx="4526922" cy="576444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7467600" cy="1143000"/>
          </a:xfrm>
        </p:spPr>
        <p:txBody>
          <a:bodyPr/>
          <a:lstStyle/>
          <a:p>
            <a:pPr algn="ctr"/>
            <a:r>
              <a:rPr lang="en-US" b="1" dirty="0" smtClean="0"/>
              <a:t>Origami </a:t>
            </a:r>
            <a:r>
              <a:rPr lang="fa-IR" b="1" dirty="0" smtClean="0"/>
              <a:t> یا کاغذ و تا </a:t>
            </a:r>
            <a:endParaRPr lang="fa-IR" b="1" dirty="0"/>
          </a:p>
        </p:txBody>
      </p:sp>
      <p:sp>
        <p:nvSpPr>
          <p:cNvPr id="3" name="Content Placeholder 2"/>
          <p:cNvSpPr>
            <a:spLocks noGrp="1"/>
          </p:cNvSpPr>
          <p:nvPr>
            <p:ph sz="quarter" idx="1"/>
          </p:nvPr>
        </p:nvSpPr>
        <p:spPr/>
        <p:txBody>
          <a:bodyPr/>
          <a:lstStyle/>
          <a:p>
            <a:r>
              <a:rPr lang="fa-IR" dirty="0" smtClean="0"/>
              <a:t>«</a:t>
            </a:r>
            <a:r>
              <a:rPr lang="en-US" dirty="0" err="1" smtClean="0"/>
              <a:t>Ori</a:t>
            </a:r>
            <a:r>
              <a:rPr lang="fa-IR" dirty="0" smtClean="0"/>
              <a:t>» به معني تا كردن و«</a:t>
            </a:r>
            <a:r>
              <a:rPr lang="en-US" dirty="0" err="1" smtClean="0"/>
              <a:t>Gami</a:t>
            </a:r>
            <a:r>
              <a:rPr lang="fa-IR" dirty="0" smtClean="0"/>
              <a:t>» به معني كاغذ</a:t>
            </a:r>
          </a:p>
          <a:p>
            <a:endParaRPr lang="fa-IR" dirty="0" smtClean="0"/>
          </a:p>
          <a:p>
            <a:r>
              <a:rPr lang="fa-IR" dirty="0" smtClean="0"/>
              <a:t>اوريگامي هنر و انديشه تاكردن كاغذ (يا صفحاتي از جنس پلاستيك، فلز و مواد ديگر) براي خلق شكل‌هاي مختلف است.</a:t>
            </a:r>
          </a:p>
          <a:p>
            <a:endParaRPr lang="en-US" dirty="0" smtClean="0"/>
          </a:p>
          <a:p>
            <a:r>
              <a:rPr lang="fa-IR" dirty="0" smtClean="0"/>
              <a:t>در فرآيند ساخت اوريگامي، مغز از توانايي‌هاي مختلف خود مانند خلاقيت، تشخيص صحت و مهارت‌هاي مربوط به يادگيري از طبيعت و يادگيري مشاركتي استفاده مي‌كند. </a:t>
            </a:r>
            <a:endParaRPr lang="fa-I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1143000"/>
          </a:xfrm>
        </p:spPr>
        <p:txBody>
          <a:bodyPr/>
          <a:lstStyle/>
          <a:p>
            <a:pPr algn="ctr"/>
            <a:r>
              <a:rPr lang="fa-IR" b="1" dirty="0" smtClean="0"/>
              <a:t>گوسفند: عید قربان، داستان پیرزن که تنها گوسفند خود را به پادشاه می دهد.</a:t>
            </a:r>
            <a:endParaRPr lang="fa-IR" b="1" dirty="0"/>
          </a:p>
        </p:txBody>
      </p:sp>
      <p:pic>
        <p:nvPicPr>
          <p:cNvPr id="7" name="Content Placeholder 6" descr="http://www.mihan24.com/user_upload/images/editor_photo/12862689925561hip7.jpg"/>
          <p:cNvPicPr>
            <a:picLocks noGrp="1"/>
          </p:cNvPicPr>
          <p:nvPr>
            <p:ph sz="quarter" idx="1"/>
          </p:nvPr>
        </p:nvPicPr>
        <p:blipFill>
          <a:blip r:embed="rId2" cstate="print"/>
          <a:srcRect/>
          <a:stretch>
            <a:fillRect/>
          </a:stretch>
        </p:blipFill>
        <p:spPr bwMode="auto">
          <a:xfrm>
            <a:off x="3275856" y="1700808"/>
            <a:ext cx="2597274" cy="2088232"/>
          </a:xfrm>
          <a:prstGeom prst="rect">
            <a:avLst/>
          </a:prstGeom>
          <a:noFill/>
          <a:ln w="9525">
            <a:noFill/>
            <a:miter lim="800000"/>
            <a:headEnd/>
            <a:tailEnd/>
          </a:ln>
        </p:spPr>
      </p:pic>
      <p:pic>
        <p:nvPicPr>
          <p:cNvPr id="1026" name="Picture 2" descr="C:\Users\عیال بانو\Documents\کاردستی\gosfand\09bb53a2dd962f44.jpg"/>
          <p:cNvPicPr>
            <a:picLocks noChangeAspect="1" noChangeArrowheads="1"/>
          </p:cNvPicPr>
          <p:nvPr/>
        </p:nvPicPr>
        <p:blipFill>
          <a:blip r:embed="rId3" cstate="print"/>
          <a:srcRect/>
          <a:stretch>
            <a:fillRect/>
          </a:stretch>
        </p:blipFill>
        <p:spPr bwMode="auto">
          <a:xfrm>
            <a:off x="179512" y="1484784"/>
            <a:ext cx="2857500" cy="1323975"/>
          </a:xfrm>
          <a:prstGeom prst="rect">
            <a:avLst/>
          </a:prstGeom>
          <a:noFill/>
        </p:spPr>
      </p:pic>
      <p:pic>
        <p:nvPicPr>
          <p:cNvPr id="1027" name="Picture 3" descr="C:\Users\عیال بانو\Documents\کاردستی\gosfand\41-300x286.jpg"/>
          <p:cNvPicPr>
            <a:picLocks noChangeAspect="1" noChangeArrowheads="1"/>
          </p:cNvPicPr>
          <p:nvPr/>
        </p:nvPicPr>
        <p:blipFill>
          <a:blip r:embed="rId4" cstate="print"/>
          <a:srcRect/>
          <a:stretch>
            <a:fillRect/>
          </a:stretch>
        </p:blipFill>
        <p:spPr bwMode="auto">
          <a:xfrm>
            <a:off x="539552" y="3019831"/>
            <a:ext cx="1788790" cy="1705313"/>
          </a:xfrm>
          <a:prstGeom prst="rect">
            <a:avLst/>
          </a:prstGeom>
          <a:noFill/>
        </p:spPr>
      </p:pic>
      <p:pic>
        <p:nvPicPr>
          <p:cNvPr id="1028" name="Picture 4" descr="C:\Users\عیال بانو\Documents\کاردستی\gosfand\6-298x300.jpg"/>
          <p:cNvPicPr>
            <a:picLocks noChangeAspect="1" noChangeArrowheads="1"/>
          </p:cNvPicPr>
          <p:nvPr/>
        </p:nvPicPr>
        <p:blipFill>
          <a:blip r:embed="rId5" cstate="print"/>
          <a:srcRect/>
          <a:stretch>
            <a:fillRect/>
          </a:stretch>
        </p:blipFill>
        <p:spPr bwMode="auto">
          <a:xfrm>
            <a:off x="467544" y="4869160"/>
            <a:ext cx="1689469" cy="1700808"/>
          </a:xfrm>
          <a:prstGeom prst="rect">
            <a:avLst/>
          </a:prstGeom>
          <a:noFill/>
        </p:spPr>
      </p:pic>
      <p:pic>
        <p:nvPicPr>
          <p:cNvPr id="8" name="Content Placeholder 3" descr="http://www.mihan24.com/user_upload/images/editor_photo/1286269016zl4jhyll.jpg"/>
          <p:cNvPicPr>
            <a:picLocks/>
          </p:cNvPicPr>
          <p:nvPr/>
        </p:nvPicPr>
        <p:blipFill>
          <a:blip r:embed="rId6" cstate="print"/>
          <a:srcRect/>
          <a:stretch>
            <a:fillRect/>
          </a:stretch>
        </p:blipFill>
        <p:spPr bwMode="auto">
          <a:xfrm>
            <a:off x="3203848" y="4005064"/>
            <a:ext cx="2664296" cy="2088232"/>
          </a:xfrm>
          <a:prstGeom prst="rect">
            <a:avLst/>
          </a:prstGeom>
          <a:noFill/>
          <a:ln w="9525">
            <a:noFill/>
            <a:miter lim="800000"/>
            <a:headEnd/>
            <a:tailEnd/>
          </a:ln>
        </p:spPr>
      </p:pic>
      <p:pic>
        <p:nvPicPr>
          <p:cNvPr id="9" name="Picture 8" descr="http://www.mihan24.com/user_upload/images/editor_photo/128626904952iuaibr.jpg"/>
          <p:cNvPicPr/>
          <p:nvPr/>
        </p:nvPicPr>
        <p:blipFill>
          <a:blip r:embed="rId7" cstate="print"/>
          <a:srcRect/>
          <a:stretch>
            <a:fillRect/>
          </a:stretch>
        </p:blipFill>
        <p:spPr bwMode="auto">
          <a:xfrm>
            <a:off x="5935166" y="2276872"/>
            <a:ext cx="3101330" cy="33503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448"/>
            <a:ext cx="8219256" cy="1143000"/>
          </a:xfrm>
        </p:spPr>
        <p:txBody>
          <a:bodyPr/>
          <a:lstStyle/>
          <a:p>
            <a:pPr algn="ctr"/>
            <a:r>
              <a:rPr lang="fa-IR" b="1" dirty="0" smtClean="0"/>
              <a:t>فیل: داستان عام الفیل</a:t>
            </a:r>
            <a:endParaRPr lang="fa-IR" b="1" dirty="0"/>
          </a:p>
        </p:txBody>
      </p:sp>
      <p:pic>
        <p:nvPicPr>
          <p:cNvPr id="1026" name="Picture 2" descr="C:\Users\عیال بانو\Desktop\کاغذوتا\ساده\origami 007.jpg"/>
          <p:cNvPicPr>
            <a:picLocks noChangeAspect="1" noChangeArrowheads="1"/>
          </p:cNvPicPr>
          <p:nvPr/>
        </p:nvPicPr>
        <p:blipFill>
          <a:blip r:embed="rId2" cstate="print"/>
          <a:srcRect/>
          <a:stretch>
            <a:fillRect/>
          </a:stretch>
        </p:blipFill>
        <p:spPr bwMode="auto">
          <a:xfrm>
            <a:off x="179512" y="801451"/>
            <a:ext cx="8294638" cy="6053374"/>
          </a:xfrm>
          <a:prstGeom prst="rect">
            <a:avLst/>
          </a:prstGeom>
          <a:noFill/>
        </p:spPr>
      </p:pic>
      <p:sp>
        <p:nvSpPr>
          <p:cNvPr id="5" name="Content Placeholder 4"/>
          <p:cNvSpPr>
            <a:spLocks noGrp="1"/>
          </p:cNvSpPr>
          <p:nvPr>
            <p:ph sz="quarter" idx="1"/>
          </p:nvPr>
        </p:nvSpPr>
        <p:spPr/>
        <p:txBody>
          <a:bodyPr/>
          <a:lstStyle/>
          <a:p>
            <a:endParaRPr lang="fa-I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4072"/>
            <a:ext cx="7467600" cy="1143000"/>
          </a:xfrm>
        </p:spPr>
        <p:txBody>
          <a:bodyPr>
            <a:noAutofit/>
          </a:bodyPr>
          <a:lstStyle/>
          <a:p>
            <a:pPr algn="ctr"/>
            <a:r>
              <a:rPr lang="fa-IR" sz="8000" dirty="0" smtClean="0">
                <a:cs typeface="Titr" pitchFamily="2" charset="-78"/>
              </a:rPr>
              <a:t>ائمه</a:t>
            </a:r>
            <a:endParaRPr lang="fa-IR" sz="8000" dirty="0">
              <a:cs typeface="Titr" pitchFamily="2" charset="-78"/>
            </a:endParaRPr>
          </a:p>
        </p:txBody>
      </p:sp>
      <p:sp>
        <p:nvSpPr>
          <p:cNvPr id="3" name="Content Placeholder 2"/>
          <p:cNvSpPr>
            <a:spLocks noGrp="1"/>
          </p:cNvSpPr>
          <p:nvPr>
            <p:ph sz="quarter" idx="1"/>
          </p:nvPr>
        </p:nvSpPr>
        <p:spPr/>
        <p:txBody>
          <a:bodyPr/>
          <a:lstStyle/>
          <a:p>
            <a:endParaRPr lang="fa-I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73273"/>
            <a:ext cx="7772400" cy="1470025"/>
          </a:xfrm>
        </p:spPr>
        <p:txBody>
          <a:bodyPr/>
          <a:lstStyle/>
          <a:p>
            <a:pPr algn="ctr"/>
            <a:r>
              <a:rPr lang="fa-IR" dirty="0" smtClean="0"/>
              <a:t>کشتی: امام حسین(ع) کشتی نجات، داستان حضرت نوح(ع)</a:t>
            </a:r>
            <a:endParaRPr lang="fa-IR" dirty="0"/>
          </a:p>
        </p:txBody>
      </p:sp>
      <p:sp>
        <p:nvSpPr>
          <p:cNvPr id="3" name="Subtitle 2"/>
          <p:cNvSpPr>
            <a:spLocks noGrp="1"/>
          </p:cNvSpPr>
          <p:nvPr>
            <p:ph type="subTitle" idx="1"/>
          </p:nvPr>
        </p:nvSpPr>
        <p:spPr/>
        <p:txBody>
          <a:bodyPr/>
          <a:lstStyle/>
          <a:p>
            <a:endParaRPr lang="fa-IR" dirty="0"/>
          </a:p>
        </p:txBody>
      </p:sp>
      <p:pic>
        <p:nvPicPr>
          <p:cNvPr id="1026" name="Picture 2" descr="C:\Users\عیال بانو\Documents\کاردستی\Origami\scan16.jpg"/>
          <p:cNvPicPr>
            <a:picLocks noChangeAspect="1" noChangeArrowheads="1"/>
          </p:cNvPicPr>
          <p:nvPr/>
        </p:nvPicPr>
        <p:blipFill>
          <a:blip r:embed="rId2" cstate="print"/>
          <a:srcRect l="2121" t="1433" r="3381" b="8764"/>
          <a:stretch>
            <a:fillRect/>
          </a:stretch>
        </p:blipFill>
        <p:spPr bwMode="auto">
          <a:xfrm>
            <a:off x="179512" y="1196752"/>
            <a:ext cx="4248472" cy="5328592"/>
          </a:xfrm>
          <a:prstGeom prst="rect">
            <a:avLst/>
          </a:prstGeom>
          <a:noFill/>
        </p:spPr>
      </p:pic>
      <p:pic>
        <p:nvPicPr>
          <p:cNvPr id="2050" name="Picture 2" descr="C:\Users\عیال بانو\Documents\کاردستی\Origami\ساده\001.jpg"/>
          <p:cNvPicPr>
            <a:picLocks noChangeAspect="1" noChangeArrowheads="1"/>
          </p:cNvPicPr>
          <p:nvPr/>
        </p:nvPicPr>
        <p:blipFill>
          <a:blip r:embed="rId3" cstate="print"/>
          <a:srcRect/>
          <a:stretch>
            <a:fillRect/>
          </a:stretch>
        </p:blipFill>
        <p:spPr bwMode="auto">
          <a:xfrm>
            <a:off x="4644008" y="1268760"/>
            <a:ext cx="4283968" cy="538102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7467600" cy="1143000"/>
          </a:xfrm>
        </p:spPr>
        <p:txBody>
          <a:bodyPr>
            <a:normAutofit/>
          </a:bodyPr>
          <a:lstStyle/>
          <a:p>
            <a:pPr algn="ctr"/>
            <a:r>
              <a:rPr lang="fa-IR" sz="3200" b="1" dirty="0" smtClean="0"/>
              <a:t>گنجشک: داستان نجات گنجشک توسط امام رضا ع</a:t>
            </a:r>
            <a:endParaRPr lang="fa-IR" sz="3200" b="1" dirty="0"/>
          </a:p>
        </p:txBody>
      </p:sp>
      <p:pic>
        <p:nvPicPr>
          <p:cNvPr id="2050" name="Picture 2" descr="C:\Users\عیال بانو\Documents\کاردستی\Origami\13586130622.gif"/>
          <p:cNvPicPr>
            <a:picLocks noGrp="1" noChangeAspect="1" noChangeArrowheads="1"/>
          </p:cNvPicPr>
          <p:nvPr>
            <p:ph sz="quarter" idx="1"/>
          </p:nvPr>
        </p:nvPicPr>
        <p:blipFill>
          <a:blip r:embed="rId2" cstate="print"/>
          <a:srcRect l="1424" t="286" r="1643" b="5528"/>
          <a:stretch>
            <a:fillRect/>
          </a:stretch>
        </p:blipFill>
        <p:spPr bwMode="auto">
          <a:xfrm>
            <a:off x="1835696" y="908720"/>
            <a:ext cx="4752528" cy="588024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3600" b="1" dirty="0" smtClean="0"/>
              <a:t>مار: داستان نجات گنجشک توسط امام رضا (ع)</a:t>
            </a:r>
            <a:endParaRPr lang="fa-IR" sz="3600" b="1" dirty="0"/>
          </a:p>
        </p:txBody>
      </p:sp>
      <p:sp>
        <p:nvSpPr>
          <p:cNvPr id="3" name="Content Placeholder 2"/>
          <p:cNvSpPr>
            <a:spLocks noGrp="1"/>
          </p:cNvSpPr>
          <p:nvPr>
            <p:ph sz="quarter" idx="1"/>
          </p:nvPr>
        </p:nvSpPr>
        <p:spPr/>
        <p:txBody>
          <a:bodyPr/>
          <a:lstStyle/>
          <a:p>
            <a:r>
              <a:rPr lang="fa-IR" dirty="0" smtClean="0"/>
              <a:t>نرم افزار</a:t>
            </a:r>
            <a:endParaRPr lang="fa-I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76" y="-171400"/>
            <a:ext cx="7467600" cy="1143000"/>
          </a:xfrm>
        </p:spPr>
        <p:txBody>
          <a:bodyPr/>
          <a:lstStyle/>
          <a:p>
            <a:pPr algn="ctr"/>
            <a:r>
              <a:rPr lang="fa-IR" b="1" dirty="0" smtClean="0"/>
              <a:t>شیر: زنده شدن تصویر شیر در داستان امام رضا (ع)</a:t>
            </a:r>
            <a:endParaRPr lang="fa-IR" b="1" dirty="0"/>
          </a:p>
        </p:txBody>
      </p:sp>
      <p:sp>
        <p:nvSpPr>
          <p:cNvPr id="3" name="Content Placeholder 2"/>
          <p:cNvSpPr>
            <a:spLocks noGrp="1"/>
          </p:cNvSpPr>
          <p:nvPr>
            <p:ph sz="quarter" idx="1"/>
          </p:nvPr>
        </p:nvSpPr>
        <p:spPr/>
        <p:txBody>
          <a:bodyPr/>
          <a:lstStyle/>
          <a:p>
            <a:r>
              <a:rPr lang="fa-IR" dirty="0" smtClean="0"/>
              <a:t>نرم افزار</a:t>
            </a:r>
            <a:endParaRPr lang="fa-I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fa-IR" dirty="0" smtClean="0"/>
              <a:t>گل لاله</a:t>
            </a:r>
            <a:endParaRPr lang="fa-IR" dirty="0"/>
          </a:p>
        </p:txBody>
      </p:sp>
      <p:pic>
        <p:nvPicPr>
          <p:cNvPr id="46082" name="Picture 2"/>
          <p:cNvPicPr>
            <a:picLocks noChangeAspect="1" noChangeArrowheads="1"/>
          </p:cNvPicPr>
          <p:nvPr/>
        </p:nvPicPr>
        <p:blipFill>
          <a:blip r:embed="rId2" cstate="print"/>
          <a:srcRect l="41780" t="4547" r="24460" b="6250"/>
          <a:stretch>
            <a:fillRect/>
          </a:stretch>
        </p:blipFill>
        <p:spPr bwMode="auto">
          <a:xfrm>
            <a:off x="-1" y="0"/>
            <a:ext cx="4616413" cy="6858000"/>
          </a:xfrm>
          <a:prstGeom prst="rect">
            <a:avLst/>
          </a:prstGeom>
          <a:noFill/>
          <a:ln w="9525">
            <a:noFill/>
            <a:miter lim="800000"/>
            <a:headEnd/>
            <a:tailEnd/>
          </a:ln>
        </p:spPr>
      </p:pic>
      <p:sp>
        <p:nvSpPr>
          <p:cNvPr id="5" name="Title 1"/>
          <p:cNvSpPr txBox="1">
            <a:spLocks/>
          </p:cNvSpPr>
          <p:nvPr/>
        </p:nvSpPr>
        <p:spPr>
          <a:xfrm>
            <a:off x="609600" y="188640"/>
            <a:ext cx="7467600" cy="1143000"/>
          </a:xfrm>
          <a:prstGeom prst="rect">
            <a:avLst/>
          </a:prstGeom>
        </p:spPr>
        <p:txBody>
          <a:bodyPr vert="horz" anchor="b">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000" b="0" i="0" u="none" strike="noStrike" kern="1200" cap="small" spc="0" normalizeH="0" baseline="0" noProof="0" dirty="0" smtClean="0">
                <a:ln>
                  <a:noFill/>
                </a:ln>
                <a:solidFill>
                  <a:schemeClr val="tx2"/>
                </a:solidFill>
                <a:effectLst/>
                <a:uLnTx/>
                <a:uFillTx/>
                <a:latin typeface="+mj-lt"/>
                <a:ea typeface="+mj-ea"/>
                <a:cs typeface="+mj-cs"/>
              </a:rPr>
              <a:t>دهه فجر</a:t>
            </a:r>
            <a:endParaRPr kumimoji="0" lang="fa-IR"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دهه فجر</a:t>
            </a:r>
            <a:endParaRPr lang="fa-IR" dirty="0"/>
          </a:p>
        </p:txBody>
      </p:sp>
      <p:pic>
        <p:nvPicPr>
          <p:cNvPr id="4" name="Content Placeholder 3" descr="کاردستی گل ساده برای دهه فجر, Iranian revolution">
            <a:hlinkClick r:id="rId2"/>
          </p:cNvPr>
          <p:cNvPicPr>
            <a:picLocks noGrp="1"/>
          </p:cNvPicPr>
          <p:nvPr>
            <p:ph sz="quarter" idx="1"/>
          </p:nvPr>
        </p:nvPicPr>
        <p:blipFill>
          <a:blip r:embed="rId3" cstate="print"/>
          <a:srcRect/>
          <a:stretch>
            <a:fillRect/>
          </a:stretch>
        </p:blipFill>
        <p:spPr bwMode="auto">
          <a:xfrm>
            <a:off x="0" y="1484784"/>
            <a:ext cx="2857500" cy="2771775"/>
          </a:xfrm>
          <a:prstGeom prst="rect">
            <a:avLst/>
          </a:prstGeom>
          <a:noFill/>
          <a:ln w="9525">
            <a:noFill/>
            <a:miter lim="800000"/>
            <a:headEnd/>
            <a:tailEnd/>
          </a:ln>
        </p:spPr>
      </p:pic>
      <p:pic>
        <p:nvPicPr>
          <p:cNvPr id="5" name="Picture 4" descr="کاردستی تاج بچه گانه برای جشنها, Iranian revolution">
            <a:hlinkClick r:id="rId4"/>
          </p:cNvPr>
          <p:cNvPicPr/>
          <p:nvPr/>
        </p:nvPicPr>
        <p:blipFill>
          <a:blip r:embed="rId5" cstate="print"/>
          <a:srcRect/>
          <a:stretch>
            <a:fillRect/>
          </a:stretch>
        </p:blipFill>
        <p:spPr bwMode="auto">
          <a:xfrm>
            <a:off x="5868144" y="1916832"/>
            <a:ext cx="3096344" cy="2190234"/>
          </a:xfrm>
          <a:prstGeom prst="rect">
            <a:avLst/>
          </a:prstGeom>
          <a:noFill/>
          <a:ln w="9525">
            <a:noFill/>
            <a:miter lim="800000"/>
            <a:headEnd/>
            <a:tailEnd/>
          </a:ln>
        </p:spPr>
      </p:pic>
      <p:pic>
        <p:nvPicPr>
          <p:cNvPr id="6" name="Picture 5" descr="کاردستی گل ساده برای دهه فجر, Iranian revolution">
            <a:hlinkClick r:id="rId6"/>
          </p:cNvPr>
          <p:cNvPicPr/>
          <p:nvPr/>
        </p:nvPicPr>
        <p:blipFill>
          <a:blip r:embed="rId7" cstate="print"/>
          <a:srcRect/>
          <a:stretch>
            <a:fillRect/>
          </a:stretch>
        </p:blipFill>
        <p:spPr bwMode="auto">
          <a:xfrm>
            <a:off x="395536" y="4365104"/>
            <a:ext cx="2840097" cy="2492896"/>
          </a:xfrm>
          <a:prstGeom prst="rect">
            <a:avLst/>
          </a:prstGeom>
          <a:noFill/>
          <a:ln w="9525">
            <a:noFill/>
            <a:miter lim="800000"/>
            <a:headEnd/>
            <a:tailEnd/>
          </a:ln>
        </p:spPr>
      </p:pic>
      <p:pic>
        <p:nvPicPr>
          <p:cNvPr id="1027" name="Picture 3" descr="Iranian revolution /کاردستی برای دهه فجر/کاردستی با کف دست">
            <a:hlinkClick r:id="rId8"/>
          </p:cNvPr>
          <p:cNvPicPr>
            <a:picLocks noChangeAspect="1" noChangeArrowheads="1"/>
          </p:cNvPicPr>
          <p:nvPr/>
        </p:nvPicPr>
        <p:blipFill>
          <a:blip r:embed="rId9" cstate="print"/>
          <a:srcRect/>
          <a:stretch>
            <a:fillRect/>
          </a:stretch>
        </p:blipFill>
        <p:spPr bwMode="auto">
          <a:xfrm>
            <a:off x="3491880" y="4437113"/>
            <a:ext cx="1848461" cy="2420888"/>
          </a:xfrm>
          <a:prstGeom prst="rect">
            <a:avLst/>
          </a:prstGeom>
          <a:noFill/>
        </p:spPr>
      </p:pic>
      <p:pic>
        <p:nvPicPr>
          <p:cNvPr id="1026" name="Picture 2" descr="Iranian revolution /کاردستی برای دهه فجر/کاردستی با کف دست">
            <a:hlinkClick r:id="rId10"/>
          </p:cNvPr>
          <p:cNvPicPr>
            <a:picLocks noChangeAspect="1" noChangeArrowheads="1"/>
          </p:cNvPicPr>
          <p:nvPr/>
        </p:nvPicPr>
        <p:blipFill>
          <a:blip r:embed="rId11" cstate="print"/>
          <a:srcRect/>
          <a:stretch>
            <a:fillRect/>
          </a:stretch>
        </p:blipFill>
        <p:spPr bwMode="auto">
          <a:xfrm>
            <a:off x="3635896" y="1844824"/>
            <a:ext cx="1883350" cy="244715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دهه فجر</a:t>
            </a:r>
            <a:endParaRPr lang="fa-IR" dirty="0"/>
          </a:p>
        </p:txBody>
      </p:sp>
      <p:sp>
        <p:nvSpPr>
          <p:cNvPr id="3" name="Content Placeholder 2"/>
          <p:cNvSpPr>
            <a:spLocks noGrp="1"/>
          </p:cNvSpPr>
          <p:nvPr>
            <p:ph sz="quarter" idx="1"/>
          </p:nvPr>
        </p:nvSpPr>
        <p:spPr/>
        <p:txBody>
          <a:bodyPr/>
          <a:lstStyle/>
          <a:p>
            <a:endParaRPr lang="fa-IR" dirty="0" smtClean="0"/>
          </a:p>
          <a:p>
            <a:endParaRPr lang="fa-IR" dirty="0"/>
          </a:p>
        </p:txBody>
      </p:sp>
      <p:pic>
        <p:nvPicPr>
          <p:cNvPr id="45059" name="Picture 3" descr="Iranian revolution /کادرستی  گل لاله برای دهه فجر"/>
          <p:cNvPicPr>
            <a:picLocks noChangeAspect="1" noChangeArrowheads="1"/>
          </p:cNvPicPr>
          <p:nvPr/>
        </p:nvPicPr>
        <p:blipFill>
          <a:blip r:embed="rId2" cstate="print"/>
          <a:srcRect/>
          <a:stretch>
            <a:fillRect/>
          </a:stretch>
        </p:blipFill>
        <p:spPr bwMode="auto">
          <a:xfrm>
            <a:off x="0" y="0"/>
            <a:ext cx="3717882" cy="2636912"/>
          </a:xfrm>
          <a:prstGeom prst="rect">
            <a:avLst/>
          </a:prstGeom>
          <a:noFill/>
        </p:spPr>
      </p:pic>
      <p:pic>
        <p:nvPicPr>
          <p:cNvPr id="45060" name="Picture 4" descr="Iranian revolution /کادرستی  گل لاله برای دهه فجر"/>
          <p:cNvPicPr>
            <a:picLocks noChangeAspect="1" noChangeArrowheads="1"/>
          </p:cNvPicPr>
          <p:nvPr/>
        </p:nvPicPr>
        <p:blipFill>
          <a:blip r:embed="rId3" cstate="print"/>
          <a:srcRect/>
          <a:stretch>
            <a:fillRect/>
          </a:stretch>
        </p:blipFill>
        <p:spPr bwMode="auto">
          <a:xfrm>
            <a:off x="323528" y="3212976"/>
            <a:ext cx="2843808" cy="3255132"/>
          </a:xfrm>
          <a:prstGeom prst="rect">
            <a:avLst/>
          </a:prstGeom>
          <a:noFill/>
        </p:spPr>
      </p:pic>
      <p:pic>
        <p:nvPicPr>
          <p:cNvPr id="45061" name="Picture 5" descr="Iranian revolution /کادرستی  گل لاله برای دهه فجر"/>
          <p:cNvPicPr>
            <a:picLocks noChangeAspect="1" noChangeArrowheads="1"/>
          </p:cNvPicPr>
          <p:nvPr/>
        </p:nvPicPr>
        <p:blipFill>
          <a:blip r:embed="rId4" cstate="print"/>
          <a:srcRect/>
          <a:stretch>
            <a:fillRect/>
          </a:stretch>
        </p:blipFill>
        <p:spPr bwMode="auto">
          <a:xfrm>
            <a:off x="5514573" y="3861048"/>
            <a:ext cx="3149754" cy="2804939"/>
          </a:xfrm>
          <a:prstGeom prst="rect">
            <a:avLst/>
          </a:prstGeom>
          <a:noFill/>
        </p:spPr>
      </p:pic>
      <p:pic>
        <p:nvPicPr>
          <p:cNvPr id="45058" name="Picture 2" descr="Iranian revolution /کادرستی  گل لاله برای دهه فجر"/>
          <p:cNvPicPr>
            <a:picLocks noChangeAspect="1" noChangeArrowheads="1"/>
          </p:cNvPicPr>
          <p:nvPr/>
        </p:nvPicPr>
        <p:blipFill>
          <a:blip r:embed="rId5" cstate="print"/>
          <a:srcRect/>
          <a:stretch>
            <a:fillRect/>
          </a:stretch>
        </p:blipFill>
        <p:spPr bwMode="auto">
          <a:xfrm>
            <a:off x="3923928" y="1196752"/>
            <a:ext cx="2592288" cy="260481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7467600" cy="1143000"/>
          </a:xfrm>
        </p:spPr>
        <p:txBody>
          <a:bodyPr/>
          <a:lstStyle/>
          <a:p>
            <a:pPr algn="ctr"/>
            <a:r>
              <a:rPr lang="fa-IR" b="1" dirty="0" smtClean="0"/>
              <a:t>مزایای هنر کاغذ و تا</a:t>
            </a:r>
            <a:endParaRPr lang="fa-IR" b="1" dirty="0"/>
          </a:p>
        </p:txBody>
      </p:sp>
      <p:sp>
        <p:nvSpPr>
          <p:cNvPr id="3" name="Content Placeholder 2"/>
          <p:cNvSpPr>
            <a:spLocks noGrp="1"/>
          </p:cNvSpPr>
          <p:nvPr>
            <p:ph sz="quarter" idx="1"/>
          </p:nvPr>
        </p:nvSpPr>
        <p:spPr>
          <a:xfrm>
            <a:off x="457200" y="1484784"/>
            <a:ext cx="7355160" cy="4989168"/>
          </a:xfrm>
        </p:spPr>
        <p:txBody>
          <a:bodyPr/>
          <a:lstStyle/>
          <a:p>
            <a:pPr>
              <a:lnSpc>
                <a:spcPct val="150000"/>
              </a:lnSpc>
            </a:pPr>
            <a:r>
              <a:rPr lang="fa-IR" dirty="0" smtClean="0"/>
              <a:t>پرورش خلاقیت</a:t>
            </a:r>
          </a:p>
          <a:p>
            <a:pPr>
              <a:lnSpc>
                <a:spcPct val="150000"/>
              </a:lnSpc>
            </a:pPr>
            <a:r>
              <a:rPr lang="fa-IR" dirty="0" smtClean="0"/>
              <a:t>رشد نظم و ترتیب بهتر در کارها</a:t>
            </a:r>
          </a:p>
          <a:p>
            <a:pPr>
              <a:lnSpc>
                <a:spcPct val="150000"/>
              </a:lnSpc>
            </a:pPr>
            <a:r>
              <a:rPr lang="fa-IR" dirty="0" smtClean="0"/>
              <a:t>هماهنگی اندیشه و عمل</a:t>
            </a:r>
          </a:p>
          <a:p>
            <a:pPr>
              <a:lnSpc>
                <a:spcPct val="150000"/>
              </a:lnSpc>
            </a:pPr>
            <a:r>
              <a:rPr lang="fa-IR" dirty="0" smtClean="0"/>
              <a:t>تقویت اعتماد به نفس</a:t>
            </a:r>
          </a:p>
          <a:p>
            <a:pPr>
              <a:lnSpc>
                <a:spcPct val="150000"/>
              </a:lnSpc>
            </a:pPr>
            <a:r>
              <a:rPr lang="fa-IR" dirty="0" smtClean="0"/>
              <a:t>افزایش مهارت دست ها</a:t>
            </a:r>
          </a:p>
          <a:p>
            <a:pPr>
              <a:lnSpc>
                <a:spcPct val="150000"/>
              </a:lnSpc>
            </a:pPr>
            <a:r>
              <a:rPr lang="fa-IR" dirty="0" smtClean="0"/>
              <a:t>انگیزه ایجاد ساعاتی برای بازی و سرگرمی</a:t>
            </a:r>
            <a:endParaRPr lang="fa-I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16" y="-27384"/>
            <a:ext cx="7467600" cy="1143000"/>
          </a:xfrm>
        </p:spPr>
        <p:txBody>
          <a:bodyPr/>
          <a:lstStyle/>
          <a:p>
            <a:pPr algn="ctr"/>
            <a:r>
              <a:rPr lang="fa-IR" b="1" dirty="0" smtClean="0"/>
              <a:t>کاربردهای کاغذ و تا</a:t>
            </a:r>
            <a:endParaRPr lang="fa-IR" b="1" dirty="0"/>
          </a:p>
        </p:txBody>
      </p:sp>
      <p:sp>
        <p:nvSpPr>
          <p:cNvPr id="3" name="Content Placeholder 2"/>
          <p:cNvSpPr>
            <a:spLocks noGrp="1"/>
          </p:cNvSpPr>
          <p:nvPr>
            <p:ph sz="quarter" idx="1"/>
          </p:nvPr>
        </p:nvSpPr>
        <p:spPr>
          <a:xfrm>
            <a:off x="457200" y="1412776"/>
            <a:ext cx="7931224" cy="5061176"/>
          </a:xfrm>
        </p:spPr>
        <p:txBody>
          <a:bodyPr/>
          <a:lstStyle/>
          <a:p>
            <a:r>
              <a:rPr lang="fa-IR" dirty="0" smtClean="0"/>
              <a:t>اوريگامي در بسياري از علوم كاربردهاي شگرفي دارد، به‌طوري كه كاربردهاي گسترده آن را نه تنها در علومي همچون فناوري فضايي، رياضيات، بيولوژي و مهندسي مي‌توان ديد.</a:t>
            </a:r>
          </a:p>
          <a:p>
            <a:endParaRPr lang="fa-IR" dirty="0" smtClean="0"/>
          </a:p>
          <a:p>
            <a:r>
              <a:rPr lang="fa-IR" dirty="0" smtClean="0"/>
              <a:t>يكي از هزاران كاربرد اوريگامي، استفاده از آن در ساخت كيسه‌هاي هواي خودروست كه بايد نهايت ظرافت و دقت در ساخت آن لحاظ شود، چرا كه اگر در كوتاه‌ترين زمان ممكن كيسه هواي تا شده باز نشود، به بروز فاجعه منجر خواهد شد. </a:t>
            </a:r>
          </a:p>
          <a:p>
            <a:endParaRPr lang="fa-IR" dirty="0" smtClean="0"/>
          </a:p>
          <a:p>
            <a:r>
              <a:rPr lang="fa-IR" dirty="0" smtClean="0"/>
              <a:t>نمونه كاربردي ديگر تا زدن نقشه‌هاي جغرافيايي يا نقشه سيستم حمل‌ونقل شهري است. </a:t>
            </a:r>
            <a:endParaRPr lang="fa-I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7467600" cy="1143000"/>
          </a:xfrm>
        </p:spPr>
        <p:txBody>
          <a:bodyPr>
            <a:normAutofit/>
          </a:bodyPr>
          <a:lstStyle/>
          <a:p>
            <a:pPr algn="ctr"/>
            <a:r>
              <a:rPr lang="fa-IR" sz="5400" b="1" dirty="0" smtClean="0">
                <a:cs typeface="Titr" pitchFamily="2" charset="-78"/>
              </a:rPr>
              <a:t>نماز</a:t>
            </a:r>
            <a:endParaRPr lang="fa-IR" sz="5400" b="1" dirty="0">
              <a:cs typeface="Titr" pitchFamily="2" charset="-78"/>
            </a:endParaRPr>
          </a:p>
        </p:txBody>
      </p:sp>
      <p:sp>
        <p:nvSpPr>
          <p:cNvPr id="3" name="Content Placeholder 2"/>
          <p:cNvSpPr>
            <a:spLocks noGrp="1"/>
          </p:cNvSpPr>
          <p:nvPr>
            <p:ph sz="quarter" idx="1"/>
          </p:nvPr>
        </p:nvSpPr>
        <p:spPr/>
        <p:txBody>
          <a:bodyPr/>
          <a:lstStyle/>
          <a:p>
            <a:endParaRPr lang="fa-I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99392"/>
            <a:ext cx="3610744" cy="792088"/>
          </a:xfrm>
        </p:spPr>
        <p:txBody>
          <a:bodyPr/>
          <a:lstStyle/>
          <a:p>
            <a:pPr algn="ctr"/>
            <a:r>
              <a:rPr lang="fa-IR" b="1" dirty="0" smtClean="0"/>
              <a:t>کعبه</a:t>
            </a:r>
            <a:endParaRPr lang="fa-IR" b="1" dirty="0"/>
          </a:p>
        </p:txBody>
      </p:sp>
      <p:pic>
        <p:nvPicPr>
          <p:cNvPr id="2050" name="Picture 2" descr="C:\Users\عیال بانو\Documents\کاردستی\Origami\مکعب.jpg"/>
          <p:cNvPicPr>
            <a:picLocks noGrp="1" noChangeAspect="1" noChangeArrowheads="1"/>
          </p:cNvPicPr>
          <p:nvPr>
            <p:ph sz="quarter" idx="1"/>
          </p:nvPr>
        </p:nvPicPr>
        <p:blipFill>
          <a:blip r:embed="rId2" cstate="print"/>
          <a:srcRect l="1114" t="2223" r="3336" b="8681"/>
          <a:stretch>
            <a:fillRect/>
          </a:stretch>
        </p:blipFill>
        <p:spPr bwMode="auto">
          <a:xfrm>
            <a:off x="133276" y="0"/>
            <a:ext cx="5302820" cy="6906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448"/>
            <a:ext cx="7467600" cy="1143000"/>
          </a:xfrm>
        </p:spPr>
        <p:txBody>
          <a:bodyPr/>
          <a:lstStyle/>
          <a:p>
            <a:pPr algn="ctr"/>
            <a:r>
              <a:rPr lang="fa-IR" b="1" dirty="0" smtClean="0"/>
              <a:t>جا نماز</a:t>
            </a:r>
            <a:endParaRPr lang="fa-IR" b="1" dirty="0"/>
          </a:p>
        </p:txBody>
      </p:sp>
      <p:pic>
        <p:nvPicPr>
          <p:cNvPr id="3074" name="Picture 2" descr="C:\Users\عیال بانو\Documents\کاردستی\Origami\13586316933 (1).gif"/>
          <p:cNvPicPr>
            <a:picLocks noGrp="1" noChangeAspect="1" noChangeArrowheads="1"/>
          </p:cNvPicPr>
          <p:nvPr>
            <p:ph sz="quarter" idx="1"/>
          </p:nvPr>
        </p:nvPicPr>
        <p:blipFill>
          <a:blip r:embed="rId2" cstate="print"/>
          <a:srcRect b="48542"/>
          <a:stretch>
            <a:fillRect/>
          </a:stretch>
        </p:blipFill>
        <p:spPr bwMode="auto">
          <a:xfrm>
            <a:off x="755576" y="1772816"/>
            <a:ext cx="7421369" cy="4896544"/>
          </a:xfrm>
          <a:prstGeom prst="rect">
            <a:avLst/>
          </a:prstGeom>
          <a:noFill/>
        </p:spPr>
      </p:pic>
      <p:sp>
        <p:nvSpPr>
          <p:cNvPr id="4" name="Content Placeholder 2"/>
          <p:cNvSpPr txBox="1">
            <a:spLocks/>
          </p:cNvSpPr>
          <p:nvPr/>
        </p:nvSpPr>
        <p:spPr>
          <a:xfrm>
            <a:off x="169168" y="332656"/>
            <a:ext cx="8579296" cy="4873752"/>
          </a:xfrm>
          <a:prstGeom prst="rect">
            <a:avLst/>
          </a:prstGeom>
        </p:spPr>
        <p:txBody>
          <a:bodyPr vert="horz">
            <a:normAutofit/>
          </a:bodyPr>
          <a:lstStyle/>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mn-cs"/>
              </a:rPr>
              <a:t>امام على :</a:t>
            </a:r>
          </a:p>
          <a:p>
            <a:pPr marL="274320" marR="0" lvl="0" indent="-274320" algn="r" defTabSz="914400" rtl="1" eaLnBrk="1" fontAlgn="auto" latinLnBrk="0" hangingPunct="1">
              <a:lnSpc>
                <a:spcPct val="100000"/>
              </a:lnSpc>
              <a:spcBef>
                <a:spcPts val="600"/>
              </a:spcBef>
              <a:spcAft>
                <a:spcPts val="0"/>
              </a:spcAft>
              <a:buClr>
                <a:schemeClr val="accent1"/>
              </a:buClr>
              <a:buSzPct val="70000"/>
              <a:tabLst/>
              <a:defRPr/>
            </a:pPr>
            <a:r>
              <a:rPr kumimoji="0" lang="fa-IR" sz="2400" b="0" i="0" u="none" strike="noStrike" kern="1200" cap="none" spc="0" normalizeH="0" baseline="0" noProof="0" smtClean="0">
                <a:ln>
                  <a:noFill/>
                </a:ln>
                <a:solidFill>
                  <a:schemeClr val="tx1"/>
                </a:solidFill>
                <a:effectLst/>
                <a:uLnTx/>
                <a:uFillTx/>
                <a:latin typeface="+mn-lt"/>
                <a:ea typeface="+mn-ea"/>
                <a:cs typeface="+mn-cs"/>
              </a:rPr>
              <a:t>اگر </a:t>
            </a:r>
            <a:r>
              <a:rPr kumimoji="0" lang="fa-IR" sz="2400" b="0" i="0" u="none" strike="noStrike" kern="1200" cap="none" spc="0" normalizeH="0" baseline="0" noProof="0" dirty="0" smtClean="0">
                <a:ln>
                  <a:noFill/>
                </a:ln>
                <a:solidFill>
                  <a:schemeClr val="tx1"/>
                </a:solidFill>
                <a:effectLst/>
                <a:uLnTx/>
                <a:uFillTx/>
                <a:latin typeface="+mn-lt"/>
                <a:ea typeface="+mn-ea"/>
                <a:cs typeface="+mn-cs"/>
              </a:rPr>
              <a:t>نمازگزار مى‏دانست كه چه هاله‏اى از جلالتِ خدا او را فرا مى‏گيرد، دوست نداشت كه سر از سجده‏اش بر دارد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fa-I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درخت: نماز، گناهان را مانند ریزش برگ درختان فرومی‏ریزد.</a:t>
            </a:r>
            <a:endParaRPr lang="fa-IR" b="1" dirty="0"/>
          </a:p>
        </p:txBody>
      </p:sp>
      <p:sp>
        <p:nvSpPr>
          <p:cNvPr id="3" name="Content Placeholder 2"/>
          <p:cNvSpPr>
            <a:spLocks noGrp="1"/>
          </p:cNvSpPr>
          <p:nvPr>
            <p:ph sz="quarter" idx="1"/>
          </p:nvPr>
        </p:nvSpPr>
        <p:spPr>
          <a:xfrm>
            <a:off x="467544" y="1484784"/>
            <a:ext cx="7827640" cy="4873752"/>
          </a:xfrm>
        </p:spPr>
        <p:txBody>
          <a:bodyPr>
            <a:normAutofit fontScale="92500" lnSpcReduction="10000"/>
          </a:bodyPr>
          <a:lstStyle/>
          <a:p>
            <a:r>
              <a:rPr lang="fa-IR" dirty="0" smtClean="0"/>
              <a:t>نرم افزار</a:t>
            </a:r>
          </a:p>
          <a:p>
            <a:r>
              <a:rPr lang="fa-IR" dirty="0" smtClean="0"/>
              <a:t>ابوعثمان می‏گوید: من با سلمان زیر درختی نشسته بودم، او شاخه‏ی خشکی را گرفت و تکان داد تا تمام برگهایش فرو ریخت، سپس رو به من کرد و گفت: سوال نکردی چرا این کار را کردم؟ گفتم: بگو ببنیم منظورت چه بود؟ گفت: این همان کاری بود که پیامبر صلی الله علیه و اله و سلم انجام داد، هنگامی که خدمتش زیر درختی نشسته بودم، سپس پیامبر این سوال را از من کرد وفرمود: ای سلمان! نمی‏پرسی چرا چنین کردم؟ من عرض کردم: بفرمایید چرا؟ فرمود: هنگامی که مسلمانی وضو بگیردو خوب وضو بگیرد، سپس نمازهای پنجگانه را بجا آورد، سپس این آیه را تلاوت کرد: «اقم الصلوه طرفی النهار و زلفا من اللیل ان الحسنات یذهبن السیئات». </a:t>
            </a:r>
            <a:br>
              <a:rPr lang="fa-IR" dirty="0" smtClean="0"/>
            </a:br>
            <a:r>
              <a:rPr lang="fa-IR" dirty="0" smtClean="0"/>
              <a:t>و نیز از حضرت علی علیه‏السلام نقل شده که روزی با رسول خدا صلی الله علیه و اله و سلم در مسجد به انتظار نماز نشسته بودیم که مردی بر خاست و عرض کرد: ای رسول خدا! من گناهی کرده‏ام. پیامبر صلی الله علیه و اله وسلم روی از او بر گرداند هنگامی که نماز تمام شد همان مرد برخاست و سخن اول راتکرار کرد. پیامبر صلی الله علیه و اله و سلم فرمود: آیا با ما نماز را نخواندی؟ وبرای آن به خوبی وضو نگرفتی؟ عرض کرد: آری، فرمود: این کفاره گناه تو است. </a:t>
            </a:r>
            <a:endParaRPr lang="fa-I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808" y="-243408"/>
            <a:ext cx="7467600" cy="1143000"/>
          </a:xfrm>
        </p:spPr>
        <p:txBody>
          <a:bodyPr/>
          <a:lstStyle/>
          <a:p>
            <a:pPr algn="ctr"/>
            <a:r>
              <a:rPr lang="fa-IR" b="1" dirty="0" smtClean="0"/>
              <a:t>خانه: در زدن خانه</a:t>
            </a:r>
            <a:endParaRPr lang="fa-IR" b="1" dirty="0"/>
          </a:p>
        </p:txBody>
      </p:sp>
      <p:sp>
        <p:nvSpPr>
          <p:cNvPr id="3" name="Content Placeholder 2"/>
          <p:cNvSpPr>
            <a:spLocks noGrp="1"/>
          </p:cNvSpPr>
          <p:nvPr>
            <p:ph sz="quarter" idx="1"/>
          </p:nvPr>
        </p:nvSpPr>
        <p:spPr>
          <a:xfrm>
            <a:off x="457200" y="1412776"/>
            <a:ext cx="8003232" cy="4873752"/>
          </a:xfrm>
        </p:spPr>
        <p:txBody>
          <a:bodyPr/>
          <a:lstStyle/>
          <a:p>
            <a:r>
              <a:rPr lang="fa-IR" dirty="0" smtClean="0"/>
              <a:t>نرم افزار</a:t>
            </a:r>
          </a:p>
          <a:p>
            <a:r>
              <a:rPr lang="fa-IR" dirty="0" smtClean="0"/>
              <a:t>پيامبر خدا </a:t>
            </a:r>
            <a:r>
              <a:rPr lang="fa-IR" baseline="30000" dirty="0" smtClean="0"/>
              <a:t>صلى‏ الله ‏عليه و ‏آله و سلّم </a:t>
            </a:r>
            <a:r>
              <a:rPr lang="fa-IR" dirty="0" smtClean="0"/>
              <a:t>:</a:t>
            </a:r>
          </a:p>
          <a:p>
            <a:pPr>
              <a:buNone/>
            </a:pPr>
            <a:r>
              <a:rPr lang="fa-IR" dirty="0" smtClean="0"/>
              <a:t>تا زمانى كه در حـال نـماز هـستى دَرِ خانه پادشاهى مقتدر را مى‏كوبى و هر كه دَرِ خانه پادشاه را بسيار بكوبد ، سرانجام آن در به رويش باز مى‏شود .</a:t>
            </a:r>
          </a:p>
          <a:p>
            <a:endParaRPr lang="fa-IR" dirty="0" smtClean="0"/>
          </a:p>
          <a:p>
            <a:r>
              <a:rPr lang="fa-IR" dirty="0" smtClean="0"/>
              <a:t>با اراده اگر دری را بکوبی گشاده می شود . (پیامبر اکرم (ص))</a:t>
            </a:r>
            <a:br>
              <a:rPr lang="fa-IR" dirty="0" smtClean="0"/>
            </a:br>
            <a:endParaRPr lang="en-US" dirty="0" smtClean="0"/>
          </a:p>
          <a:p>
            <a:endParaRPr lang="fa-I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ustom 2">
      <a:majorFont>
        <a:latin typeface="Calibri"/>
        <a:ea typeface=""/>
        <a:cs typeface="B Titr"/>
      </a:majorFont>
      <a:minorFont>
        <a:latin typeface="Calibri"/>
        <a:ea typeface=""/>
        <a:cs typeface="B Nazani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2456</TotalTime>
  <Words>1980</Words>
  <Application>Microsoft Office PowerPoint</Application>
  <PresentationFormat>On-screen Show (4:3)</PresentationFormat>
  <Paragraphs>80</Paragraphs>
  <Slides>29</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B Nazanin</vt:lpstr>
      <vt:lpstr>B Titr</vt:lpstr>
      <vt:lpstr>Calibri</vt:lpstr>
      <vt:lpstr>Titr</vt:lpstr>
      <vt:lpstr>Wingdings</vt:lpstr>
      <vt:lpstr>Wingdings 2</vt:lpstr>
      <vt:lpstr>Oriel</vt:lpstr>
      <vt:lpstr>PowerPoint Presentation</vt:lpstr>
      <vt:lpstr>Origami  یا کاغذ و تا </vt:lpstr>
      <vt:lpstr>مزایای هنر کاغذ و تا</vt:lpstr>
      <vt:lpstr>کاربردهای کاغذ و تا</vt:lpstr>
      <vt:lpstr>نماز</vt:lpstr>
      <vt:lpstr>کعبه</vt:lpstr>
      <vt:lpstr>جا نماز</vt:lpstr>
      <vt:lpstr>درخت: نماز، گناهان را مانند ریزش برگ درختان فرومی‏ریزد.</vt:lpstr>
      <vt:lpstr>خانه: در زدن خانه</vt:lpstr>
      <vt:lpstr>حوض: پاک شدن گناهان، مطهرات(آب کر)</vt:lpstr>
      <vt:lpstr>حوض</vt:lpstr>
      <vt:lpstr>سگ: داستان کهف، داستان سگ در حرم امام رضا ع</vt:lpstr>
      <vt:lpstr>نشان قرآن</vt:lpstr>
      <vt:lpstr>ماشین: داستان چرا نماز می خوانیم؟</vt:lpstr>
      <vt:lpstr>خورشید(مطهرات، نور ائمه)</vt:lpstr>
      <vt:lpstr>برف: داستان نخودکی</vt:lpstr>
      <vt:lpstr>PowerPoint Presentation</vt:lpstr>
      <vt:lpstr>پیامبران</vt:lpstr>
      <vt:lpstr>نهنگ: داستان حضرت یونس ع</vt:lpstr>
      <vt:lpstr>گوسفند: عید قربان، داستان پیرزن که تنها گوسفند خود را به پادشاه می دهد.</vt:lpstr>
      <vt:lpstr>فیل: داستان عام الفیل</vt:lpstr>
      <vt:lpstr>ائمه</vt:lpstr>
      <vt:lpstr>کشتی: امام حسین(ع) کشتی نجات، داستان حضرت نوح(ع)</vt:lpstr>
      <vt:lpstr>گنجشک: داستان نجات گنجشک توسط امام رضا ع</vt:lpstr>
      <vt:lpstr>مار: داستان نجات گنجشک توسط امام رضا (ع)</vt:lpstr>
      <vt:lpstr>شیر: زنده شدن تصویر شیر در داستان امام رضا (ع)</vt:lpstr>
      <vt:lpstr>PowerPoint Presentation</vt:lpstr>
      <vt:lpstr>دهه فجر</vt:lpstr>
      <vt:lpstr>دهه فجر</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کشتی نجات</dc:title>
  <dc:creator>English</dc:creator>
  <cp:lastModifiedBy>mp</cp:lastModifiedBy>
  <cp:revision>115</cp:revision>
  <dcterms:created xsi:type="dcterms:W3CDTF">2013-05-03T11:29:23Z</dcterms:created>
  <dcterms:modified xsi:type="dcterms:W3CDTF">2014-08-04T18:07:00Z</dcterms:modified>
</cp:coreProperties>
</file>