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56" r:id="rId2"/>
    <p:sldId id="260" r:id="rId3"/>
    <p:sldId id="257" r:id="rId4"/>
    <p:sldId id="258" r:id="rId5"/>
    <p:sldId id="277" r:id="rId6"/>
    <p:sldId id="259" r:id="rId7"/>
    <p:sldId id="278" r:id="rId8"/>
    <p:sldId id="263" r:id="rId9"/>
    <p:sldId id="279" r:id="rId10"/>
    <p:sldId id="265" r:id="rId11"/>
    <p:sldId id="268" r:id="rId12"/>
    <p:sldId id="281" r:id="rId13"/>
    <p:sldId id="269" r:id="rId14"/>
    <p:sldId id="280" r:id="rId15"/>
    <p:sldId id="270" r:id="rId16"/>
    <p:sldId id="282" r:id="rId17"/>
    <p:sldId id="274" r:id="rId18"/>
    <p:sldId id="275" r:id="rId19"/>
    <p:sldId id="276" r:id="rId20"/>
    <p:sldId id="283" r:id="rId21"/>
    <p:sldId id="288" r:id="rId22"/>
    <p:sldId id="284" r:id="rId23"/>
    <p:sldId id="285" r:id="rId24"/>
    <p:sldId id="286" r:id="rId25"/>
    <p:sldId id="290" r:id="rId26"/>
    <p:sldId id="296" r:id="rId27"/>
    <p:sldId id="297" r:id="rId28"/>
    <p:sldId id="291" r:id="rId29"/>
    <p:sldId id="292" r:id="rId30"/>
    <p:sldId id="287" r:id="rId31"/>
    <p:sldId id="293" r:id="rId32"/>
    <p:sldId id="294" r:id="rId33"/>
    <p:sldId id="295" r:id="rId34"/>
    <p:sldId id="289" r:id="rId35"/>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p:scale>
          <a:sx n="50" d="100"/>
          <a:sy n="50" d="100"/>
        </p:scale>
        <p:origin x="-408" y="-3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B9BD931-01B2-417C-8D95-D90788C0F2AD}" type="datetimeFigureOut">
              <a:rPr lang="fa-IR" smtClean="0"/>
              <a:pPr/>
              <a:t>1436/07/22</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6C8D049-F155-45DE-86D9-BA70B8C2EB29}" type="slidenum">
              <a:rPr lang="fa-IR" smtClean="0"/>
              <a:pPr/>
              <a:t>‹#›</a:t>
            </a:fld>
            <a:endParaRPr lang="fa-IR"/>
          </a:p>
        </p:txBody>
      </p:sp>
    </p:spTree>
    <p:extLst>
      <p:ext uri="{BB962C8B-B14F-4D97-AF65-F5344CB8AC3E}">
        <p14:creationId xmlns:p14="http://schemas.microsoft.com/office/powerpoint/2010/main" xmlns="" val="14317228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F6C8D049-F155-45DE-86D9-BA70B8C2EB29}" type="slidenum">
              <a:rPr lang="fa-IR" smtClean="0"/>
              <a:pPr/>
              <a:t>2</a:t>
            </a:fld>
            <a:endParaRPr lang="fa-IR"/>
          </a:p>
        </p:txBody>
      </p:sp>
    </p:spTree>
    <p:extLst>
      <p:ext uri="{BB962C8B-B14F-4D97-AF65-F5344CB8AC3E}">
        <p14:creationId xmlns:p14="http://schemas.microsoft.com/office/powerpoint/2010/main" xmlns="" val="32693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B6BFB3B-74BA-4F7D-B56A-B173181CF183}" type="datetimeFigureOut">
              <a:rPr lang="en-US"/>
              <a:pPr>
                <a:defRPr/>
              </a:pPr>
              <a:t>5/10/2015</a:t>
            </a:fld>
            <a:endParaRPr lang="en-US"/>
          </a:p>
        </p:txBody>
      </p:sp>
      <p:sp>
        <p:nvSpPr>
          <p:cNvPr id="5" name="Slide Number Placeholder 5"/>
          <p:cNvSpPr>
            <a:spLocks noGrp="1"/>
          </p:cNvSpPr>
          <p:nvPr>
            <p:ph type="sldNum" sz="quarter" idx="11"/>
          </p:nvPr>
        </p:nvSpPr>
        <p:spPr/>
        <p:txBody>
          <a:bodyPr/>
          <a:lstStyle>
            <a:lvl1pPr>
              <a:defRPr/>
            </a:lvl1pPr>
          </a:lstStyle>
          <a:p>
            <a:pPr>
              <a:defRPr/>
            </a:pPr>
            <a:fld id="{D458C511-AEFA-4AFD-8D99-FE46E9EE27D9}"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97372506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45E0FD-88F0-44EB-A806-9E5CCE69BEEA}" type="datetimeFigureOut">
              <a:rPr lang="en-US"/>
              <a:pPr>
                <a:defRPr/>
              </a:pPr>
              <a:t>5/10/2015</a:t>
            </a:fld>
            <a:endParaRPr lang="en-US"/>
          </a:p>
        </p:txBody>
      </p:sp>
      <p:sp>
        <p:nvSpPr>
          <p:cNvPr id="5" name="Slide Number Placeholder 5"/>
          <p:cNvSpPr>
            <a:spLocks noGrp="1"/>
          </p:cNvSpPr>
          <p:nvPr>
            <p:ph type="sldNum" sz="quarter" idx="11"/>
          </p:nvPr>
        </p:nvSpPr>
        <p:spPr/>
        <p:txBody>
          <a:bodyPr/>
          <a:lstStyle>
            <a:lvl1pPr>
              <a:defRPr/>
            </a:lvl1pPr>
          </a:lstStyle>
          <a:p>
            <a:pPr>
              <a:defRPr/>
            </a:pPr>
            <a:fld id="{D8FE3EBB-010E-4E42-ABEE-33542F111A8C}"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301669766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D2E1F9-0381-4714-A64C-E1BE1F2EF8DD}" type="datetimeFigureOut">
              <a:rPr lang="en-US"/>
              <a:pPr>
                <a:defRPr/>
              </a:pPr>
              <a:t>5/10/2015</a:t>
            </a:fld>
            <a:endParaRPr lang="en-US"/>
          </a:p>
        </p:txBody>
      </p:sp>
      <p:sp>
        <p:nvSpPr>
          <p:cNvPr id="5" name="Slide Number Placeholder 5"/>
          <p:cNvSpPr>
            <a:spLocks noGrp="1"/>
          </p:cNvSpPr>
          <p:nvPr>
            <p:ph type="sldNum" sz="quarter" idx="11"/>
          </p:nvPr>
        </p:nvSpPr>
        <p:spPr/>
        <p:txBody>
          <a:bodyPr/>
          <a:lstStyle>
            <a:lvl1pPr>
              <a:defRPr/>
            </a:lvl1pPr>
          </a:lstStyle>
          <a:p>
            <a:pPr>
              <a:defRPr/>
            </a:pPr>
            <a:fld id="{524BBF95-3EA0-4C81-9468-8DFFC7AF558D}"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337439941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AAB193F-338B-4D48-A0F2-302CFA45DCA9}" type="datetimeFigureOut">
              <a:rPr lang="en-US"/>
              <a:pPr>
                <a:defRPr/>
              </a:pPr>
              <a:t>5/10/2015</a:t>
            </a:fld>
            <a:endParaRPr lang="en-US"/>
          </a:p>
        </p:txBody>
      </p:sp>
      <p:sp>
        <p:nvSpPr>
          <p:cNvPr id="5" name="Slide Number Placeholder 5"/>
          <p:cNvSpPr>
            <a:spLocks noGrp="1"/>
          </p:cNvSpPr>
          <p:nvPr>
            <p:ph type="sldNum" sz="quarter" idx="11"/>
          </p:nvPr>
        </p:nvSpPr>
        <p:spPr/>
        <p:txBody>
          <a:bodyPr/>
          <a:lstStyle>
            <a:lvl1pPr>
              <a:defRPr/>
            </a:lvl1pPr>
          </a:lstStyle>
          <a:p>
            <a:pPr>
              <a:defRPr/>
            </a:pPr>
            <a:fld id="{267947A2-9192-4E9B-88AA-27963A310204}"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65928039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51419D-A980-4381-A4DC-6949FD0ED5E9}" type="datetimeFigureOut">
              <a:rPr lang="en-US"/>
              <a:pPr>
                <a:defRPr/>
              </a:pPr>
              <a:t>5/10/2015</a:t>
            </a:fld>
            <a:endParaRPr lang="en-US"/>
          </a:p>
        </p:txBody>
      </p:sp>
      <p:sp>
        <p:nvSpPr>
          <p:cNvPr id="5" name="Slide Number Placeholder 5"/>
          <p:cNvSpPr>
            <a:spLocks noGrp="1"/>
          </p:cNvSpPr>
          <p:nvPr>
            <p:ph type="sldNum" sz="quarter" idx="11"/>
          </p:nvPr>
        </p:nvSpPr>
        <p:spPr/>
        <p:txBody>
          <a:bodyPr/>
          <a:lstStyle>
            <a:lvl1pPr>
              <a:defRPr/>
            </a:lvl1pPr>
          </a:lstStyle>
          <a:p>
            <a:pPr>
              <a:defRPr/>
            </a:pPr>
            <a:fld id="{97D25B01-EE91-432F-B9F3-C0E220AE51AA}"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292490947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61FDAE33-FDEF-4196-AA10-1C2833AEFD21}" type="datetimeFigureOut">
              <a:rPr lang="en-US"/>
              <a:pPr>
                <a:defRPr/>
              </a:pPr>
              <a:t>5/10/2015</a:t>
            </a:fld>
            <a:endParaRPr lang="en-US"/>
          </a:p>
        </p:txBody>
      </p:sp>
      <p:sp>
        <p:nvSpPr>
          <p:cNvPr id="6" name="Slide Number Placeholder 5"/>
          <p:cNvSpPr>
            <a:spLocks noGrp="1"/>
          </p:cNvSpPr>
          <p:nvPr>
            <p:ph type="sldNum" sz="quarter" idx="16"/>
          </p:nvPr>
        </p:nvSpPr>
        <p:spPr/>
        <p:txBody>
          <a:bodyPr/>
          <a:lstStyle>
            <a:lvl1pPr>
              <a:defRPr/>
            </a:lvl1pPr>
          </a:lstStyle>
          <a:p>
            <a:pPr>
              <a:defRPr/>
            </a:pPr>
            <a:fld id="{187FE271-E8F2-4CCC-9D82-0CE27C75ED52}" type="slidenum">
              <a:rPr lang="en-US"/>
              <a:pPr>
                <a:defRPr/>
              </a:pPr>
              <a:t>‹#›</a:t>
            </a:fld>
            <a:endParaRPr 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xmlns="" val="250945606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CA6CC062-62FB-4F76-B118-48420C77B1FC}" type="datetimeFigureOut">
              <a:rPr lang="en-US"/>
              <a:pPr>
                <a:defRPr/>
              </a:pPr>
              <a:t>5/10/2015</a:t>
            </a:fld>
            <a:endParaRPr lang="en-US"/>
          </a:p>
        </p:txBody>
      </p:sp>
      <p:sp>
        <p:nvSpPr>
          <p:cNvPr id="8" name="Slide Number Placeholder 5"/>
          <p:cNvSpPr>
            <a:spLocks noGrp="1"/>
          </p:cNvSpPr>
          <p:nvPr>
            <p:ph type="sldNum" sz="quarter" idx="16"/>
          </p:nvPr>
        </p:nvSpPr>
        <p:spPr/>
        <p:txBody>
          <a:bodyPr/>
          <a:lstStyle>
            <a:lvl1pPr>
              <a:defRPr/>
            </a:lvl1pPr>
          </a:lstStyle>
          <a:p>
            <a:pPr>
              <a:defRPr/>
            </a:pPr>
            <a:fld id="{D2122A6D-D1F3-48A1-86C3-0C8F3A9C63E6}" type="slidenum">
              <a:rPr lang="en-US"/>
              <a:pPr>
                <a:defRPr/>
              </a:pPr>
              <a:t>‹#›</a:t>
            </a:fld>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xmlns="" val="46503873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03589A-4450-4FA8-ADEA-812ABC743802}" type="datetimeFigureOut">
              <a:rPr lang="en-US"/>
              <a:pPr>
                <a:defRPr/>
              </a:pPr>
              <a:t>5/10/2015</a:t>
            </a:fld>
            <a:endParaRPr lang="en-US"/>
          </a:p>
        </p:txBody>
      </p:sp>
      <p:sp>
        <p:nvSpPr>
          <p:cNvPr id="4" name="Slide Number Placeholder 5"/>
          <p:cNvSpPr>
            <a:spLocks noGrp="1"/>
          </p:cNvSpPr>
          <p:nvPr>
            <p:ph type="sldNum" sz="quarter" idx="11"/>
          </p:nvPr>
        </p:nvSpPr>
        <p:spPr/>
        <p:txBody>
          <a:bodyPr/>
          <a:lstStyle>
            <a:lvl1pPr>
              <a:defRPr/>
            </a:lvl1pPr>
          </a:lstStyle>
          <a:p>
            <a:pPr>
              <a:defRPr/>
            </a:pPr>
            <a:fld id="{8F15FE6B-B1B8-4629-89EC-3304EA4B406A}" type="slidenum">
              <a:rPr lang="en-US"/>
              <a:pPr>
                <a:defRPr/>
              </a:pPr>
              <a:t>‹#›</a:t>
            </a:fld>
            <a:endParaRPr lang="en-US"/>
          </a:p>
        </p:txBody>
      </p:sp>
      <p:sp>
        <p:nvSpPr>
          <p:cNvPr id="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15362988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FA1CB1-B6AA-4B23-BAEA-0677DBD64E03}" type="datetimeFigureOut">
              <a:rPr lang="en-US"/>
              <a:pPr>
                <a:defRPr/>
              </a:pPr>
              <a:t>5/10/2015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4DF716CC-318B-4459-9649-DE977FFB2576}" type="slidenum">
              <a:rPr lang="en-US"/>
              <a:pPr>
                <a:defRPr/>
              </a:pPr>
              <a:t>‹#›</a:t>
            </a:fld>
            <a:endParaRPr lang="en-US"/>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266333704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9A99F6-79A6-441A-9196-4CB01B2EA8FF}" type="datetimeFigureOut">
              <a:rPr lang="en-US"/>
              <a:pPr>
                <a:defRPr/>
              </a:pPr>
              <a:t>5/10/2015</a:t>
            </a:fld>
            <a:endParaRPr lang="en-US"/>
          </a:p>
        </p:txBody>
      </p:sp>
      <p:sp>
        <p:nvSpPr>
          <p:cNvPr id="6" name="Slide Number Placeholder 5"/>
          <p:cNvSpPr>
            <a:spLocks noGrp="1"/>
          </p:cNvSpPr>
          <p:nvPr>
            <p:ph type="sldNum" sz="quarter" idx="11"/>
          </p:nvPr>
        </p:nvSpPr>
        <p:spPr/>
        <p:txBody>
          <a:bodyPr/>
          <a:lstStyle>
            <a:lvl1pPr>
              <a:defRPr/>
            </a:lvl1pPr>
          </a:lstStyle>
          <a:p>
            <a:pPr>
              <a:defRPr/>
            </a:pPr>
            <a:fld id="{11F81709-E69F-450E-9144-61ADE7D01886}" type="slidenum">
              <a:rPr lang="en-US"/>
              <a:pPr>
                <a:defRPr/>
              </a:pPr>
              <a:t>‹#›</a:t>
            </a:fld>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258022616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B48A5E-6826-4445-8517-A12881E1B0AD}" type="datetimeFigureOut">
              <a:rPr lang="en-US"/>
              <a:pPr>
                <a:defRPr/>
              </a:pPr>
              <a:t>5/10/2015</a:t>
            </a:fld>
            <a:endParaRPr lang="en-US"/>
          </a:p>
        </p:txBody>
      </p:sp>
      <p:sp>
        <p:nvSpPr>
          <p:cNvPr id="6" name="Slide Number Placeholder 5"/>
          <p:cNvSpPr>
            <a:spLocks noGrp="1"/>
          </p:cNvSpPr>
          <p:nvPr>
            <p:ph type="sldNum" sz="quarter" idx="11"/>
          </p:nvPr>
        </p:nvSpPr>
        <p:spPr/>
        <p:txBody>
          <a:bodyPr/>
          <a:lstStyle>
            <a:lvl1pPr>
              <a:defRPr/>
            </a:lvl1pPr>
          </a:lstStyle>
          <a:p>
            <a:pPr>
              <a:defRPr/>
            </a:pPr>
            <a:fld id="{049A04CC-5A45-44A1-9A53-C273FC765F88}" type="slidenum">
              <a:rPr lang="en-US"/>
              <a:pPr>
                <a:defRPr/>
              </a:pPr>
              <a:t>‹#›</a:t>
            </a:fld>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242800170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975" y="573088"/>
            <a:ext cx="85725"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1" name="Rectangle 10"/>
          <p:cNvSpPr/>
          <p:nvPr/>
        </p:nvSpPr>
        <p:spPr>
          <a:xfrm>
            <a:off x="8569325" y="573088"/>
            <a:ext cx="576263"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28" name="Title Placeholder 1"/>
          <p:cNvSpPr>
            <a:spLocks noGrp="1"/>
          </p:cNvSpPr>
          <p:nvPr>
            <p:ph type="title"/>
          </p:nvPr>
        </p:nvSpPr>
        <p:spPr bwMode="auto">
          <a:xfrm>
            <a:off x="914400" y="1544638"/>
            <a:ext cx="7315200" cy="115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914400" y="2770188"/>
            <a:ext cx="7315200" cy="3538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07100" y="549275"/>
            <a:ext cx="1189038" cy="296863"/>
          </a:xfrm>
          <a:prstGeom prst="rect">
            <a:avLst/>
          </a:prstGeom>
        </p:spPr>
        <p:txBody>
          <a:bodyPr vert="horz" lIns="91440" tIns="45720" rIns="91440" bIns="45720" rtlCol="0" anchor="ctr"/>
          <a:lstStyle>
            <a:lvl1pPr algn="l" rtl="0" fontAlgn="auto">
              <a:spcBef>
                <a:spcPts val="0"/>
              </a:spcBef>
              <a:spcAft>
                <a:spcPts val="0"/>
              </a:spcAft>
              <a:defRPr sz="1200">
                <a:solidFill>
                  <a:schemeClr val="tx1">
                    <a:alpha val="50000"/>
                  </a:schemeClr>
                </a:solidFill>
                <a:latin typeface="+mn-lt"/>
                <a:cs typeface="+mn-cs"/>
              </a:defRPr>
            </a:lvl1pPr>
          </a:lstStyle>
          <a:p>
            <a:pPr>
              <a:defRPr/>
            </a:pPr>
            <a:fld id="{781B5BC5-C6BE-4D8E-8F4B-34B7BC9B6252}" type="datetimeFigureOut">
              <a:rPr lang="en-US"/>
              <a:pPr>
                <a:defRPr/>
              </a:pPr>
              <a:t>5/10/2015</a:t>
            </a:fld>
            <a:endParaRPr lang="en-US"/>
          </a:p>
        </p:txBody>
      </p:sp>
      <p:sp>
        <p:nvSpPr>
          <p:cNvPr id="6" name="Slide Number Placeholder 5"/>
          <p:cNvSpPr>
            <a:spLocks noGrp="1"/>
          </p:cNvSpPr>
          <p:nvPr>
            <p:ph type="sldNum" sz="quarter" idx="4"/>
          </p:nvPr>
        </p:nvSpPr>
        <p:spPr>
          <a:xfrm>
            <a:off x="7315200" y="549275"/>
            <a:ext cx="939800" cy="301625"/>
          </a:xfrm>
          <a:prstGeom prst="rect">
            <a:avLst/>
          </a:prstGeom>
        </p:spPr>
        <p:txBody>
          <a:bodyPr vert="horz" lIns="91440" tIns="45720" rIns="91440" bIns="45720" rtlCol="0" anchor="ctr"/>
          <a:lstStyle>
            <a:lvl1pPr algn="r" rtl="0" fontAlgn="auto">
              <a:spcBef>
                <a:spcPts val="0"/>
              </a:spcBef>
              <a:spcAft>
                <a:spcPts val="0"/>
              </a:spcAft>
              <a:defRPr sz="1200">
                <a:solidFill>
                  <a:schemeClr val="tx1"/>
                </a:solidFill>
                <a:latin typeface="+mn-lt"/>
                <a:cs typeface="+mn-cs"/>
              </a:defRPr>
            </a:lvl1pPr>
          </a:lstStyle>
          <a:p>
            <a:pPr>
              <a:defRPr/>
            </a:pPr>
            <a:fld id="{04717FEF-1E27-4D17-BEC0-CC4928280CF4}" type="slidenum">
              <a:rPr lang="en-US"/>
              <a:pPr>
                <a:defRPr/>
              </a:pPr>
              <a:t>‹#›</a:t>
            </a:fld>
            <a:endParaRPr lang="en-US"/>
          </a:p>
        </p:txBody>
      </p:sp>
      <p:sp>
        <p:nvSpPr>
          <p:cNvPr id="5" name="Footer Placeholder 4"/>
          <p:cNvSpPr>
            <a:spLocks noGrp="1"/>
          </p:cNvSpPr>
          <p:nvPr>
            <p:ph type="ftr" sz="quarter" idx="3"/>
          </p:nvPr>
        </p:nvSpPr>
        <p:spPr>
          <a:xfrm>
            <a:off x="6008688" y="855663"/>
            <a:ext cx="2246312" cy="301625"/>
          </a:xfrm>
          <a:prstGeom prst="rect">
            <a:avLst/>
          </a:prstGeom>
        </p:spPr>
        <p:txBody>
          <a:bodyPr vert="horz" lIns="91440" tIns="0" rIns="91440" bIns="45720" rtlCol="0" anchor="t"/>
          <a:lstStyle>
            <a:lvl1pPr algn="l" rtl="0" fontAlgn="auto">
              <a:spcBef>
                <a:spcPts val="0"/>
              </a:spcBef>
              <a:spcAft>
                <a:spcPts val="0"/>
              </a:spcAft>
              <a:defRPr sz="1000">
                <a:solidFill>
                  <a:schemeClr val="tx1"/>
                </a:solidFill>
                <a:latin typeface="+mn-lt"/>
                <a:cs typeface="+mn-cs"/>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xStyles>
    <p:titleStyle>
      <a:lvl1pPr algn="l" rtl="1" eaLnBrk="0" fontAlgn="base" hangingPunct="0">
        <a:spcBef>
          <a:spcPct val="0"/>
        </a:spcBef>
        <a:spcAft>
          <a:spcPct val="0"/>
        </a:spcAft>
        <a:defRPr sz="4000" kern="1200">
          <a:solidFill>
            <a:schemeClr val="tx2"/>
          </a:solidFill>
          <a:latin typeface="+mj-lt"/>
          <a:ea typeface="+mj-ea"/>
          <a:cs typeface="+mj-cs"/>
        </a:defRPr>
      </a:lvl1pPr>
      <a:lvl2pPr algn="l" rtl="1" eaLnBrk="0" fontAlgn="base" hangingPunct="0">
        <a:spcBef>
          <a:spcPct val="0"/>
        </a:spcBef>
        <a:spcAft>
          <a:spcPct val="0"/>
        </a:spcAft>
        <a:defRPr sz="4000">
          <a:solidFill>
            <a:schemeClr val="tx2"/>
          </a:solidFill>
          <a:latin typeface="Arial" pitchFamily="34" charset="0"/>
        </a:defRPr>
      </a:lvl2pPr>
      <a:lvl3pPr algn="l" rtl="1" eaLnBrk="0" fontAlgn="base" hangingPunct="0">
        <a:spcBef>
          <a:spcPct val="0"/>
        </a:spcBef>
        <a:spcAft>
          <a:spcPct val="0"/>
        </a:spcAft>
        <a:defRPr sz="4000">
          <a:solidFill>
            <a:schemeClr val="tx2"/>
          </a:solidFill>
          <a:latin typeface="Arial" pitchFamily="34" charset="0"/>
        </a:defRPr>
      </a:lvl3pPr>
      <a:lvl4pPr algn="l" rtl="1" eaLnBrk="0" fontAlgn="base" hangingPunct="0">
        <a:spcBef>
          <a:spcPct val="0"/>
        </a:spcBef>
        <a:spcAft>
          <a:spcPct val="0"/>
        </a:spcAft>
        <a:defRPr sz="4000">
          <a:solidFill>
            <a:schemeClr val="tx2"/>
          </a:solidFill>
          <a:latin typeface="Arial" pitchFamily="34" charset="0"/>
        </a:defRPr>
      </a:lvl4pPr>
      <a:lvl5pPr algn="l" rtl="1" eaLnBrk="0" fontAlgn="base" hangingPunct="0">
        <a:spcBef>
          <a:spcPct val="0"/>
        </a:spcBef>
        <a:spcAft>
          <a:spcPct val="0"/>
        </a:spcAft>
        <a:defRPr sz="4000">
          <a:solidFill>
            <a:schemeClr val="tx2"/>
          </a:solidFill>
          <a:latin typeface="Arial"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563" algn="r" rtl="1" eaLnBrk="0" fontAlgn="base" hangingPunct="0">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1pPr>
      <a:lvl2pPr marL="501650" indent="-182563" algn="r" rtl="1" eaLnBrk="0" fontAlgn="base" hangingPunct="0">
        <a:spcBef>
          <a:spcPct val="20000"/>
        </a:spcBef>
        <a:spcAft>
          <a:spcPct val="0"/>
        </a:spcAft>
        <a:buClr>
          <a:schemeClr val="tx2"/>
        </a:buClr>
        <a:buFont typeface="Wingdings" pitchFamily="2" charset="2"/>
        <a:buChar char="§"/>
        <a:defRPr kern="1200">
          <a:solidFill>
            <a:schemeClr val="tx1"/>
          </a:solidFill>
          <a:latin typeface="+mn-lt"/>
          <a:ea typeface="+mn-ea"/>
          <a:cs typeface="+mn-cs"/>
        </a:defRPr>
      </a:lvl2pPr>
      <a:lvl3pPr marL="685800" indent="-182563" algn="r" rtl="1" eaLnBrk="0" fontAlgn="base" hangingPunct="0">
        <a:spcBef>
          <a:spcPct val="20000"/>
        </a:spcBef>
        <a:spcAft>
          <a:spcPct val="0"/>
        </a:spcAft>
        <a:buClr>
          <a:schemeClr val="tx2"/>
        </a:buClr>
        <a:buFont typeface="Wingdings" pitchFamily="2" charset="2"/>
        <a:buChar char="§"/>
        <a:defRPr sz="1600" kern="1200">
          <a:solidFill>
            <a:schemeClr val="tx1"/>
          </a:solidFill>
          <a:latin typeface="+mn-lt"/>
          <a:ea typeface="+mn-ea"/>
          <a:cs typeface="+mn-cs"/>
        </a:defRPr>
      </a:lvl3pPr>
      <a:lvl4pPr marL="914400" indent="-182563" algn="r" rtl="1"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4pPr>
      <a:lvl5pPr marL="1143000" indent="-182563" algn="r" rtl="1"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5pPr>
      <a:lvl6pPr marL="13716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بسم الله\323536_AiLK66RZ.jpg"/>
          <p:cNvPicPr>
            <a:picLocks noChangeAspect="1" noChangeArrowheads="1"/>
          </p:cNvPicPr>
          <p:nvPr/>
        </p:nvPicPr>
        <p:blipFill>
          <a:blip r:embed="rId2" cstate="print"/>
          <a:srcRect/>
          <a:stretch>
            <a:fillRect/>
          </a:stretch>
        </p:blipFill>
        <p:spPr bwMode="auto">
          <a:xfrm>
            <a:off x="457200" y="1295400"/>
            <a:ext cx="8324273" cy="457835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52400" y="1143000"/>
            <a:ext cx="8839200" cy="5410200"/>
          </a:xfrm>
        </p:spPr>
        <p:txBody>
          <a:bodyPr/>
          <a:lstStyle/>
          <a:p>
            <a:pPr marL="44450" indent="0" algn="just" eaLnBrk="1" hangingPunct="1">
              <a:lnSpc>
                <a:spcPct val="150000"/>
              </a:lnSpc>
              <a:buNone/>
            </a:pPr>
            <a:r>
              <a:rPr lang="fa-IR" sz="2800" b="1" dirty="0">
                <a:solidFill>
                  <a:srgbClr val="FFFF00"/>
                </a:solidFill>
                <a:cs typeface="B Zar" pitchFamily="2" charset="-78"/>
              </a:rPr>
              <a:t>نظریه </a:t>
            </a:r>
            <a:r>
              <a:rPr lang="fa-IR" sz="2800" b="1" dirty="0" smtClean="0">
                <a:solidFill>
                  <a:srgbClr val="FFFF00"/>
                </a:solidFill>
                <a:cs typeface="B Zar" pitchFamily="2" charset="-78"/>
              </a:rPr>
              <a:t>تضمین </a:t>
            </a:r>
            <a:r>
              <a:rPr lang="fa-IR" sz="2800" b="1" dirty="0">
                <a:solidFill>
                  <a:srgbClr val="FFFF00"/>
                </a:solidFill>
                <a:cs typeface="B Zar" pitchFamily="2" charset="-78"/>
              </a:rPr>
              <a:t>حق : </a:t>
            </a:r>
            <a:r>
              <a:rPr lang="fa-IR" sz="2800" dirty="0">
                <a:cs typeface="B Zar" pitchFamily="2" charset="-78"/>
              </a:rPr>
              <a:t>هر فردی در جامعه حق دارد که به طور سالم و ایمن زندگی کند و هیچ فردی حق ندارد حقوق سلامتی و ایمنی دیگران را به مخاطره اندازد . </a:t>
            </a:r>
          </a:p>
          <a:p>
            <a:pPr marL="44450" indent="0" algn="just" eaLnBrk="1" hangingPunct="1">
              <a:lnSpc>
                <a:spcPct val="150000"/>
              </a:lnSpc>
              <a:buNone/>
            </a:pPr>
            <a:r>
              <a:rPr lang="fa-IR" sz="2800" dirty="0">
                <a:cs typeface="B Zar" pitchFamily="2" charset="-78"/>
              </a:rPr>
              <a:t>مبانی فقهی مسئولیت مدنی : </a:t>
            </a:r>
            <a:r>
              <a:rPr lang="fa-IR" sz="2800" dirty="0" smtClean="0">
                <a:cs typeface="B Zar" pitchFamily="2" charset="-78"/>
              </a:rPr>
              <a:t>قاعده </a:t>
            </a:r>
            <a:r>
              <a:rPr lang="fa-IR" sz="2800" dirty="0">
                <a:cs typeface="B Zar" pitchFamily="2" charset="-78"/>
              </a:rPr>
              <a:t>لاضرر که براساس حدیث نبوی (( لاضرر و </a:t>
            </a:r>
            <a:r>
              <a:rPr lang="fa-IR" sz="2800" dirty="0" smtClean="0">
                <a:cs typeface="B Zar" pitchFamily="2" charset="-78"/>
              </a:rPr>
              <a:t>لاضرار </a:t>
            </a:r>
            <a:r>
              <a:rPr lang="fa-IR" sz="2800" dirty="0">
                <a:cs typeface="B Zar" pitchFamily="2" charset="-78"/>
              </a:rPr>
              <a:t>فی الاسلام )) است یعنی هیچ ضرر و زیانی در اسلام نباید بدون جبران باقی بماند . </a:t>
            </a:r>
          </a:p>
          <a:p>
            <a:pPr marL="44450" indent="0" algn="just" eaLnBrk="1" hangingPunct="1">
              <a:lnSpc>
                <a:spcPct val="150000"/>
              </a:lnSpc>
              <a:buNone/>
            </a:pPr>
            <a:r>
              <a:rPr lang="fa-IR" sz="2800" b="1" dirty="0">
                <a:solidFill>
                  <a:srgbClr val="FFFF00"/>
                </a:solidFill>
                <a:cs typeface="B Zar" pitchFamily="2" charset="-78"/>
              </a:rPr>
              <a:t>براساس قاعده اتلاف : </a:t>
            </a:r>
            <a:r>
              <a:rPr lang="fa-IR" sz="2800" dirty="0">
                <a:cs typeface="B Zar" pitchFamily="2" charset="-78"/>
              </a:rPr>
              <a:t>اتلاف حال غیر موجب ضمان و مسئولیت می گردد و عامل زیان ملزم به جبران آن می باشد . </a:t>
            </a:r>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152400" y="1143000"/>
            <a:ext cx="8763000" cy="5486400"/>
          </a:xfrm>
        </p:spPr>
        <p:txBody>
          <a:bodyPr/>
          <a:lstStyle/>
          <a:p>
            <a:pPr marL="44450" indent="0" algn="just">
              <a:lnSpc>
                <a:spcPct val="150000"/>
              </a:lnSpc>
              <a:buNone/>
            </a:pPr>
            <a:r>
              <a:rPr lang="fa-IR" sz="2800" b="1" dirty="0">
                <a:solidFill>
                  <a:srgbClr val="FFFF00"/>
                </a:solidFill>
                <a:cs typeface="B Zar" pitchFamily="2" charset="-78"/>
              </a:rPr>
              <a:t>قاعده تسبیب : </a:t>
            </a:r>
            <a:r>
              <a:rPr lang="fa-IR" sz="2800" dirty="0">
                <a:cs typeface="B Zar" pitchFamily="2" charset="-78"/>
              </a:rPr>
              <a:t>یعنی آنکه هرکس برای تلف کردن حال غیر سبب سازی کند ضامن و مسئول جبران خسارت وارده است . </a:t>
            </a:r>
            <a:endParaRPr lang="fa-IR" sz="2800" dirty="0" smtClean="0">
              <a:cs typeface="B Zar" pitchFamily="2" charset="-78"/>
            </a:endParaRPr>
          </a:p>
          <a:p>
            <a:pPr marL="44450" indent="0" algn="just">
              <a:lnSpc>
                <a:spcPct val="150000"/>
              </a:lnSpc>
              <a:buNone/>
            </a:pPr>
            <a:endParaRPr lang="fa-IR" sz="2800" dirty="0">
              <a:cs typeface="B Zar" pitchFamily="2" charset="-78"/>
            </a:endParaRPr>
          </a:p>
          <a:p>
            <a:pPr marL="44450" indent="0" algn="just">
              <a:lnSpc>
                <a:spcPct val="150000"/>
              </a:lnSpc>
              <a:buNone/>
            </a:pPr>
            <a:endParaRPr lang="fa-IR" sz="2800" dirty="0">
              <a:cs typeface="B Zar" pitchFamily="2" charset="-78"/>
            </a:endParaRPr>
          </a:p>
          <a:p>
            <a:pPr marL="44450" indent="0" algn="just">
              <a:lnSpc>
                <a:spcPct val="150000"/>
              </a:lnSpc>
              <a:buNone/>
            </a:pPr>
            <a:r>
              <a:rPr lang="fa-IR" sz="2800" b="1" dirty="0" smtClean="0">
                <a:solidFill>
                  <a:srgbClr val="FFFF00"/>
                </a:solidFill>
                <a:cs typeface="B Zar" pitchFamily="2" charset="-78"/>
              </a:rPr>
              <a:t>1-مسئولیت </a:t>
            </a:r>
            <a:r>
              <a:rPr lang="fa-IR" sz="2800" b="1" dirty="0">
                <a:solidFill>
                  <a:srgbClr val="FFFF00"/>
                </a:solidFill>
                <a:cs typeface="B Zar" pitchFamily="2" charset="-78"/>
              </a:rPr>
              <a:t>مدنی مالکان وسایل نقلیه موتوری : </a:t>
            </a:r>
            <a:r>
              <a:rPr lang="fa-IR" sz="2800" dirty="0">
                <a:cs typeface="B Zar" pitchFamily="2" charset="-78"/>
              </a:rPr>
              <a:t>در ایران در تاریخ 27 دی ماه سال 1347 قانونی با عنوان بیمه اجباری مسئولیت مدنی دارندگان وسایل نقلیه موتوری زمینی در مقابل شخص ثالث به تصویب رسید که در سال 1348 به اجرا گذاشته شد و به قانون بیمه شخص ثالث شهرت یافت . </a:t>
            </a:r>
          </a:p>
          <a:p>
            <a:pPr marL="44450" indent="0" algn="just">
              <a:lnSpc>
                <a:spcPct val="150000"/>
              </a:lnSpc>
              <a:buFont typeface="Wingdings" pitchFamily="2" charset="2"/>
              <a:buNone/>
            </a:pPr>
            <a:endParaRPr lang="fa-IR" sz="2800" dirty="0" smtClean="0">
              <a:cs typeface="B Zar" pitchFamily="2" charset="-78"/>
            </a:endParaRPr>
          </a:p>
        </p:txBody>
      </p:sp>
      <p:sp>
        <p:nvSpPr>
          <p:cNvPr id="2" name="Plaque 1"/>
          <p:cNvSpPr/>
          <p:nvPr/>
        </p:nvSpPr>
        <p:spPr>
          <a:xfrm>
            <a:off x="2590800" y="2828925"/>
            <a:ext cx="6324600" cy="990600"/>
          </a:xfrm>
          <a:prstGeom prst="plaqu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800" dirty="0">
                <a:solidFill>
                  <a:srgbClr val="FFFF00"/>
                </a:solidFill>
                <a:cs typeface="B Titr" panose="00000700000000000000" pitchFamily="2" charset="-78"/>
              </a:rPr>
              <a:t>انواع دعاوی مسئولیت مدنی مطرح در </a:t>
            </a:r>
            <a:r>
              <a:rPr lang="fa-IR" sz="2800" dirty="0" smtClean="0">
                <a:solidFill>
                  <a:srgbClr val="FFFF00"/>
                </a:solidFill>
                <a:cs typeface="B Titr" panose="00000700000000000000" pitchFamily="2" charset="-78"/>
              </a:rPr>
              <a:t>جامعه</a:t>
            </a:r>
            <a:endParaRPr lang="fa-IR" sz="2800" dirty="0">
              <a:solidFill>
                <a:srgbClr val="FFFF00"/>
              </a:solidFill>
              <a:cs typeface="B Titr" panose="00000700000000000000"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763000" cy="5562600"/>
          </a:xfrm>
        </p:spPr>
        <p:txBody>
          <a:bodyPr/>
          <a:lstStyle/>
          <a:p>
            <a:pPr marL="46037" indent="0" algn="just">
              <a:lnSpc>
                <a:spcPct val="150000"/>
              </a:lnSpc>
              <a:buNone/>
            </a:pPr>
            <a:r>
              <a:rPr lang="fa-IR" sz="2800" b="1" dirty="0" smtClean="0">
                <a:solidFill>
                  <a:srgbClr val="FFFF00"/>
                </a:solidFill>
                <a:cs typeface="B Zar" pitchFamily="2" charset="-78"/>
              </a:rPr>
              <a:t>2-مسئولیت </a:t>
            </a:r>
            <a:r>
              <a:rPr lang="fa-IR" sz="2800" b="1" dirty="0">
                <a:solidFill>
                  <a:srgbClr val="FFFF00"/>
                </a:solidFill>
                <a:cs typeface="B Zar" pitchFamily="2" charset="-78"/>
              </a:rPr>
              <a:t>مدنی کارفرمایان : </a:t>
            </a:r>
            <a:r>
              <a:rPr lang="fa-IR" sz="2800" dirty="0" smtClean="0">
                <a:cs typeface="B Zar" pitchFamily="2" charset="-78"/>
              </a:rPr>
              <a:t>کارفرمایان </a:t>
            </a:r>
            <a:r>
              <a:rPr lang="fa-IR" sz="2800" dirty="0">
                <a:cs typeface="B Zar" pitchFamily="2" charset="-78"/>
              </a:rPr>
              <a:t>هم در مقابل خسارت وارده به کارکنان خود و هم خسارتهای وارده به دیگران مسئولیت دارند . یعنی ممکن است کارکنانی که توسط کارفرما برای انجام اموری به کار گرفته شده اند در محل کار دچار خسارت جانی و مالی شوند . یا اینکه در حین انجام وظایف اداری باعث وارد آمدن خسارت جانی یا مالی به اشخاص دیگر غیر از کارفرما یا کارکنان او شوند . </a:t>
            </a:r>
          </a:p>
          <a:p>
            <a:pPr marL="46037" indent="0" algn="just">
              <a:lnSpc>
                <a:spcPct val="150000"/>
              </a:lnSpc>
              <a:buNone/>
            </a:pPr>
            <a:r>
              <a:rPr lang="fa-IR" sz="2800" dirty="0">
                <a:cs typeface="B Zar" pitchFamily="2" charset="-78"/>
              </a:rPr>
              <a:t>غرامت ها شامل : جبران هزینه های پزشکی ، پرداخت مزایای از کار افتادگی ، غرامت فوت و مستمری و مسئولیت نظارت و اجرای این قانون به عهده دستگاه های دولتی می باشد </a:t>
            </a:r>
            <a:r>
              <a:rPr lang="fa-IR" sz="2800" dirty="0" smtClean="0">
                <a:cs typeface="B Zar" pitchFamily="2" charset="-78"/>
              </a:rPr>
              <a:t>.</a:t>
            </a:r>
            <a:endParaRPr lang="fa-IR" sz="2800" dirty="0">
              <a:cs typeface="B Zar" pitchFamily="2" charset="-78"/>
            </a:endParaRPr>
          </a:p>
          <a:p>
            <a:pPr marL="46037" indent="0" algn="just">
              <a:lnSpc>
                <a:spcPct val="150000"/>
              </a:lnSpc>
              <a:buNone/>
            </a:pPr>
            <a:endParaRPr lang="fa-IR" sz="2400" dirty="0">
              <a:cs typeface="B Zar" pitchFamily="2" charset="-78"/>
            </a:endParaRPr>
          </a:p>
        </p:txBody>
      </p:sp>
    </p:spTree>
    <p:extLst>
      <p:ext uri="{BB962C8B-B14F-4D97-AF65-F5344CB8AC3E}">
        <p14:creationId xmlns:p14="http://schemas.microsoft.com/office/powerpoint/2010/main" xmlns="" val="41694294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228600" y="1676400"/>
            <a:ext cx="8839200" cy="4800600"/>
          </a:xfrm>
        </p:spPr>
        <p:txBody>
          <a:bodyPr/>
          <a:lstStyle/>
          <a:p>
            <a:pPr marL="44450" indent="0" algn="just">
              <a:lnSpc>
                <a:spcPct val="200000"/>
              </a:lnSpc>
              <a:buNone/>
            </a:pPr>
            <a:r>
              <a:rPr lang="fa-IR" sz="2800" dirty="0" smtClean="0">
                <a:cs typeface="B Zar" pitchFamily="2" charset="-78"/>
              </a:rPr>
              <a:t>این </a:t>
            </a:r>
            <a:r>
              <a:rPr lang="fa-IR" sz="2800" dirty="0">
                <a:cs typeface="B Zar" pitchFamily="2" charset="-78"/>
              </a:rPr>
              <a:t>بیمه نامه ها مسئولیت مدنی ناشی از خطرات شغلی و حرفه ای مدیران بنگاه ها و موسسات را پوشش می دهد و در صورتی که کارکنان بیمه گذار در هنگام انجام وظایف یا به مناسبت آن باعث وارد آمدن خسارت به مال یا جان اشخاص ثالث شوند ، تا حدود مبلغ سرمایه بیمه تعیین شده خسارت ها از سوی بیمه جبران می گردد . </a:t>
            </a:r>
          </a:p>
          <a:p>
            <a:pPr marL="44450" indent="0" algn="just">
              <a:lnSpc>
                <a:spcPct val="200000"/>
              </a:lnSpc>
              <a:buNone/>
            </a:pPr>
            <a:endParaRPr lang="fa-IR" sz="2800" dirty="0" smtClean="0">
              <a:cs typeface="B Zar" pitchFamily="2" charset="-78"/>
            </a:endParaRPr>
          </a:p>
        </p:txBody>
      </p:sp>
      <p:sp>
        <p:nvSpPr>
          <p:cNvPr id="2" name="Plaque 1"/>
          <p:cNvSpPr/>
          <p:nvPr/>
        </p:nvSpPr>
        <p:spPr>
          <a:xfrm>
            <a:off x="533400" y="457200"/>
            <a:ext cx="7620000" cy="1295400"/>
          </a:xfrm>
          <a:prstGeom prst="plaqu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2000" dirty="0">
                <a:solidFill>
                  <a:srgbClr val="FFFF00"/>
                </a:solidFill>
                <a:cs typeface="B Titr" panose="00000700000000000000" pitchFamily="2" charset="-78"/>
              </a:rPr>
              <a:t>بخش دوم مسئولیت ، مسئولیت مدنی کارفرمایان در مقابل اشخاص ثالث است . </a:t>
            </a:r>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5486400"/>
          </a:xfrm>
        </p:spPr>
        <p:txBody>
          <a:bodyPr/>
          <a:lstStyle/>
          <a:p>
            <a:pPr marL="46037" indent="0" algn="just">
              <a:lnSpc>
                <a:spcPct val="150000"/>
              </a:lnSpc>
              <a:buNone/>
            </a:pPr>
            <a:r>
              <a:rPr lang="fa-IR" sz="2800" b="1" dirty="0">
                <a:solidFill>
                  <a:srgbClr val="FFFF00"/>
                </a:solidFill>
                <a:cs typeface="B Zar" pitchFamily="2" charset="-78"/>
              </a:rPr>
              <a:t>در ایران ماده 12 قانون مسئولیت مدنی بیان می کند : </a:t>
            </a:r>
          </a:p>
          <a:p>
            <a:pPr marL="46037" indent="0" algn="just">
              <a:lnSpc>
                <a:spcPct val="150000"/>
              </a:lnSpc>
              <a:buNone/>
            </a:pPr>
            <a:r>
              <a:rPr lang="fa-IR" sz="2800" dirty="0">
                <a:cs typeface="B Zar" pitchFamily="2" charset="-78"/>
              </a:rPr>
              <a:t>کارفرمایانی که مسئول قانون کار هستند مسئول جبران خسارتی می باشند که از طرف کارکنان اداری یا کارگران آنان حین کار یا به مناسبت آن وارد شده ، مگر اینکه محرز شود تمام احتیاط هایی که اوضاع و احوال قضیه ایجاب می کرده به عمل آورده یا اینکه اگر احتیاط های مزبور را به عمل می آوردند باز هم جلوگیری از ورود و زیان مقدور نبود . کارفرما می تواند به وارد کننده زیان در صورتی که مطابق قانون مسئول شناخته شود مراجعه نماید . </a:t>
            </a:r>
          </a:p>
          <a:p>
            <a:pPr marL="46037" indent="0" algn="just">
              <a:lnSpc>
                <a:spcPct val="150000"/>
              </a:lnSpc>
              <a:buNone/>
            </a:pPr>
            <a:endParaRPr lang="fa-IR" sz="2800" dirty="0">
              <a:cs typeface="B Zar" pitchFamily="2" charset="-78"/>
            </a:endParaRPr>
          </a:p>
        </p:txBody>
      </p:sp>
    </p:spTree>
    <p:extLst>
      <p:ext uri="{BB962C8B-B14F-4D97-AF65-F5344CB8AC3E}">
        <p14:creationId xmlns:p14="http://schemas.microsoft.com/office/powerpoint/2010/main" xmlns="" val="296639416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52400" y="1143000"/>
            <a:ext cx="8839200" cy="5410200"/>
          </a:xfrm>
        </p:spPr>
        <p:txBody>
          <a:bodyPr/>
          <a:lstStyle/>
          <a:p>
            <a:pPr marL="46037" indent="0" algn="just">
              <a:lnSpc>
                <a:spcPct val="150000"/>
              </a:lnSpc>
              <a:buNone/>
            </a:pPr>
            <a:r>
              <a:rPr lang="fa-IR" sz="2800" b="1" dirty="0" smtClean="0">
                <a:solidFill>
                  <a:srgbClr val="FFFF00"/>
                </a:solidFill>
                <a:cs typeface="B Zar" pitchFamily="2" charset="-78"/>
              </a:rPr>
              <a:t>3-مسئولیت </a:t>
            </a:r>
            <a:r>
              <a:rPr lang="fa-IR" sz="2800" b="1" dirty="0">
                <a:solidFill>
                  <a:srgbClr val="FFFF00"/>
                </a:solidFill>
                <a:cs typeface="B Zar" pitchFamily="2" charset="-78"/>
              </a:rPr>
              <a:t>مدنی دولت و کارمندان دولت و شهرداری ها : </a:t>
            </a:r>
          </a:p>
          <a:p>
            <a:pPr marL="46037" indent="0" algn="just">
              <a:lnSpc>
                <a:spcPct val="150000"/>
              </a:lnSpc>
              <a:buNone/>
            </a:pPr>
            <a:r>
              <a:rPr lang="fa-IR" sz="2800" dirty="0">
                <a:cs typeface="B Zar" pitchFamily="2" charset="-78"/>
              </a:rPr>
              <a:t>در صورتی که خسارت در نتیجه عمد یا کوتاهی کارمند دولت ، شهرداری و یا موسسات وابسته در حین انجام وظیفه یا به مناسبت آن باشد شخص کارمند مسئول و ملزم به جبران خسارت وارده است ولی اگر به علت نقض وسایل اداره و موسسات دولتی وابسته باشد اداره مسئول و ملزم به جبران خسارت است . در صورتی که هر دو مورد به صورت مشترک در بروز خسارت نقش داشته باشند هریک به نسبت درجه تقصیر خود ملزم به جبران خسارت خواهد بود . </a:t>
            </a:r>
          </a:p>
          <a:p>
            <a:pPr marL="46037" indent="0" algn="just">
              <a:lnSpc>
                <a:spcPct val="150000"/>
              </a:lnSpc>
              <a:buNone/>
            </a:pPr>
            <a:endParaRPr lang="fa-IR" sz="2800" dirty="0" smtClean="0">
              <a:cs typeface="B Zar"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763000" cy="5791200"/>
          </a:xfrm>
        </p:spPr>
        <p:txBody>
          <a:bodyPr/>
          <a:lstStyle/>
          <a:p>
            <a:pPr marL="46037" indent="0" algn="just">
              <a:lnSpc>
                <a:spcPct val="150000"/>
              </a:lnSpc>
              <a:buNone/>
            </a:pPr>
            <a:r>
              <a:rPr lang="fa-IR" sz="2800" b="1" dirty="0" smtClean="0">
                <a:solidFill>
                  <a:srgbClr val="FFFF00"/>
                </a:solidFill>
                <a:cs typeface="B Zar" pitchFamily="2" charset="-78"/>
              </a:rPr>
              <a:t>4-مسئولیت </a:t>
            </a:r>
            <a:r>
              <a:rPr lang="fa-IR" sz="2800" b="1" dirty="0">
                <a:solidFill>
                  <a:srgbClr val="FFFF00"/>
                </a:solidFill>
                <a:cs typeface="B Zar" pitchFamily="2" charset="-78"/>
              </a:rPr>
              <a:t>مدنی نگهبانان مسلح بانک ها و گارد صنعت نفت : </a:t>
            </a:r>
          </a:p>
          <a:p>
            <a:pPr marL="46037" indent="0" algn="just">
              <a:lnSpc>
                <a:spcPct val="150000"/>
              </a:lnSpc>
              <a:buNone/>
            </a:pPr>
            <a:r>
              <a:rPr lang="fa-IR" sz="2800" dirty="0">
                <a:cs typeface="B Zar" pitchFamily="2" charset="-78"/>
              </a:rPr>
              <a:t>مطابق قانون ، اجازه حمل و استعمال اسلحه به نگهبانان بانک های دولتی و غیردولتی در صورتی که  واجد شرایط ورود به آموزشگاه پاسبانی شهربانی کل کشور بوده و آموزش های لازم را گذرانده و تعلیمات حفاظتی مختص هر بانک را فراگرفته باشند فقط در مدت نگهبانی با رعایت مقررات مربوط به حق حمل سلاح در موارد زیر داده شده است . مشروط به اینکه جز از راه استعمال سلاح نتوان به روش دیگری حمله یا خطر را متوقف کرد </a:t>
            </a:r>
            <a:r>
              <a:rPr lang="fa-IR" sz="2800" dirty="0" smtClean="0">
                <a:cs typeface="B Zar" pitchFamily="2" charset="-78"/>
              </a:rPr>
              <a:t>:</a:t>
            </a:r>
            <a:endParaRPr lang="fa-IR" sz="2800" dirty="0">
              <a:cs typeface="B Zar" pitchFamily="2" charset="-78"/>
            </a:endParaRPr>
          </a:p>
          <a:p>
            <a:pPr marL="46037" indent="0" algn="just">
              <a:lnSpc>
                <a:spcPct val="150000"/>
              </a:lnSpc>
              <a:buNone/>
            </a:pPr>
            <a:endParaRPr lang="fa-IR" sz="2800" dirty="0">
              <a:cs typeface="B Zar" pitchFamily="2" charset="-78"/>
            </a:endParaRPr>
          </a:p>
        </p:txBody>
      </p:sp>
      <p:sp>
        <p:nvSpPr>
          <p:cNvPr id="2" name="Parallelogram 1"/>
          <p:cNvSpPr/>
          <p:nvPr/>
        </p:nvSpPr>
        <p:spPr>
          <a:xfrm>
            <a:off x="6324600" y="5967412"/>
            <a:ext cx="2667000" cy="685800"/>
          </a:xfrm>
          <a:prstGeom prst="parallelogram">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800" dirty="0">
                <a:cs typeface="B Titr" panose="00000700000000000000" pitchFamily="2" charset="-78"/>
              </a:rPr>
              <a:t>اوراق بهادار</a:t>
            </a:r>
          </a:p>
        </p:txBody>
      </p:sp>
      <p:sp>
        <p:nvSpPr>
          <p:cNvPr id="4" name="Parallelogram 3"/>
          <p:cNvSpPr/>
          <p:nvPr/>
        </p:nvSpPr>
        <p:spPr>
          <a:xfrm>
            <a:off x="3429000" y="5967412"/>
            <a:ext cx="2895600" cy="685800"/>
          </a:xfrm>
          <a:prstGeom prst="parallelogram">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3200" dirty="0">
                <a:cs typeface="B Titr" panose="00000700000000000000" pitchFamily="2" charset="-78"/>
              </a:rPr>
              <a:t>فلزات قیمتی</a:t>
            </a:r>
          </a:p>
        </p:txBody>
      </p:sp>
      <p:sp>
        <p:nvSpPr>
          <p:cNvPr id="5" name="Parallelogram 4"/>
          <p:cNvSpPr/>
          <p:nvPr/>
        </p:nvSpPr>
        <p:spPr>
          <a:xfrm>
            <a:off x="76200" y="5967412"/>
            <a:ext cx="3352800" cy="685800"/>
          </a:xfrm>
          <a:prstGeom prst="parallelogram">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800" dirty="0">
                <a:cs typeface="B Titr" panose="00000700000000000000" pitchFamily="2" charset="-78"/>
              </a:rPr>
              <a:t>اسناد متعلق به بانک </a:t>
            </a:r>
          </a:p>
        </p:txBody>
      </p:sp>
      <p:sp>
        <p:nvSpPr>
          <p:cNvPr id="6" name="Parallelogram 5"/>
          <p:cNvSpPr/>
          <p:nvPr/>
        </p:nvSpPr>
        <p:spPr>
          <a:xfrm>
            <a:off x="2133600" y="5229225"/>
            <a:ext cx="2057400" cy="533400"/>
          </a:xfrm>
          <a:prstGeom prst="parallelogram">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400" dirty="0" smtClean="0">
                <a:cs typeface="B Titr" panose="00000700000000000000" pitchFamily="2" charset="-78"/>
              </a:rPr>
              <a:t>جواهرات</a:t>
            </a:r>
            <a:endParaRPr lang="fa-IR" sz="2400" dirty="0">
              <a:cs typeface="B Titr" panose="00000700000000000000" pitchFamily="2" charset="-78"/>
            </a:endParaRPr>
          </a:p>
        </p:txBody>
      </p:sp>
      <p:sp>
        <p:nvSpPr>
          <p:cNvPr id="7" name="Parallelogram 6"/>
          <p:cNvSpPr/>
          <p:nvPr/>
        </p:nvSpPr>
        <p:spPr>
          <a:xfrm>
            <a:off x="347662" y="5229225"/>
            <a:ext cx="1752600" cy="533400"/>
          </a:xfrm>
          <a:prstGeom prst="parallelogram">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400" dirty="0">
                <a:cs typeface="B Titr" panose="00000700000000000000" pitchFamily="2" charset="-78"/>
              </a:rPr>
              <a:t>وجوه</a:t>
            </a:r>
          </a:p>
        </p:txBody>
      </p:sp>
    </p:spTree>
    <p:extLst>
      <p:ext uri="{BB962C8B-B14F-4D97-AF65-F5344CB8AC3E}">
        <p14:creationId xmlns:p14="http://schemas.microsoft.com/office/powerpoint/2010/main" xmlns="" val="304805873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76200" y="1447800"/>
            <a:ext cx="8915400" cy="4953000"/>
          </a:xfrm>
        </p:spPr>
        <p:txBody>
          <a:bodyPr/>
          <a:lstStyle/>
          <a:p>
            <a:pPr marL="44450" indent="0" algn="just">
              <a:lnSpc>
                <a:spcPct val="150000"/>
              </a:lnSpc>
              <a:buNone/>
            </a:pPr>
            <a:r>
              <a:rPr lang="fa-IR" sz="2800" dirty="0">
                <a:cs typeface="B Zar" pitchFamily="2" charset="-78"/>
              </a:rPr>
              <a:t>اماکنی که محافظت اشیای مذکور در آنجا به عهده نگهبانان محول شده و یا حین حمل و نقل مورد خطر قرار گیرد . </a:t>
            </a:r>
          </a:p>
          <a:p>
            <a:pPr marL="44450" indent="0" algn="just">
              <a:lnSpc>
                <a:spcPct val="150000"/>
              </a:lnSpc>
              <a:buNone/>
            </a:pPr>
            <a:r>
              <a:rPr lang="fa-IR" sz="2800" dirty="0" smtClean="0">
                <a:cs typeface="B Zar" pitchFamily="2" charset="-78"/>
              </a:rPr>
              <a:t>به </a:t>
            </a:r>
            <a:r>
              <a:rPr lang="fa-IR" sz="2800" dirty="0">
                <a:cs typeface="B Zar" pitchFamily="2" charset="-78"/>
              </a:rPr>
              <a:t>موجب ماده </a:t>
            </a:r>
            <a:r>
              <a:rPr lang="fa-IR" sz="2800" dirty="0" smtClean="0">
                <a:cs typeface="B Zar" pitchFamily="2" charset="-78"/>
              </a:rPr>
              <a:t>واحده </a:t>
            </a:r>
            <a:r>
              <a:rPr lang="fa-IR" sz="2800" dirty="0">
                <a:cs typeface="B Zar" pitchFamily="2" charset="-78"/>
              </a:rPr>
              <a:t>قانون تشکیل گارد صنعت نفت برای حفاظت از تاسیسات ، اموال و اسناد صنعت نفت سازمانی به نام گارد صنعت نفت در شرکت ملی تشکیل شد افراد این سازمان درمواقع نگهبانی وظایف ، اختیارات و مسئولیت های ضابطی نظامی را خواهند داشت و طبق قانون و آئین نامه ای که وزارت دارایی و جنگ تهیه کرده اند حق استعمال اسلحه را دارند . </a:t>
            </a:r>
          </a:p>
          <a:p>
            <a:pPr marL="44450" indent="0" algn="just">
              <a:lnSpc>
                <a:spcPct val="150000"/>
              </a:lnSpc>
              <a:buFont typeface="Wingdings" pitchFamily="2" charset="2"/>
              <a:buNone/>
            </a:pPr>
            <a:endParaRPr lang="fa-IR" sz="2800" dirty="0" smtClean="0">
              <a:cs typeface="B Zar" pitchFamily="2" charset="-78"/>
            </a:endParaRPr>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152400"/>
            <a:ext cx="7162799" cy="12930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114300" y="762000"/>
            <a:ext cx="8839200" cy="6096000"/>
          </a:xfrm>
        </p:spPr>
        <p:txBody>
          <a:bodyPr/>
          <a:lstStyle/>
          <a:p>
            <a:pPr marL="44450" indent="0" algn="just">
              <a:lnSpc>
                <a:spcPct val="150000"/>
              </a:lnSpc>
              <a:buNone/>
            </a:pPr>
            <a:r>
              <a:rPr lang="fa-IR" sz="2600" dirty="0">
                <a:cs typeface="B Zar" pitchFamily="2" charset="-78"/>
              </a:rPr>
              <a:t>به موجب ماده 388 قانون تجارت ایران ، متصدی حمل و نقل مسئول حوادث و تقصیراتی است که در مدت حمل و نقل واقع می شود و در برگیرنده هر نوع حمل و نقل اعم از زمینی ، دریایی و هوایی است . </a:t>
            </a:r>
            <a:endParaRPr lang="fa-IR" sz="2600" dirty="0" smtClean="0">
              <a:cs typeface="B Zar" pitchFamily="2" charset="-78"/>
            </a:endParaRPr>
          </a:p>
          <a:p>
            <a:pPr marL="44450" indent="0" algn="just">
              <a:lnSpc>
                <a:spcPct val="150000"/>
              </a:lnSpc>
              <a:buNone/>
            </a:pPr>
            <a:endParaRPr lang="fa-IR" sz="2600" dirty="0" smtClean="0">
              <a:cs typeface="B Zar" pitchFamily="2" charset="-78"/>
            </a:endParaRPr>
          </a:p>
          <a:p>
            <a:pPr marL="44450" indent="0" algn="just">
              <a:lnSpc>
                <a:spcPct val="150000"/>
              </a:lnSpc>
              <a:buNone/>
            </a:pPr>
            <a:r>
              <a:rPr lang="fa-IR" sz="2600" dirty="0" smtClean="0">
                <a:cs typeface="B Zar" pitchFamily="2" charset="-78"/>
              </a:rPr>
              <a:t>به </a:t>
            </a:r>
            <a:r>
              <a:rPr lang="fa-IR" sz="2600" dirty="0">
                <a:cs typeface="B Zar" pitchFamily="2" charset="-78"/>
              </a:rPr>
              <a:t>موجب ماده 388 ، در صورتی که متصدی حمل و نقل زمینی در مدت حمل و نقل مرتکب تقصیر و خطا شود یا حوادثی به وجود آورد که موجب زیان سازمان یا صاحبان کالا گردد ، مسئول و ملزم به جبران خسارت وارده خواهد شد . </a:t>
            </a:r>
          </a:p>
          <a:p>
            <a:pPr marL="44450" indent="0" algn="just">
              <a:lnSpc>
                <a:spcPct val="150000"/>
              </a:lnSpc>
              <a:buNone/>
            </a:pPr>
            <a:r>
              <a:rPr lang="fa-IR" sz="2600" dirty="0">
                <a:cs typeface="B Zar" pitchFamily="2" charset="-78"/>
              </a:rPr>
              <a:t>بنابراین ، آنچه مشمول حکم ماده 388 خواهد بود مسئولیت مدنی حمل و نقل در قبال صاحبان کالاها و اثاثه است و نه مسافران . </a:t>
            </a:r>
          </a:p>
          <a:p>
            <a:pPr marL="44450" indent="0" algn="just">
              <a:lnSpc>
                <a:spcPct val="150000"/>
              </a:lnSpc>
              <a:buNone/>
            </a:pPr>
            <a:endParaRPr lang="fa-IR" sz="2600" dirty="0" smtClean="0">
              <a:cs typeface="B Zar" pitchFamily="2" charset="-78"/>
            </a:endParaRPr>
          </a:p>
        </p:txBody>
      </p:sp>
      <p:sp>
        <p:nvSpPr>
          <p:cNvPr id="2" name="Plaque 1"/>
          <p:cNvSpPr/>
          <p:nvPr/>
        </p:nvSpPr>
        <p:spPr>
          <a:xfrm>
            <a:off x="1524000" y="152400"/>
            <a:ext cx="6019800" cy="762000"/>
          </a:xfrm>
          <a:prstGeom prst="plaqu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32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anose="00000700000000000000" pitchFamily="2" charset="-78"/>
              </a:rPr>
              <a:t>5-مسئولیت مدنی متصدیان حمل و نقل </a:t>
            </a:r>
            <a:endParaRPr lang="fa-IR" sz="3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anose="00000700000000000000" pitchFamily="2" charset="-78"/>
            </a:endParaRPr>
          </a:p>
        </p:txBody>
      </p:sp>
      <p:sp>
        <p:nvSpPr>
          <p:cNvPr id="3" name="Plaque 2"/>
          <p:cNvSpPr/>
          <p:nvPr/>
        </p:nvSpPr>
        <p:spPr>
          <a:xfrm>
            <a:off x="3581400" y="2738437"/>
            <a:ext cx="5181600" cy="614364"/>
          </a:xfrm>
          <a:prstGeom prst="plaqu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4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anose="00000700000000000000" pitchFamily="2" charset="-78"/>
              </a:rPr>
              <a:t>6- مسئولیت مدنی متصدی حمل و نقل زمینی</a:t>
            </a:r>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152400" y="1371600"/>
            <a:ext cx="8839200" cy="5257800"/>
          </a:xfrm>
        </p:spPr>
        <p:txBody>
          <a:bodyPr/>
          <a:lstStyle/>
          <a:p>
            <a:pPr marL="44450" indent="0" algn="just">
              <a:lnSpc>
                <a:spcPct val="150000"/>
              </a:lnSpc>
              <a:buNone/>
            </a:pPr>
            <a:r>
              <a:rPr lang="fa-IR" sz="2800" dirty="0">
                <a:cs typeface="B Zar" pitchFamily="2" charset="-78"/>
              </a:rPr>
              <a:t>مسئولیت مدنی متصدیان حمل و نقل هوایی بسته به اینکه حمل و نقل داخلی یا بین المللی باشد ، تابع مقررات خاص خود است . </a:t>
            </a:r>
          </a:p>
          <a:p>
            <a:pPr marL="44450" indent="0" algn="just">
              <a:lnSpc>
                <a:spcPct val="150000"/>
              </a:lnSpc>
              <a:buNone/>
            </a:pPr>
            <a:r>
              <a:rPr lang="fa-IR" sz="2800" dirty="0">
                <a:cs typeface="B Zar" pitchFamily="2" charset="-78"/>
              </a:rPr>
              <a:t>در خصوص خطرها و حوادث زمینی هواپیما مانند سقوط یا برخورد آن با وسایل نقلیه زمینی یا با اموال غیرمنقول ( ساختمان ها ) و خسارت های ناشی از سقوط اشیا و قطعه های متعلق به هواپیما ، متصدی حمل و نقل طبق قانون مدنی هر کشور مسئولیت دارد و ملزم به جبران خسارت وارد شده به اشخاص ثالث و تاسیسات زمینی است . </a:t>
            </a:r>
          </a:p>
          <a:p>
            <a:pPr marL="44450" indent="0" algn="just">
              <a:lnSpc>
                <a:spcPct val="150000"/>
              </a:lnSpc>
              <a:buNone/>
            </a:pPr>
            <a:endParaRPr lang="fa-IR" sz="2400" dirty="0" smtClean="0">
              <a:cs typeface="B Zar" pitchFamily="2" charset="-78"/>
            </a:endParaRPr>
          </a:p>
        </p:txBody>
      </p:sp>
      <p:sp>
        <p:nvSpPr>
          <p:cNvPr id="2" name="Plaque 1"/>
          <p:cNvSpPr/>
          <p:nvPr/>
        </p:nvSpPr>
        <p:spPr>
          <a:xfrm>
            <a:off x="1447800" y="304800"/>
            <a:ext cx="6705600" cy="990600"/>
          </a:xfrm>
          <a:prstGeom prst="plaqu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28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anose="00000700000000000000" pitchFamily="2" charset="-78"/>
              </a:rPr>
              <a:t>7- مسئولیت مدنی متصدی حمل و نقل هوایی</a:t>
            </a:r>
            <a:endParaRPr lang="fa-IR" sz="28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anose="00000700000000000000"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ular Callout 14"/>
          <p:cNvSpPr/>
          <p:nvPr/>
        </p:nvSpPr>
        <p:spPr>
          <a:xfrm>
            <a:off x="2438400" y="4572000"/>
            <a:ext cx="3810000" cy="1189591"/>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lnSpc>
                <a:spcPct val="150000"/>
              </a:lnSpc>
            </a:pPr>
            <a:endParaRPr lang="fa-IR" sz="2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cs typeface="B Titr" pitchFamily="2" charset="-78"/>
            </a:endParaRPr>
          </a:p>
          <a:p>
            <a:pPr algn="ctr">
              <a:lnSpc>
                <a:spcPct val="150000"/>
              </a:lnSpc>
            </a:pPr>
            <a:r>
              <a:rPr lang="fa-IR" sz="2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cs typeface="B Titr" pitchFamily="2" charset="-78"/>
              </a:rPr>
              <a:t>نام دانشجو:</a:t>
            </a:r>
          </a:p>
          <a:p>
            <a:pPr algn="ctr">
              <a:lnSpc>
                <a:spcPct val="150000"/>
              </a:lnSpc>
            </a:pPr>
            <a:r>
              <a:rPr lang="fa-IR" sz="2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cs typeface="B Titr" pitchFamily="2" charset="-78"/>
              </a:rPr>
              <a:t>سيد تقي شجاعي</a:t>
            </a:r>
            <a:endParaRPr lang="fa-IR" sz="2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cs typeface="B Titr" pitchFamily="2" charset="-78"/>
            </a:endParaRPr>
          </a:p>
          <a:p>
            <a:pPr algn="ctr">
              <a:lnSpc>
                <a:spcPct val="150000"/>
              </a:lnSpc>
            </a:pPr>
            <a:endParaRPr lang="fa-IR" sz="2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cs typeface="B Titr" pitchFamily="2" charset="-78"/>
            </a:endParaRPr>
          </a:p>
        </p:txBody>
      </p:sp>
      <p:sp>
        <p:nvSpPr>
          <p:cNvPr id="3" name="Horizontal Scroll 2"/>
          <p:cNvSpPr/>
          <p:nvPr/>
        </p:nvSpPr>
        <p:spPr>
          <a:xfrm>
            <a:off x="948025" y="838200"/>
            <a:ext cx="7029162" cy="2518845"/>
          </a:xfrm>
          <a:prstGeom prst="horizontalScroll">
            <a:avLst/>
          </a:prstGeom>
        </p:spPr>
        <p:style>
          <a:lnRef idx="3">
            <a:schemeClr val="lt1"/>
          </a:lnRef>
          <a:fillRef idx="1">
            <a:schemeClr val="accent5"/>
          </a:fillRef>
          <a:effectRef idx="1">
            <a:schemeClr val="accent5"/>
          </a:effectRef>
          <a:fontRef idx="minor">
            <a:schemeClr val="lt1"/>
          </a:fontRef>
        </p:style>
        <p:txBody>
          <a:bodyPr rtlCol="1" anchor="ctr"/>
          <a:lstStyle/>
          <a:p>
            <a:pPr>
              <a:lnSpc>
                <a:spcPct val="150000"/>
              </a:lnSpc>
            </a:pPr>
            <a:r>
              <a:rPr lang="fa-IR" sz="28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itchFamily="2" charset="-78"/>
              </a:rPr>
              <a:t>فصل دهم  :</a:t>
            </a:r>
          </a:p>
          <a:p>
            <a:pPr algn="ctr">
              <a:lnSpc>
                <a:spcPct val="150000"/>
              </a:lnSpc>
            </a:pPr>
            <a:r>
              <a:rPr lang="fa-IR" sz="48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itchFamily="2" charset="-78"/>
              </a:rPr>
              <a:t>ریسک های مسئولیت</a:t>
            </a:r>
            <a:endParaRPr lang="fa-IR" sz="48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itchFamily="2" charset="-78"/>
            </a:endParaRPr>
          </a:p>
        </p:txBody>
      </p:sp>
      <p:sp>
        <p:nvSpPr>
          <p:cNvPr id="4" name="Plaque 3"/>
          <p:cNvSpPr/>
          <p:nvPr/>
        </p:nvSpPr>
        <p:spPr>
          <a:xfrm>
            <a:off x="2362200" y="3276600"/>
            <a:ext cx="4038600" cy="1236643"/>
          </a:xfrm>
          <a:prstGeom prst="plaque">
            <a:avLst/>
          </a:prstGeom>
        </p:spPr>
        <p:style>
          <a:lnRef idx="0">
            <a:schemeClr val="accent5"/>
          </a:lnRef>
          <a:fillRef idx="3">
            <a:schemeClr val="accent5"/>
          </a:fillRef>
          <a:effectRef idx="3">
            <a:schemeClr val="accent5"/>
          </a:effectRef>
          <a:fontRef idx="minor">
            <a:schemeClr val="lt1"/>
          </a:fontRef>
        </p:style>
        <p:txBody>
          <a:bodyPr rtlCol="1" anchor="ctr"/>
          <a:lstStyle/>
          <a:p>
            <a:pPr lvl="0" algn="ctr">
              <a:lnSpc>
                <a:spcPct val="150000"/>
              </a:lnSpc>
            </a:pPr>
            <a:r>
              <a:rPr lang="fa-IR" sz="24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itchFamily="2" charset="-78"/>
              </a:rPr>
              <a:t>استاد ارجمند :</a:t>
            </a:r>
          </a:p>
          <a:p>
            <a:pPr lvl="0" algn="ctr">
              <a:lnSpc>
                <a:spcPct val="150000"/>
              </a:lnSpc>
            </a:pPr>
            <a:r>
              <a:rPr lang="fa-IR" sz="24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itchFamily="2" charset="-78"/>
              </a:rPr>
              <a:t>جناب </a:t>
            </a:r>
            <a:r>
              <a:rPr lang="fa-IR" sz="24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itchFamily="2" charset="-78"/>
              </a:rPr>
              <a:t>آقای دکتر ناطق گلستان</a:t>
            </a:r>
            <a:endParaRPr lang="fa-IR" sz="24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itchFamily="2" charset="-78"/>
            </a:endParaRPr>
          </a:p>
        </p:txBody>
      </p:sp>
      <p:sp>
        <p:nvSpPr>
          <p:cNvPr id="2" name="Parallelogram 1"/>
          <p:cNvSpPr/>
          <p:nvPr/>
        </p:nvSpPr>
        <p:spPr>
          <a:xfrm>
            <a:off x="2231303" y="258209"/>
            <a:ext cx="4462606" cy="808591"/>
          </a:xfrm>
          <a:prstGeom prst="parallelogram">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400" dirty="0" smtClean="0">
                <a:cs typeface="B Titr" panose="00000700000000000000" pitchFamily="2" charset="-78"/>
              </a:rPr>
              <a:t>اصول مدیریت ریسک و بیمه </a:t>
            </a:r>
            <a:endParaRPr lang="fa-IR" sz="2400" dirty="0">
              <a:cs typeface="B Titr" panose="00000700000000000000"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pPr marL="46037" indent="0" algn="just">
              <a:lnSpc>
                <a:spcPct val="150000"/>
              </a:lnSpc>
              <a:buNone/>
            </a:pPr>
            <a:r>
              <a:rPr lang="fa-IR" sz="2800" dirty="0">
                <a:cs typeface="B Zar" pitchFamily="2" charset="-78"/>
              </a:rPr>
              <a:t>به موجب قرارداد ورشو، متصدی حمل و نقل هوایی در مقابل مسافر یا فرستنده بار و اثاث مسئول است ولی به نوبه خود می تواند به مسئولان دیگر مراجعه کند . میزان مسئولیت و تعهد متصدی حمل و نقل در مقابل مسافران یا صاحبان بار و اثاث درقرارداد ورشو محدود است و متصدی حمل و نقل در خصوص مازاد خسارت وارد شده تعهدی ندارد . </a:t>
            </a:r>
          </a:p>
          <a:p>
            <a:pPr marL="46037" indent="0" algn="just">
              <a:lnSpc>
                <a:spcPct val="150000"/>
              </a:lnSpc>
              <a:buNone/>
            </a:pPr>
            <a:r>
              <a:rPr lang="fa-IR" sz="2800" dirty="0">
                <a:cs typeface="B Zar" pitchFamily="2" charset="-78"/>
              </a:rPr>
              <a:t>به موجب این قرارداد بهره بردار یا استفاده کننده از هواپیما برای حمل و نقل موظف است سندی را صادرکند که در آن ، محل و تاریخ صدور سند حمل و نقل ، مبدا و نقاط توقف و مقصد و اینکه قراردادهای حمل و نقل تابع قرارداد ورشو است ذکر </a:t>
            </a:r>
            <a:r>
              <a:rPr lang="fa-IR" sz="2800" dirty="0" smtClean="0">
                <a:cs typeface="B Zar" pitchFamily="2" charset="-78"/>
              </a:rPr>
              <a:t>شود</a:t>
            </a:r>
            <a:endParaRPr lang="fa-IR" sz="2800" dirty="0">
              <a:cs typeface="B Zar" pitchFamily="2" charset="-78"/>
            </a:endParaRPr>
          </a:p>
        </p:txBody>
      </p:sp>
      <p:sp>
        <p:nvSpPr>
          <p:cNvPr id="2" name="Plaque 1"/>
          <p:cNvSpPr/>
          <p:nvPr/>
        </p:nvSpPr>
        <p:spPr>
          <a:xfrm>
            <a:off x="2743200" y="304800"/>
            <a:ext cx="5257800" cy="838200"/>
          </a:xfrm>
          <a:prstGeom prst="plaqu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36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anose="00000700000000000000" pitchFamily="2" charset="-78"/>
              </a:rPr>
              <a:t>8- حمل و نقل بین المللی </a:t>
            </a:r>
            <a:endParaRPr lang="fa-IR" sz="36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anose="00000700000000000000" pitchFamily="2" charset="-78"/>
            </a:endParaRPr>
          </a:p>
        </p:txBody>
      </p:sp>
    </p:spTree>
    <p:extLst>
      <p:ext uri="{BB962C8B-B14F-4D97-AF65-F5344CB8AC3E}">
        <p14:creationId xmlns:p14="http://schemas.microsoft.com/office/powerpoint/2010/main" xmlns="" val="412466392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14400"/>
            <a:ext cx="8763000" cy="2743200"/>
          </a:xfrm>
        </p:spPr>
        <p:txBody>
          <a:bodyPr/>
          <a:lstStyle/>
          <a:p>
            <a:pPr marL="46037" indent="0" algn="just">
              <a:lnSpc>
                <a:spcPct val="150000"/>
              </a:lnSpc>
              <a:buNone/>
            </a:pPr>
            <a:r>
              <a:rPr lang="fa-IR" sz="2800" dirty="0">
                <a:cs typeface="B Zar" pitchFamily="2" charset="-78"/>
              </a:rPr>
              <a:t>از جهت اثاث و کالاها ، متصدی حمل ونقل مکلف است سندی را صادر کند که در آن شماره و وزن بسته ها ، بهای اعلام شده آن ها ، نقاط توقف پیش بینی شده ، وضع ظاهری کالاها و بسته بندی آن ها و مدارک مربوط به کالاهایی که تحویل متصدی حمل و نقل هوایی شده اند ، قید شود .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3657600"/>
            <a:ext cx="80772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8686845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334000"/>
          </a:xfrm>
        </p:spPr>
        <p:txBody>
          <a:bodyPr/>
          <a:lstStyle/>
          <a:p>
            <a:pPr marL="46037" indent="0" algn="just">
              <a:lnSpc>
                <a:spcPct val="150000"/>
              </a:lnSpc>
              <a:buNone/>
            </a:pPr>
            <a:r>
              <a:rPr lang="fa-IR" sz="2800" dirty="0">
                <a:cs typeface="B Zar" pitchFamily="2" charset="-78"/>
              </a:rPr>
              <a:t>در خصوص جان مسافران نیز مسئول جبران خسارت های جانی است که در موقع پرواز یا فرود آمدن و برخاستن از زمین متوجه آنان می گردد ، مگر آنکه متصدی حمل ثابت کند خود وکارکنانش تمام احتیاط های لازم را برای جلوگیری از بروز حادثه زیان بار انجام داده اند یا اینکه به علت فورس ماژور قادر به جلوگیری از خطر نبوده است . </a:t>
            </a:r>
          </a:p>
          <a:p>
            <a:pPr marL="46037" indent="0" algn="just">
              <a:lnSpc>
                <a:spcPct val="150000"/>
              </a:lnSpc>
              <a:buNone/>
            </a:pPr>
            <a:r>
              <a:rPr lang="fa-IR" sz="2800" dirty="0">
                <a:cs typeface="B Zar" pitchFamily="2" charset="-78"/>
              </a:rPr>
              <a:t>کسی که هواپیما را در حین پرواز هدایت می کند یا تحت تعلیمات وی هواپیما هدایت می شود ، مسئول جبران خسارت است مگر آنکه یکی از موارد زیر را ثابت کند : </a:t>
            </a:r>
          </a:p>
          <a:p>
            <a:pPr marL="46037" indent="0" algn="just">
              <a:lnSpc>
                <a:spcPct val="150000"/>
              </a:lnSpc>
              <a:buNone/>
            </a:pPr>
            <a:endParaRPr lang="fa-IR" sz="2800" dirty="0">
              <a:cs typeface="B Zar" pitchFamily="2" charset="-78"/>
            </a:endParaRPr>
          </a:p>
        </p:txBody>
      </p:sp>
    </p:spTree>
    <p:extLst>
      <p:ext uri="{BB962C8B-B14F-4D97-AF65-F5344CB8AC3E}">
        <p14:creationId xmlns:p14="http://schemas.microsoft.com/office/powerpoint/2010/main" xmlns="" val="283596817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86001523"/>
              </p:ext>
            </p:extLst>
          </p:nvPr>
        </p:nvGraphicFramePr>
        <p:xfrm>
          <a:off x="28575" y="76200"/>
          <a:ext cx="9144000" cy="4714875"/>
        </p:xfrm>
        <a:graphic>
          <a:graphicData uri="http://schemas.openxmlformats.org/drawingml/2006/table">
            <a:tbl>
              <a:tblPr rtl="1" firstRow="1" bandRow="1">
                <a:tableStyleId>{FABFCF23-3B69-468F-B69F-88F6DE6A72F2}</a:tableStyleId>
              </a:tblPr>
              <a:tblGrid>
                <a:gridCol w="9144000"/>
              </a:tblGrid>
              <a:tr h="1413406">
                <a:tc>
                  <a:txBody>
                    <a:bodyPr/>
                    <a:lstStyle/>
                    <a:p>
                      <a:pPr algn="just" rtl="1">
                        <a:lnSpc>
                          <a:spcPct val="150000"/>
                        </a:lnSpc>
                      </a:pPr>
                      <a:r>
                        <a:rPr lang="fa-IR" sz="2800" dirty="0" smtClean="0">
                          <a:cs typeface="B Titr" panose="00000700000000000000" pitchFamily="2" charset="-78"/>
                        </a:rPr>
                        <a:t>1-حادثه در نتیجه تقصیر شخص زیان دیده به وقوع پیوسته است </a:t>
                      </a:r>
                    </a:p>
                    <a:p>
                      <a:pPr algn="just" rtl="1">
                        <a:lnSpc>
                          <a:spcPct val="150000"/>
                        </a:lnSpc>
                      </a:pPr>
                      <a:endParaRPr lang="fa-IR" sz="2000" dirty="0">
                        <a:solidFill>
                          <a:schemeClr val="bg1"/>
                        </a:solidFill>
                        <a:cs typeface="B Titr" panose="00000700000000000000" pitchFamily="2" charset="-78"/>
                      </a:endParaRPr>
                    </a:p>
                  </a:txBody>
                  <a:tcPr/>
                </a:tc>
              </a:tr>
              <a:tr h="1331316">
                <a:tc>
                  <a:txBody>
                    <a:bodyPr/>
                    <a:lstStyle/>
                    <a:p>
                      <a:pPr algn="just" rtl="1">
                        <a:lnSpc>
                          <a:spcPct val="150000"/>
                        </a:lnSpc>
                      </a:pPr>
                      <a:r>
                        <a:rPr lang="fa-IR" sz="2400" dirty="0" smtClean="0">
                          <a:cs typeface="B Titr" panose="00000700000000000000" pitchFamily="2" charset="-78"/>
                        </a:rPr>
                        <a:t>2-خسارت وارد شده در نتیجه عمل شخص ثالثی بوده و متصدی حمل و نقل هوایی احتیاط های لازم را برای جلوگیری از حادثه مذکور به عمل آورده است </a:t>
                      </a:r>
                      <a:endParaRPr lang="fa-IR" sz="2400" dirty="0">
                        <a:solidFill>
                          <a:schemeClr val="bg1"/>
                        </a:solidFill>
                        <a:cs typeface="B Titr" panose="00000700000000000000" pitchFamily="2" charset="-78"/>
                      </a:endParaRPr>
                    </a:p>
                  </a:txBody>
                  <a:tcPr/>
                </a:tc>
              </a:tr>
              <a:tr h="1970153">
                <a:tc>
                  <a:txBody>
                    <a:bodyPr/>
                    <a:lstStyle/>
                    <a:p>
                      <a:pPr algn="just" rtl="1">
                        <a:lnSpc>
                          <a:spcPct val="150000"/>
                        </a:lnSpc>
                      </a:pPr>
                      <a:r>
                        <a:rPr lang="fa-IR" sz="2800" dirty="0" smtClean="0">
                          <a:cs typeface="B Titr" panose="00000700000000000000" pitchFamily="2" charset="-78"/>
                        </a:rPr>
                        <a:t>3-در صورتی که حادثه موجب زیان در نتیجه جنگ و اغتشاش های داخلی یا فورس ماژور به وقوع پیوسته باشد </a:t>
                      </a:r>
                    </a:p>
                    <a:p>
                      <a:pPr algn="just" rtl="1">
                        <a:lnSpc>
                          <a:spcPct val="150000"/>
                        </a:lnSpc>
                      </a:pPr>
                      <a:endParaRPr lang="fa-IR" sz="2000" dirty="0">
                        <a:solidFill>
                          <a:schemeClr val="bg1"/>
                        </a:solidFill>
                        <a:cs typeface="B Titr" panose="00000700000000000000" pitchFamily="2" charset="-78"/>
                      </a:endParaRPr>
                    </a:p>
                  </a:txBody>
                  <a:tcPr/>
                </a:tc>
              </a:tr>
            </a:tbl>
          </a:graphicData>
        </a:graphic>
      </p:graphicFrame>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800600"/>
            <a:ext cx="9144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1372401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p:cNvSpPr/>
          <p:nvPr/>
        </p:nvSpPr>
        <p:spPr>
          <a:xfrm>
            <a:off x="3124200" y="304800"/>
            <a:ext cx="6019800" cy="1066800"/>
          </a:xfrm>
          <a:prstGeom prst="plaqu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2800" dirty="0">
                <a:ln w="10160">
                  <a:solidFill>
                    <a:schemeClr val="accent1"/>
                  </a:solidFill>
                  <a:prstDash val="solid"/>
                </a:ln>
                <a:solidFill>
                  <a:srgbClr val="FFFF00"/>
                </a:solidFill>
                <a:effectLst>
                  <a:outerShdw blurRad="38100" dist="32000" dir="5400000" algn="tl">
                    <a:srgbClr val="000000">
                      <a:alpha val="30000"/>
                    </a:srgbClr>
                  </a:outerShdw>
                </a:effectLst>
                <a:cs typeface="B Titr" panose="00000700000000000000" pitchFamily="2" charset="-78"/>
              </a:rPr>
              <a:t>ریسک های حمل و نقل هوایی عبارتند از : </a:t>
            </a:r>
          </a:p>
        </p:txBody>
      </p:sp>
      <p:graphicFrame>
        <p:nvGraphicFramePr>
          <p:cNvPr id="4" name="Table 3"/>
          <p:cNvGraphicFramePr>
            <a:graphicFrameLocks noGrp="1"/>
          </p:cNvGraphicFramePr>
          <p:nvPr>
            <p:extLst>
              <p:ext uri="{D42A27DB-BD31-4B8C-83A1-F6EECF244321}">
                <p14:modId xmlns:p14="http://schemas.microsoft.com/office/powerpoint/2010/main" xmlns="" val="3597115668"/>
              </p:ext>
            </p:extLst>
          </p:nvPr>
        </p:nvGraphicFramePr>
        <p:xfrm>
          <a:off x="0" y="1376362"/>
          <a:ext cx="9144000" cy="4038599"/>
        </p:xfrm>
        <a:graphic>
          <a:graphicData uri="http://schemas.openxmlformats.org/drawingml/2006/table">
            <a:tbl>
              <a:tblPr rtl="1" firstRow="1" bandRow="1">
                <a:tableStyleId>{FABFCF23-3B69-468F-B69F-88F6DE6A72F2}</a:tableStyleId>
              </a:tblPr>
              <a:tblGrid>
                <a:gridCol w="9144000"/>
              </a:tblGrid>
              <a:tr h="1124087">
                <a:tc>
                  <a:txBody>
                    <a:bodyPr/>
                    <a:lstStyle/>
                    <a:p>
                      <a:pPr rtl="1"/>
                      <a:r>
                        <a:rPr lang="fa-IR" sz="2800" dirty="0" smtClean="0">
                          <a:cs typeface="B Titr" panose="00000700000000000000" pitchFamily="2" charset="-78"/>
                        </a:rPr>
                        <a:t>الف ) مسئولیت مدنی ناشی از سوانح هوایی در مقابل مسافران هواپیما </a:t>
                      </a:r>
                    </a:p>
                    <a:p>
                      <a:pPr rtl="1"/>
                      <a:endParaRPr lang="fa-IR" dirty="0">
                        <a:solidFill>
                          <a:srgbClr val="FFFF00"/>
                        </a:solidFill>
                        <a:cs typeface="B Titr" panose="00000700000000000000" pitchFamily="2" charset="-78"/>
                      </a:endParaRPr>
                    </a:p>
                  </a:txBody>
                  <a:tcPr/>
                </a:tc>
              </a:tr>
              <a:tr h="1705411">
                <a:tc>
                  <a:txBody>
                    <a:bodyPr/>
                    <a:lstStyle/>
                    <a:p>
                      <a:pPr rtl="1">
                        <a:lnSpc>
                          <a:spcPct val="150000"/>
                        </a:lnSpc>
                      </a:pPr>
                      <a:r>
                        <a:rPr lang="fa-IR" sz="2800" dirty="0" smtClean="0">
                          <a:cs typeface="B Titr" panose="00000700000000000000" pitchFamily="2" charset="-78"/>
                        </a:rPr>
                        <a:t>ب ) مسئولیت مدنی در مقابل اشخاص ثالث در روی زمین به علت سقوط هواپیما با وسایل و محموله آن </a:t>
                      </a:r>
                    </a:p>
                    <a:p>
                      <a:pPr rtl="1"/>
                      <a:endParaRPr lang="fa-IR" dirty="0">
                        <a:solidFill>
                          <a:srgbClr val="FFFF00"/>
                        </a:solidFill>
                        <a:cs typeface="B Titr" panose="00000700000000000000" pitchFamily="2" charset="-78"/>
                      </a:endParaRPr>
                    </a:p>
                  </a:txBody>
                  <a:tcPr/>
                </a:tc>
              </a:tr>
              <a:tr h="1209101">
                <a:tc>
                  <a:txBody>
                    <a:bodyPr/>
                    <a:lstStyle/>
                    <a:p>
                      <a:pPr rtl="1"/>
                      <a:r>
                        <a:rPr lang="fa-IR" sz="3200" dirty="0" smtClean="0">
                          <a:cs typeface="B Titr" panose="00000700000000000000" pitchFamily="2" charset="-78"/>
                        </a:rPr>
                        <a:t>پ ) مسئولیت مدنی ناشی از تصادف دو هواپیما </a:t>
                      </a:r>
                    </a:p>
                    <a:p>
                      <a:pPr rtl="1"/>
                      <a:endParaRPr lang="fa-IR" dirty="0">
                        <a:solidFill>
                          <a:srgbClr val="FFFF00"/>
                        </a:solidFill>
                        <a:cs typeface="B Titr" panose="00000700000000000000" pitchFamily="2" charset="-78"/>
                      </a:endParaRPr>
                    </a:p>
                  </a:txBody>
                  <a:tcPr/>
                </a:tc>
              </a:tr>
            </a:tbl>
          </a:graphicData>
        </a:graphic>
      </p:graphicFrame>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953000"/>
            <a:ext cx="9139237"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7766529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267200"/>
          </a:xfrm>
        </p:spPr>
        <p:txBody>
          <a:bodyPr/>
          <a:lstStyle/>
          <a:p>
            <a:pPr marL="46037" indent="0" algn="just">
              <a:lnSpc>
                <a:spcPct val="150000"/>
              </a:lnSpc>
              <a:buNone/>
            </a:pPr>
            <a:r>
              <a:rPr lang="fa-IR" sz="2800" dirty="0">
                <a:cs typeface="B Zar" pitchFamily="2" charset="-78"/>
              </a:rPr>
              <a:t>یکی از انواع عمده مسئولیت حرفه ای در ارتباط با فعالیت پزشکان ، جراحان ، پرستاران ، داروسازان ، کارکنان بیمارستان ها ، انترن ها ، رزیدنت ها و مدیران مراکز درمانی مطرح است . </a:t>
            </a:r>
          </a:p>
          <a:p>
            <a:pPr marL="46037" indent="0" algn="just">
              <a:lnSpc>
                <a:spcPct val="150000"/>
              </a:lnSpc>
              <a:buNone/>
            </a:pPr>
            <a:r>
              <a:rPr lang="fa-IR" sz="2800" dirty="0" smtClean="0">
                <a:cs typeface="B Zar" pitchFamily="2" charset="-78"/>
              </a:rPr>
              <a:t>پزشکان </a:t>
            </a:r>
            <a:r>
              <a:rPr lang="fa-IR" sz="2800" dirty="0">
                <a:cs typeface="B Zar" pitchFamily="2" charset="-78"/>
              </a:rPr>
              <a:t>و جراحان ممکن است در نتیجه اعمال حرفه خود و اشتباه در تشخیص بیماری و یا اعمال جراحی مسئول شناخته شوند . </a:t>
            </a:r>
          </a:p>
          <a:p>
            <a:pPr marL="46037" indent="0" algn="just">
              <a:lnSpc>
                <a:spcPct val="150000"/>
              </a:lnSpc>
              <a:buNone/>
            </a:pPr>
            <a:endParaRPr lang="fa-IR" sz="2800" dirty="0">
              <a:cs typeface="B Zar" pitchFamily="2" charset="-78"/>
            </a:endParaRPr>
          </a:p>
        </p:txBody>
      </p:sp>
      <p:sp>
        <p:nvSpPr>
          <p:cNvPr id="2" name="Plaque 1"/>
          <p:cNvSpPr/>
          <p:nvPr/>
        </p:nvSpPr>
        <p:spPr>
          <a:xfrm>
            <a:off x="457200" y="390525"/>
            <a:ext cx="7848600" cy="1371600"/>
          </a:xfrm>
          <a:prstGeom prst="plaque">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dirty="0" smtClean="0">
                <a:ln w="11430"/>
                <a:solidFill>
                  <a:srgbClr val="FFFF00"/>
                </a:solidFill>
                <a:effectLst>
                  <a:outerShdw blurRad="50800" dist="39000" dir="5460000" algn="tl">
                    <a:srgbClr val="000000">
                      <a:alpha val="38000"/>
                    </a:srgbClr>
                  </a:outerShdw>
                </a:effectLst>
                <a:cs typeface="B Titr" panose="00000700000000000000" pitchFamily="2" charset="-78"/>
              </a:rPr>
              <a:t>9- مسئولیت مدنی پزشکان ، جراحان ، داروسازان و مدیران مراکز درمانی </a:t>
            </a:r>
            <a:endParaRPr lang="fa-IR" sz="3200" b="1" dirty="0">
              <a:ln w="11430"/>
              <a:solidFill>
                <a:srgbClr val="FFFF00"/>
              </a:solidFill>
              <a:effectLst>
                <a:outerShdw blurRad="50800" dist="39000" dir="5460000" algn="tl">
                  <a:srgbClr val="000000">
                    <a:alpha val="38000"/>
                  </a:srgbClr>
                </a:outerShdw>
              </a:effectLst>
              <a:cs typeface="B Titr" panose="00000700000000000000" pitchFamily="2" charset="-78"/>
            </a:endParaRPr>
          </a:p>
        </p:txBody>
      </p:sp>
    </p:spTree>
    <p:extLst>
      <p:ext uri="{BB962C8B-B14F-4D97-AF65-F5344CB8AC3E}">
        <p14:creationId xmlns:p14="http://schemas.microsoft.com/office/powerpoint/2010/main" xmlns="" val="70758150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388834371"/>
              </p:ext>
            </p:extLst>
          </p:nvPr>
        </p:nvGraphicFramePr>
        <p:xfrm>
          <a:off x="0" y="1524000"/>
          <a:ext cx="9144000" cy="5334000"/>
        </p:xfrm>
        <a:graphic>
          <a:graphicData uri="http://schemas.openxmlformats.org/drawingml/2006/table">
            <a:tbl>
              <a:tblPr rtl="1" firstRow="1" bandRow="1">
                <a:tableStyleId>{35758FB7-9AC5-4552-8A53-C91805E547FA}</a:tableStyleId>
              </a:tblPr>
              <a:tblGrid>
                <a:gridCol w="9144000"/>
              </a:tblGrid>
              <a:tr h="1333500">
                <a:tc>
                  <a:txBody>
                    <a:bodyPr/>
                    <a:lstStyle/>
                    <a:p>
                      <a:pPr rtl="1"/>
                      <a:r>
                        <a:rPr lang="fa-IR" sz="2800" dirty="0" smtClean="0">
                          <a:solidFill>
                            <a:srgbClr val="FFFF00"/>
                          </a:solidFill>
                          <a:cs typeface="B Titr" panose="00000700000000000000" pitchFamily="2" charset="-78"/>
                        </a:rPr>
                        <a:t>1-بیمه نامه مسئولیت حرفه ای پزشکان ، جراحان و دندانپزشکان </a:t>
                      </a:r>
                    </a:p>
                    <a:p>
                      <a:pPr rtl="1"/>
                      <a:endParaRPr lang="fa-IR" dirty="0">
                        <a:solidFill>
                          <a:srgbClr val="FFFF00"/>
                        </a:solidFill>
                        <a:cs typeface="B Titr" panose="00000700000000000000" pitchFamily="2" charset="-78"/>
                      </a:endParaRPr>
                    </a:p>
                  </a:txBody>
                  <a:tcPr/>
                </a:tc>
              </a:tr>
              <a:tr h="1333500">
                <a:tc>
                  <a:txBody>
                    <a:bodyPr/>
                    <a:lstStyle/>
                    <a:p>
                      <a:pPr rtl="1"/>
                      <a:r>
                        <a:rPr lang="fa-IR" sz="2800" dirty="0" smtClean="0">
                          <a:solidFill>
                            <a:srgbClr val="FFFF00"/>
                          </a:solidFill>
                          <a:cs typeface="B Titr" panose="00000700000000000000" pitchFamily="2" charset="-78"/>
                        </a:rPr>
                        <a:t>2-بیمه نامه مسئولیت حرفه ای داروخانه ها و دارگ  استورها </a:t>
                      </a:r>
                    </a:p>
                    <a:p>
                      <a:pPr rtl="1"/>
                      <a:endParaRPr lang="fa-IR" dirty="0">
                        <a:solidFill>
                          <a:srgbClr val="FFFF00"/>
                        </a:solidFill>
                        <a:cs typeface="B Titr" panose="00000700000000000000" pitchFamily="2" charset="-78"/>
                      </a:endParaRPr>
                    </a:p>
                  </a:txBody>
                  <a:tcPr/>
                </a:tc>
              </a:tr>
              <a:tr h="1333500">
                <a:tc>
                  <a:txBody>
                    <a:bodyPr/>
                    <a:lstStyle/>
                    <a:p>
                      <a:pPr rtl="1"/>
                      <a:r>
                        <a:rPr lang="fa-IR" sz="2800" dirty="0" smtClean="0">
                          <a:solidFill>
                            <a:srgbClr val="FFFF00"/>
                          </a:solidFill>
                          <a:cs typeface="B Titr" panose="00000700000000000000" pitchFamily="2" charset="-78"/>
                        </a:rPr>
                        <a:t>3-بیمه نامه مسئولیت حرفه ای بیمارستان و خدمات آن ها </a:t>
                      </a:r>
                    </a:p>
                    <a:p>
                      <a:pPr rtl="1"/>
                      <a:endParaRPr lang="fa-IR" dirty="0">
                        <a:solidFill>
                          <a:srgbClr val="FFFF00"/>
                        </a:solidFill>
                        <a:cs typeface="B Titr" panose="00000700000000000000" pitchFamily="2" charset="-78"/>
                      </a:endParaRPr>
                    </a:p>
                  </a:txBody>
                  <a:tcPr/>
                </a:tc>
              </a:tr>
              <a:tr h="1333500">
                <a:tc>
                  <a:txBody>
                    <a:bodyPr/>
                    <a:lstStyle/>
                    <a:p>
                      <a:pPr rtl="1"/>
                      <a:r>
                        <a:rPr lang="fa-IR" sz="2800" dirty="0" smtClean="0">
                          <a:solidFill>
                            <a:srgbClr val="FFFF00"/>
                          </a:solidFill>
                          <a:cs typeface="B Titr" panose="00000700000000000000" pitchFamily="2" charset="-78"/>
                        </a:rPr>
                        <a:t>4-بیمه نامه مسئولیت حرفه ای سایر خدمات پزشکی و درمانی</a:t>
                      </a:r>
                    </a:p>
                    <a:p>
                      <a:pPr rtl="1"/>
                      <a:endParaRPr lang="fa-IR" dirty="0">
                        <a:solidFill>
                          <a:srgbClr val="FFFF00"/>
                        </a:solidFill>
                        <a:cs typeface="B Titr" panose="00000700000000000000" pitchFamily="2" charset="-78"/>
                      </a:endParaRPr>
                    </a:p>
                  </a:txBody>
                  <a:tcPr/>
                </a:tc>
              </a:tr>
            </a:tbl>
          </a:graphicData>
        </a:graphic>
      </p:graphicFrame>
      <p:sp>
        <p:nvSpPr>
          <p:cNvPr id="5" name="Plaque 4"/>
          <p:cNvSpPr/>
          <p:nvPr/>
        </p:nvSpPr>
        <p:spPr>
          <a:xfrm>
            <a:off x="228600" y="152400"/>
            <a:ext cx="7924800" cy="1143000"/>
          </a:xfrm>
          <a:prstGeom prst="plaqu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lnSpc>
                <a:spcPct val="150000"/>
              </a:lnSpc>
            </a:pPr>
            <a:r>
              <a:rPr lang="fa-IR" sz="2400" dirty="0">
                <a:cs typeface="B Titr" panose="00000700000000000000" pitchFamily="2" charset="-78"/>
              </a:rPr>
              <a:t>چند نمونه از بیمه نامه های مشخصی که از سوی شرکت های بیمه برای پوشش این ریسک ها ارائه گردیده است عبارتند از : </a:t>
            </a:r>
          </a:p>
        </p:txBody>
      </p:sp>
    </p:spTree>
    <p:extLst>
      <p:ext uri="{BB962C8B-B14F-4D97-AF65-F5344CB8AC3E}">
        <p14:creationId xmlns:p14="http://schemas.microsoft.com/office/powerpoint/2010/main" xmlns="" val="411564942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705350" y="76200"/>
            <a:ext cx="3162300" cy="130016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lnSpc>
                <a:spcPct val="150000"/>
              </a:lnSpc>
            </a:pPr>
            <a:r>
              <a:rPr lang="fa-IR" sz="2400" dirty="0" smtClean="0">
                <a:cs typeface="B Titr" panose="00000700000000000000" pitchFamily="2" charset="-78"/>
              </a:rPr>
              <a:t>وجود نقص و مشکل در طراحی</a:t>
            </a:r>
            <a:endParaRPr lang="fa-IR" sz="2400" dirty="0">
              <a:cs typeface="B Titr" panose="00000700000000000000" pitchFamily="2" charset="-78"/>
            </a:endParaRPr>
          </a:p>
        </p:txBody>
      </p:sp>
      <p:sp>
        <p:nvSpPr>
          <p:cNvPr id="5" name="Oval 4"/>
          <p:cNvSpPr/>
          <p:nvPr/>
        </p:nvSpPr>
        <p:spPr>
          <a:xfrm>
            <a:off x="4381500" y="1657350"/>
            <a:ext cx="3810000" cy="1828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lnSpc>
                <a:spcPct val="150000"/>
              </a:lnSpc>
            </a:pPr>
            <a:r>
              <a:rPr lang="fa-IR" sz="2400" dirty="0">
                <a:cs typeface="B Titr" panose="00000700000000000000" pitchFamily="2" charset="-78"/>
              </a:rPr>
              <a:t>انتخاب محل نامناسب برای اجرای طرح </a:t>
            </a:r>
          </a:p>
        </p:txBody>
      </p:sp>
      <p:sp>
        <p:nvSpPr>
          <p:cNvPr id="6" name="Oval 5"/>
          <p:cNvSpPr/>
          <p:nvPr/>
        </p:nvSpPr>
        <p:spPr>
          <a:xfrm>
            <a:off x="4610100" y="3623608"/>
            <a:ext cx="3581400" cy="171039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lnSpc>
                <a:spcPct val="150000"/>
              </a:lnSpc>
            </a:pPr>
            <a:r>
              <a:rPr lang="fa-IR" sz="2400" dirty="0">
                <a:cs typeface="B Titr" panose="00000700000000000000" pitchFamily="2" charset="-78"/>
              </a:rPr>
              <a:t>استفاده از مصالح نامرغوب یا نامناسب </a:t>
            </a:r>
          </a:p>
        </p:txBody>
      </p:sp>
      <p:sp>
        <p:nvSpPr>
          <p:cNvPr id="7" name="Oval 6"/>
          <p:cNvSpPr/>
          <p:nvPr/>
        </p:nvSpPr>
        <p:spPr>
          <a:xfrm>
            <a:off x="228600" y="5538787"/>
            <a:ext cx="2476500" cy="1143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dirty="0">
                <a:cs typeface="B Titr" panose="00000700000000000000" pitchFamily="2" charset="-78"/>
              </a:rPr>
              <a:t>عدم نظارت صحیح </a:t>
            </a:r>
          </a:p>
        </p:txBody>
      </p:sp>
      <p:sp>
        <p:nvSpPr>
          <p:cNvPr id="8" name="Oval 7"/>
          <p:cNvSpPr/>
          <p:nvPr/>
        </p:nvSpPr>
        <p:spPr>
          <a:xfrm>
            <a:off x="3191174" y="5548312"/>
            <a:ext cx="2837852" cy="1219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000" dirty="0">
                <a:cs typeface="B Titr" panose="00000700000000000000" pitchFamily="2" charset="-78"/>
              </a:rPr>
              <a:t>عدم اجراء یا اجرای ناقص و نامناسب قرارداد </a:t>
            </a:r>
          </a:p>
        </p:txBody>
      </p:sp>
      <p:sp>
        <p:nvSpPr>
          <p:cNvPr id="9" name="Oval 8"/>
          <p:cNvSpPr/>
          <p:nvPr/>
        </p:nvSpPr>
        <p:spPr>
          <a:xfrm>
            <a:off x="6257626" y="5579268"/>
            <a:ext cx="2733974" cy="115728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000" dirty="0">
                <a:cs typeface="B Titr" panose="00000700000000000000" pitchFamily="2" charset="-78"/>
              </a:rPr>
              <a:t>حوادث کار و عدم مدیریت صحیح</a:t>
            </a:r>
          </a:p>
        </p:txBody>
      </p:sp>
      <p:sp>
        <p:nvSpPr>
          <p:cNvPr id="10" name="TextBox 9"/>
          <p:cNvSpPr txBox="1"/>
          <p:nvPr/>
        </p:nvSpPr>
        <p:spPr>
          <a:xfrm>
            <a:off x="228600" y="3418166"/>
            <a:ext cx="4267200" cy="1938992"/>
          </a:xfrm>
          <a:prstGeom prst="rect">
            <a:avLst/>
          </a:prstGeom>
          <a:noFill/>
        </p:spPr>
        <p:txBody>
          <a:bodyPr wrap="square" rtlCol="1">
            <a:spAutoFit/>
          </a:bodyPr>
          <a:lstStyle/>
          <a:p>
            <a:pPr algn="just"/>
            <a:r>
              <a:rPr lang="fa-IR" sz="2400" b="1" dirty="0" smtClean="0">
                <a:cs typeface="B Zar" panose="00000400000000000000" pitchFamily="2" charset="-78"/>
              </a:rPr>
              <a:t>از </a:t>
            </a:r>
            <a:r>
              <a:rPr lang="fa-IR" sz="2400" b="1" dirty="0">
                <a:cs typeface="B Zar" panose="00000400000000000000" pitchFamily="2" charset="-78"/>
              </a:rPr>
              <a:t>جمله مهم ترین عواملی اند که ممکن است باعث ایجاد خطر و خسارت های جانی یا مالی از سوی مقاطعه کاران برای اشخاص ثالث یا کارفرما گردند . </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9329"/>
            <a:ext cx="4267200" cy="2788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0711895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763000" cy="3352800"/>
          </a:xfrm>
        </p:spPr>
        <p:txBody>
          <a:bodyPr/>
          <a:lstStyle/>
          <a:p>
            <a:pPr marL="46037" indent="0" algn="just">
              <a:lnSpc>
                <a:spcPct val="150000"/>
              </a:lnSpc>
              <a:buNone/>
            </a:pPr>
            <a:r>
              <a:rPr lang="fa-IR" sz="3200" dirty="0">
                <a:cs typeface="B Zar" pitchFamily="2" charset="-78"/>
              </a:rPr>
              <a:t>مقاطعه کاران یکی از شاخته شده ترین عوامل فعال در رشته های مهندسی اند که طرح های مختلف سازمانی را به انجام می رسانند . آن ها برحسب نوع قرارداد و اینکه چه مراحلی از کار ار به عهده گرفته باشند ، در مقابل کارفرما و اشخاص ثالث مسئولیت خواهند داشت . </a:t>
            </a:r>
          </a:p>
        </p:txBody>
      </p:sp>
      <p:sp>
        <p:nvSpPr>
          <p:cNvPr id="2" name="Plaque 1"/>
          <p:cNvSpPr/>
          <p:nvPr/>
        </p:nvSpPr>
        <p:spPr>
          <a:xfrm>
            <a:off x="762000" y="304800"/>
            <a:ext cx="7543800" cy="990600"/>
          </a:xfrm>
          <a:prstGeom prst="plaqu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32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anose="00000700000000000000" pitchFamily="2" charset="-78"/>
              </a:rPr>
              <a:t>10- مسئولیت مدنی آرشیتکت ها و مقاطعه کاران</a:t>
            </a:r>
            <a:endParaRPr lang="fa-IR" sz="3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anose="00000700000000000000" pitchFamily="2" charset="-78"/>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4329112"/>
            <a:ext cx="85344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2977398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026" y="1219200"/>
            <a:ext cx="8680373" cy="5486400"/>
          </a:xfrm>
        </p:spPr>
        <p:txBody>
          <a:bodyPr/>
          <a:lstStyle/>
          <a:p>
            <a:pPr marL="46037" indent="0" algn="just">
              <a:lnSpc>
                <a:spcPct val="150000"/>
              </a:lnSpc>
              <a:buNone/>
            </a:pPr>
            <a:r>
              <a:rPr lang="fa-IR" sz="2400" dirty="0">
                <a:cs typeface="B Zar" pitchFamily="2" charset="-78"/>
              </a:rPr>
              <a:t>مالک و مستاجر ، اعم از شخص حقیقی یا حقوقی ، حقوق و مسئولیت هایی در مقابل یکدیگر دارند . </a:t>
            </a:r>
            <a:endParaRPr lang="fa-IR" sz="2400" dirty="0" smtClean="0">
              <a:cs typeface="B Zar" pitchFamily="2" charset="-78"/>
            </a:endParaRPr>
          </a:p>
          <a:p>
            <a:pPr marL="46037" indent="0" algn="just">
              <a:lnSpc>
                <a:spcPct val="150000"/>
              </a:lnSpc>
              <a:buNone/>
            </a:pPr>
            <a:endParaRPr lang="fa-IR" sz="2400" dirty="0">
              <a:cs typeface="B Zar" pitchFamily="2" charset="-78"/>
            </a:endParaRPr>
          </a:p>
          <a:p>
            <a:pPr marL="46037" indent="0" algn="just">
              <a:lnSpc>
                <a:spcPct val="150000"/>
              </a:lnSpc>
              <a:buNone/>
            </a:pPr>
            <a:endParaRPr lang="fa-IR" sz="2400" dirty="0" smtClean="0">
              <a:cs typeface="B Zar" pitchFamily="2" charset="-78"/>
            </a:endParaRPr>
          </a:p>
          <a:p>
            <a:pPr marL="46037" indent="0" algn="just">
              <a:lnSpc>
                <a:spcPct val="150000"/>
              </a:lnSpc>
              <a:buNone/>
            </a:pPr>
            <a:r>
              <a:rPr lang="fa-IR" sz="2400" dirty="0" smtClean="0">
                <a:cs typeface="B Zar" pitchFamily="2" charset="-78"/>
              </a:rPr>
              <a:t>مطابق </a:t>
            </a:r>
            <a:r>
              <a:rPr lang="fa-IR" sz="2400" dirty="0">
                <a:cs typeface="B Zar" pitchFamily="2" charset="-78"/>
              </a:rPr>
              <a:t>قانون مسئولیت مدنی مصوب 1339 ، در صورتی که بر اثر وقوع حریق یا حادثه ای در یک خانه ، خانه همسایه نیز بسوزد یا خسارتی متوجه اموال و اثاث او شود ، دارنده خانه ای که کانون حریق بوده ، در مقابل همسایه خسارت دیده مسئول شناخته می شود و ملزم به جبران خسارت های وارد شده است . این مسئولیت ها نیز توسط بیمه گر و طی بیمه نامه مسئولیت مدنی قابل پوشش می باشد و مطابق آن خسارت های جانی و مالی ناشی از حریق جبران می گردد . </a:t>
            </a:r>
          </a:p>
          <a:p>
            <a:pPr marL="46037" indent="0" algn="just">
              <a:lnSpc>
                <a:spcPct val="150000"/>
              </a:lnSpc>
              <a:buNone/>
            </a:pPr>
            <a:endParaRPr lang="fa-IR" sz="2400" dirty="0">
              <a:cs typeface="B Zar" pitchFamily="2" charset="-78"/>
            </a:endParaRPr>
          </a:p>
        </p:txBody>
      </p:sp>
      <p:sp>
        <p:nvSpPr>
          <p:cNvPr id="2" name="Plaque 1"/>
          <p:cNvSpPr/>
          <p:nvPr/>
        </p:nvSpPr>
        <p:spPr>
          <a:xfrm>
            <a:off x="533400" y="209550"/>
            <a:ext cx="7086600" cy="990600"/>
          </a:xfrm>
          <a:prstGeom prst="plaqu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800" dirty="0" smtClean="0">
                <a:solidFill>
                  <a:srgbClr val="FFFF00"/>
                </a:solidFill>
                <a:cs typeface="B Titr" panose="00000700000000000000" pitchFamily="2" charset="-78"/>
              </a:rPr>
              <a:t>11- مسئولیت مدنی مالک و مستاجر در مقابل یکدیگر </a:t>
            </a:r>
            <a:endParaRPr lang="fa-IR" sz="2800" dirty="0">
              <a:solidFill>
                <a:srgbClr val="FFFF00"/>
              </a:solidFill>
              <a:cs typeface="B Titr" panose="00000700000000000000" pitchFamily="2" charset="-78"/>
            </a:endParaRPr>
          </a:p>
        </p:txBody>
      </p:sp>
      <p:sp>
        <p:nvSpPr>
          <p:cNvPr id="4" name="Plaque 3"/>
          <p:cNvSpPr/>
          <p:nvPr/>
        </p:nvSpPr>
        <p:spPr>
          <a:xfrm>
            <a:off x="2990850" y="2743200"/>
            <a:ext cx="5867400" cy="838200"/>
          </a:xfrm>
          <a:prstGeom prst="plaqu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400" dirty="0" smtClean="0">
                <a:solidFill>
                  <a:srgbClr val="FFFF00"/>
                </a:solidFill>
                <a:cs typeface="B Titr" panose="00000700000000000000" pitchFamily="2" charset="-78"/>
              </a:rPr>
              <a:t>12- مسئولیت </a:t>
            </a:r>
            <a:r>
              <a:rPr lang="fa-IR" sz="2400" dirty="0">
                <a:solidFill>
                  <a:srgbClr val="FFFF00"/>
                </a:solidFill>
                <a:cs typeface="B Titr" panose="00000700000000000000" pitchFamily="2" charset="-78"/>
              </a:rPr>
              <a:t>مدنی همسایه در مقابل همسایه </a:t>
            </a:r>
          </a:p>
        </p:txBody>
      </p:sp>
    </p:spTree>
    <p:extLst>
      <p:ext uri="{BB962C8B-B14F-4D97-AF65-F5344CB8AC3E}">
        <p14:creationId xmlns:p14="http://schemas.microsoft.com/office/powerpoint/2010/main" xmlns="" val="211962814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1233487"/>
            <a:ext cx="8839200" cy="4329113"/>
          </a:xfrm>
        </p:spPr>
        <p:txBody>
          <a:bodyPr/>
          <a:lstStyle/>
          <a:p>
            <a:pPr marL="46037" indent="0" algn="just">
              <a:lnSpc>
                <a:spcPct val="150000"/>
              </a:lnSpc>
              <a:buNone/>
            </a:pPr>
            <a:r>
              <a:rPr lang="fa-IR" sz="2800" dirty="0">
                <a:cs typeface="B Zar" pitchFamily="2" charset="-78"/>
              </a:rPr>
              <a:t>در این فصل مفهوم و مبنای مسئولیت از دیدگاه حقوقی اصول و قواعد مربوط به مسئولیت و انواع عمده ریسک های مسئولیت بیمه به عنوان ابزار اساسی اداره این ریسک ها مورد بررسی قرار می گیرد . </a:t>
            </a:r>
            <a:endParaRPr lang="fa-IR" sz="2800" dirty="0" smtClean="0">
              <a:cs typeface="B Zar" pitchFamily="2" charset="-78"/>
            </a:endParaRPr>
          </a:p>
          <a:p>
            <a:pPr marL="46037" indent="0" algn="just">
              <a:lnSpc>
                <a:spcPct val="150000"/>
              </a:lnSpc>
              <a:buNone/>
            </a:pPr>
            <a:endParaRPr lang="fa-IR" sz="2800" dirty="0">
              <a:cs typeface="B Zar" pitchFamily="2" charset="-78"/>
            </a:endParaRPr>
          </a:p>
          <a:p>
            <a:pPr marL="46037" indent="0" algn="just">
              <a:lnSpc>
                <a:spcPct val="150000"/>
              </a:lnSpc>
              <a:buNone/>
            </a:pPr>
            <a:r>
              <a:rPr lang="fa-IR" sz="2800" dirty="0" smtClean="0">
                <a:cs typeface="B Zar" pitchFamily="2" charset="-78"/>
              </a:rPr>
              <a:t>مسئولیت </a:t>
            </a:r>
            <a:r>
              <a:rPr lang="fa-IR" sz="2800" dirty="0">
                <a:cs typeface="B Zar" pitchFamily="2" charset="-78"/>
              </a:rPr>
              <a:t>از لحاظ لغوی از </a:t>
            </a:r>
            <a:r>
              <a:rPr lang="fa-IR" sz="2800" dirty="0" smtClean="0">
                <a:cs typeface="B Zar" pitchFamily="2" charset="-78"/>
              </a:rPr>
              <a:t>مصدر سوال </a:t>
            </a:r>
            <a:r>
              <a:rPr lang="fa-IR" sz="2800" dirty="0">
                <a:cs typeface="B Zar" pitchFamily="2" charset="-78"/>
              </a:rPr>
              <a:t>به معنی پرسیدن ، درخواست کردن ، بازخواست  </a:t>
            </a:r>
            <a:r>
              <a:rPr lang="fa-IR" sz="2800" dirty="0" smtClean="0">
                <a:cs typeface="B Zar" pitchFamily="2" charset="-78"/>
              </a:rPr>
              <a:t>کردن </a:t>
            </a:r>
            <a:endParaRPr lang="fa-IR" sz="2800" dirty="0">
              <a:cs typeface="B Zar" pitchFamily="2" charset="-78"/>
            </a:endParaRPr>
          </a:p>
          <a:p>
            <a:pPr marL="46037" indent="0" algn="just">
              <a:lnSpc>
                <a:spcPct val="150000"/>
              </a:lnSpc>
              <a:buNone/>
            </a:pPr>
            <a:endParaRPr lang="fa-IR" sz="2800" dirty="0" smtClean="0">
              <a:cs typeface="B Zar" pitchFamily="2" charset="-78"/>
            </a:endParaRPr>
          </a:p>
          <a:p>
            <a:pPr marL="46037" indent="0" algn="just">
              <a:lnSpc>
                <a:spcPct val="150000"/>
              </a:lnSpc>
              <a:buNone/>
            </a:pPr>
            <a:endParaRPr lang="fa-IR" sz="2800" dirty="0">
              <a:cs typeface="B Zar" pitchFamily="2" charset="-78"/>
            </a:endParaRPr>
          </a:p>
        </p:txBody>
      </p:sp>
      <p:sp>
        <p:nvSpPr>
          <p:cNvPr id="2" name="Plaque 1"/>
          <p:cNvSpPr/>
          <p:nvPr/>
        </p:nvSpPr>
        <p:spPr>
          <a:xfrm>
            <a:off x="6019800" y="381000"/>
            <a:ext cx="2286000" cy="838200"/>
          </a:xfrm>
          <a:prstGeom prst="plaque">
            <a:avLst/>
          </a:prstGeom>
        </p:spPr>
        <p:style>
          <a:lnRef idx="0">
            <a:schemeClr val="accent5"/>
          </a:lnRef>
          <a:fillRef idx="3">
            <a:schemeClr val="accent5"/>
          </a:fillRef>
          <a:effectRef idx="3">
            <a:schemeClr val="accent5"/>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3600" b="1" cap="all" dirty="0" smtClean="0">
                <a:ln w="9000" cmpd="sng">
                  <a:solidFill>
                    <a:srgbClr val="94147C">
                      <a:shade val="50000"/>
                      <a:satMod val="120000"/>
                    </a:srgbClr>
                  </a:solidFill>
                  <a:prstDash val="solid"/>
                </a:ln>
                <a:solidFill>
                  <a:srgbClr val="FFFF00"/>
                </a:solidFill>
                <a:effectLst>
                  <a:reflection blurRad="12700" stA="28000" endPos="45000" dist="1000" dir="5400000" sy="-100000" algn="bl" rotWithShape="0"/>
                </a:effectLst>
                <a:cs typeface="B Titr" pitchFamily="2" charset="-78"/>
              </a:rPr>
              <a:t>مقدمه</a:t>
            </a:r>
            <a:endParaRPr lang="fa-IR" sz="3600" b="1" cap="all" dirty="0">
              <a:ln w="9000" cmpd="sng">
                <a:solidFill>
                  <a:srgbClr val="94147C">
                    <a:shade val="50000"/>
                    <a:satMod val="120000"/>
                  </a:srgbClr>
                </a:solidFill>
                <a:prstDash val="solid"/>
              </a:ln>
              <a:solidFill>
                <a:srgbClr val="FFFF00"/>
              </a:solidFill>
              <a:effectLst>
                <a:reflection blurRad="12700" stA="28000" endPos="45000" dist="1000" dir="5400000" sy="-100000" algn="bl" rotWithShape="0"/>
              </a:effectLst>
              <a:cs typeface="B Titr" pitchFamily="2" charset="-78"/>
            </a:endParaRPr>
          </a:p>
        </p:txBody>
      </p:sp>
      <p:sp>
        <p:nvSpPr>
          <p:cNvPr id="3" name="Plaque 2"/>
          <p:cNvSpPr/>
          <p:nvPr/>
        </p:nvSpPr>
        <p:spPr>
          <a:xfrm>
            <a:off x="3829050" y="3352800"/>
            <a:ext cx="5029200" cy="762000"/>
          </a:xfrm>
          <a:prstGeom prst="plaqu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800" dirty="0">
                <a:solidFill>
                  <a:srgbClr val="FFFF00"/>
                </a:solidFill>
                <a:cs typeface="B Titr" panose="00000700000000000000" pitchFamily="2" charset="-78"/>
              </a:rPr>
              <a:t>مفهوم و مبانی حقوقی مسئولیت :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4776787"/>
            <a:ext cx="6172200" cy="1781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486400"/>
          </a:xfrm>
        </p:spPr>
        <p:txBody>
          <a:bodyPr/>
          <a:lstStyle/>
          <a:p>
            <a:pPr marL="46037" indent="0" algn="just">
              <a:lnSpc>
                <a:spcPct val="200000"/>
              </a:lnSpc>
              <a:buNone/>
            </a:pPr>
            <a:r>
              <a:rPr lang="fa-IR" sz="2800" dirty="0">
                <a:cs typeface="B Zar" pitchFamily="2" charset="-78"/>
              </a:rPr>
              <a:t>در این بیمه نامه ها ، خسارت هایی که بر اثر حوادث ناشی از بهره برداری و حمل و توزیع گاز و برق متوجه مشتریان یا اشخاص ثالث می شود ، زیر پوشش قرار می گیرد . این حوادث ممکن است در نتیجه یکی از عوامل زیر باشد : </a:t>
            </a:r>
            <a:endParaRPr lang="fa-IR" sz="2800" dirty="0" smtClean="0">
              <a:cs typeface="B Zar" pitchFamily="2" charset="-78"/>
            </a:endParaRPr>
          </a:p>
          <a:p>
            <a:pPr marL="46037" indent="0" algn="just">
              <a:lnSpc>
                <a:spcPct val="200000"/>
              </a:lnSpc>
              <a:buNone/>
            </a:pPr>
            <a:r>
              <a:rPr lang="fa-IR" sz="2800" dirty="0" smtClean="0">
                <a:cs typeface="B Zar" pitchFamily="2" charset="-78"/>
              </a:rPr>
              <a:t>1- فعل </a:t>
            </a:r>
            <a:r>
              <a:rPr lang="fa-IR" sz="2800" dirty="0">
                <a:cs typeface="B Zar" pitchFamily="2" charset="-78"/>
              </a:rPr>
              <a:t>یا تقصیر و خطای کارکنان بیمه گذار </a:t>
            </a:r>
            <a:endParaRPr lang="fa-IR" sz="2800" dirty="0" smtClean="0">
              <a:cs typeface="B Zar" pitchFamily="2" charset="-78"/>
            </a:endParaRPr>
          </a:p>
          <a:p>
            <a:pPr marL="46037" indent="0" algn="just">
              <a:lnSpc>
                <a:spcPct val="200000"/>
              </a:lnSpc>
              <a:buNone/>
            </a:pPr>
            <a:r>
              <a:rPr lang="fa-IR" sz="2800" dirty="0" smtClean="0">
                <a:cs typeface="B Zar" pitchFamily="2" charset="-78"/>
              </a:rPr>
              <a:t>2- عیب </a:t>
            </a:r>
            <a:r>
              <a:rPr lang="fa-IR" sz="2800" dirty="0">
                <a:cs typeface="B Zar" pitchFamily="2" charset="-78"/>
              </a:rPr>
              <a:t>و نقص ساختمان ها و تاسیسات بهره </a:t>
            </a:r>
            <a:r>
              <a:rPr lang="fa-IR" sz="2800" dirty="0" smtClean="0">
                <a:cs typeface="B Zar" pitchFamily="2" charset="-78"/>
              </a:rPr>
              <a:t>برداری</a:t>
            </a:r>
          </a:p>
          <a:p>
            <a:pPr marL="46037" indent="0" algn="just">
              <a:lnSpc>
                <a:spcPct val="200000"/>
              </a:lnSpc>
              <a:buNone/>
            </a:pPr>
            <a:r>
              <a:rPr lang="fa-IR" sz="2800" dirty="0" smtClean="0">
                <a:cs typeface="B Zar" pitchFamily="2" charset="-78"/>
              </a:rPr>
              <a:t>3- عدم </a:t>
            </a:r>
            <a:r>
              <a:rPr lang="fa-IR" sz="2800" dirty="0">
                <a:cs typeface="B Zar" pitchFamily="2" charset="-78"/>
              </a:rPr>
              <a:t>مراقبت در نگهداری آن ها </a:t>
            </a:r>
            <a:r>
              <a:rPr lang="fa-IR" sz="2800" dirty="0" smtClean="0">
                <a:cs typeface="B Zar" pitchFamily="2" charset="-78"/>
              </a:rPr>
              <a:t> و وسایل مواد </a:t>
            </a:r>
            <a:r>
              <a:rPr lang="fa-IR" sz="2800" dirty="0">
                <a:cs typeface="B Zar" pitchFamily="2" charset="-78"/>
              </a:rPr>
              <a:t>مورد استفاده موسسه توزیع گاز و برق . </a:t>
            </a:r>
          </a:p>
        </p:txBody>
      </p:sp>
      <p:sp>
        <p:nvSpPr>
          <p:cNvPr id="2" name="Plaque 1"/>
          <p:cNvSpPr/>
          <p:nvPr/>
        </p:nvSpPr>
        <p:spPr>
          <a:xfrm>
            <a:off x="685800" y="457200"/>
            <a:ext cx="7467600" cy="762000"/>
          </a:xfrm>
          <a:prstGeom prst="plaqu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dirty="0" smtClean="0">
                <a:solidFill>
                  <a:srgbClr val="FFFF00"/>
                </a:solidFill>
                <a:cs typeface="B Titr" panose="00000700000000000000" pitchFamily="2" charset="-78"/>
              </a:rPr>
              <a:t>13- مسئولیت مدنی ناشی از حوادث بره برداری و حمل و نقل و توزیع گاز و برق </a:t>
            </a:r>
            <a:endParaRPr lang="fa-IR" dirty="0">
              <a:solidFill>
                <a:srgbClr val="FFFF00"/>
              </a:solidFill>
              <a:cs typeface="B Titr" panose="00000700000000000000" pitchFamily="2" charset="-78"/>
            </a:endParaRPr>
          </a:p>
        </p:txBody>
      </p:sp>
    </p:spTree>
    <p:extLst>
      <p:ext uri="{BB962C8B-B14F-4D97-AF65-F5344CB8AC3E}">
        <p14:creationId xmlns:p14="http://schemas.microsoft.com/office/powerpoint/2010/main" xmlns="" val="274714795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763000" cy="5562600"/>
          </a:xfrm>
        </p:spPr>
        <p:txBody>
          <a:bodyPr/>
          <a:lstStyle/>
          <a:p>
            <a:pPr marL="46037" indent="0" algn="just">
              <a:lnSpc>
                <a:spcPct val="150000"/>
              </a:lnSpc>
              <a:buNone/>
            </a:pPr>
            <a:r>
              <a:rPr lang="fa-IR" sz="2600" dirty="0">
                <a:cs typeface="B Zar" pitchFamily="2" charset="-78"/>
              </a:rPr>
              <a:t>مسئولیت مدنی موسسه توزیع گاز در صورتی که ناشی از حوادث ، تاسیسات ، ساختمان ، وسایل و مواد مورد استفاده باشد ، تابع قانون مسئولیت مدنی است ولی اگر ناشی از حوادث وسایل نقلیه موتوری زمینی که حمل و نقل کپسول ها و مخازن گاز با آن ها صورت می گیرد باشد ، پیرو قانون بیمه اجباری شخص ثالث است . به هرحال ، موسسه های توزیع گاز و برق می توانند با تحصیل بیمه نامه مسئولیت مدنی ، تامین لازم را در مقابل ادعای خسارت اشخاص ثالث به دست آورند و جبران خسارت های اشی از حوادث و سوانح مربوط به فعالیت های خود به عهده بیمه گران بگذارند . این نوع بیمه در برگیرنده تعهد جبران خسارت های جانی است ، ولی با دریافت اضافه نرخ ، حدود 50 درصد خسارت های مالی نیز مورد تامین بیمه گر واقع می شود . </a:t>
            </a:r>
          </a:p>
        </p:txBody>
      </p:sp>
    </p:spTree>
    <p:extLst>
      <p:ext uri="{BB962C8B-B14F-4D97-AF65-F5344CB8AC3E}">
        <p14:creationId xmlns:p14="http://schemas.microsoft.com/office/powerpoint/2010/main" xmlns="" val="303528357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p:cNvSpPr/>
          <p:nvPr/>
        </p:nvSpPr>
        <p:spPr>
          <a:xfrm>
            <a:off x="4029075" y="381000"/>
            <a:ext cx="5105400" cy="914400"/>
          </a:xfrm>
          <a:prstGeom prst="plaqu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3200" dirty="0"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B Titr" panose="00000700000000000000" pitchFamily="2" charset="-78"/>
              </a:rPr>
              <a:t>سایر انواع مسئولیت مدنی </a:t>
            </a:r>
            <a:endParaRPr lang="fa-IR" sz="3200" dirty="0">
              <a:ln w="18415" cmpd="sng">
                <a:solidFill>
                  <a:srgbClr val="FFFFFF"/>
                </a:solidFill>
                <a:prstDash val="solid"/>
              </a:ln>
              <a:solidFill>
                <a:srgbClr val="FFFF00"/>
              </a:solidFill>
              <a:effectLst>
                <a:outerShdw blurRad="63500" dir="3600000" algn="tl" rotWithShape="0">
                  <a:srgbClr val="000000">
                    <a:alpha val="70000"/>
                  </a:srgbClr>
                </a:outerShdw>
              </a:effectLst>
              <a:cs typeface="B Titr" panose="000007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xmlns="" val="4235557794"/>
              </p:ext>
            </p:extLst>
          </p:nvPr>
        </p:nvGraphicFramePr>
        <p:xfrm>
          <a:off x="0" y="1584960"/>
          <a:ext cx="9144000" cy="5273040"/>
        </p:xfrm>
        <a:graphic>
          <a:graphicData uri="http://schemas.openxmlformats.org/drawingml/2006/table">
            <a:tbl>
              <a:tblPr rtl="1" firstRow="1" bandRow="1">
                <a:tableStyleId>{FABFCF23-3B69-468F-B69F-88F6DE6A72F2}</a:tableStyleId>
              </a:tblPr>
              <a:tblGrid>
                <a:gridCol w="9144000"/>
              </a:tblGrid>
              <a:tr h="870284">
                <a:tc>
                  <a:txBody>
                    <a:bodyPr/>
                    <a:lstStyle/>
                    <a:p>
                      <a:pPr rtl="1"/>
                      <a:r>
                        <a:rPr lang="fa-IR" sz="2800" dirty="0" smtClean="0">
                          <a:cs typeface="B Titr" panose="00000700000000000000" pitchFamily="2" charset="-78"/>
                        </a:rPr>
                        <a:t>1-بیمه مسئولیت مدنی شکارچیان</a:t>
                      </a:r>
                    </a:p>
                    <a:p>
                      <a:pPr rtl="1"/>
                      <a:endParaRPr lang="fa-IR" sz="2400" dirty="0">
                        <a:cs typeface="B Titr" panose="00000700000000000000" pitchFamily="2" charset="-78"/>
                      </a:endParaRPr>
                    </a:p>
                  </a:txBody>
                  <a:tcPr/>
                </a:tc>
              </a:tr>
              <a:tr h="870284">
                <a:tc>
                  <a:txBody>
                    <a:bodyPr/>
                    <a:lstStyle/>
                    <a:p>
                      <a:pPr rtl="1"/>
                      <a:r>
                        <a:rPr lang="fa-IR" sz="2800" dirty="0" smtClean="0">
                          <a:cs typeface="B Titr" panose="00000700000000000000" pitchFamily="2" charset="-78"/>
                        </a:rPr>
                        <a:t>2-بیمه مسئولیت مدنی ناشی از حوادث تحصیلی</a:t>
                      </a:r>
                    </a:p>
                    <a:p>
                      <a:pPr rtl="1"/>
                      <a:endParaRPr lang="fa-IR" sz="2400" dirty="0">
                        <a:cs typeface="B Titr" panose="00000700000000000000" pitchFamily="2" charset="-78"/>
                      </a:endParaRPr>
                    </a:p>
                  </a:txBody>
                  <a:tcPr/>
                </a:tc>
              </a:tr>
              <a:tr h="870284">
                <a:tc>
                  <a:txBody>
                    <a:bodyPr/>
                    <a:lstStyle/>
                    <a:p>
                      <a:pPr rtl="1"/>
                      <a:r>
                        <a:rPr lang="fa-IR" sz="2800" dirty="0" smtClean="0">
                          <a:cs typeface="B Titr" panose="00000700000000000000" pitchFamily="2" charset="-78"/>
                        </a:rPr>
                        <a:t>3-بیمه مسئولیت مدنی هتل داران صاحبان کافه ها و رستوران ها </a:t>
                      </a:r>
                    </a:p>
                    <a:p>
                      <a:pPr rtl="1"/>
                      <a:endParaRPr lang="fa-IR" sz="2400" dirty="0">
                        <a:cs typeface="B Titr" panose="00000700000000000000" pitchFamily="2" charset="-78"/>
                      </a:endParaRPr>
                    </a:p>
                  </a:txBody>
                  <a:tcPr/>
                </a:tc>
              </a:tr>
              <a:tr h="870284">
                <a:tc>
                  <a:txBody>
                    <a:bodyPr/>
                    <a:lstStyle/>
                    <a:p>
                      <a:pPr rtl="1"/>
                      <a:r>
                        <a:rPr lang="fa-IR" sz="2800" dirty="0" smtClean="0">
                          <a:cs typeface="B Titr" panose="00000700000000000000" pitchFamily="2" charset="-78"/>
                        </a:rPr>
                        <a:t>4-بیمه مسئولیت مدنی متصدیان سینماها ، تئاترها و مراکز نمایشی </a:t>
                      </a:r>
                    </a:p>
                    <a:p>
                      <a:pPr rtl="1"/>
                      <a:endParaRPr lang="fa-IR" sz="2400" dirty="0">
                        <a:cs typeface="B Titr" panose="00000700000000000000" pitchFamily="2" charset="-78"/>
                      </a:endParaRPr>
                    </a:p>
                  </a:txBody>
                  <a:tcPr/>
                </a:tc>
              </a:tr>
              <a:tr h="1243263">
                <a:tc>
                  <a:txBody>
                    <a:bodyPr/>
                    <a:lstStyle/>
                    <a:p>
                      <a:pPr rtl="1">
                        <a:lnSpc>
                          <a:spcPct val="150000"/>
                        </a:lnSpc>
                      </a:pPr>
                      <a:r>
                        <a:rPr lang="fa-IR" sz="2800" dirty="0" smtClean="0">
                          <a:cs typeface="B Titr" panose="00000700000000000000" pitchFamily="2" charset="-78"/>
                        </a:rPr>
                        <a:t>5-بیمه مسئولیت مدنی باشگاه های ورزشی در قبال اعضای باشگاه ها ، تماشاچیان و اشخاص ثالث</a:t>
                      </a:r>
                    </a:p>
                    <a:p>
                      <a:pPr rtl="1"/>
                      <a:endParaRPr lang="fa-IR" sz="2400" dirty="0">
                        <a:cs typeface="B Titr" panose="00000700000000000000" pitchFamily="2" charset="-78"/>
                      </a:endParaRPr>
                    </a:p>
                  </a:txBody>
                  <a:tcPr/>
                </a:tc>
              </a:tr>
            </a:tbl>
          </a:graphicData>
        </a:graphic>
      </p:graphicFrame>
    </p:spTree>
    <p:extLst>
      <p:ext uri="{BB962C8B-B14F-4D97-AF65-F5344CB8AC3E}">
        <p14:creationId xmlns:p14="http://schemas.microsoft.com/office/powerpoint/2010/main" xmlns="" val="290169379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80291482"/>
              </p:ext>
            </p:extLst>
          </p:nvPr>
        </p:nvGraphicFramePr>
        <p:xfrm>
          <a:off x="66675" y="1219200"/>
          <a:ext cx="8991600" cy="5486401"/>
        </p:xfrm>
        <a:graphic>
          <a:graphicData uri="http://schemas.openxmlformats.org/drawingml/2006/table">
            <a:tbl>
              <a:tblPr rtl="1" firstRow="1" bandRow="1">
                <a:tableStyleId>{FABFCF23-3B69-468F-B69F-88F6DE6A72F2}</a:tableStyleId>
              </a:tblPr>
              <a:tblGrid>
                <a:gridCol w="8991600"/>
              </a:tblGrid>
              <a:tr h="1722211">
                <a:tc>
                  <a:txBody>
                    <a:bodyPr/>
                    <a:lstStyle/>
                    <a:p>
                      <a:pPr rtl="1">
                        <a:lnSpc>
                          <a:spcPct val="150000"/>
                        </a:lnSpc>
                      </a:pPr>
                      <a:r>
                        <a:rPr lang="fa-IR" sz="2800" dirty="0" smtClean="0">
                          <a:cs typeface="B Titr" panose="00000700000000000000" pitchFamily="2" charset="-78"/>
                        </a:rPr>
                        <a:t>6-بیمه مسئولیت مدنی مالکان ساختمان ها ( ماده 333 قانون مدنی و قانون مسئولیت مدنی مصوب 1339 ) </a:t>
                      </a:r>
                    </a:p>
                    <a:p>
                      <a:pPr rtl="1"/>
                      <a:endParaRPr lang="fa-IR" dirty="0">
                        <a:cs typeface="B Titr" panose="00000700000000000000" pitchFamily="2" charset="-78"/>
                      </a:endParaRPr>
                    </a:p>
                  </a:txBody>
                  <a:tcPr/>
                </a:tc>
              </a:tr>
              <a:tr h="925311">
                <a:tc>
                  <a:txBody>
                    <a:bodyPr/>
                    <a:lstStyle/>
                    <a:p>
                      <a:pPr rtl="1"/>
                      <a:r>
                        <a:rPr lang="fa-IR" sz="3200" dirty="0" smtClean="0">
                          <a:cs typeface="B Titr" panose="00000700000000000000" pitchFamily="2" charset="-78"/>
                        </a:rPr>
                        <a:t>7-بیمه مسئولیت صاحبان حیوان ها و دامداران </a:t>
                      </a:r>
                    </a:p>
                    <a:p>
                      <a:pPr rtl="1"/>
                      <a:endParaRPr lang="fa-IR" dirty="0">
                        <a:cs typeface="B Titr" panose="00000700000000000000" pitchFamily="2" charset="-78"/>
                      </a:endParaRPr>
                    </a:p>
                  </a:txBody>
                  <a:tcPr/>
                </a:tc>
              </a:tr>
              <a:tr h="925311">
                <a:tc>
                  <a:txBody>
                    <a:bodyPr/>
                    <a:lstStyle/>
                    <a:p>
                      <a:pPr rtl="1"/>
                      <a:r>
                        <a:rPr lang="fa-IR" sz="3200" dirty="0" smtClean="0">
                          <a:cs typeface="B Titr" panose="00000700000000000000" pitchFamily="2" charset="-78"/>
                        </a:rPr>
                        <a:t>8-بیمه مسئولیت مدنی ناشی از حوادث بالابرنده ها </a:t>
                      </a:r>
                    </a:p>
                    <a:p>
                      <a:pPr rtl="1"/>
                      <a:endParaRPr lang="fa-IR" dirty="0">
                        <a:cs typeface="B Titr" panose="00000700000000000000" pitchFamily="2" charset="-78"/>
                      </a:endParaRPr>
                    </a:p>
                  </a:txBody>
                  <a:tcPr/>
                </a:tc>
              </a:tr>
              <a:tr h="956784">
                <a:tc>
                  <a:txBody>
                    <a:bodyPr/>
                    <a:lstStyle/>
                    <a:p>
                      <a:pPr rtl="1"/>
                      <a:r>
                        <a:rPr lang="fa-IR" sz="3600" dirty="0" smtClean="0">
                          <a:cs typeface="B Titr" panose="00000700000000000000" pitchFamily="2" charset="-78"/>
                        </a:rPr>
                        <a:t>9-بیمه نامه جامع مسئولیت شخصی </a:t>
                      </a:r>
                    </a:p>
                    <a:p>
                      <a:pPr rtl="1"/>
                      <a:endParaRPr lang="fa-IR" dirty="0">
                        <a:cs typeface="B Titr" panose="00000700000000000000" pitchFamily="2" charset="-78"/>
                      </a:endParaRPr>
                    </a:p>
                  </a:txBody>
                  <a:tcPr/>
                </a:tc>
              </a:tr>
              <a:tr h="956784">
                <a:tc>
                  <a:txBody>
                    <a:bodyPr/>
                    <a:lstStyle/>
                    <a:p>
                      <a:pPr rtl="1"/>
                      <a:r>
                        <a:rPr lang="fa-IR" sz="3600" dirty="0" smtClean="0">
                          <a:cs typeface="B Titr" panose="00000700000000000000" pitchFamily="2" charset="-78"/>
                        </a:rPr>
                        <a:t>10-بیمه نامه جامع مسئولیت عمومی </a:t>
                      </a:r>
                    </a:p>
                    <a:p>
                      <a:pPr rtl="1"/>
                      <a:endParaRPr lang="fa-IR" dirty="0">
                        <a:cs typeface="B Titr" panose="00000700000000000000" pitchFamily="2" charset="-78"/>
                      </a:endParaRPr>
                    </a:p>
                  </a:txBody>
                  <a:tcPr/>
                </a:tc>
              </a:tr>
            </a:tbl>
          </a:graphicData>
        </a:graphic>
      </p:graphicFrame>
    </p:spTree>
    <p:extLst>
      <p:ext uri="{BB962C8B-B14F-4D97-AF65-F5344CB8AC3E}">
        <p14:creationId xmlns:p14="http://schemas.microsoft.com/office/powerpoint/2010/main" xmlns="" val="251331245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0" y="0"/>
            <a:ext cx="9144000" cy="2209800"/>
          </a:xfrm>
          <a:prstGeom prst="plaqu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lnSpc>
                <a:spcPct val="150000"/>
              </a:lnSpc>
            </a:pPr>
            <a:endParaRPr lang="fa-IR" sz="32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itchFamily="2" charset="-78"/>
            </a:endParaRPr>
          </a:p>
          <a:p>
            <a:pPr algn="ctr">
              <a:lnSpc>
                <a:spcPct val="150000"/>
              </a:lnSpc>
            </a:pPr>
            <a:r>
              <a:rPr lang="fa-IR" sz="32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itchFamily="2" charset="-78"/>
              </a:rPr>
              <a:t>با </a:t>
            </a:r>
            <a:r>
              <a:rPr lang="fa-IR" sz="3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itchFamily="2" charset="-78"/>
              </a:rPr>
              <a:t>تشکر از صبر و شکیبایی شما . . . </a:t>
            </a:r>
          </a:p>
          <a:p>
            <a:pPr algn="ctr"/>
            <a:r>
              <a:rPr lang="fa-IR" sz="88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itchFamily="2" charset="-78"/>
              </a:rPr>
              <a:t>پایان  </a:t>
            </a:r>
            <a:endParaRPr lang="fa-IR" sz="96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itchFamily="2" charset="-78"/>
            </a:endParaRPr>
          </a:p>
          <a:p>
            <a:pPr algn="ctr"/>
            <a:endParaRPr lang="fa-IR" sz="3200" dirty="0">
              <a:solidFill>
                <a:srgbClr val="FFFF00"/>
              </a:solidFill>
              <a:cs typeface="B Titr" pitchFamily="2"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 y="2209800"/>
            <a:ext cx="9124950" cy="464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8953126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381000" y="381000"/>
            <a:ext cx="7853190" cy="990600"/>
          </a:xfrm>
          <a:prstGeom prst="plaque">
            <a:avLst/>
          </a:prstGeom>
        </p:spPr>
        <p:style>
          <a:lnRef idx="0">
            <a:schemeClr val="accent5"/>
          </a:lnRef>
          <a:fillRef idx="3">
            <a:schemeClr val="accent5"/>
          </a:fillRef>
          <a:effectRef idx="3">
            <a:schemeClr val="accent5"/>
          </a:effectRef>
          <a:fontRef idx="minor">
            <a:schemeClr val="lt1"/>
          </a:fontRef>
        </p:style>
        <p:txBody>
          <a:bodyPr rtlCol="1" anchor="ctr"/>
          <a:lstStyle/>
          <a:p>
            <a:r>
              <a:rPr lang="fa-IR" sz="3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itchFamily="2" charset="-78"/>
              </a:rPr>
              <a:t>مسئولیت شکل های مختلفی دارد و مهم ترین آن ها : </a:t>
            </a:r>
            <a:endParaRPr lang="en-US" sz="3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itchFamily="2" charset="-78"/>
            </a:endParaRPr>
          </a:p>
        </p:txBody>
      </p:sp>
      <p:sp>
        <p:nvSpPr>
          <p:cNvPr id="2" name="Rectangle 1"/>
          <p:cNvSpPr/>
          <p:nvPr/>
        </p:nvSpPr>
        <p:spPr>
          <a:xfrm>
            <a:off x="5286375" y="2438400"/>
            <a:ext cx="3752850" cy="1066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3200" dirty="0" smtClean="0">
                <a:cs typeface="B Titr" panose="00000700000000000000" pitchFamily="2" charset="-78"/>
              </a:rPr>
              <a:t>1-   مسئولیت </a:t>
            </a:r>
            <a:r>
              <a:rPr lang="fa-IR" sz="3200" dirty="0">
                <a:cs typeface="B Titr" panose="00000700000000000000" pitchFamily="2" charset="-78"/>
              </a:rPr>
              <a:t>اخلاقی </a:t>
            </a:r>
          </a:p>
        </p:txBody>
      </p:sp>
      <p:sp>
        <p:nvSpPr>
          <p:cNvPr id="4" name="Rectangle 3"/>
          <p:cNvSpPr/>
          <p:nvPr/>
        </p:nvSpPr>
        <p:spPr>
          <a:xfrm>
            <a:off x="5333999" y="4633912"/>
            <a:ext cx="3705225" cy="1219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3200" dirty="0" smtClean="0">
                <a:cs typeface="B Titr" panose="00000700000000000000" pitchFamily="2" charset="-78"/>
              </a:rPr>
              <a:t>2-  مسئولیت </a:t>
            </a:r>
            <a:r>
              <a:rPr lang="fa-IR" sz="3200" dirty="0">
                <a:cs typeface="B Titr" panose="00000700000000000000" pitchFamily="2" charset="-78"/>
              </a:rPr>
              <a:t>قانونی </a:t>
            </a:r>
          </a:p>
        </p:txBody>
      </p:sp>
      <p:sp>
        <p:nvSpPr>
          <p:cNvPr id="5" name="Parallelogram 4"/>
          <p:cNvSpPr/>
          <p:nvPr/>
        </p:nvSpPr>
        <p:spPr>
          <a:xfrm>
            <a:off x="581026" y="4252912"/>
            <a:ext cx="3955169" cy="762000"/>
          </a:xfrm>
          <a:prstGeom prst="parallelogram">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000" dirty="0">
                <a:cs typeface="B Titr" panose="00000700000000000000" pitchFamily="2" charset="-78"/>
              </a:rPr>
              <a:t>الف ) مسئولیت کیفری (جزایی) </a:t>
            </a:r>
          </a:p>
        </p:txBody>
      </p:sp>
      <p:sp>
        <p:nvSpPr>
          <p:cNvPr id="7" name="Parallelogram 6"/>
          <p:cNvSpPr/>
          <p:nvPr/>
        </p:nvSpPr>
        <p:spPr>
          <a:xfrm>
            <a:off x="381000" y="5762624"/>
            <a:ext cx="3810000" cy="762000"/>
          </a:xfrm>
          <a:prstGeom prst="parallelogram">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400" dirty="0">
                <a:cs typeface="B Titr" panose="00000700000000000000" pitchFamily="2" charset="-78"/>
              </a:rPr>
              <a:t>ب ) مسئولیت مدنی </a:t>
            </a:r>
          </a:p>
        </p:txBody>
      </p:sp>
      <p:cxnSp>
        <p:nvCxnSpPr>
          <p:cNvPr id="9" name="Straight Arrow Connector 8"/>
          <p:cNvCxnSpPr>
            <a:endCxn id="5" idx="2"/>
          </p:cNvCxnSpPr>
          <p:nvPr/>
        </p:nvCxnSpPr>
        <p:spPr>
          <a:xfrm flipH="1" flipV="1">
            <a:off x="4440945" y="4633912"/>
            <a:ext cx="893055"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a:endCxn id="7" idx="2"/>
          </p:cNvCxnSpPr>
          <p:nvPr/>
        </p:nvCxnSpPr>
        <p:spPr>
          <a:xfrm flipH="1">
            <a:off x="4095750" y="5562600"/>
            <a:ext cx="1238250" cy="5810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1672" y="1600200"/>
            <a:ext cx="4495800" cy="24929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66850"/>
            <a:ext cx="8610600" cy="5029200"/>
          </a:xfrm>
        </p:spPr>
        <p:txBody>
          <a:bodyPr/>
          <a:lstStyle/>
          <a:p>
            <a:pPr marL="46037" indent="0" algn="just">
              <a:lnSpc>
                <a:spcPct val="150000"/>
              </a:lnSpc>
              <a:buNone/>
            </a:pPr>
            <a:r>
              <a:rPr lang="fa-IR" sz="2800" dirty="0">
                <a:cs typeface="B Zar" pitchFamily="2" charset="-78"/>
              </a:rPr>
              <a:t>مسئولیت قانونی وجود خسارت را ایجاب می کند برحسب این که خسارت متوجه فرد یا جامعه باشد دو نوع مسئولیت داریم : </a:t>
            </a:r>
          </a:p>
          <a:p>
            <a:pPr marL="46037" indent="0" algn="just">
              <a:lnSpc>
                <a:spcPct val="150000"/>
              </a:lnSpc>
              <a:buNone/>
            </a:pPr>
            <a:r>
              <a:rPr lang="fa-IR" sz="2600" b="1" dirty="0" smtClean="0">
                <a:solidFill>
                  <a:srgbClr val="FFFF00"/>
                </a:solidFill>
                <a:cs typeface="B Zar" pitchFamily="2" charset="-78"/>
              </a:rPr>
              <a:t>1-مسئولیت </a:t>
            </a:r>
            <a:r>
              <a:rPr lang="fa-IR" sz="2600" b="1" dirty="0">
                <a:solidFill>
                  <a:srgbClr val="FFFF00"/>
                </a:solidFill>
                <a:cs typeface="B Zar" pitchFamily="2" charset="-78"/>
              </a:rPr>
              <a:t>کیفری : </a:t>
            </a:r>
            <a:r>
              <a:rPr lang="fa-IR" sz="2600" dirty="0">
                <a:cs typeface="B Zar" pitchFamily="2" charset="-78"/>
              </a:rPr>
              <a:t>اگر فرد یا افراد بر اثر رفتار و کردار خود نظم جامعه را مختل کنند ، بدیهی است جامعه برای نظم </a:t>
            </a:r>
            <a:r>
              <a:rPr lang="fa-IR" sz="2600" dirty="0" smtClean="0">
                <a:cs typeface="B Zar" pitchFamily="2" charset="-78"/>
              </a:rPr>
              <a:t>عمومی </a:t>
            </a:r>
            <a:r>
              <a:rPr lang="fa-IR" sz="2600" dirty="0">
                <a:cs typeface="B Zar" pitchFamily="2" charset="-78"/>
              </a:rPr>
              <a:t>و منافع جامعه شخص مخالف را مجازات می کنند . (( در مسئولیت کیفری خسارت وارد به جامعه ولی در مسئولیت مدنی خسارت وارد به زیان خصوصی وارده به فرد مورد نظر است </a:t>
            </a:r>
            <a:r>
              <a:rPr lang="fa-IR" sz="2600" dirty="0" smtClean="0">
                <a:cs typeface="B Zar" pitchFamily="2" charset="-78"/>
              </a:rPr>
              <a:t>))</a:t>
            </a:r>
          </a:p>
          <a:p>
            <a:pPr marL="46037" indent="0" algn="just">
              <a:lnSpc>
                <a:spcPct val="150000"/>
              </a:lnSpc>
              <a:buNone/>
            </a:pPr>
            <a:r>
              <a:rPr lang="fa-IR" sz="2600" b="1" dirty="0" smtClean="0">
                <a:solidFill>
                  <a:srgbClr val="FFFF00"/>
                </a:solidFill>
                <a:cs typeface="B Zar" pitchFamily="2" charset="-78"/>
              </a:rPr>
              <a:t>2- مسئولیت </a:t>
            </a:r>
            <a:r>
              <a:rPr lang="fa-IR" sz="2600" b="1" dirty="0">
                <a:solidFill>
                  <a:srgbClr val="FFFF00"/>
                </a:solidFill>
                <a:cs typeface="B Zar" pitchFamily="2" charset="-78"/>
              </a:rPr>
              <a:t>مدنی </a:t>
            </a:r>
            <a:r>
              <a:rPr lang="fa-IR" sz="2600" b="1" dirty="0" smtClean="0">
                <a:solidFill>
                  <a:srgbClr val="FFFF00"/>
                </a:solidFill>
                <a:cs typeface="B Zar" pitchFamily="2" charset="-78"/>
              </a:rPr>
              <a:t>: </a:t>
            </a:r>
            <a:r>
              <a:rPr lang="fa-IR" sz="2800" dirty="0" smtClean="0">
                <a:cs typeface="B Zar" pitchFamily="2" charset="-78"/>
              </a:rPr>
              <a:t>فرد یا افرادی به دیگری خسارت وارد کنند . </a:t>
            </a:r>
            <a:endParaRPr lang="fa-IR" sz="2800" dirty="0">
              <a:cs typeface="B Zar" pitchFamily="2" charset="-78"/>
            </a:endParaRPr>
          </a:p>
          <a:p>
            <a:pPr marL="46037" indent="0" algn="just">
              <a:lnSpc>
                <a:spcPct val="150000"/>
              </a:lnSpc>
              <a:buNone/>
            </a:pPr>
            <a:endParaRPr lang="fa-IR" sz="2800" dirty="0">
              <a:cs typeface="B Zar" pitchFamily="2" charset="-78"/>
            </a:endParaRPr>
          </a:p>
        </p:txBody>
      </p:sp>
      <p:sp>
        <p:nvSpPr>
          <p:cNvPr id="2" name="Plaque 1"/>
          <p:cNvSpPr/>
          <p:nvPr/>
        </p:nvSpPr>
        <p:spPr>
          <a:xfrm>
            <a:off x="1066800" y="381000"/>
            <a:ext cx="6934200" cy="914400"/>
          </a:xfrm>
          <a:prstGeom prst="plaque">
            <a:avLst/>
          </a:prstGeom>
        </p:spPr>
        <p:style>
          <a:lnRef idx="0">
            <a:schemeClr val="accent5"/>
          </a:lnRef>
          <a:fillRef idx="3">
            <a:schemeClr val="accent5"/>
          </a:fillRef>
          <a:effectRef idx="3">
            <a:schemeClr val="accent5"/>
          </a:effectRef>
          <a:fontRef idx="minor">
            <a:schemeClr val="lt1"/>
          </a:fontRef>
        </p:style>
        <p:txBody>
          <a:bodyPr rtlCol="1" anchor="ctr"/>
          <a:lstStyle/>
          <a:p>
            <a:pPr lvl="0" algn="ctr"/>
            <a:r>
              <a:rPr lang="fa-IR" sz="3200" b="1" cap="all" dirty="0">
                <a:ln w="9000" cmpd="sng">
                  <a:solidFill>
                    <a:srgbClr val="94147C">
                      <a:shade val="50000"/>
                      <a:satMod val="120000"/>
                    </a:srgbClr>
                  </a:solidFill>
                  <a:prstDash val="solid"/>
                </a:ln>
                <a:solidFill>
                  <a:srgbClr val="FFFF00"/>
                </a:solidFill>
                <a:effectLst>
                  <a:reflection blurRad="12700" stA="28000" endPos="45000" dist="1000" dir="5400000" sy="-100000" algn="bl" rotWithShape="0"/>
                </a:effectLst>
                <a:cs typeface="B Titr" pitchFamily="2" charset="-78"/>
              </a:rPr>
              <a:t>فرق بین مسئولیت کیفری و مسئولیت مدنی : </a:t>
            </a:r>
          </a:p>
        </p:txBody>
      </p:sp>
    </p:spTree>
    <p:extLst>
      <p:ext uri="{BB962C8B-B14F-4D97-AF65-F5344CB8AC3E}">
        <p14:creationId xmlns:p14="http://schemas.microsoft.com/office/powerpoint/2010/main" xmlns="" val="4361780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71437" y="1371600"/>
            <a:ext cx="8763000" cy="4724400"/>
          </a:xfrm>
        </p:spPr>
        <p:txBody>
          <a:bodyPr/>
          <a:lstStyle/>
          <a:p>
            <a:pPr marL="44450" indent="0" algn="just" eaLnBrk="1" hangingPunct="1">
              <a:lnSpc>
                <a:spcPct val="200000"/>
              </a:lnSpc>
              <a:buNone/>
            </a:pPr>
            <a:r>
              <a:rPr lang="fa-IR" sz="2800" b="1" dirty="0" smtClean="0">
                <a:solidFill>
                  <a:srgbClr val="FFFF00"/>
                </a:solidFill>
                <a:cs typeface="B Zar" panose="00000400000000000000" pitchFamily="2" charset="-78"/>
              </a:rPr>
              <a:t>1-مسئولیت </a:t>
            </a:r>
            <a:r>
              <a:rPr lang="fa-IR" sz="2800" b="1" dirty="0">
                <a:solidFill>
                  <a:srgbClr val="FFFF00"/>
                </a:solidFill>
                <a:cs typeface="B Zar" panose="00000400000000000000" pitchFamily="2" charset="-78"/>
              </a:rPr>
              <a:t>ناشی ازقرارداد یا مسئولیت قراردادی : </a:t>
            </a:r>
            <a:r>
              <a:rPr lang="fa-IR" sz="2800" dirty="0" smtClean="0">
                <a:cs typeface="B Zar" panose="00000400000000000000" pitchFamily="2" charset="-78"/>
              </a:rPr>
              <a:t>شامل </a:t>
            </a:r>
            <a:r>
              <a:rPr lang="fa-IR" sz="2800" dirty="0">
                <a:cs typeface="B Zar" panose="00000400000000000000" pitchFamily="2" charset="-78"/>
              </a:rPr>
              <a:t>مواردی است که یک طرف قرارداد به علت تخلف از شرایط و تعهدات مندرج در آن باعث ضرر و زیان دیگری می شود که در این صورت ملزم به جبران زیان وارد شده است </a:t>
            </a:r>
            <a:r>
              <a:rPr lang="fa-IR" sz="2800" dirty="0" smtClean="0">
                <a:cs typeface="B Zar" panose="00000400000000000000" pitchFamily="2" charset="-78"/>
              </a:rPr>
              <a:t>.</a:t>
            </a:r>
            <a:endParaRPr lang="fa-IR" sz="2800" dirty="0">
              <a:cs typeface="B Zar" panose="00000400000000000000" pitchFamily="2" charset="-78"/>
            </a:endParaRPr>
          </a:p>
          <a:p>
            <a:pPr marL="44450" indent="0" algn="just" eaLnBrk="1" hangingPunct="1">
              <a:lnSpc>
                <a:spcPct val="200000"/>
              </a:lnSpc>
              <a:buNone/>
            </a:pPr>
            <a:endParaRPr lang="fa-IR" sz="2800" dirty="0" smtClean="0">
              <a:cs typeface="B Zar" panose="00000400000000000000" pitchFamily="2" charset="-78"/>
            </a:endParaRPr>
          </a:p>
        </p:txBody>
      </p:sp>
      <p:sp>
        <p:nvSpPr>
          <p:cNvPr id="3" name="Plaque 2"/>
          <p:cNvSpPr/>
          <p:nvPr/>
        </p:nvSpPr>
        <p:spPr>
          <a:xfrm>
            <a:off x="3176587" y="381000"/>
            <a:ext cx="5105400" cy="933450"/>
          </a:xfrm>
          <a:prstGeom prst="plaqu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3200" dirty="0" smtClean="0">
                <a:solidFill>
                  <a:srgbClr val="FFFF00"/>
                </a:solidFill>
                <a:cs typeface="B Titr" panose="00000700000000000000" pitchFamily="2" charset="-78"/>
              </a:rPr>
              <a:t>انواع مسئولیت مدنی</a:t>
            </a:r>
            <a:endParaRPr lang="fa-IR" sz="3200" dirty="0">
              <a:solidFill>
                <a:srgbClr val="FFFF00"/>
              </a:solidFill>
              <a:cs typeface="B Titr" panose="00000700000000000000" pitchFamily="2" charset="-78"/>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4114800"/>
            <a:ext cx="74676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12348" cy="3581400"/>
          </a:xfrm>
        </p:spPr>
        <p:txBody>
          <a:bodyPr/>
          <a:lstStyle/>
          <a:p>
            <a:pPr marL="46037" indent="0" algn="just">
              <a:lnSpc>
                <a:spcPct val="150000"/>
              </a:lnSpc>
              <a:buNone/>
            </a:pPr>
            <a:r>
              <a:rPr lang="fa-IR" sz="2800" b="1" dirty="0" smtClean="0">
                <a:solidFill>
                  <a:srgbClr val="FFFF00"/>
                </a:solidFill>
                <a:cs typeface="B Zar" pitchFamily="2" charset="-78"/>
              </a:rPr>
              <a:t>2- مسئولیت </a:t>
            </a:r>
            <a:r>
              <a:rPr lang="fa-IR" sz="2800" b="1" dirty="0">
                <a:solidFill>
                  <a:srgbClr val="FFFF00"/>
                </a:solidFill>
                <a:cs typeface="B Zar" pitchFamily="2" charset="-78"/>
              </a:rPr>
              <a:t>ناشی از عمل خلاف یا مسئولیت جرمی و شبه جرمی </a:t>
            </a:r>
          </a:p>
          <a:p>
            <a:pPr marL="46037" indent="0" algn="just">
              <a:lnSpc>
                <a:spcPct val="150000"/>
              </a:lnSpc>
              <a:buNone/>
            </a:pPr>
            <a:r>
              <a:rPr lang="fa-IR" sz="2800" b="1" dirty="0" smtClean="0">
                <a:solidFill>
                  <a:srgbClr val="FFFF00"/>
                </a:solidFill>
                <a:cs typeface="B Zar" pitchFamily="2" charset="-78"/>
              </a:rPr>
              <a:t>مسئولیت جرمی : </a:t>
            </a:r>
            <a:r>
              <a:rPr lang="fa-IR" sz="2800" dirty="0">
                <a:cs typeface="B Zar" pitchFamily="2" charset="-78"/>
              </a:rPr>
              <a:t>ناظر به مواردی است که شخص بر اثر عمل غیرمجاز به طور عمدی باعث ورود خسارت به دیگری شود . </a:t>
            </a:r>
          </a:p>
          <a:p>
            <a:pPr marL="46037" indent="0" algn="just">
              <a:lnSpc>
                <a:spcPct val="150000"/>
              </a:lnSpc>
              <a:buNone/>
            </a:pPr>
            <a:r>
              <a:rPr lang="fa-IR" sz="2800" b="1" dirty="0">
                <a:solidFill>
                  <a:srgbClr val="FFFF00"/>
                </a:solidFill>
                <a:cs typeface="B Zar" pitchFamily="2" charset="-78"/>
              </a:rPr>
              <a:t>مسئولیت شبه جرمی : </a:t>
            </a:r>
            <a:r>
              <a:rPr lang="fa-IR" sz="2800" dirty="0">
                <a:cs typeface="B Zar" pitchFamily="2" charset="-78"/>
              </a:rPr>
              <a:t>ولی اگر عمل او سهوی و از روی بی احتیاطی و غفلت باشد و مسئولیت مدنی او شبه جرمی است . </a:t>
            </a:r>
          </a:p>
          <a:p>
            <a:pPr marL="46037" indent="0" algn="just">
              <a:lnSpc>
                <a:spcPct val="150000"/>
              </a:lnSpc>
              <a:buNone/>
            </a:pPr>
            <a:endParaRPr lang="fa-IR" sz="2800" dirty="0">
              <a:cs typeface="B Zar" pitchFamily="2" charset="-78"/>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4648200"/>
            <a:ext cx="77724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0006662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38250"/>
            <a:ext cx="8763000" cy="4476750"/>
          </a:xfrm>
        </p:spPr>
        <p:txBody>
          <a:bodyPr/>
          <a:lstStyle/>
          <a:p>
            <a:pPr marL="46037" indent="0" algn="just">
              <a:lnSpc>
                <a:spcPct val="200000"/>
              </a:lnSpc>
              <a:buNone/>
              <a:defRPr/>
            </a:pPr>
            <a:r>
              <a:rPr lang="fa-IR" sz="2800" dirty="0" smtClean="0">
                <a:cs typeface="B Zar" pitchFamily="2" charset="-78"/>
              </a:rPr>
              <a:t>عبارت </a:t>
            </a:r>
            <a:r>
              <a:rPr lang="fa-IR" sz="2800" dirty="0">
                <a:cs typeface="B Zar" pitchFamily="2" charset="-78"/>
              </a:rPr>
              <a:t>است تعهد و التزامی که شخص به جبران زیان وارده به دیگری دارد اعم از اینکه زیان مذکور براثر عمل شخص مسئول یا عمل اشخاص وابسته به او و یا ناشی از اشیاء و اموال تحت مالکیت یا در تصرفش باشد . </a:t>
            </a:r>
          </a:p>
          <a:p>
            <a:pPr marL="46037" indent="0" algn="just">
              <a:lnSpc>
                <a:spcPct val="200000"/>
              </a:lnSpc>
              <a:buNone/>
              <a:defRPr/>
            </a:pPr>
            <a:r>
              <a:rPr lang="fa-IR" sz="2800" b="1" dirty="0">
                <a:solidFill>
                  <a:srgbClr val="FFFF00"/>
                </a:solidFill>
                <a:cs typeface="B Zar" pitchFamily="2" charset="-78"/>
              </a:rPr>
              <a:t>مبانی مسئولیت مدنی : </a:t>
            </a:r>
            <a:r>
              <a:rPr lang="fa-IR" sz="2800" dirty="0">
                <a:cs typeface="B Zar" pitchFamily="2" charset="-78"/>
              </a:rPr>
              <a:t>در مورد پایه </a:t>
            </a:r>
            <a:r>
              <a:rPr lang="fa-IR" sz="2800" dirty="0" smtClean="0">
                <a:cs typeface="B Zar" pitchFamily="2" charset="-78"/>
              </a:rPr>
              <a:t>مسئولیت </a:t>
            </a:r>
            <a:r>
              <a:rPr lang="fa-IR" sz="2800" dirty="0">
                <a:cs typeface="B Zar" pitchFamily="2" charset="-78"/>
              </a:rPr>
              <a:t>مدنی  اینکه چرا شخص مسئول است چند نظریه وجود دارد </a:t>
            </a:r>
            <a:r>
              <a:rPr lang="fa-IR" sz="2800" dirty="0" smtClean="0">
                <a:cs typeface="B Zar" pitchFamily="2" charset="-78"/>
              </a:rPr>
              <a:t>:</a:t>
            </a:r>
            <a:endParaRPr lang="fa-IR" sz="2800" dirty="0">
              <a:cs typeface="B Zar" pitchFamily="2" charset="-78"/>
            </a:endParaRPr>
          </a:p>
        </p:txBody>
      </p:sp>
      <p:sp>
        <p:nvSpPr>
          <p:cNvPr id="2" name="Plaque 1"/>
          <p:cNvSpPr/>
          <p:nvPr/>
        </p:nvSpPr>
        <p:spPr>
          <a:xfrm>
            <a:off x="3886200" y="304800"/>
            <a:ext cx="4300537" cy="914400"/>
          </a:xfrm>
          <a:prstGeom prst="plaqu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32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itchFamily="2" charset="-78"/>
              </a:rPr>
              <a:t>تعریف مسئولیت مدنی</a:t>
            </a:r>
            <a:endParaRPr lang="fa-IR" sz="3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Titr"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819920" cy="5486400"/>
          </a:xfrm>
        </p:spPr>
        <p:txBody>
          <a:bodyPr/>
          <a:lstStyle/>
          <a:p>
            <a:pPr marL="46037" indent="0" algn="just">
              <a:lnSpc>
                <a:spcPct val="150000"/>
              </a:lnSpc>
              <a:buNone/>
            </a:pPr>
            <a:r>
              <a:rPr lang="fa-IR" sz="2800" b="1" dirty="0">
                <a:solidFill>
                  <a:srgbClr val="FFFF00"/>
                </a:solidFill>
                <a:cs typeface="B Zar" pitchFamily="2" charset="-78"/>
              </a:rPr>
              <a:t>نظریه تقصیر : </a:t>
            </a:r>
            <a:r>
              <a:rPr lang="fa-IR" sz="2800" dirty="0">
                <a:cs typeface="B Zar" pitchFamily="2" charset="-78"/>
              </a:rPr>
              <a:t>شخص زمانی مسئول است که درا نجام اعمال و رفتار خود مرتکب تقصیر یا خطایی شود و </a:t>
            </a:r>
            <a:r>
              <a:rPr lang="fa-IR" sz="2800" dirty="0" smtClean="0">
                <a:cs typeface="B Zar" pitchFamily="2" charset="-78"/>
              </a:rPr>
              <a:t>موجب </a:t>
            </a:r>
            <a:r>
              <a:rPr lang="fa-IR" sz="2800" dirty="0">
                <a:cs typeface="B Zar" pitchFamily="2" charset="-78"/>
              </a:rPr>
              <a:t>زیان دیگری گردد قانون مدنی ایران تقصیر را شامل </a:t>
            </a:r>
            <a:r>
              <a:rPr lang="fa-IR" sz="2800" dirty="0" smtClean="0">
                <a:cs typeface="B Zar" pitchFamily="2" charset="-78"/>
              </a:rPr>
              <a:t>تعدی و تفریط( </a:t>
            </a:r>
            <a:r>
              <a:rPr lang="fa-IR" sz="2800" dirty="0">
                <a:cs typeface="B Zar" pitchFamily="2" charset="-78"/>
              </a:rPr>
              <a:t>به معنی تجاوز به مال یا حقوق قانون دیگران است ) و تفریط( ترک عملی که به موجب قرارداد یا به صورت متعارف برای حفظ مال یا به صورت عام حقوق قانونی دیگران لازم است )  می داند .  </a:t>
            </a:r>
          </a:p>
          <a:p>
            <a:pPr marL="46037" indent="0" algn="just">
              <a:lnSpc>
                <a:spcPct val="150000"/>
              </a:lnSpc>
              <a:buNone/>
            </a:pPr>
            <a:r>
              <a:rPr lang="fa-IR" sz="2800" b="1" dirty="0">
                <a:solidFill>
                  <a:srgbClr val="FFFF00"/>
                </a:solidFill>
                <a:cs typeface="B Zar" pitchFamily="2" charset="-78"/>
              </a:rPr>
              <a:t>نظریه خطر : </a:t>
            </a:r>
            <a:r>
              <a:rPr lang="fa-IR" sz="2800" dirty="0">
                <a:cs typeface="B Zar" pitchFamily="2" charset="-78"/>
              </a:rPr>
              <a:t>شخصی که به سبب اعمال و رفتار خود خطری را ایجاد کند که موجب زیان دیگری شود مسئول جبران آن می باشد . </a:t>
            </a:r>
          </a:p>
          <a:p>
            <a:pPr marL="46037" indent="0" algn="just">
              <a:lnSpc>
                <a:spcPct val="150000"/>
              </a:lnSpc>
              <a:buNone/>
            </a:pPr>
            <a:endParaRPr lang="fa-IR" sz="2400" dirty="0">
              <a:cs typeface="B Zar" pitchFamily="2" charset="-78"/>
            </a:endParaRPr>
          </a:p>
        </p:txBody>
      </p:sp>
    </p:spTree>
    <p:extLst>
      <p:ext uri="{BB962C8B-B14F-4D97-AF65-F5344CB8AC3E}">
        <p14:creationId xmlns:p14="http://schemas.microsoft.com/office/powerpoint/2010/main" xmlns="" val="95177614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1391</TotalTime>
  <Words>2581</Words>
  <Application>Microsoft Office PowerPoint</Application>
  <PresentationFormat>On-screen Show (4:3)</PresentationFormat>
  <Paragraphs>123</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Perspective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Personal-PC</cp:lastModifiedBy>
  <cp:revision>219</cp:revision>
  <dcterms:created xsi:type="dcterms:W3CDTF">2006-08-16T00:00:00Z</dcterms:created>
  <dcterms:modified xsi:type="dcterms:W3CDTF">2015-05-10T11:35:04Z</dcterms:modified>
</cp:coreProperties>
</file>