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8" r:id="rId1"/>
  </p:sldMasterIdLst>
  <p:notesMasterIdLst>
    <p:notesMasterId r:id="rId55"/>
  </p:notesMasterIdLst>
  <p:sldIdLst>
    <p:sldId id="320" r:id="rId2"/>
    <p:sldId id="257" r:id="rId3"/>
    <p:sldId id="256" r:id="rId4"/>
    <p:sldId id="288" r:id="rId5"/>
    <p:sldId id="289" r:id="rId6"/>
    <p:sldId id="297" r:id="rId7"/>
    <p:sldId id="308" r:id="rId8"/>
    <p:sldId id="307" r:id="rId9"/>
    <p:sldId id="306" r:id="rId10"/>
    <p:sldId id="305" r:id="rId11"/>
    <p:sldId id="304" r:id="rId12"/>
    <p:sldId id="303" r:id="rId13"/>
    <p:sldId id="296" r:id="rId14"/>
    <p:sldId id="302" r:id="rId15"/>
    <p:sldId id="294" r:id="rId16"/>
    <p:sldId id="295" r:id="rId17"/>
    <p:sldId id="298" r:id="rId18"/>
    <p:sldId id="313" r:id="rId19"/>
    <p:sldId id="314" r:id="rId20"/>
    <p:sldId id="299" r:id="rId21"/>
    <p:sldId id="301" r:id="rId22"/>
    <p:sldId id="300" r:id="rId23"/>
    <p:sldId id="258" r:id="rId24"/>
    <p:sldId id="259" r:id="rId25"/>
    <p:sldId id="315" r:id="rId26"/>
    <p:sldId id="262" r:id="rId27"/>
    <p:sldId id="263" r:id="rId28"/>
    <p:sldId id="264" r:id="rId29"/>
    <p:sldId id="265" r:id="rId30"/>
    <p:sldId id="317" r:id="rId31"/>
    <p:sldId id="266" r:id="rId32"/>
    <p:sldId id="267" r:id="rId33"/>
    <p:sldId id="268" r:id="rId34"/>
    <p:sldId id="269" r:id="rId35"/>
    <p:sldId id="270" r:id="rId36"/>
    <p:sldId id="271" r:id="rId37"/>
    <p:sldId id="272" r:id="rId38"/>
    <p:sldId id="273" r:id="rId39"/>
    <p:sldId id="274" r:id="rId40"/>
    <p:sldId id="275" r:id="rId41"/>
    <p:sldId id="276" r:id="rId42"/>
    <p:sldId id="277" r:id="rId43"/>
    <p:sldId id="278" r:id="rId44"/>
    <p:sldId id="279" r:id="rId45"/>
    <p:sldId id="280" r:id="rId46"/>
    <p:sldId id="281" r:id="rId47"/>
    <p:sldId id="282" r:id="rId48"/>
    <p:sldId id="283" r:id="rId49"/>
    <p:sldId id="284" r:id="rId50"/>
    <p:sldId id="287" r:id="rId51"/>
    <p:sldId id="318" r:id="rId52"/>
    <p:sldId id="319" r:id="rId53"/>
    <p:sldId id="286"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A7"/>
    <a:srgbClr val="EDDEA2"/>
    <a:srgbClr val="C3CCE7"/>
    <a:srgbClr val="96A5D6"/>
    <a:srgbClr val="C9D1EA"/>
    <a:srgbClr val="A53010"/>
    <a:srgbClr val="E7CFCC"/>
    <a:srgbClr val="85270D"/>
    <a:srgbClr val="0D14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0681" autoAdjust="0"/>
  </p:normalViewPr>
  <p:slideViewPr>
    <p:cSldViewPr snapToGrid="0">
      <p:cViewPr varScale="1">
        <p:scale>
          <a:sx n="64" d="100"/>
          <a:sy n="64" d="100"/>
        </p:scale>
        <p:origin x="1470"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93C78D-61DD-41B1-A68B-8F405850AC41}" type="doc">
      <dgm:prSet loTypeId="urn:microsoft.com/office/officeart/2011/layout/InterconnectedBlockProcess" loCatId="process" qsTypeId="urn:microsoft.com/office/officeart/2005/8/quickstyle/simple1" qsCatId="simple" csTypeId="urn:microsoft.com/office/officeart/2005/8/colors/colorful1#1" csCatId="colorful" phldr="1"/>
      <dgm:spPr/>
      <dgm:t>
        <a:bodyPr/>
        <a:lstStyle/>
        <a:p>
          <a:endParaRPr lang="en-US"/>
        </a:p>
      </dgm:t>
    </dgm:pt>
    <dgm:pt modelId="{6FB48FF7-060F-40D9-B194-D467CC3F3F58}">
      <dgm:prSet phldrT="[Text]"/>
      <dgm:spPr/>
      <dgm:t>
        <a:bodyPr/>
        <a:lstStyle/>
        <a:p>
          <a:r>
            <a:rPr lang="fa-IR" dirty="0" smtClean="0">
              <a:cs typeface="B Koodak" pitchFamily="2" charset="-78"/>
            </a:rPr>
            <a:t>1987</a:t>
          </a:r>
          <a:endParaRPr lang="en-US" dirty="0">
            <a:cs typeface="B Koodak" pitchFamily="2" charset="-78"/>
          </a:endParaRPr>
        </a:p>
      </dgm:t>
    </dgm:pt>
    <dgm:pt modelId="{055C6D2E-64BF-4B65-A3B9-898E1DCCE830}" type="parTrans" cxnId="{7A03CFEC-A626-4B29-B2AE-0661E334BFB1}">
      <dgm:prSet/>
      <dgm:spPr/>
      <dgm:t>
        <a:bodyPr/>
        <a:lstStyle/>
        <a:p>
          <a:endParaRPr lang="en-US">
            <a:cs typeface="B Koodak" pitchFamily="2" charset="-78"/>
          </a:endParaRPr>
        </a:p>
      </dgm:t>
    </dgm:pt>
    <dgm:pt modelId="{74AF4BAD-1B28-4DD7-A663-415E39966F26}" type="sibTrans" cxnId="{7A03CFEC-A626-4B29-B2AE-0661E334BFB1}">
      <dgm:prSet/>
      <dgm:spPr/>
      <dgm:t>
        <a:bodyPr/>
        <a:lstStyle/>
        <a:p>
          <a:endParaRPr lang="en-US">
            <a:cs typeface="B Koodak" pitchFamily="2" charset="-78"/>
          </a:endParaRPr>
        </a:p>
      </dgm:t>
    </dgm:pt>
    <dgm:pt modelId="{0B318EDB-F363-494F-9622-7D87289D2FD1}">
      <dgm:prSet phldrT="[Text]"/>
      <dgm:spPr/>
      <dgm:t>
        <a:bodyPr/>
        <a:lstStyle/>
        <a:p>
          <a:pPr rtl="1"/>
          <a:endParaRPr lang="fa-IR" dirty="0" smtClean="0">
            <a:cs typeface="B Koodak" pitchFamily="2" charset="-78"/>
          </a:endParaRPr>
        </a:p>
        <a:p>
          <a:pPr rtl="1"/>
          <a:r>
            <a:rPr lang="fa-IR" dirty="0" smtClean="0">
              <a:cs typeface="B Koodak" pitchFamily="2" charset="-78"/>
            </a:rPr>
            <a:t>با انتشار مقاله‌ای با نام «چارچوبی برای معماری سیستم‌های اطلاعاتی» توسط جان زکمن پایه‌گذاری گردید. </a:t>
          </a:r>
          <a:endParaRPr lang="en-US" dirty="0">
            <a:cs typeface="B Koodak" pitchFamily="2" charset="-78"/>
          </a:endParaRPr>
        </a:p>
      </dgm:t>
    </dgm:pt>
    <dgm:pt modelId="{DCA1530C-EA85-474E-9A4C-8D07334060D9}" type="parTrans" cxnId="{9252A5E4-CEE3-4743-A6E7-2785C1EA25B0}">
      <dgm:prSet/>
      <dgm:spPr/>
      <dgm:t>
        <a:bodyPr/>
        <a:lstStyle/>
        <a:p>
          <a:endParaRPr lang="en-US">
            <a:cs typeface="B Koodak" pitchFamily="2" charset="-78"/>
          </a:endParaRPr>
        </a:p>
      </dgm:t>
    </dgm:pt>
    <dgm:pt modelId="{72D9400A-307D-48FF-ADA6-A59DABFD165B}" type="sibTrans" cxnId="{9252A5E4-CEE3-4743-A6E7-2785C1EA25B0}">
      <dgm:prSet/>
      <dgm:spPr/>
      <dgm:t>
        <a:bodyPr/>
        <a:lstStyle/>
        <a:p>
          <a:endParaRPr lang="en-US">
            <a:cs typeface="B Koodak" pitchFamily="2" charset="-78"/>
          </a:endParaRPr>
        </a:p>
      </dgm:t>
    </dgm:pt>
    <dgm:pt modelId="{52881DAD-E613-47AA-B822-611B9570DAFC}">
      <dgm:prSet phldrT="[Text]"/>
      <dgm:spPr/>
      <dgm:t>
        <a:bodyPr/>
        <a:lstStyle/>
        <a:p>
          <a:r>
            <a:rPr lang="fa-IR" dirty="0" smtClean="0">
              <a:cs typeface="B Koodak" pitchFamily="2" charset="-78"/>
            </a:rPr>
            <a:t>۱۹۹۴</a:t>
          </a:r>
          <a:r>
            <a:rPr lang="ar-SA" dirty="0" smtClean="0">
              <a:cs typeface="B Koodak" pitchFamily="2" charset="-78"/>
            </a:rPr>
            <a:t> </a:t>
          </a:r>
          <a:endParaRPr lang="en-US" dirty="0">
            <a:cs typeface="B Koodak" pitchFamily="2" charset="-78"/>
          </a:endParaRPr>
        </a:p>
      </dgm:t>
    </dgm:pt>
    <dgm:pt modelId="{B07D401B-2844-46D5-A237-21D3C7B6150C}" type="parTrans" cxnId="{1966C730-5A0C-4548-8535-1457289BCE5B}">
      <dgm:prSet/>
      <dgm:spPr/>
      <dgm:t>
        <a:bodyPr/>
        <a:lstStyle/>
        <a:p>
          <a:endParaRPr lang="en-US">
            <a:cs typeface="B Koodak" pitchFamily="2" charset="-78"/>
          </a:endParaRPr>
        </a:p>
      </dgm:t>
    </dgm:pt>
    <dgm:pt modelId="{66A7E92F-A0B6-4D4B-8A22-434B4A07E899}" type="sibTrans" cxnId="{1966C730-5A0C-4548-8535-1457289BCE5B}">
      <dgm:prSet/>
      <dgm:spPr/>
      <dgm:t>
        <a:bodyPr/>
        <a:lstStyle/>
        <a:p>
          <a:endParaRPr lang="en-US">
            <a:cs typeface="B Koodak" pitchFamily="2" charset="-78"/>
          </a:endParaRPr>
        </a:p>
      </dgm:t>
    </dgm:pt>
    <dgm:pt modelId="{743E8641-636E-4945-833C-9589F274B1E4}">
      <dgm:prSet phldrT="[Text]"/>
      <dgm:spPr/>
      <dgm:t>
        <a:bodyPr/>
        <a:lstStyle/>
        <a:p>
          <a:pPr rtl="1"/>
          <a:endParaRPr lang="fa-IR" dirty="0" smtClean="0">
            <a:cs typeface="B Koodak" pitchFamily="2" charset="-78"/>
          </a:endParaRPr>
        </a:p>
        <a:p>
          <a:pPr rtl="1"/>
          <a:r>
            <a:rPr lang="fa-IR" dirty="0" smtClean="0">
              <a:cs typeface="B Koodak" pitchFamily="2" charset="-78"/>
            </a:rPr>
            <a:t>الزام وزارت دفاع آمریکا ب</a:t>
          </a:r>
          <a:r>
            <a:rPr lang="ar-SA" dirty="0" smtClean="0">
              <a:cs typeface="B Koodak" pitchFamily="2" charset="-78"/>
            </a:rPr>
            <a:t>ه اجرای نتایج</a:t>
          </a:r>
          <a:r>
            <a:rPr lang="fa-IR" dirty="0" smtClean="0">
              <a:cs typeface="B Koodak" pitchFamily="2" charset="-78"/>
            </a:rPr>
            <a:t> پروژه تحقیاتی </a:t>
          </a:r>
          <a:r>
            <a:rPr lang="en-US" dirty="0" smtClean="0">
              <a:cs typeface="B Koodak" pitchFamily="2" charset="-78"/>
            </a:rPr>
            <a:t> TAFIM </a:t>
          </a:r>
          <a:r>
            <a:rPr lang="ar-SA" dirty="0" smtClean="0">
              <a:cs typeface="B Koodak" pitchFamily="2" charset="-78"/>
            </a:rPr>
            <a:t>و انطباق سیستم‌های اطلاعاتی خود با آن</a:t>
          </a:r>
          <a:endParaRPr lang="en-US" dirty="0">
            <a:cs typeface="B Koodak" pitchFamily="2" charset="-78"/>
          </a:endParaRPr>
        </a:p>
      </dgm:t>
    </dgm:pt>
    <dgm:pt modelId="{2BE83518-05D9-4973-9B7F-4CCF973C529B}" type="parTrans" cxnId="{E96BAB10-5409-4EA4-B9DB-F102F4110DC6}">
      <dgm:prSet/>
      <dgm:spPr/>
      <dgm:t>
        <a:bodyPr/>
        <a:lstStyle/>
        <a:p>
          <a:endParaRPr lang="en-US">
            <a:cs typeface="B Koodak" pitchFamily="2" charset="-78"/>
          </a:endParaRPr>
        </a:p>
      </dgm:t>
    </dgm:pt>
    <dgm:pt modelId="{9B536F93-009A-4DA6-8391-396E4E524FFE}" type="sibTrans" cxnId="{E96BAB10-5409-4EA4-B9DB-F102F4110DC6}">
      <dgm:prSet/>
      <dgm:spPr/>
      <dgm:t>
        <a:bodyPr/>
        <a:lstStyle/>
        <a:p>
          <a:endParaRPr lang="en-US">
            <a:cs typeface="B Koodak" pitchFamily="2" charset="-78"/>
          </a:endParaRPr>
        </a:p>
      </dgm:t>
    </dgm:pt>
    <dgm:pt modelId="{707DA12C-9F47-485A-B1BD-229BD61E736C}">
      <dgm:prSet phldrT="[Text]"/>
      <dgm:spPr/>
      <dgm:t>
        <a:bodyPr/>
        <a:lstStyle/>
        <a:p>
          <a:r>
            <a:rPr lang="fa-IR" dirty="0" smtClean="0">
              <a:cs typeface="B Koodak" pitchFamily="2" charset="-78"/>
            </a:rPr>
            <a:t>1996</a:t>
          </a:r>
          <a:endParaRPr lang="en-US" dirty="0">
            <a:cs typeface="B Koodak" pitchFamily="2" charset="-78"/>
          </a:endParaRPr>
        </a:p>
      </dgm:t>
    </dgm:pt>
    <dgm:pt modelId="{28F77A6D-A57B-4EAB-8924-332D059D54A8}" type="parTrans" cxnId="{6D2392E7-B0F6-48E6-993C-3BB8C5E69B3A}">
      <dgm:prSet/>
      <dgm:spPr/>
      <dgm:t>
        <a:bodyPr/>
        <a:lstStyle/>
        <a:p>
          <a:endParaRPr lang="en-US">
            <a:cs typeface="B Koodak" pitchFamily="2" charset="-78"/>
          </a:endParaRPr>
        </a:p>
      </dgm:t>
    </dgm:pt>
    <dgm:pt modelId="{4EE0F36B-F978-41AA-9BCE-098EB5FF056E}" type="sibTrans" cxnId="{6D2392E7-B0F6-48E6-993C-3BB8C5E69B3A}">
      <dgm:prSet/>
      <dgm:spPr/>
      <dgm:t>
        <a:bodyPr/>
        <a:lstStyle/>
        <a:p>
          <a:endParaRPr lang="en-US">
            <a:cs typeface="B Koodak" pitchFamily="2" charset="-78"/>
          </a:endParaRPr>
        </a:p>
      </dgm:t>
    </dgm:pt>
    <dgm:pt modelId="{3D1C258A-B296-4AD6-916D-E8FBDED173F4}">
      <dgm:prSet phldrT="[Text]"/>
      <dgm:spPr/>
      <dgm:t>
        <a:bodyPr/>
        <a:lstStyle/>
        <a:p>
          <a:pPr rtl="1"/>
          <a:endParaRPr lang="fa-IR" dirty="0" smtClean="0">
            <a:cs typeface="B Koodak" pitchFamily="2" charset="-78"/>
          </a:endParaRPr>
        </a:p>
        <a:p>
          <a:pPr rtl="1"/>
          <a:r>
            <a:rPr lang="fa-IR" dirty="0" smtClean="0">
              <a:cs typeface="B Koodak" pitchFamily="2" charset="-78"/>
            </a:rPr>
            <a:t>تصویب قانون </a:t>
          </a:r>
          <a:r>
            <a:rPr lang="ar-SA" dirty="0" smtClean="0">
              <a:cs typeface="B Koodak" pitchFamily="2" charset="-78"/>
            </a:rPr>
            <a:t>«کلینگر- کوهن» در کنگره آمریکا </a:t>
          </a:r>
          <a:r>
            <a:rPr lang="fa-IR" dirty="0" smtClean="0">
              <a:cs typeface="B Koodak" pitchFamily="2" charset="-78"/>
            </a:rPr>
            <a:t>و الزام</a:t>
          </a:r>
          <a:r>
            <a:rPr lang="ar-SA" dirty="0" smtClean="0">
              <a:cs typeface="B Koodak" pitchFamily="2" charset="-78"/>
            </a:rPr>
            <a:t> همه وزارتخانه‌ها و سازمان‌های دولتی</a:t>
          </a:r>
          <a:r>
            <a:rPr lang="en-US" dirty="0" smtClean="0">
              <a:cs typeface="B Koodak" pitchFamily="2" charset="-78"/>
            </a:rPr>
            <a:t> </a:t>
          </a:r>
          <a:r>
            <a:rPr lang="ar-SA" dirty="0" smtClean="0">
              <a:cs typeface="B Koodak" pitchFamily="2" charset="-78"/>
            </a:rPr>
            <a:t> به تنظیم معماری فناوری اطلاعات سازمانی خود</a:t>
          </a:r>
          <a:endParaRPr lang="en-US" dirty="0">
            <a:cs typeface="B Koodak" pitchFamily="2" charset="-78"/>
          </a:endParaRPr>
        </a:p>
      </dgm:t>
    </dgm:pt>
    <dgm:pt modelId="{2F26951C-ABAC-4B0F-9ED9-5F7CF087ACF1}" type="parTrans" cxnId="{5519A9EE-7CD7-4031-9BFE-8A886169798A}">
      <dgm:prSet/>
      <dgm:spPr/>
      <dgm:t>
        <a:bodyPr/>
        <a:lstStyle/>
        <a:p>
          <a:endParaRPr lang="en-US">
            <a:cs typeface="B Koodak" pitchFamily="2" charset="-78"/>
          </a:endParaRPr>
        </a:p>
      </dgm:t>
    </dgm:pt>
    <dgm:pt modelId="{640CBD6D-698E-410C-AE94-5B0053D24260}" type="sibTrans" cxnId="{5519A9EE-7CD7-4031-9BFE-8A886169798A}">
      <dgm:prSet/>
      <dgm:spPr/>
      <dgm:t>
        <a:bodyPr/>
        <a:lstStyle/>
        <a:p>
          <a:endParaRPr lang="en-US">
            <a:cs typeface="B Koodak" pitchFamily="2" charset="-78"/>
          </a:endParaRPr>
        </a:p>
      </dgm:t>
    </dgm:pt>
    <dgm:pt modelId="{E1772D17-5257-45B9-A0B3-6C2F4FC0A628}" type="pres">
      <dgm:prSet presAssocID="{6093C78D-61DD-41B1-A68B-8F405850AC41}" presName="Name0" presStyleCnt="0">
        <dgm:presLayoutVars>
          <dgm:chMax val="7"/>
          <dgm:chPref val="5"/>
          <dgm:dir val="rev"/>
          <dgm:animOne val="branch"/>
          <dgm:animLvl val="lvl"/>
        </dgm:presLayoutVars>
      </dgm:prSet>
      <dgm:spPr/>
      <dgm:t>
        <a:bodyPr/>
        <a:lstStyle/>
        <a:p>
          <a:endParaRPr lang="en-US"/>
        </a:p>
      </dgm:t>
    </dgm:pt>
    <dgm:pt modelId="{792CE662-9B89-4A3D-A436-D1ABC4460D60}" type="pres">
      <dgm:prSet presAssocID="{707DA12C-9F47-485A-B1BD-229BD61E736C}" presName="ChildAccent3" presStyleCnt="0"/>
      <dgm:spPr/>
      <dgm:t>
        <a:bodyPr/>
        <a:lstStyle/>
        <a:p>
          <a:pPr rtl="1"/>
          <a:endParaRPr lang="fa-IR"/>
        </a:p>
      </dgm:t>
    </dgm:pt>
    <dgm:pt modelId="{06B07013-E9DE-4B74-83AF-8525E847A965}" type="pres">
      <dgm:prSet presAssocID="{707DA12C-9F47-485A-B1BD-229BD61E736C}" presName="ChildAccent" presStyleLbl="alignImgPlace1" presStyleIdx="0" presStyleCnt="3"/>
      <dgm:spPr/>
      <dgm:t>
        <a:bodyPr/>
        <a:lstStyle/>
        <a:p>
          <a:endParaRPr lang="en-US"/>
        </a:p>
      </dgm:t>
    </dgm:pt>
    <dgm:pt modelId="{A6B46113-8134-4BFA-A61D-D948E4EFD174}" type="pres">
      <dgm:prSet presAssocID="{707DA12C-9F47-485A-B1BD-229BD61E736C}" presName="Child3" presStyleLbl="revTx" presStyleIdx="0" presStyleCnt="0">
        <dgm:presLayoutVars>
          <dgm:chMax val="0"/>
          <dgm:chPref val="0"/>
          <dgm:bulletEnabled val="1"/>
        </dgm:presLayoutVars>
      </dgm:prSet>
      <dgm:spPr/>
      <dgm:t>
        <a:bodyPr/>
        <a:lstStyle/>
        <a:p>
          <a:endParaRPr lang="en-US"/>
        </a:p>
      </dgm:t>
    </dgm:pt>
    <dgm:pt modelId="{1247454F-1536-4216-8527-7A03072DA35F}" type="pres">
      <dgm:prSet presAssocID="{707DA12C-9F47-485A-B1BD-229BD61E736C}" presName="Parent3" presStyleLbl="node1" presStyleIdx="0" presStyleCnt="3">
        <dgm:presLayoutVars>
          <dgm:chMax val="2"/>
          <dgm:chPref val="1"/>
          <dgm:bulletEnabled val="1"/>
        </dgm:presLayoutVars>
      </dgm:prSet>
      <dgm:spPr/>
      <dgm:t>
        <a:bodyPr/>
        <a:lstStyle/>
        <a:p>
          <a:endParaRPr lang="en-US"/>
        </a:p>
      </dgm:t>
    </dgm:pt>
    <dgm:pt modelId="{0E948B2A-C686-4BBE-916C-4B1030F5F56E}" type="pres">
      <dgm:prSet presAssocID="{52881DAD-E613-47AA-B822-611B9570DAFC}" presName="ChildAccent2" presStyleCnt="0"/>
      <dgm:spPr/>
      <dgm:t>
        <a:bodyPr/>
        <a:lstStyle/>
        <a:p>
          <a:pPr rtl="1"/>
          <a:endParaRPr lang="fa-IR"/>
        </a:p>
      </dgm:t>
    </dgm:pt>
    <dgm:pt modelId="{025C12B5-B8E4-46C2-BB60-150B271F834F}" type="pres">
      <dgm:prSet presAssocID="{52881DAD-E613-47AA-B822-611B9570DAFC}" presName="ChildAccent" presStyleLbl="alignImgPlace1" presStyleIdx="1" presStyleCnt="3"/>
      <dgm:spPr/>
      <dgm:t>
        <a:bodyPr/>
        <a:lstStyle/>
        <a:p>
          <a:endParaRPr lang="en-US"/>
        </a:p>
      </dgm:t>
    </dgm:pt>
    <dgm:pt modelId="{49B8FD2F-D472-4948-A164-3604BB1C95C0}" type="pres">
      <dgm:prSet presAssocID="{52881DAD-E613-47AA-B822-611B9570DAFC}" presName="Child2" presStyleLbl="revTx" presStyleIdx="0" presStyleCnt="0">
        <dgm:presLayoutVars>
          <dgm:chMax val="0"/>
          <dgm:chPref val="0"/>
          <dgm:bulletEnabled val="1"/>
        </dgm:presLayoutVars>
      </dgm:prSet>
      <dgm:spPr/>
      <dgm:t>
        <a:bodyPr/>
        <a:lstStyle/>
        <a:p>
          <a:endParaRPr lang="en-US"/>
        </a:p>
      </dgm:t>
    </dgm:pt>
    <dgm:pt modelId="{E399EF21-D08C-445C-9FEE-672B28875664}" type="pres">
      <dgm:prSet presAssocID="{52881DAD-E613-47AA-B822-611B9570DAFC}" presName="Parent2" presStyleLbl="node1" presStyleIdx="1" presStyleCnt="3">
        <dgm:presLayoutVars>
          <dgm:chMax val="2"/>
          <dgm:chPref val="1"/>
          <dgm:bulletEnabled val="1"/>
        </dgm:presLayoutVars>
      </dgm:prSet>
      <dgm:spPr/>
      <dgm:t>
        <a:bodyPr/>
        <a:lstStyle/>
        <a:p>
          <a:endParaRPr lang="en-US"/>
        </a:p>
      </dgm:t>
    </dgm:pt>
    <dgm:pt modelId="{EEAFACB6-237A-44CF-AF93-507A67EE2F51}" type="pres">
      <dgm:prSet presAssocID="{6FB48FF7-060F-40D9-B194-D467CC3F3F58}" presName="ChildAccent1" presStyleCnt="0"/>
      <dgm:spPr/>
      <dgm:t>
        <a:bodyPr/>
        <a:lstStyle/>
        <a:p>
          <a:pPr rtl="1"/>
          <a:endParaRPr lang="fa-IR"/>
        </a:p>
      </dgm:t>
    </dgm:pt>
    <dgm:pt modelId="{9A819FAA-B1FF-4E3C-B76C-83103B86A817}" type="pres">
      <dgm:prSet presAssocID="{6FB48FF7-060F-40D9-B194-D467CC3F3F58}" presName="ChildAccent" presStyleLbl="alignImgPlace1" presStyleIdx="2" presStyleCnt="3"/>
      <dgm:spPr/>
      <dgm:t>
        <a:bodyPr/>
        <a:lstStyle/>
        <a:p>
          <a:endParaRPr lang="en-US"/>
        </a:p>
      </dgm:t>
    </dgm:pt>
    <dgm:pt modelId="{F17FE0B4-0580-46F9-8B78-3AF16FFDD80A}" type="pres">
      <dgm:prSet presAssocID="{6FB48FF7-060F-40D9-B194-D467CC3F3F58}" presName="Child1" presStyleLbl="revTx" presStyleIdx="0" presStyleCnt="0">
        <dgm:presLayoutVars>
          <dgm:chMax val="0"/>
          <dgm:chPref val="0"/>
          <dgm:bulletEnabled val="1"/>
        </dgm:presLayoutVars>
      </dgm:prSet>
      <dgm:spPr/>
      <dgm:t>
        <a:bodyPr/>
        <a:lstStyle/>
        <a:p>
          <a:endParaRPr lang="en-US"/>
        </a:p>
      </dgm:t>
    </dgm:pt>
    <dgm:pt modelId="{B366F474-0E5F-4CA7-9A81-84F1212D2F31}" type="pres">
      <dgm:prSet presAssocID="{6FB48FF7-060F-40D9-B194-D467CC3F3F58}" presName="Parent1" presStyleLbl="node1" presStyleIdx="2" presStyleCnt="3">
        <dgm:presLayoutVars>
          <dgm:chMax val="2"/>
          <dgm:chPref val="1"/>
          <dgm:bulletEnabled val="1"/>
        </dgm:presLayoutVars>
      </dgm:prSet>
      <dgm:spPr/>
      <dgm:t>
        <a:bodyPr/>
        <a:lstStyle/>
        <a:p>
          <a:endParaRPr lang="en-US"/>
        </a:p>
      </dgm:t>
    </dgm:pt>
  </dgm:ptLst>
  <dgm:cxnLst>
    <dgm:cxn modelId="{E96BAB10-5409-4EA4-B9DB-F102F4110DC6}" srcId="{52881DAD-E613-47AA-B822-611B9570DAFC}" destId="{743E8641-636E-4945-833C-9589F274B1E4}" srcOrd="0" destOrd="0" parTransId="{2BE83518-05D9-4973-9B7F-4CCF973C529B}" sibTransId="{9B536F93-009A-4DA6-8391-396E4E524FFE}"/>
    <dgm:cxn modelId="{391646FC-5FD4-43BD-AB92-D15910182334}" type="presOf" srcId="{3D1C258A-B296-4AD6-916D-E8FBDED173F4}" destId="{06B07013-E9DE-4B74-83AF-8525E847A965}" srcOrd="0" destOrd="0" presId="urn:microsoft.com/office/officeart/2011/layout/InterconnectedBlockProcess"/>
    <dgm:cxn modelId="{9252A5E4-CEE3-4743-A6E7-2785C1EA25B0}" srcId="{6FB48FF7-060F-40D9-B194-D467CC3F3F58}" destId="{0B318EDB-F363-494F-9622-7D87289D2FD1}" srcOrd="0" destOrd="0" parTransId="{DCA1530C-EA85-474E-9A4C-8D07334060D9}" sibTransId="{72D9400A-307D-48FF-ADA6-A59DABFD165B}"/>
    <dgm:cxn modelId="{5519A9EE-7CD7-4031-9BFE-8A886169798A}" srcId="{707DA12C-9F47-485A-B1BD-229BD61E736C}" destId="{3D1C258A-B296-4AD6-916D-E8FBDED173F4}" srcOrd="0" destOrd="0" parTransId="{2F26951C-ABAC-4B0F-9ED9-5F7CF087ACF1}" sibTransId="{640CBD6D-698E-410C-AE94-5B0053D24260}"/>
    <dgm:cxn modelId="{4AA28584-176F-496E-90FC-FBF3EBCC386C}" type="presOf" srcId="{52881DAD-E613-47AA-B822-611B9570DAFC}" destId="{E399EF21-D08C-445C-9FEE-672B28875664}" srcOrd="0" destOrd="0" presId="urn:microsoft.com/office/officeart/2011/layout/InterconnectedBlockProcess"/>
    <dgm:cxn modelId="{F3538E0F-E7D2-44C8-A798-4317E3806C0F}" type="presOf" srcId="{3D1C258A-B296-4AD6-916D-E8FBDED173F4}" destId="{A6B46113-8134-4BFA-A61D-D948E4EFD174}" srcOrd="1" destOrd="0" presId="urn:microsoft.com/office/officeart/2011/layout/InterconnectedBlockProcess"/>
    <dgm:cxn modelId="{034D085B-5626-45E0-A7EA-C2A875F2A0AD}" type="presOf" srcId="{743E8641-636E-4945-833C-9589F274B1E4}" destId="{49B8FD2F-D472-4948-A164-3604BB1C95C0}" srcOrd="1" destOrd="0" presId="urn:microsoft.com/office/officeart/2011/layout/InterconnectedBlockProcess"/>
    <dgm:cxn modelId="{85745E4C-8EE3-4BF5-BCFC-E11820ADEA01}" type="presOf" srcId="{707DA12C-9F47-485A-B1BD-229BD61E736C}" destId="{1247454F-1536-4216-8527-7A03072DA35F}" srcOrd="0" destOrd="0" presId="urn:microsoft.com/office/officeart/2011/layout/InterconnectedBlockProcess"/>
    <dgm:cxn modelId="{7A03CFEC-A626-4B29-B2AE-0661E334BFB1}" srcId="{6093C78D-61DD-41B1-A68B-8F405850AC41}" destId="{6FB48FF7-060F-40D9-B194-D467CC3F3F58}" srcOrd="0" destOrd="0" parTransId="{055C6D2E-64BF-4B65-A3B9-898E1DCCE830}" sibTransId="{74AF4BAD-1B28-4DD7-A663-415E39966F26}"/>
    <dgm:cxn modelId="{3E07F118-43C3-4BF4-8A4E-F627CD3F19F7}" type="presOf" srcId="{0B318EDB-F363-494F-9622-7D87289D2FD1}" destId="{F17FE0B4-0580-46F9-8B78-3AF16FFDD80A}" srcOrd="1" destOrd="0" presId="urn:microsoft.com/office/officeart/2011/layout/InterconnectedBlockProcess"/>
    <dgm:cxn modelId="{E82F8A4A-A3B5-451F-95B7-ACBEAC71AEA3}" type="presOf" srcId="{6093C78D-61DD-41B1-A68B-8F405850AC41}" destId="{E1772D17-5257-45B9-A0B3-6C2F4FC0A628}" srcOrd="0" destOrd="0" presId="urn:microsoft.com/office/officeart/2011/layout/InterconnectedBlockProcess"/>
    <dgm:cxn modelId="{6D2392E7-B0F6-48E6-993C-3BB8C5E69B3A}" srcId="{6093C78D-61DD-41B1-A68B-8F405850AC41}" destId="{707DA12C-9F47-485A-B1BD-229BD61E736C}" srcOrd="2" destOrd="0" parTransId="{28F77A6D-A57B-4EAB-8924-332D059D54A8}" sibTransId="{4EE0F36B-F978-41AA-9BCE-098EB5FF056E}"/>
    <dgm:cxn modelId="{44A41C39-5456-407B-AC77-014358184857}" type="presOf" srcId="{6FB48FF7-060F-40D9-B194-D467CC3F3F58}" destId="{B366F474-0E5F-4CA7-9A81-84F1212D2F31}" srcOrd="0" destOrd="0" presId="urn:microsoft.com/office/officeart/2011/layout/InterconnectedBlockProcess"/>
    <dgm:cxn modelId="{1966C730-5A0C-4548-8535-1457289BCE5B}" srcId="{6093C78D-61DD-41B1-A68B-8F405850AC41}" destId="{52881DAD-E613-47AA-B822-611B9570DAFC}" srcOrd="1" destOrd="0" parTransId="{B07D401B-2844-46D5-A237-21D3C7B6150C}" sibTransId="{66A7E92F-A0B6-4D4B-8A22-434B4A07E899}"/>
    <dgm:cxn modelId="{2371DAD1-8812-446D-9ABF-EBD5A5E5D15D}" type="presOf" srcId="{0B318EDB-F363-494F-9622-7D87289D2FD1}" destId="{9A819FAA-B1FF-4E3C-B76C-83103B86A817}" srcOrd="0" destOrd="0" presId="urn:microsoft.com/office/officeart/2011/layout/InterconnectedBlockProcess"/>
    <dgm:cxn modelId="{540EE67C-1C29-44E2-B666-FCA5B9E4C6CB}" type="presOf" srcId="{743E8641-636E-4945-833C-9589F274B1E4}" destId="{025C12B5-B8E4-46C2-BB60-150B271F834F}" srcOrd="0" destOrd="0" presId="urn:microsoft.com/office/officeart/2011/layout/InterconnectedBlockProcess"/>
    <dgm:cxn modelId="{D42E783A-9611-4377-9464-56A23755CA35}" type="presParOf" srcId="{E1772D17-5257-45B9-A0B3-6C2F4FC0A628}" destId="{792CE662-9B89-4A3D-A436-D1ABC4460D60}" srcOrd="0" destOrd="0" presId="urn:microsoft.com/office/officeart/2011/layout/InterconnectedBlockProcess"/>
    <dgm:cxn modelId="{5CCC90FE-B3E0-45AF-935F-1C391D88E950}" type="presParOf" srcId="{792CE662-9B89-4A3D-A436-D1ABC4460D60}" destId="{06B07013-E9DE-4B74-83AF-8525E847A965}" srcOrd="0" destOrd="0" presId="urn:microsoft.com/office/officeart/2011/layout/InterconnectedBlockProcess"/>
    <dgm:cxn modelId="{4FAFEF63-DFAA-495E-A23B-601E6A4752BB}" type="presParOf" srcId="{E1772D17-5257-45B9-A0B3-6C2F4FC0A628}" destId="{A6B46113-8134-4BFA-A61D-D948E4EFD174}" srcOrd="1" destOrd="0" presId="urn:microsoft.com/office/officeart/2011/layout/InterconnectedBlockProcess"/>
    <dgm:cxn modelId="{97F1AAAE-E82A-449B-B0A5-186DDAF91DD5}" type="presParOf" srcId="{E1772D17-5257-45B9-A0B3-6C2F4FC0A628}" destId="{1247454F-1536-4216-8527-7A03072DA35F}" srcOrd="2" destOrd="0" presId="urn:microsoft.com/office/officeart/2011/layout/InterconnectedBlockProcess"/>
    <dgm:cxn modelId="{38ABD8CB-2B87-4090-961F-8C4A855D8BF3}" type="presParOf" srcId="{E1772D17-5257-45B9-A0B3-6C2F4FC0A628}" destId="{0E948B2A-C686-4BBE-916C-4B1030F5F56E}" srcOrd="3" destOrd="0" presId="urn:microsoft.com/office/officeart/2011/layout/InterconnectedBlockProcess"/>
    <dgm:cxn modelId="{94B87E27-222A-48D8-A6E2-EE92B4E12E79}" type="presParOf" srcId="{0E948B2A-C686-4BBE-916C-4B1030F5F56E}" destId="{025C12B5-B8E4-46C2-BB60-150B271F834F}" srcOrd="0" destOrd="0" presId="urn:microsoft.com/office/officeart/2011/layout/InterconnectedBlockProcess"/>
    <dgm:cxn modelId="{D2C18785-738C-416E-9570-0EC2DEC86B5F}" type="presParOf" srcId="{E1772D17-5257-45B9-A0B3-6C2F4FC0A628}" destId="{49B8FD2F-D472-4948-A164-3604BB1C95C0}" srcOrd="4" destOrd="0" presId="urn:microsoft.com/office/officeart/2011/layout/InterconnectedBlockProcess"/>
    <dgm:cxn modelId="{DFAFC691-0BF5-4B2A-BF57-2C5D99BD27EF}" type="presParOf" srcId="{E1772D17-5257-45B9-A0B3-6C2F4FC0A628}" destId="{E399EF21-D08C-445C-9FEE-672B28875664}" srcOrd="5" destOrd="0" presId="urn:microsoft.com/office/officeart/2011/layout/InterconnectedBlockProcess"/>
    <dgm:cxn modelId="{80B3FAA8-4383-487B-8C99-F5ECC4082D21}" type="presParOf" srcId="{E1772D17-5257-45B9-A0B3-6C2F4FC0A628}" destId="{EEAFACB6-237A-44CF-AF93-507A67EE2F51}" srcOrd="6" destOrd="0" presId="urn:microsoft.com/office/officeart/2011/layout/InterconnectedBlockProcess"/>
    <dgm:cxn modelId="{30731A2A-CE54-4960-9074-D8796B147F41}" type="presParOf" srcId="{EEAFACB6-237A-44CF-AF93-507A67EE2F51}" destId="{9A819FAA-B1FF-4E3C-B76C-83103B86A817}" srcOrd="0" destOrd="0" presId="urn:microsoft.com/office/officeart/2011/layout/InterconnectedBlockProcess"/>
    <dgm:cxn modelId="{18DDE318-CB25-4CB5-92CB-B1698FBB293E}" type="presParOf" srcId="{E1772D17-5257-45B9-A0B3-6C2F4FC0A628}" destId="{F17FE0B4-0580-46F9-8B78-3AF16FFDD80A}" srcOrd="7" destOrd="0" presId="urn:microsoft.com/office/officeart/2011/layout/InterconnectedBlockProcess"/>
    <dgm:cxn modelId="{49DCAEAB-A1E4-4C6E-B93C-7B7C34B8FE68}" type="presParOf" srcId="{E1772D17-5257-45B9-A0B3-6C2F4FC0A628}" destId="{B366F474-0E5F-4CA7-9A81-84F1212D2F31}" srcOrd="8"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20AF42-0F58-40D3-A6D1-45C27A26452F}" type="doc">
      <dgm:prSet loTypeId="urn:microsoft.com/office/officeart/2005/8/layout/radial6" loCatId="cycle" qsTypeId="urn:microsoft.com/office/officeart/2005/8/quickstyle/simple1" qsCatId="simple" csTypeId="urn:microsoft.com/office/officeart/2005/8/colors/colorful1#2" csCatId="colorful" phldr="1"/>
      <dgm:spPr/>
      <dgm:t>
        <a:bodyPr/>
        <a:lstStyle/>
        <a:p>
          <a:endParaRPr lang="en-US"/>
        </a:p>
      </dgm:t>
    </dgm:pt>
    <dgm:pt modelId="{06A86FBB-3B59-43B4-A67C-E8021CD32E32}">
      <dgm:prSet phldrT="[Text]"/>
      <dgm:spPr/>
      <dgm:t>
        <a:bodyPr/>
        <a:lstStyle/>
        <a:p>
          <a:r>
            <a:rPr lang="fa-IR" b="0" dirty="0" smtClean="0">
              <a:cs typeface="B Titr" pitchFamily="2" charset="-78"/>
            </a:rPr>
            <a:t>سازمان</a:t>
          </a:r>
          <a:endParaRPr lang="en-US" b="0" dirty="0">
            <a:cs typeface="B Titr" pitchFamily="2" charset="-78"/>
          </a:endParaRPr>
        </a:p>
      </dgm:t>
    </dgm:pt>
    <dgm:pt modelId="{804599C2-16A1-4C23-ACEC-BF89F2F5CCEE}" type="parTrans" cxnId="{DA60A8D0-5559-4F1E-BBEE-B4A208948E18}">
      <dgm:prSet/>
      <dgm:spPr/>
      <dgm:t>
        <a:bodyPr/>
        <a:lstStyle/>
        <a:p>
          <a:endParaRPr lang="en-US" b="0">
            <a:cs typeface="B Titr" pitchFamily="2" charset="-78"/>
          </a:endParaRPr>
        </a:p>
      </dgm:t>
    </dgm:pt>
    <dgm:pt modelId="{F1E6B257-596C-44B5-AD97-0803066371BE}" type="sibTrans" cxnId="{DA60A8D0-5559-4F1E-BBEE-B4A208948E18}">
      <dgm:prSet/>
      <dgm:spPr/>
      <dgm:t>
        <a:bodyPr/>
        <a:lstStyle/>
        <a:p>
          <a:endParaRPr lang="en-US" b="0">
            <a:cs typeface="B Titr" pitchFamily="2" charset="-78"/>
          </a:endParaRPr>
        </a:p>
      </dgm:t>
    </dgm:pt>
    <dgm:pt modelId="{96EB0521-8776-4C1D-BFB2-C0FACE3735B7}">
      <dgm:prSet phldrT="[Text]"/>
      <dgm:spPr/>
      <dgm:t>
        <a:bodyPr/>
        <a:lstStyle/>
        <a:p>
          <a:r>
            <a:rPr lang="fa-IR" b="0" dirty="0" smtClean="0">
              <a:cs typeface="B Titr" pitchFamily="2" charset="-78"/>
            </a:rPr>
            <a:t>اطلاعات</a:t>
          </a:r>
          <a:endParaRPr lang="en-US" b="0" dirty="0">
            <a:cs typeface="B Titr" pitchFamily="2" charset="-78"/>
          </a:endParaRPr>
        </a:p>
      </dgm:t>
    </dgm:pt>
    <dgm:pt modelId="{F08D8DE5-20C7-4991-B319-CF71D4036055}" type="parTrans" cxnId="{9924EE94-7EAA-4415-84EB-0D0BC3BDD690}">
      <dgm:prSet/>
      <dgm:spPr/>
      <dgm:t>
        <a:bodyPr/>
        <a:lstStyle/>
        <a:p>
          <a:endParaRPr lang="en-US" b="0">
            <a:cs typeface="B Titr" pitchFamily="2" charset="-78"/>
          </a:endParaRPr>
        </a:p>
      </dgm:t>
    </dgm:pt>
    <dgm:pt modelId="{F355620F-88A7-4837-9E81-F537A6BEAB4F}" type="sibTrans" cxnId="{9924EE94-7EAA-4415-84EB-0D0BC3BDD690}">
      <dgm:prSet/>
      <dgm:spPr/>
      <dgm:t>
        <a:bodyPr/>
        <a:lstStyle/>
        <a:p>
          <a:endParaRPr lang="en-US" b="0">
            <a:cs typeface="B Titr" pitchFamily="2" charset="-78"/>
          </a:endParaRPr>
        </a:p>
      </dgm:t>
    </dgm:pt>
    <dgm:pt modelId="{06F846BD-7743-49A8-BC0C-CD8DA6C856F7}">
      <dgm:prSet phldrT="[Text]"/>
      <dgm:spPr/>
      <dgm:t>
        <a:bodyPr/>
        <a:lstStyle/>
        <a:p>
          <a:r>
            <a:rPr lang="fa-IR" b="0" dirty="0" smtClean="0">
              <a:cs typeface="B Titr" pitchFamily="2" charset="-78"/>
            </a:rPr>
            <a:t>مکانها</a:t>
          </a:r>
          <a:endParaRPr lang="en-US" b="0" dirty="0">
            <a:cs typeface="B Titr" pitchFamily="2" charset="-78"/>
          </a:endParaRPr>
        </a:p>
      </dgm:t>
    </dgm:pt>
    <dgm:pt modelId="{BD1B9CF3-1312-4ED4-995D-6C53B6187F88}" type="parTrans" cxnId="{4928D297-D69F-460E-AA4E-2DF624489B4D}">
      <dgm:prSet/>
      <dgm:spPr/>
      <dgm:t>
        <a:bodyPr/>
        <a:lstStyle/>
        <a:p>
          <a:endParaRPr lang="en-US" b="0">
            <a:cs typeface="B Titr" pitchFamily="2" charset="-78"/>
          </a:endParaRPr>
        </a:p>
      </dgm:t>
    </dgm:pt>
    <dgm:pt modelId="{B5BF69DF-2C26-4A31-A33D-BEEF544A969C}" type="sibTrans" cxnId="{4928D297-D69F-460E-AA4E-2DF624489B4D}">
      <dgm:prSet/>
      <dgm:spPr/>
      <dgm:t>
        <a:bodyPr/>
        <a:lstStyle/>
        <a:p>
          <a:endParaRPr lang="en-US" b="0">
            <a:cs typeface="B Titr" pitchFamily="2" charset="-78"/>
          </a:endParaRPr>
        </a:p>
      </dgm:t>
    </dgm:pt>
    <dgm:pt modelId="{23B88AB0-6E7A-49A3-952B-68B7FAF749E2}">
      <dgm:prSet phldrT="[Text]"/>
      <dgm:spPr/>
      <dgm:t>
        <a:bodyPr/>
        <a:lstStyle/>
        <a:p>
          <a:r>
            <a:rPr lang="fa-IR" b="0" dirty="0" smtClean="0">
              <a:cs typeface="B Titr" pitchFamily="2" charset="-78"/>
            </a:rPr>
            <a:t>رویدادها</a:t>
          </a:r>
          <a:endParaRPr lang="en-US" b="0" dirty="0">
            <a:cs typeface="B Titr" pitchFamily="2" charset="-78"/>
          </a:endParaRPr>
        </a:p>
      </dgm:t>
    </dgm:pt>
    <dgm:pt modelId="{5BECE556-86B9-43F7-AEBA-BE815B7B8410}" type="parTrans" cxnId="{6CEA057A-E5DD-4BE5-98E4-92503F190A85}">
      <dgm:prSet/>
      <dgm:spPr/>
      <dgm:t>
        <a:bodyPr/>
        <a:lstStyle/>
        <a:p>
          <a:endParaRPr lang="en-US" b="0">
            <a:cs typeface="B Titr" pitchFamily="2" charset="-78"/>
          </a:endParaRPr>
        </a:p>
      </dgm:t>
    </dgm:pt>
    <dgm:pt modelId="{B9D78565-906F-4587-9B67-C0982966DD45}" type="sibTrans" cxnId="{6CEA057A-E5DD-4BE5-98E4-92503F190A85}">
      <dgm:prSet/>
      <dgm:spPr/>
      <dgm:t>
        <a:bodyPr/>
        <a:lstStyle/>
        <a:p>
          <a:endParaRPr lang="en-US" b="0">
            <a:cs typeface="B Titr" pitchFamily="2" charset="-78"/>
          </a:endParaRPr>
        </a:p>
      </dgm:t>
    </dgm:pt>
    <dgm:pt modelId="{AB26F389-A067-4344-B494-F872A8A137BE}">
      <dgm:prSet phldrT="[Text]"/>
      <dgm:spPr/>
      <dgm:t>
        <a:bodyPr/>
        <a:lstStyle/>
        <a:p>
          <a:r>
            <a:rPr lang="fa-IR" b="0" dirty="0" smtClean="0">
              <a:cs typeface="B Titr" pitchFamily="2" charset="-78"/>
            </a:rPr>
            <a:t>اهداف</a:t>
          </a:r>
          <a:endParaRPr lang="en-US" b="0" dirty="0">
            <a:cs typeface="B Titr" pitchFamily="2" charset="-78"/>
          </a:endParaRPr>
        </a:p>
      </dgm:t>
    </dgm:pt>
    <dgm:pt modelId="{F69F2BB0-86BF-490E-B654-DF87BD44C142}" type="parTrans" cxnId="{DFB28175-9749-4FD4-B1EA-4DEBF89DC5E9}">
      <dgm:prSet/>
      <dgm:spPr/>
      <dgm:t>
        <a:bodyPr/>
        <a:lstStyle/>
        <a:p>
          <a:endParaRPr lang="en-US" b="0">
            <a:cs typeface="B Titr" pitchFamily="2" charset="-78"/>
          </a:endParaRPr>
        </a:p>
      </dgm:t>
    </dgm:pt>
    <dgm:pt modelId="{C71D3250-723F-4D9F-99A9-932708084143}" type="sibTrans" cxnId="{DFB28175-9749-4FD4-B1EA-4DEBF89DC5E9}">
      <dgm:prSet/>
      <dgm:spPr/>
      <dgm:t>
        <a:bodyPr/>
        <a:lstStyle/>
        <a:p>
          <a:endParaRPr lang="en-US" b="0">
            <a:cs typeface="B Titr" pitchFamily="2" charset="-78"/>
          </a:endParaRPr>
        </a:p>
      </dgm:t>
    </dgm:pt>
    <dgm:pt modelId="{D426118D-BAF9-4385-A7A0-60241C11FA58}">
      <dgm:prSet/>
      <dgm:spPr/>
      <dgm:t>
        <a:bodyPr/>
        <a:lstStyle/>
        <a:p>
          <a:r>
            <a:rPr lang="fa-IR" b="0" dirty="0" smtClean="0">
              <a:cs typeface="B Titr" pitchFamily="2" charset="-78"/>
            </a:rPr>
            <a:t>فرایندهای کاری</a:t>
          </a:r>
          <a:endParaRPr lang="en-US" b="0" dirty="0">
            <a:cs typeface="B Titr" pitchFamily="2" charset="-78"/>
          </a:endParaRPr>
        </a:p>
      </dgm:t>
    </dgm:pt>
    <dgm:pt modelId="{1D2BDA18-C80F-450B-8313-DB83246A4753}" type="parTrans" cxnId="{5F5D9282-0338-422B-BE32-C59242A09E39}">
      <dgm:prSet/>
      <dgm:spPr/>
      <dgm:t>
        <a:bodyPr/>
        <a:lstStyle/>
        <a:p>
          <a:endParaRPr lang="en-US" b="0">
            <a:cs typeface="B Titr" pitchFamily="2" charset="-78"/>
          </a:endParaRPr>
        </a:p>
      </dgm:t>
    </dgm:pt>
    <dgm:pt modelId="{552BCAF2-B787-46C0-B4E8-EEF5F72BAB8B}" type="sibTrans" cxnId="{5F5D9282-0338-422B-BE32-C59242A09E39}">
      <dgm:prSet/>
      <dgm:spPr/>
      <dgm:t>
        <a:bodyPr/>
        <a:lstStyle/>
        <a:p>
          <a:endParaRPr lang="en-US" b="0">
            <a:cs typeface="B Titr" pitchFamily="2" charset="-78"/>
          </a:endParaRPr>
        </a:p>
      </dgm:t>
    </dgm:pt>
    <dgm:pt modelId="{059AD7D0-4B00-4B21-BD3E-8DEED93865BD}">
      <dgm:prSet/>
      <dgm:spPr/>
      <dgm:t>
        <a:bodyPr/>
        <a:lstStyle/>
        <a:p>
          <a:r>
            <a:rPr lang="fa-IR" b="0" dirty="0" smtClean="0">
              <a:cs typeface="B Titr" pitchFamily="2" charset="-78"/>
            </a:rPr>
            <a:t>افراد و واحدها</a:t>
          </a:r>
          <a:endParaRPr lang="en-US" b="0" dirty="0">
            <a:cs typeface="B Titr" pitchFamily="2" charset="-78"/>
          </a:endParaRPr>
        </a:p>
      </dgm:t>
    </dgm:pt>
    <dgm:pt modelId="{4911CD10-BEEB-489A-A502-A2C0991D5B71}" type="sibTrans" cxnId="{4587C6EC-FC94-4F4E-95A0-BD676A4B5748}">
      <dgm:prSet/>
      <dgm:spPr/>
      <dgm:t>
        <a:bodyPr/>
        <a:lstStyle/>
        <a:p>
          <a:endParaRPr lang="en-US" b="0">
            <a:cs typeface="B Titr" pitchFamily="2" charset="-78"/>
          </a:endParaRPr>
        </a:p>
      </dgm:t>
    </dgm:pt>
    <dgm:pt modelId="{D726949D-53ED-4D26-A780-A3B3F36DA5CF}" type="parTrans" cxnId="{4587C6EC-FC94-4F4E-95A0-BD676A4B5748}">
      <dgm:prSet/>
      <dgm:spPr/>
      <dgm:t>
        <a:bodyPr/>
        <a:lstStyle/>
        <a:p>
          <a:endParaRPr lang="en-US" b="0">
            <a:cs typeface="B Titr" pitchFamily="2" charset="-78"/>
          </a:endParaRPr>
        </a:p>
      </dgm:t>
    </dgm:pt>
    <dgm:pt modelId="{F605827E-5DA2-4FE4-BBCD-19A99F0E41F3}" type="pres">
      <dgm:prSet presAssocID="{0F20AF42-0F58-40D3-A6D1-45C27A26452F}" presName="Name0" presStyleCnt="0">
        <dgm:presLayoutVars>
          <dgm:chMax val="1"/>
          <dgm:dir/>
          <dgm:animLvl val="ctr"/>
          <dgm:resizeHandles val="exact"/>
        </dgm:presLayoutVars>
      </dgm:prSet>
      <dgm:spPr/>
      <dgm:t>
        <a:bodyPr/>
        <a:lstStyle/>
        <a:p>
          <a:endParaRPr lang="en-US"/>
        </a:p>
      </dgm:t>
    </dgm:pt>
    <dgm:pt modelId="{D36E9DAE-2E4D-4D8A-947D-9C3EEEF43613}" type="pres">
      <dgm:prSet presAssocID="{06A86FBB-3B59-43B4-A67C-E8021CD32E32}" presName="centerShape" presStyleLbl="node0" presStyleIdx="0" presStyleCnt="1"/>
      <dgm:spPr>
        <a:prstGeom prst="star7">
          <a:avLst/>
        </a:prstGeom>
      </dgm:spPr>
      <dgm:t>
        <a:bodyPr/>
        <a:lstStyle/>
        <a:p>
          <a:endParaRPr lang="en-US"/>
        </a:p>
      </dgm:t>
    </dgm:pt>
    <dgm:pt modelId="{3C21FC7B-DC1F-4A08-A88B-EFB66891B760}" type="pres">
      <dgm:prSet presAssocID="{96EB0521-8776-4C1D-BFB2-C0FACE3735B7}" presName="node" presStyleLbl="node1" presStyleIdx="0" presStyleCnt="6">
        <dgm:presLayoutVars>
          <dgm:bulletEnabled val="1"/>
        </dgm:presLayoutVars>
      </dgm:prSet>
      <dgm:spPr/>
      <dgm:t>
        <a:bodyPr/>
        <a:lstStyle/>
        <a:p>
          <a:endParaRPr lang="en-US"/>
        </a:p>
      </dgm:t>
    </dgm:pt>
    <dgm:pt modelId="{326539FD-4077-4F4D-88D3-24BE9006E799}" type="pres">
      <dgm:prSet presAssocID="{96EB0521-8776-4C1D-BFB2-C0FACE3735B7}" presName="dummy" presStyleCnt="0"/>
      <dgm:spPr/>
      <dgm:t>
        <a:bodyPr/>
        <a:lstStyle/>
        <a:p>
          <a:pPr rtl="1"/>
          <a:endParaRPr lang="fa-IR"/>
        </a:p>
      </dgm:t>
    </dgm:pt>
    <dgm:pt modelId="{F1B90CE8-8F35-42F4-9754-FCC0C7399DCC}" type="pres">
      <dgm:prSet presAssocID="{F355620F-88A7-4837-9E81-F537A6BEAB4F}" presName="sibTrans" presStyleLbl="sibTrans2D1" presStyleIdx="0" presStyleCnt="6"/>
      <dgm:spPr/>
      <dgm:t>
        <a:bodyPr/>
        <a:lstStyle/>
        <a:p>
          <a:endParaRPr lang="en-US"/>
        </a:p>
      </dgm:t>
    </dgm:pt>
    <dgm:pt modelId="{68665889-2429-4DD4-B917-E15795D2ECA1}" type="pres">
      <dgm:prSet presAssocID="{D426118D-BAF9-4385-A7A0-60241C11FA58}" presName="node" presStyleLbl="node1" presStyleIdx="1" presStyleCnt="6">
        <dgm:presLayoutVars>
          <dgm:bulletEnabled val="1"/>
        </dgm:presLayoutVars>
      </dgm:prSet>
      <dgm:spPr/>
      <dgm:t>
        <a:bodyPr/>
        <a:lstStyle/>
        <a:p>
          <a:endParaRPr lang="en-US"/>
        </a:p>
      </dgm:t>
    </dgm:pt>
    <dgm:pt modelId="{0CAA552A-F58B-45B6-9DD1-52B18DB250BA}" type="pres">
      <dgm:prSet presAssocID="{D426118D-BAF9-4385-A7A0-60241C11FA58}" presName="dummy" presStyleCnt="0"/>
      <dgm:spPr/>
      <dgm:t>
        <a:bodyPr/>
        <a:lstStyle/>
        <a:p>
          <a:pPr rtl="1"/>
          <a:endParaRPr lang="fa-IR"/>
        </a:p>
      </dgm:t>
    </dgm:pt>
    <dgm:pt modelId="{F0DD4D14-A76B-4A5A-BD12-A547574155ED}" type="pres">
      <dgm:prSet presAssocID="{552BCAF2-B787-46C0-B4E8-EEF5F72BAB8B}" presName="sibTrans" presStyleLbl="sibTrans2D1" presStyleIdx="1" presStyleCnt="6"/>
      <dgm:spPr/>
      <dgm:t>
        <a:bodyPr/>
        <a:lstStyle/>
        <a:p>
          <a:endParaRPr lang="en-US"/>
        </a:p>
      </dgm:t>
    </dgm:pt>
    <dgm:pt modelId="{0A076344-BE83-44A1-8B22-F28300EAD9E6}" type="pres">
      <dgm:prSet presAssocID="{06F846BD-7743-49A8-BC0C-CD8DA6C856F7}" presName="node" presStyleLbl="node1" presStyleIdx="2" presStyleCnt="6">
        <dgm:presLayoutVars>
          <dgm:bulletEnabled val="1"/>
        </dgm:presLayoutVars>
      </dgm:prSet>
      <dgm:spPr/>
      <dgm:t>
        <a:bodyPr/>
        <a:lstStyle/>
        <a:p>
          <a:endParaRPr lang="en-US"/>
        </a:p>
      </dgm:t>
    </dgm:pt>
    <dgm:pt modelId="{0219E079-9B46-45F2-88E7-E111243E1964}" type="pres">
      <dgm:prSet presAssocID="{06F846BD-7743-49A8-BC0C-CD8DA6C856F7}" presName="dummy" presStyleCnt="0"/>
      <dgm:spPr/>
      <dgm:t>
        <a:bodyPr/>
        <a:lstStyle/>
        <a:p>
          <a:pPr rtl="1"/>
          <a:endParaRPr lang="fa-IR"/>
        </a:p>
      </dgm:t>
    </dgm:pt>
    <dgm:pt modelId="{98359534-5B06-4EC5-8A26-A3A085FA5EE0}" type="pres">
      <dgm:prSet presAssocID="{B5BF69DF-2C26-4A31-A33D-BEEF544A969C}" presName="sibTrans" presStyleLbl="sibTrans2D1" presStyleIdx="2" presStyleCnt="6"/>
      <dgm:spPr/>
      <dgm:t>
        <a:bodyPr/>
        <a:lstStyle/>
        <a:p>
          <a:endParaRPr lang="en-US"/>
        </a:p>
      </dgm:t>
    </dgm:pt>
    <dgm:pt modelId="{CA340847-FA8D-4FD4-8CD3-BBFA93053314}" type="pres">
      <dgm:prSet presAssocID="{059AD7D0-4B00-4B21-BD3E-8DEED93865BD}" presName="node" presStyleLbl="node1" presStyleIdx="3" presStyleCnt="6">
        <dgm:presLayoutVars>
          <dgm:bulletEnabled val="1"/>
        </dgm:presLayoutVars>
      </dgm:prSet>
      <dgm:spPr/>
      <dgm:t>
        <a:bodyPr/>
        <a:lstStyle/>
        <a:p>
          <a:endParaRPr lang="en-US"/>
        </a:p>
      </dgm:t>
    </dgm:pt>
    <dgm:pt modelId="{B554F22D-0A92-4582-9FD5-C5B6F59F418C}" type="pres">
      <dgm:prSet presAssocID="{059AD7D0-4B00-4B21-BD3E-8DEED93865BD}" presName="dummy" presStyleCnt="0"/>
      <dgm:spPr/>
      <dgm:t>
        <a:bodyPr/>
        <a:lstStyle/>
        <a:p>
          <a:pPr rtl="1"/>
          <a:endParaRPr lang="fa-IR"/>
        </a:p>
      </dgm:t>
    </dgm:pt>
    <dgm:pt modelId="{22264B36-7457-429C-B255-636A3715563D}" type="pres">
      <dgm:prSet presAssocID="{4911CD10-BEEB-489A-A502-A2C0991D5B71}" presName="sibTrans" presStyleLbl="sibTrans2D1" presStyleIdx="3" presStyleCnt="6"/>
      <dgm:spPr/>
      <dgm:t>
        <a:bodyPr/>
        <a:lstStyle/>
        <a:p>
          <a:endParaRPr lang="en-US"/>
        </a:p>
      </dgm:t>
    </dgm:pt>
    <dgm:pt modelId="{B65C66A8-6B44-4614-AB49-543723F5ABA7}" type="pres">
      <dgm:prSet presAssocID="{23B88AB0-6E7A-49A3-952B-68B7FAF749E2}" presName="node" presStyleLbl="node1" presStyleIdx="4" presStyleCnt="6">
        <dgm:presLayoutVars>
          <dgm:bulletEnabled val="1"/>
        </dgm:presLayoutVars>
      </dgm:prSet>
      <dgm:spPr/>
      <dgm:t>
        <a:bodyPr/>
        <a:lstStyle/>
        <a:p>
          <a:endParaRPr lang="en-US"/>
        </a:p>
      </dgm:t>
    </dgm:pt>
    <dgm:pt modelId="{13856518-AFE5-496D-A887-EC6F81D2E6BF}" type="pres">
      <dgm:prSet presAssocID="{23B88AB0-6E7A-49A3-952B-68B7FAF749E2}" presName="dummy" presStyleCnt="0"/>
      <dgm:spPr/>
      <dgm:t>
        <a:bodyPr/>
        <a:lstStyle/>
        <a:p>
          <a:pPr rtl="1"/>
          <a:endParaRPr lang="fa-IR"/>
        </a:p>
      </dgm:t>
    </dgm:pt>
    <dgm:pt modelId="{3FB3DCE9-98EF-49C5-AE4F-FEE7A9FE0443}" type="pres">
      <dgm:prSet presAssocID="{B9D78565-906F-4587-9B67-C0982966DD45}" presName="sibTrans" presStyleLbl="sibTrans2D1" presStyleIdx="4" presStyleCnt="6"/>
      <dgm:spPr/>
      <dgm:t>
        <a:bodyPr/>
        <a:lstStyle/>
        <a:p>
          <a:endParaRPr lang="en-US"/>
        </a:p>
      </dgm:t>
    </dgm:pt>
    <dgm:pt modelId="{AD667E6E-1F7A-48C5-9574-F36C014BE761}" type="pres">
      <dgm:prSet presAssocID="{AB26F389-A067-4344-B494-F872A8A137BE}" presName="node" presStyleLbl="node1" presStyleIdx="5" presStyleCnt="6">
        <dgm:presLayoutVars>
          <dgm:bulletEnabled val="1"/>
        </dgm:presLayoutVars>
      </dgm:prSet>
      <dgm:spPr/>
      <dgm:t>
        <a:bodyPr/>
        <a:lstStyle/>
        <a:p>
          <a:endParaRPr lang="en-US"/>
        </a:p>
      </dgm:t>
    </dgm:pt>
    <dgm:pt modelId="{4E39DCBD-D7EB-43E5-82E3-D651D5B96DC6}" type="pres">
      <dgm:prSet presAssocID="{AB26F389-A067-4344-B494-F872A8A137BE}" presName="dummy" presStyleCnt="0"/>
      <dgm:spPr/>
      <dgm:t>
        <a:bodyPr/>
        <a:lstStyle/>
        <a:p>
          <a:pPr rtl="1"/>
          <a:endParaRPr lang="fa-IR"/>
        </a:p>
      </dgm:t>
    </dgm:pt>
    <dgm:pt modelId="{E4F550CB-39F1-4E2C-B7F7-7222EDF8A772}" type="pres">
      <dgm:prSet presAssocID="{C71D3250-723F-4D9F-99A9-932708084143}" presName="sibTrans" presStyleLbl="sibTrans2D1" presStyleIdx="5" presStyleCnt="6"/>
      <dgm:spPr/>
      <dgm:t>
        <a:bodyPr/>
        <a:lstStyle/>
        <a:p>
          <a:endParaRPr lang="en-US"/>
        </a:p>
      </dgm:t>
    </dgm:pt>
  </dgm:ptLst>
  <dgm:cxnLst>
    <dgm:cxn modelId="{4587C6EC-FC94-4F4E-95A0-BD676A4B5748}" srcId="{06A86FBB-3B59-43B4-A67C-E8021CD32E32}" destId="{059AD7D0-4B00-4B21-BD3E-8DEED93865BD}" srcOrd="3" destOrd="0" parTransId="{D726949D-53ED-4D26-A780-A3B3F36DA5CF}" sibTransId="{4911CD10-BEEB-489A-A502-A2C0991D5B71}"/>
    <dgm:cxn modelId="{E33BB68B-07B3-4A9C-94DE-EC225164706D}" type="presOf" srcId="{D426118D-BAF9-4385-A7A0-60241C11FA58}" destId="{68665889-2429-4DD4-B917-E15795D2ECA1}" srcOrd="0" destOrd="0" presId="urn:microsoft.com/office/officeart/2005/8/layout/radial6"/>
    <dgm:cxn modelId="{660E97CC-01DF-481A-A2F4-B7AFE1B1C1D6}" type="presOf" srcId="{C71D3250-723F-4D9F-99A9-932708084143}" destId="{E4F550CB-39F1-4E2C-B7F7-7222EDF8A772}" srcOrd="0" destOrd="0" presId="urn:microsoft.com/office/officeart/2005/8/layout/radial6"/>
    <dgm:cxn modelId="{40428B39-4ABB-4187-A270-B168A31E4382}" type="presOf" srcId="{4911CD10-BEEB-489A-A502-A2C0991D5B71}" destId="{22264B36-7457-429C-B255-636A3715563D}" srcOrd="0" destOrd="0" presId="urn:microsoft.com/office/officeart/2005/8/layout/radial6"/>
    <dgm:cxn modelId="{A5248676-5048-4CD1-B206-FE67153913AA}" type="presOf" srcId="{B9D78565-906F-4587-9B67-C0982966DD45}" destId="{3FB3DCE9-98EF-49C5-AE4F-FEE7A9FE0443}" srcOrd="0" destOrd="0" presId="urn:microsoft.com/office/officeart/2005/8/layout/radial6"/>
    <dgm:cxn modelId="{7DB3CA5D-BA6D-4E5F-B341-E8613DE88225}" type="presOf" srcId="{059AD7D0-4B00-4B21-BD3E-8DEED93865BD}" destId="{CA340847-FA8D-4FD4-8CD3-BBFA93053314}" srcOrd="0" destOrd="0" presId="urn:microsoft.com/office/officeart/2005/8/layout/radial6"/>
    <dgm:cxn modelId="{5F5D9282-0338-422B-BE32-C59242A09E39}" srcId="{06A86FBB-3B59-43B4-A67C-E8021CD32E32}" destId="{D426118D-BAF9-4385-A7A0-60241C11FA58}" srcOrd="1" destOrd="0" parTransId="{1D2BDA18-C80F-450B-8313-DB83246A4753}" sibTransId="{552BCAF2-B787-46C0-B4E8-EEF5F72BAB8B}"/>
    <dgm:cxn modelId="{9924EE94-7EAA-4415-84EB-0D0BC3BDD690}" srcId="{06A86FBB-3B59-43B4-A67C-E8021CD32E32}" destId="{96EB0521-8776-4C1D-BFB2-C0FACE3735B7}" srcOrd="0" destOrd="0" parTransId="{F08D8DE5-20C7-4991-B319-CF71D4036055}" sibTransId="{F355620F-88A7-4837-9E81-F537A6BEAB4F}"/>
    <dgm:cxn modelId="{6CEA057A-E5DD-4BE5-98E4-92503F190A85}" srcId="{06A86FBB-3B59-43B4-A67C-E8021CD32E32}" destId="{23B88AB0-6E7A-49A3-952B-68B7FAF749E2}" srcOrd="4" destOrd="0" parTransId="{5BECE556-86B9-43F7-AEBA-BE815B7B8410}" sibTransId="{B9D78565-906F-4587-9B67-C0982966DD45}"/>
    <dgm:cxn modelId="{66C3349A-B7D7-4441-858C-739542573421}" type="presOf" srcId="{23B88AB0-6E7A-49A3-952B-68B7FAF749E2}" destId="{B65C66A8-6B44-4614-AB49-543723F5ABA7}" srcOrd="0" destOrd="0" presId="urn:microsoft.com/office/officeart/2005/8/layout/radial6"/>
    <dgm:cxn modelId="{DA60A8D0-5559-4F1E-BBEE-B4A208948E18}" srcId="{0F20AF42-0F58-40D3-A6D1-45C27A26452F}" destId="{06A86FBB-3B59-43B4-A67C-E8021CD32E32}" srcOrd="0" destOrd="0" parTransId="{804599C2-16A1-4C23-ACEC-BF89F2F5CCEE}" sibTransId="{F1E6B257-596C-44B5-AD97-0803066371BE}"/>
    <dgm:cxn modelId="{F3972083-2171-45FD-87ED-6ADE70529EAD}" type="presOf" srcId="{552BCAF2-B787-46C0-B4E8-EEF5F72BAB8B}" destId="{F0DD4D14-A76B-4A5A-BD12-A547574155ED}" srcOrd="0" destOrd="0" presId="urn:microsoft.com/office/officeart/2005/8/layout/radial6"/>
    <dgm:cxn modelId="{340DD3A5-73B5-4DE9-A2F9-7A45C7F7179D}" type="presOf" srcId="{0F20AF42-0F58-40D3-A6D1-45C27A26452F}" destId="{F605827E-5DA2-4FE4-BBCD-19A99F0E41F3}" srcOrd="0" destOrd="0" presId="urn:microsoft.com/office/officeart/2005/8/layout/radial6"/>
    <dgm:cxn modelId="{04D86656-2920-4867-A39B-C5F298BCF0F3}" type="presOf" srcId="{AB26F389-A067-4344-B494-F872A8A137BE}" destId="{AD667E6E-1F7A-48C5-9574-F36C014BE761}" srcOrd="0" destOrd="0" presId="urn:microsoft.com/office/officeart/2005/8/layout/radial6"/>
    <dgm:cxn modelId="{52049593-7A1A-4CD8-9A2E-DC87A7064F21}" type="presOf" srcId="{F355620F-88A7-4837-9E81-F537A6BEAB4F}" destId="{F1B90CE8-8F35-42F4-9754-FCC0C7399DCC}" srcOrd="0" destOrd="0" presId="urn:microsoft.com/office/officeart/2005/8/layout/radial6"/>
    <dgm:cxn modelId="{8EA12E09-4264-4872-A3FC-8C86E8562560}" type="presOf" srcId="{06A86FBB-3B59-43B4-A67C-E8021CD32E32}" destId="{D36E9DAE-2E4D-4D8A-947D-9C3EEEF43613}" srcOrd="0" destOrd="0" presId="urn:microsoft.com/office/officeart/2005/8/layout/radial6"/>
    <dgm:cxn modelId="{A907BFBC-E84F-43B3-B2D2-D573BE45BC9C}" type="presOf" srcId="{96EB0521-8776-4C1D-BFB2-C0FACE3735B7}" destId="{3C21FC7B-DC1F-4A08-A88B-EFB66891B760}" srcOrd="0" destOrd="0" presId="urn:microsoft.com/office/officeart/2005/8/layout/radial6"/>
    <dgm:cxn modelId="{5D788606-7D05-4569-A264-CB877FC5EA12}" type="presOf" srcId="{06F846BD-7743-49A8-BC0C-CD8DA6C856F7}" destId="{0A076344-BE83-44A1-8B22-F28300EAD9E6}" srcOrd="0" destOrd="0" presId="urn:microsoft.com/office/officeart/2005/8/layout/radial6"/>
    <dgm:cxn modelId="{DFB28175-9749-4FD4-B1EA-4DEBF89DC5E9}" srcId="{06A86FBB-3B59-43B4-A67C-E8021CD32E32}" destId="{AB26F389-A067-4344-B494-F872A8A137BE}" srcOrd="5" destOrd="0" parTransId="{F69F2BB0-86BF-490E-B654-DF87BD44C142}" sibTransId="{C71D3250-723F-4D9F-99A9-932708084143}"/>
    <dgm:cxn modelId="{DCB263A5-534E-4C10-8588-717D2C230384}" type="presOf" srcId="{B5BF69DF-2C26-4A31-A33D-BEEF544A969C}" destId="{98359534-5B06-4EC5-8A26-A3A085FA5EE0}" srcOrd="0" destOrd="0" presId="urn:microsoft.com/office/officeart/2005/8/layout/radial6"/>
    <dgm:cxn modelId="{4928D297-D69F-460E-AA4E-2DF624489B4D}" srcId="{06A86FBB-3B59-43B4-A67C-E8021CD32E32}" destId="{06F846BD-7743-49A8-BC0C-CD8DA6C856F7}" srcOrd="2" destOrd="0" parTransId="{BD1B9CF3-1312-4ED4-995D-6C53B6187F88}" sibTransId="{B5BF69DF-2C26-4A31-A33D-BEEF544A969C}"/>
    <dgm:cxn modelId="{D4B5D614-B65B-4317-A0B2-1B1C70306088}" type="presParOf" srcId="{F605827E-5DA2-4FE4-BBCD-19A99F0E41F3}" destId="{D36E9DAE-2E4D-4D8A-947D-9C3EEEF43613}" srcOrd="0" destOrd="0" presId="urn:microsoft.com/office/officeart/2005/8/layout/radial6"/>
    <dgm:cxn modelId="{0AF635AE-641C-4CDA-8F77-59CB9E6A8439}" type="presParOf" srcId="{F605827E-5DA2-4FE4-BBCD-19A99F0E41F3}" destId="{3C21FC7B-DC1F-4A08-A88B-EFB66891B760}" srcOrd="1" destOrd="0" presId="urn:microsoft.com/office/officeart/2005/8/layout/radial6"/>
    <dgm:cxn modelId="{DF29DC94-CBD3-4AB2-8F68-EA25C6A434E5}" type="presParOf" srcId="{F605827E-5DA2-4FE4-BBCD-19A99F0E41F3}" destId="{326539FD-4077-4F4D-88D3-24BE9006E799}" srcOrd="2" destOrd="0" presId="urn:microsoft.com/office/officeart/2005/8/layout/radial6"/>
    <dgm:cxn modelId="{388429E6-9899-49A5-B8FC-C799016EFB61}" type="presParOf" srcId="{F605827E-5DA2-4FE4-BBCD-19A99F0E41F3}" destId="{F1B90CE8-8F35-42F4-9754-FCC0C7399DCC}" srcOrd="3" destOrd="0" presId="urn:microsoft.com/office/officeart/2005/8/layout/radial6"/>
    <dgm:cxn modelId="{696333A5-F853-4F21-B85A-5DC1704A650E}" type="presParOf" srcId="{F605827E-5DA2-4FE4-BBCD-19A99F0E41F3}" destId="{68665889-2429-4DD4-B917-E15795D2ECA1}" srcOrd="4" destOrd="0" presId="urn:microsoft.com/office/officeart/2005/8/layout/radial6"/>
    <dgm:cxn modelId="{1EF7E4B9-DDBA-4DC9-B908-6841211C3018}" type="presParOf" srcId="{F605827E-5DA2-4FE4-BBCD-19A99F0E41F3}" destId="{0CAA552A-F58B-45B6-9DD1-52B18DB250BA}" srcOrd="5" destOrd="0" presId="urn:microsoft.com/office/officeart/2005/8/layout/radial6"/>
    <dgm:cxn modelId="{438435A5-41C6-4618-ADFD-BB92DD2F1CB0}" type="presParOf" srcId="{F605827E-5DA2-4FE4-BBCD-19A99F0E41F3}" destId="{F0DD4D14-A76B-4A5A-BD12-A547574155ED}" srcOrd="6" destOrd="0" presId="urn:microsoft.com/office/officeart/2005/8/layout/radial6"/>
    <dgm:cxn modelId="{DDF65EB2-A9A0-4ACF-ADC9-78F777C3CC26}" type="presParOf" srcId="{F605827E-5DA2-4FE4-BBCD-19A99F0E41F3}" destId="{0A076344-BE83-44A1-8B22-F28300EAD9E6}" srcOrd="7" destOrd="0" presId="urn:microsoft.com/office/officeart/2005/8/layout/radial6"/>
    <dgm:cxn modelId="{DE2B7702-3411-4C94-BEDB-688E70AD4E17}" type="presParOf" srcId="{F605827E-5DA2-4FE4-BBCD-19A99F0E41F3}" destId="{0219E079-9B46-45F2-88E7-E111243E1964}" srcOrd="8" destOrd="0" presId="urn:microsoft.com/office/officeart/2005/8/layout/radial6"/>
    <dgm:cxn modelId="{87B818EC-1E9C-4FD9-914D-E31580E06CD1}" type="presParOf" srcId="{F605827E-5DA2-4FE4-BBCD-19A99F0E41F3}" destId="{98359534-5B06-4EC5-8A26-A3A085FA5EE0}" srcOrd="9" destOrd="0" presId="urn:microsoft.com/office/officeart/2005/8/layout/radial6"/>
    <dgm:cxn modelId="{DAFEBFD8-55E5-4646-9F64-198CDA3D7F08}" type="presParOf" srcId="{F605827E-5DA2-4FE4-BBCD-19A99F0E41F3}" destId="{CA340847-FA8D-4FD4-8CD3-BBFA93053314}" srcOrd="10" destOrd="0" presId="urn:microsoft.com/office/officeart/2005/8/layout/radial6"/>
    <dgm:cxn modelId="{F404DB84-DE32-45D7-8AAB-1133FCCE2A8B}" type="presParOf" srcId="{F605827E-5DA2-4FE4-BBCD-19A99F0E41F3}" destId="{B554F22D-0A92-4582-9FD5-C5B6F59F418C}" srcOrd="11" destOrd="0" presId="urn:microsoft.com/office/officeart/2005/8/layout/radial6"/>
    <dgm:cxn modelId="{86DF6DA5-AB04-4E3F-90E6-FEC912162491}" type="presParOf" srcId="{F605827E-5DA2-4FE4-BBCD-19A99F0E41F3}" destId="{22264B36-7457-429C-B255-636A3715563D}" srcOrd="12" destOrd="0" presId="urn:microsoft.com/office/officeart/2005/8/layout/radial6"/>
    <dgm:cxn modelId="{39F80D47-A730-4313-8C06-598B9BF682DC}" type="presParOf" srcId="{F605827E-5DA2-4FE4-BBCD-19A99F0E41F3}" destId="{B65C66A8-6B44-4614-AB49-543723F5ABA7}" srcOrd="13" destOrd="0" presId="urn:microsoft.com/office/officeart/2005/8/layout/radial6"/>
    <dgm:cxn modelId="{57BD3532-D1CC-4446-AEB1-B3473946B1FE}" type="presParOf" srcId="{F605827E-5DA2-4FE4-BBCD-19A99F0E41F3}" destId="{13856518-AFE5-496D-A887-EC6F81D2E6BF}" srcOrd="14" destOrd="0" presId="urn:microsoft.com/office/officeart/2005/8/layout/radial6"/>
    <dgm:cxn modelId="{26608E74-5BC9-4653-BE3E-63610A8AB5AE}" type="presParOf" srcId="{F605827E-5DA2-4FE4-BBCD-19A99F0E41F3}" destId="{3FB3DCE9-98EF-49C5-AE4F-FEE7A9FE0443}" srcOrd="15" destOrd="0" presId="urn:microsoft.com/office/officeart/2005/8/layout/radial6"/>
    <dgm:cxn modelId="{CDF48AE0-5233-49B1-8AD8-CFD2149EF8C3}" type="presParOf" srcId="{F605827E-5DA2-4FE4-BBCD-19A99F0E41F3}" destId="{AD667E6E-1F7A-48C5-9574-F36C014BE761}" srcOrd="16" destOrd="0" presId="urn:microsoft.com/office/officeart/2005/8/layout/radial6"/>
    <dgm:cxn modelId="{B962E289-F3CC-4C20-8FBC-A4B532318046}" type="presParOf" srcId="{F605827E-5DA2-4FE4-BBCD-19A99F0E41F3}" destId="{4E39DCBD-D7EB-43E5-82E3-D651D5B96DC6}" srcOrd="17" destOrd="0" presId="urn:microsoft.com/office/officeart/2005/8/layout/radial6"/>
    <dgm:cxn modelId="{64676A43-5146-49C6-958A-BF0CF485564C}" type="presParOf" srcId="{F605827E-5DA2-4FE4-BBCD-19A99F0E41F3}" destId="{E4F550CB-39F1-4E2C-B7F7-7222EDF8A772}"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FDD0B6-0843-49FD-8B17-17F96E032350}" type="doc">
      <dgm:prSet loTypeId="urn:microsoft.com/office/officeart/2005/8/layout/pyramid1" loCatId="pyramid" qsTypeId="urn:microsoft.com/office/officeart/2005/8/quickstyle/simple1" qsCatId="simple" csTypeId="urn:microsoft.com/office/officeart/2005/8/colors/accent1_2" csCatId="accent1" phldr="1"/>
      <dgm:spPr>
        <a:scene3d>
          <a:camera prst="isometricOffAxis1Right"/>
          <a:lightRig rig="threePt" dir="t"/>
        </a:scene3d>
      </dgm:spPr>
    </dgm:pt>
    <dgm:pt modelId="{26AAF8D7-AD85-4335-9D5F-A979E4315B63}">
      <dgm:prSet phldrT="[Text]" custT="1"/>
      <dgm:spPr>
        <a:solidFill>
          <a:srgbClr val="85270D"/>
        </a:solidFill>
      </dgm:spPr>
      <dgm:t>
        <a:bodyPr/>
        <a:lstStyle/>
        <a:p>
          <a:pPr>
            <a:lnSpc>
              <a:spcPct val="100000"/>
            </a:lnSpc>
            <a:spcBef>
              <a:spcPts val="0"/>
            </a:spcBef>
            <a:spcAft>
              <a:spcPts val="0"/>
            </a:spcAft>
          </a:pPr>
          <a:endParaRPr lang="fa-IR" sz="1400" b="1" dirty="0" smtClean="0">
            <a:solidFill>
              <a:schemeClr val="bg1"/>
            </a:solidFill>
            <a:cs typeface="2  Mitra" panose="00000400000000000000" pitchFamily="2" charset="-78"/>
          </a:endParaRPr>
        </a:p>
        <a:p>
          <a:pPr>
            <a:lnSpc>
              <a:spcPct val="100000"/>
            </a:lnSpc>
            <a:spcBef>
              <a:spcPts val="0"/>
            </a:spcBef>
            <a:spcAft>
              <a:spcPts val="0"/>
            </a:spcAft>
          </a:pPr>
          <a:endParaRPr lang="en-US" sz="1400" b="1" dirty="0" smtClean="0">
            <a:solidFill>
              <a:schemeClr val="bg1"/>
            </a:solidFill>
            <a:cs typeface="2  Mitra" panose="00000400000000000000" pitchFamily="2" charset="-78"/>
          </a:endParaRPr>
        </a:p>
        <a:p>
          <a:pPr>
            <a:lnSpc>
              <a:spcPct val="100000"/>
            </a:lnSpc>
            <a:spcBef>
              <a:spcPts val="0"/>
            </a:spcBef>
            <a:spcAft>
              <a:spcPts val="0"/>
            </a:spcAft>
          </a:pPr>
          <a:r>
            <a:rPr lang="fa-IR" sz="1400" b="1" dirty="0" smtClean="0">
              <a:solidFill>
                <a:schemeClr val="bg1"/>
              </a:solidFill>
              <a:cs typeface="2  Mitra" panose="00000400000000000000" pitchFamily="2" charset="-78"/>
            </a:rPr>
            <a:t>معماری </a:t>
          </a:r>
        </a:p>
        <a:p>
          <a:pPr>
            <a:lnSpc>
              <a:spcPct val="100000"/>
            </a:lnSpc>
            <a:spcBef>
              <a:spcPts val="0"/>
            </a:spcBef>
            <a:spcAft>
              <a:spcPts val="0"/>
            </a:spcAft>
          </a:pPr>
          <a:r>
            <a:rPr lang="fa-IR" sz="1400" b="1" dirty="0" smtClean="0">
              <a:solidFill>
                <a:schemeClr val="bg1"/>
              </a:solidFill>
              <a:cs typeface="2  Mitra" panose="00000400000000000000" pitchFamily="2" charset="-78"/>
            </a:rPr>
            <a:t>کسب و کار</a:t>
          </a:r>
          <a:endParaRPr lang="en-US" sz="1400" b="1" dirty="0">
            <a:solidFill>
              <a:schemeClr val="bg1"/>
            </a:solidFill>
            <a:cs typeface="2  Mitra" panose="00000400000000000000" pitchFamily="2" charset="-78"/>
          </a:endParaRPr>
        </a:p>
      </dgm:t>
    </dgm:pt>
    <dgm:pt modelId="{69849CED-88A5-4E16-BF77-9B93FD9B9ECD}" type="parTrans" cxnId="{6AC735C9-AF24-4F4B-8B3F-EC972342E356}">
      <dgm:prSet/>
      <dgm:spPr/>
      <dgm:t>
        <a:bodyPr/>
        <a:lstStyle/>
        <a:p>
          <a:pPr>
            <a:lnSpc>
              <a:spcPct val="100000"/>
            </a:lnSpc>
            <a:spcBef>
              <a:spcPts val="0"/>
            </a:spcBef>
            <a:spcAft>
              <a:spcPts val="0"/>
            </a:spcAft>
          </a:pPr>
          <a:endParaRPr lang="en-US" sz="2400" b="1">
            <a:solidFill>
              <a:schemeClr val="bg1"/>
            </a:solidFill>
            <a:cs typeface="2  Mitra" panose="00000400000000000000" pitchFamily="2" charset="-78"/>
          </a:endParaRPr>
        </a:p>
      </dgm:t>
    </dgm:pt>
    <dgm:pt modelId="{EB14C1CB-8DED-4524-B0FB-A3A2B8FD4D1E}" type="sibTrans" cxnId="{6AC735C9-AF24-4F4B-8B3F-EC972342E356}">
      <dgm:prSet/>
      <dgm:spPr/>
      <dgm:t>
        <a:bodyPr/>
        <a:lstStyle/>
        <a:p>
          <a:pPr>
            <a:lnSpc>
              <a:spcPct val="100000"/>
            </a:lnSpc>
            <a:spcBef>
              <a:spcPts val="0"/>
            </a:spcBef>
            <a:spcAft>
              <a:spcPts val="0"/>
            </a:spcAft>
          </a:pPr>
          <a:endParaRPr lang="en-US" sz="2400" b="1">
            <a:solidFill>
              <a:schemeClr val="bg1"/>
            </a:solidFill>
            <a:cs typeface="2  Mitra" panose="00000400000000000000" pitchFamily="2" charset="-78"/>
          </a:endParaRPr>
        </a:p>
      </dgm:t>
    </dgm:pt>
    <dgm:pt modelId="{E37AD95D-74A1-4972-92D1-EFA41B25CE0E}">
      <dgm:prSet phldrT="[Text]" custT="1"/>
      <dgm:spPr/>
      <dgm:t>
        <a:bodyPr/>
        <a:lstStyle/>
        <a:p>
          <a:pPr>
            <a:lnSpc>
              <a:spcPct val="100000"/>
            </a:lnSpc>
            <a:spcBef>
              <a:spcPts val="0"/>
            </a:spcBef>
            <a:spcAft>
              <a:spcPts val="0"/>
            </a:spcAft>
          </a:pPr>
          <a:r>
            <a:rPr lang="fa-IR" sz="1600" b="1" dirty="0" smtClean="0">
              <a:solidFill>
                <a:schemeClr val="bg1"/>
              </a:solidFill>
              <a:cs typeface="2  Mitra" panose="00000400000000000000" pitchFamily="2" charset="-78"/>
            </a:rPr>
            <a:t>معماری داده</a:t>
          </a:r>
          <a:endParaRPr lang="en-US" sz="1600" b="1" dirty="0">
            <a:solidFill>
              <a:schemeClr val="bg1"/>
            </a:solidFill>
            <a:cs typeface="2  Mitra" panose="00000400000000000000" pitchFamily="2" charset="-78"/>
          </a:endParaRPr>
        </a:p>
      </dgm:t>
    </dgm:pt>
    <dgm:pt modelId="{B0338E03-B484-4051-B551-64B85DC9E479}" type="parTrans" cxnId="{CB3C4262-601C-4614-A3D2-E52D4D7AA68B}">
      <dgm:prSet/>
      <dgm:spPr/>
      <dgm:t>
        <a:bodyPr/>
        <a:lstStyle/>
        <a:p>
          <a:pPr>
            <a:lnSpc>
              <a:spcPct val="100000"/>
            </a:lnSpc>
            <a:spcBef>
              <a:spcPts val="0"/>
            </a:spcBef>
            <a:spcAft>
              <a:spcPts val="0"/>
            </a:spcAft>
          </a:pPr>
          <a:endParaRPr lang="en-US" sz="2400" b="1">
            <a:solidFill>
              <a:schemeClr val="bg1"/>
            </a:solidFill>
            <a:cs typeface="2  Mitra" panose="00000400000000000000" pitchFamily="2" charset="-78"/>
          </a:endParaRPr>
        </a:p>
      </dgm:t>
    </dgm:pt>
    <dgm:pt modelId="{F2C16F4D-D04D-43FB-B43C-F25DAB3D6A45}" type="sibTrans" cxnId="{CB3C4262-601C-4614-A3D2-E52D4D7AA68B}">
      <dgm:prSet/>
      <dgm:spPr/>
      <dgm:t>
        <a:bodyPr/>
        <a:lstStyle/>
        <a:p>
          <a:pPr>
            <a:lnSpc>
              <a:spcPct val="100000"/>
            </a:lnSpc>
            <a:spcBef>
              <a:spcPts val="0"/>
            </a:spcBef>
            <a:spcAft>
              <a:spcPts val="0"/>
            </a:spcAft>
          </a:pPr>
          <a:endParaRPr lang="en-US" sz="2400" b="1">
            <a:solidFill>
              <a:schemeClr val="bg1"/>
            </a:solidFill>
            <a:cs typeface="2  Mitra" panose="00000400000000000000" pitchFamily="2" charset="-78"/>
          </a:endParaRPr>
        </a:p>
      </dgm:t>
    </dgm:pt>
    <dgm:pt modelId="{0E5DEFDB-2A68-427F-BC28-4F484B70E591}">
      <dgm:prSet phldrT="[Text]" custT="1"/>
      <dgm:spPr/>
      <dgm:t>
        <a:bodyPr/>
        <a:lstStyle/>
        <a:p>
          <a:pPr>
            <a:lnSpc>
              <a:spcPct val="100000"/>
            </a:lnSpc>
            <a:spcBef>
              <a:spcPts val="0"/>
            </a:spcBef>
            <a:spcAft>
              <a:spcPts val="0"/>
            </a:spcAft>
          </a:pPr>
          <a:r>
            <a:rPr lang="fa-IR" sz="1600" b="1" dirty="0" smtClean="0">
              <a:solidFill>
                <a:schemeClr val="bg1"/>
              </a:solidFill>
              <a:cs typeface="2  Mitra" panose="00000400000000000000" pitchFamily="2" charset="-78"/>
            </a:rPr>
            <a:t>معماری سیستم های کاربردی</a:t>
          </a:r>
          <a:endParaRPr lang="en-US" sz="1600" b="1" dirty="0">
            <a:solidFill>
              <a:schemeClr val="bg1"/>
            </a:solidFill>
            <a:cs typeface="2  Mitra" panose="00000400000000000000" pitchFamily="2" charset="-78"/>
          </a:endParaRPr>
        </a:p>
      </dgm:t>
    </dgm:pt>
    <dgm:pt modelId="{1B085A1A-44D9-4043-B534-899148442246}" type="parTrans" cxnId="{94486054-8F5B-4ECF-9507-8D49C7C93AAE}">
      <dgm:prSet/>
      <dgm:spPr/>
      <dgm:t>
        <a:bodyPr/>
        <a:lstStyle/>
        <a:p>
          <a:pPr>
            <a:lnSpc>
              <a:spcPct val="100000"/>
            </a:lnSpc>
            <a:spcBef>
              <a:spcPts val="0"/>
            </a:spcBef>
            <a:spcAft>
              <a:spcPts val="0"/>
            </a:spcAft>
          </a:pPr>
          <a:endParaRPr lang="en-US" sz="2400" b="1">
            <a:solidFill>
              <a:schemeClr val="bg1"/>
            </a:solidFill>
            <a:cs typeface="2  Mitra" panose="00000400000000000000" pitchFamily="2" charset="-78"/>
          </a:endParaRPr>
        </a:p>
      </dgm:t>
    </dgm:pt>
    <dgm:pt modelId="{FBC8795A-F462-44A2-9D84-C6D6A605D15B}" type="sibTrans" cxnId="{94486054-8F5B-4ECF-9507-8D49C7C93AAE}">
      <dgm:prSet/>
      <dgm:spPr/>
      <dgm:t>
        <a:bodyPr/>
        <a:lstStyle/>
        <a:p>
          <a:pPr>
            <a:lnSpc>
              <a:spcPct val="100000"/>
            </a:lnSpc>
            <a:spcBef>
              <a:spcPts val="0"/>
            </a:spcBef>
            <a:spcAft>
              <a:spcPts val="0"/>
            </a:spcAft>
          </a:pPr>
          <a:endParaRPr lang="en-US" sz="2400" b="1">
            <a:solidFill>
              <a:schemeClr val="bg1"/>
            </a:solidFill>
            <a:cs typeface="2  Mitra" panose="00000400000000000000" pitchFamily="2" charset="-78"/>
          </a:endParaRPr>
        </a:p>
      </dgm:t>
    </dgm:pt>
    <dgm:pt modelId="{05185B58-7AD5-4CAB-B5F5-12DAA47C3635}">
      <dgm:prSet custT="1"/>
      <dgm:spPr/>
      <dgm:t>
        <a:bodyPr/>
        <a:lstStyle/>
        <a:p>
          <a:pPr>
            <a:lnSpc>
              <a:spcPct val="100000"/>
            </a:lnSpc>
            <a:spcBef>
              <a:spcPts val="0"/>
            </a:spcBef>
            <a:spcAft>
              <a:spcPts val="0"/>
            </a:spcAft>
          </a:pPr>
          <a:r>
            <a:rPr lang="fa-IR" sz="1600" b="1" dirty="0" smtClean="0">
              <a:solidFill>
                <a:schemeClr val="bg1"/>
              </a:solidFill>
              <a:cs typeface="2  Mitra" panose="00000400000000000000" pitchFamily="2" charset="-78"/>
            </a:rPr>
            <a:t>معمای فناوری</a:t>
          </a:r>
          <a:endParaRPr lang="en-US" sz="1600" b="1" dirty="0">
            <a:solidFill>
              <a:schemeClr val="bg1"/>
            </a:solidFill>
            <a:cs typeface="2  Mitra" panose="00000400000000000000" pitchFamily="2" charset="-78"/>
          </a:endParaRPr>
        </a:p>
      </dgm:t>
    </dgm:pt>
    <dgm:pt modelId="{4B37B16E-3A6C-4E63-A684-F72D22F4E15E}" type="parTrans" cxnId="{69B628D0-7738-4AD2-B255-AE848BDF1E64}">
      <dgm:prSet/>
      <dgm:spPr/>
      <dgm:t>
        <a:bodyPr/>
        <a:lstStyle/>
        <a:p>
          <a:pPr>
            <a:lnSpc>
              <a:spcPct val="100000"/>
            </a:lnSpc>
            <a:spcBef>
              <a:spcPts val="0"/>
            </a:spcBef>
            <a:spcAft>
              <a:spcPts val="0"/>
            </a:spcAft>
          </a:pPr>
          <a:endParaRPr lang="en-US" sz="2400" b="1">
            <a:solidFill>
              <a:schemeClr val="bg1"/>
            </a:solidFill>
            <a:cs typeface="2  Mitra" panose="00000400000000000000" pitchFamily="2" charset="-78"/>
          </a:endParaRPr>
        </a:p>
      </dgm:t>
    </dgm:pt>
    <dgm:pt modelId="{24B0513E-CCA4-4B11-953E-2DF25F763371}" type="sibTrans" cxnId="{69B628D0-7738-4AD2-B255-AE848BDF1E64}">
      <dgm:prSet/>
      <dgm:spPr/>
      <dgm:t>
        <a:bodyPr/>
        <a:lstStyle/>
        <a:p>
          <a:pPr>
            <a:lnSpc>
              <a:spcPct val="100000"/>
            </a:lnSpc>
            <a:spcBef>
              <a:spcPts val="0"/>
            </a:spcBef>
            <a:spcAft>
              <a:spcPts val="0"/>
            </a:spcAft>
          </a:pPr>
          <a:endParaRPr lang="en-US" sz="2400" b="1">
            <a:solidFill>
              <a:schemeClr val="bg1"/>
            </a:solidFill>
            <a:cs typeface="2  Mitra" panose="00000400000000000000" pitchFamily="2" charset="-78"/>
          </a:endParaRPr>
        </a:p>
      </dgm:t>
    </dgm:pt>
    <dgm:pt modelId="{5BB863CE-E68F-4F7C-AA88-82744093437A}" type="pres">
      <dgm:prSet presAssocID="{E0FDD0B6-0843-49FD-8B17-17F96E032350}" presName="Name0" presStyleCnt="0">
        <dgm:presLayoutVars>
          <dgm:dir/>
          <dgm:animLvl val="lvl"/>
          <dgm:resizeHandles val="exact"/>
        </dgm:presLayoutVars>
      </dgm:prSet>
      <dgm:spPr/>
    </dgm:pt>
    <dgm:pt modelId="{B80571B7-5BF1-4687-8FD1-CFE8A5B0268D}" type="pres">
      <dgm:prSet presAssocID="{26AAF8D7-AD85-4335-9D5F-A979E4315B63}" presName="Name8" presStyleCnt="0"/>
      <dgm:spPr/>
    </dgm:pt>
    <dgm:pt modelId="{59834C47-E28A-4FCF-BFA2-4CFB4735F6FC}" type="pres">
      <dgm:prSet presAssocID="{26AAF8D7-AD85-4335-9D5F-A979E4315B63}" presName="level" presStyleLbl="node1" presStyleIdx="0" presStyleCnt="4" custScaleY="194873" custLinFactNeighborX="-1323" custLinFactNeighborY="1393">
        <dgm:presLayoutVars>
          <dgm:chMax val="1"/>
          <dgm:bulletEnabled val="1"/>
        </dgm:presLayoutVars>
      </dgm:prSet>
      <dgm:spPr/>
      <dgm:t>
        <a:bodyPr/>
        <a:lstStyle/>
        <a:p>
          <a:endParaRPr lang="en-US"/>
        </a:p>
      </dgm:t>
    </dgm:pt>
    <dgm:pt modelId="{D57F4F15-C05C-41AE-BCA3-8F4F4874DCF9}" type="pres">
      <dgm:prSet presAssocID="{26AAF8D7-AD85-4335-9D5F-A979E4315B63}" presName="levelTx" presStyleLbl="revTx" presStyleIdx="0" presStyleCnt="0">
        <dgm:presLayoutVars>
          <dgm:chMax val="1"/>
          <dgm:bulletEnabled val="1"/>
        </dgm:presLayoutVars>
      </dgm:prSet>
      <dgm:spPr/>
      <dgm:t>
        <a:bodyPr/>
        <a:lstStyle/>
        <a:p>
          <a:endParaRPr lang="en-US"/>
        </a:p>
      </dgm:t>
    </dgm:pt>
    <dgm:pt modelId="{7349E1B3-0B5C-4A5C-A79D-C97D4DFADE4D}" type="pres">
      <dgm:prSet presAssocID="{E37AD95D-74A1-4972-92D1-EFA41B25CE0E}" presName="Name8" presStyleCnt="0"/>
      <dgm:spPr/>
    </dgm:pt>
    <dgm:pt modelId="{DC453CFC-7E10-42B8-8D73-B655B2DC0C09}" type="pres">
      <dgm:prSet presAssocID="{E37AD95D-74A1-4972-92D1-EFA41B25CE0E}" presName="level" presStyleLbl="node1" presStyleIdx="1" presStyleCnt="4" custLinFactNeighborX="-928" custLinFactNeighborY="2475">
        <dgm:presLayoutVars>
          <dgm:chMax val="1"/>
          <dgm:bulletEnabled val="1"/>
        </dgm:presLayoutVars>
      </dgm:prSet>
      <dgm:spPr/>
      <dgm:t>
        <a:bodyPr/>
        <a:lstStyle/>
        <a:p>
          <a:endParaRPr lang="en-US"/>
        </a:p>
      </dgm:t>
    </dgm:pt>
    <dgm:pt modelId="{2B61A3AB-B816-4C47-8B1C-02B9B784025C}" type="pres">
      <dgm:prSet presAssocID="{E37AD95D-74A1-4972-92D1-EFA41B25CE0E}" presName="levelTx" presStyleLbl="revTx" presStyleIdx="0" presStyleCnt="0">
        <dgm:presLayoutVars>
          <dgm:chMax val="1"/>
          <dgm:bulletEnabled val="1"/>
        </dgm:presLayoutVars>
      </dgm:prSet>
      <dgm:spPr/>
      <dgm:t>
        <a:bodyPr/>
        <a:lstStyle/>
        <a:p>
          <a:endParaRPr lang="en-US"/>
        </a:p>
      </dgm:t>
    </dgm:pt>
    <dgm:pt modelId="{76C90524-BA74-4C46-9674-5DFEF9DAA0D7}" type="pres">
      <dgm:prSet presAssocID="{0E5DEFDB-2A68-427F-BC28-4F484B70E591}" presName="Name8" presStyleCnt="0"/>
      <dgm:spPr/>
    </dgm:pt>
    <dgm:pt modelId="{743FD8E8-1E6A-4622-BAAB-0CDDFC1019B2}" type="pres">
      <dgm:prSet presAssocID="{0E5DEFDB-2A68-427F-BC28-4F484B70E591}" presName="level" presStyleLbl="node1" presStyleIdx="2" presStyleCnt="4" custLinFactNeighborX="-652" custLinFactNeighborY="2738">
        <dgm:presLayoutVars>
          <dgm:chMax val="1"/>
          <dgm:bulletEnabled val="1"/>
        </dgm:presLayoutVars>
      </dgm:prSet>
      <dgm:spPr/>
      <dgm:t>
        <a:bodyPr/>
        <a:lstStyle/>
        <a:p>
          <a:endParaRPr lang="en-US"/>
        </a:p>
      </dgm:t>
    </dgm:pt>
    <dgm:pt modelId="{D26E1D34-EDB4-4B06-86CA-9B4C72164834}" type="pres">
      <dgm:prSet presAssocID="{0E5DEFDB-2A68-427F-BC28-4F484B70E591}" presName="levelTx" presStyleLbl="revTx" presStyleIdx="0" presStyleCnt="0">
        <dgm:presLayoutVars>
          <dgm:chMax val="1"/>
          <dgm:bulletEnabled val="1"/>
        </dgm:presLayoutVars>
      </dgm:prSet>
      <dgm:spPr/>
      <dgm:t>
        <a:bodyPr/>
        <a:lstStyle/>
        <a:p>
          <a:endParaRPr lang="en-US"/>
        </a:p>
      </dgm:t>
    </dgm:pt>
    <dgm:pt modelId="{111423F6-E1A7-4AF7-987E-C8DFF18B8D66}" type="pres">
      <dgm:prSet presAssocID="{05185B58-7AD5-4CAB-B5F5-12DAA47C3635}" presName="Name8" presStyleCnt="0"/>
      <dgm:spPr/>
    </dgm:pt>
    <dgm:pt modelId="{B534449F-72C3-4DEF-A48D-FBE20E7DB405}" type="pres">
      <dgm:prSet presAssocID="{05185B58-7AD5-4CAB-B5F5-12DAA47C3635}" presName="level" presStyleLbl="node1" presStyleIdx="3" presStyleCnt="4" custLinFactNeighborY="1393">
        <dgm:presLayoutVars>
          <dgm:chMax val="1"/>
          <dgm:bulletEnabled val="1"/>
        </dgm:presLayoutVars>
      </dgm:prSet>
      <dgm:spPr/>
      <dgm:t>
        <a:bodyPr/>
        <a:lstStyle/>
        <a:p>
          <a:endParaRPr lang="en-US"/>
        </a:p>
      </dgm:t>
    </dgm:pt>
    <dgm:pt modelId="{D2B1C20D-4B3C-4DCB-AFAE-F5DCE50A040E}" type="pres">
      <dgm:prSet presAssocID="{05185B58-7AD5-4CAB-B5F5-12DAA47C3635}" presName="levelTx" presStyleLbl="revTx" presStyleIdx="0" presStyleCnt="0">
        <dgm:presLayoutVars>
          <dgm:chMax val="1"/>
          <dgm:bulletEnabled val="1"/>
        </dgm:presLayoutVars>
      </dgm:prSet>
      <dgm:spPr/>
      <dgm:t>
        <a:bodyPr/>
        <a:lstStyle/>
        <a:p>
          <a:endParaRPr lang="en-US"/>
        </a:p>
      </dgm:t>
    </dgm:pt>
  </dgm:ptLst>
  <dgm:cxnLst>
    <dgm:cxn modelId="{6AC735C9-AF24-4F4B-8B3F-EC972342E356}" srcId="{E0FDD0B6-0843-49FD-8B17-17F96E032350}" destId="{26AAF8D7-AD85-4335-9D5F-A979E4315B63}" srcOrd="0" destOrd="0" parTransId="{69849CED-88A5-4E16-BF77-9B93FD9B9ECD}" sibTransId="{EB14C1CB-8DED-4524-B0FB-A3A2B8FD4D1E}"/>
    <dgm:cxn modelId="{DC4B6AD3-59A4-42A0-AB2B-9131504FF752}" type="presOf" srcId="{0E5DEFDB-2A68-427F-BC28-4F484B70E591}" destId="{D26E1D34-EDB4-4B06-86CA-9B4C72164834}" srcOrd="1" destOrd="0" presId="urn:microsoft.com/office/officeart/2005/8/layout/pyramid1"/>
    <dgm:cxn modelId="{CB3C4262-601C-4614-A3D2-E52D4D7AA68B}" srcId="{E0FDD0B6-0843-49FD-8B17-17F96E032350}" destId="{E37AD95D-74A1-4972-92D1-EFA41B25CE0E}" srcOrd="1" destOrd="0" parTransId="{B0338E03-B484-4051-B551-64B85DC9E479}" sibTransId="{F2C16F4D-D04D-43FB-B43C-F25DAB3D6A45}"/>
    <dgm:cxn modelId="{693D4D6A-6D74-41A8-B17B-6B07FD0339D6}" type="presOf" srcId="{0E5DEFDB-2A68-427F-BC28-4F484B70E591}" destId="{743FD8E8-1E6A-4622-BAAB-0CDDFC1019B2}" srcOrd="0" destOrd="0" presId="urn:microsoft.com/office/officeart/2005/8/layout/pyramid1"/>
    <dgm:cxn modelId="{69A98E6A-98C3-485D-93A3-147F1E1839A7}" type="presOf" srcId="{26AAF8D7-AD85-4335-9D5F-A979E4315B63}" destId="{59834C47-E28A-4FCF-BFA2-4CFB4735F6FC}" srcOrd="0" destOrd="0" presId="urn:microsoft.com/office/officeart/2005/8/layout/pyramid1"/>
    <dgm:cxn modelId="{79565953-099C-4959-8E4D-CAA47F1B75D1}" type="presOf" srcId="{E37AD95D-74A1-4972-92D1-EFA41B25CE0E}" destId="{DC453CFC-7E10-42B8-8D73-B655B2DC0C09}" srcOrd="0" destOrd="0" presId="urn:microsoft.com/office/officeart/2005/8/layout/pyramid1"/>
    <dgm:cxn modelId="{55A8A7B8-21F2-4ACD-88D7-74B576000AEA}" type="presOf" srcId="{E0FDD0B6-0843-49FD-8B17-17F96E032350}" destId="{5BB863CE-E68F-4F7C-AA88-82744093437A}" srcOrd="0" destOrd="0" presId="urn:microsoft.com/office/officeart/2005/8/layout/pyramid1"/>
    <dgm:cxn modelId="{69B628D0-7738-4AD2-B255-AE848BDF1E64}" srcId="{E0FDD0B6-0843-49FD-8B17-17F96E032350}" destId="{05185B58-7AD5-4CAB-B5F5-12DAA47C3635}" srcOrd="3" destOrd="0" parTransId="{4B37B16E-3A6C-4E63-A684-F72D22F4E15E}" sibTransId="{24B0513E-CCA4-4B11-953E-2DF25F763371}"/>
    <dgm:cxn modelId="{6BDFDD7B-E22C-4DE5-8C3B-D89FB81398D4}" type="presOf" srcId="{05185B58-7AD5-4CAB-B5F5-12DAA47C3635}" destId="{D2B1C20D-4B3C-4DCB-AFAE-F5DCE50A040E}" srcOrd="1" destOrd="0" presId="urn:microsoft.com/office/officeart/2005/8/layout/pyramid1"/>
    <dgm:cxn modelId="{73B3BD55-3361-480B-B298-767DD06BA9BA}" type="presOf" srcId="{05185B58-7AD5-4CAB-B5F5-12DAA47C3635}" destId="{B534449F-72C3-4DEF-A48D-FBE20E7DB405}" srcOrd="0" destOrd="0" presId="urn:microsoft.com/office/officeart/2005/8/layout/pyramid1"/>
    <dgm:cxn modelId="{F813DB5B-6613-4BE1-B208-5A1351D2F7CF}" type="presOf" srcId="{26AAF8D7-AD85-4335-9D5F-A979E4315B63}" destId="{D57F4F15-C05C-41AE-BCA3-8F4F4874DCF9}" srcOrd="1" destOrd="0" presId="urn:microsoft.com/office/officeart/2005/8/layout/pyramid1"/>
    <dgm:cxn modelId="{94486054-8F5B-4ECF-9507-8D49C7C93AAE}" srcId="{E0FDD0B6-0843-49FD-8B17-17F96E032350}" destId="{0E5DEFDB-2A68-427F-BC28-4F484B70E591}" srcOrd="2" destOrd="0" parTransId="{1B085A1A-44D9-4043-B534-899148442246}" sibTransId="{FBC8795A-F462-44A2-9D84-C6D6A605D15B}"/>
    <dgm:cxn modelId="{EF1DE408-5C66-4135-8257-22E6479E1C41}" type="presOf" srcId="{E37AD95D-74A1-4972-92D1-EFA41B25CE0E}" destId="{2B61A3AB-B816-4C47-8B1C-02B9B784025C}" srcOrd="1" destOrd="0" presId="urn:microsoft.com/office/officeart/2005/8/layout/pyramid1"/>
    <dgm:cxn modelId="{AC58E94A-9132-4D3B-B3B4-73940D5CAB40}" type="presParOf" srcId="{5BB863CE-E68F-4F7C-AA88-82744093437A}" destId="{B80571B7-5BF1-4687-8FD1-CFE8A5B0268D}" srcOrd="0" destOrd="0" presId="urn:microsoft.com/office/officeart/2005/8/layout/pyramid1"/>
    <dgm:cxn modelId="{FAB08530-F3E4-4C40-A47C-0C7DAAC9B3BA}" type="presParOf" srcId="{B80571B7-5BF1-4687-8FD1-CFE8A5B0268D}" destId="{59834C47-E28A-4FCF-BFA2-4CFB4735F6FC}" srcOrd="0" destOrd="0" presId="urn:microsoft.com/office/officeart/2005/8/layout/pyramid1"/>
    <dgm:cxn modelId="{65351222-A112-4FA9-BF91-9F1D59751BCC}" type="presParOf" srcId="{B80571B7-5BF1-4687-8FD1-CFE8A5B0268D}" destId="{D57F4F15-C05C-41AE-BCA3-8F4F4874DCF9}" srcOrd="1" destOrd="0" presId="urn:microsoft.com/office/officeart/2005/8/layout/pyramid1"/>
    <dgm:cxn modelId="{43E7D1EF-D3A3-45B4-B7CE-F4B63E401EF6}" type="presParOf" srcId="{5BB863CE-E68F-4F7C-AA88-82744093437A}" destId="{7349E1B3-0B5C-4A5C-A79D-C97D4DFADE4D}" srcOrd="1" destOrd="0" presId="urn:microsoft.com/office/officeart/2005/8/layout/pyramid1"/>
    <dgm:cxn modelId="{5D7770A4-FF99-430B-90E4-22EB645F2F73}" type="presParOf" srcId="{7349E1B3-0B5C-4A5C-A79D-C97D4DFADE4D}" destId="{DC453CFC-7E10-42B8-8D73-B655B2DC0C09}" srcOrd="0" destOrd="0" presId="urn:microsoft.com/office/officeart/2005/8/layout/pyramid1"/>
    <dgm:cxn modelId="{977DCB84-75E2-4C7F-9D85-A575C653B88C}" type="presParOf" srcId="{7349E1B3-0B5C-4A5C-A79D-C97D4DFADE4D}" destId="{2B61A3AB-B816-4C47-8B1C-02B9B784025C}" srcOrd="1" destOrd="0" presId="urn:microsoft.com/office/officeart/2005/8/layout/pyramid1"/>
    <dgm:cxn modelId="{941A249C-1374-4C51-803F-B82F04CB4F33}" type="presParOf" srcId="{5BB863CE-E68F-4F7C-AA88-82744093437A}" destId="{76C90524-BA74-4C46-9674-5DFEF9DAA0D7}" srcOrd="2" destOrd="0" presId="urn:microsoft.com/office/officeart/2005/8/layout/pyramid1"/>
    <dgm:cxn modelId="{A02472C3-BBE8-49DB-9E34-D653C3EBB2A7}" type="presParOf" srcId="{76C90524-BA74-4C46-9674-5DFEF9DAA0D7}" destId="{743FD8E8-1E6A-4622-BAAB-0CDDFC1019B2}" srcOrd="0" destOrd="0" presId="urn:microsoft.com/office/officeart/2005/8/layout/pyramid1"/>
    <dgm:cxn modelId="{1BE81069-750D-4628-99B6-1B5EA7DAB391}" type="presParOf" srcId="{76C90524-BA74-4C46-9674-5DFEF9DAA0D7}" destId="{D26E1D34-EDB4-4B06-86CA-9B4C72164834}" srcOrd="1" destOrd="0" presId="urn:microsoft.com/office/officeart/2005/8/layout/pyramid1"/>
    <dgm:cxn modelId="{1C864C3A-56A3-4330-97B0-15D04A9F75F3}" type="presParOf" srcId="{5BB863CE-E68F-4F7C-AA88-82744093437A}" destId="{111423F6-E1A7-4AF7-987E-C8DFF18B8D66}" srcOrd="3" destOrd="0" presId="urn:microsoft.com/office/officeart/2005/8/layout/pyramid1"/>
    <dgm:cxn modelId="{3966E5E3-B576-4A44-B1DB-C69A4B900985}" type="presParOf" srcId="{111423F6-E1A7-4AF7-987E-C8DFF18B8D66}" destId="{B534449F-72C3-4DEF-A48D-FBE20E7DB405}" srcOrd="0" destOrd="0" presId="urn:microsoft.com/office/officeart/2005/8/layout/pyramid1"/>
    <dgm:cxn modelId="{D4C6085C-E75D-4BB3-938F-4CFC49293646}" type="presParOf" srcId="{111423F6-E1A7-4AF7-987E-C8DFF18B8D66}" destId="{D2B1C20D-4B3C-4DCB-AFAE-F5DCE50A040E}" srcOrd="1" destOrd="0" presId="urn:microsoft.com/office/officeart/2005/8/layout/pyramid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C4CCB2-5E84-4C55-8220-828E5DE9623D}"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286A272D-2503-4319-BF3C-14FE6E8F6A27}">
      <dgm:prSet phldrT="[Text]" custT="1"/>
      <dgm:spPr>
        <a:ln w="28575">
          <a:solidFill>
            <a:schemeClr val="tx1">
              <a:lumMod val="95000"/>
              <a:lumOff val="5000"/>
            </a:schemeClr>
          </a:solidFill>
        </a:ln>
        <a:effectLst>
          <a:outerShdw blurRad="63500" sx="102000" sy="102000" algn="ctr" rotWithShape="0">
            <a:prstClr val="black">
              <a:alpha val="40000"/>
            </a:prstClr>
          </a:outerShdw>
        </a:effectLst>
      </dgm:spPr>
      <dgm:t>
        <a:bodyPr/>
        <a:lstStyle/>
        <a:p>
          <a:r>
            <a:rPr lang="fa-IR" sz="2100" dirty="0" smtClean="0">
              <a:cs typeface="2  Mitra" panose="00000400000000000000" pitchFamily="2" charset="-78"/>
            </a:rPr>
            <a:t>معماری فعلی</a:t>
          </a:r>
        </a:p>
        <a:p>
          <a:r>
            <a:rPr lang="en-US" sz="1800" b="1" dirty="0" smtClean="0">
              <a:cs typeface="2  Mitra" panose="00000400000000000000" pitchFamily="2" charset="-78"/>
            </a:rPr>
            <a:t>As Is</a:t>
          </a:r>
          <a:endParaRPr lang="en-US" sz="1800" b="1" dirty="0">
            <a:cs typeface="2  Mitra" panose="00000400000000000000" pitchFamily="2" charset="-78"/>
          </a:endParaRPr>
        </a:p>
      </dgm:t>
    </dgm:pt>
    <dgm:pt modelId="{1F098F09-CA08-4D43-90D5-D47E723585C8}" type="parTrans" cxnId="{3DE2390F-F1EC-486E-9787-59E073F2B402}">
      <dgm:prSet/>
      <dgm:spPr/>
      <dgm:t>
        <a:bodyPr/>
        <a:lstStyle/>
        <a:p>
          <a:endParaRPr lang="en-US"/>
        </a:p>
      </dgm:t>
    </dgm:pt>
    <dgm:pt modelId="{C7E32164-8EF1-4D29-ACBF-652EA920D9BB}" type="sibTrans" cxnId="{3DE2390F-F1EC-486E-9787-59E073F2B402}">
      <dgm:prSet/>
      <dgm:spPr/>
      <dgm:t>
        <a:bodyPr/>
        <a:lstStyle/>
        <a:p>
          <a:endParaRPr lang="en-US"/>
        </a:p>
      </dgm:t>
    </dgm:pt>
    <dgm:pt modelId="{A9780CFD-079B-4BBD-950D-9AAE91CB57EE}">
      <dgm:prSet phldrT="[Text]"/>
      <dgm:spPr>
        <a:solidFill>
          <a:srgbClr val="85270D"/>
        </a:solidFill>
        <a:ln w="19050">
          <a:solidFill>
            <a:srgbClr val="0D141C"/>
          </a:solidFill>
          <a:prstDash val="sysDot"/>
        </a:ln>
      </dgm:spPr>
      <dgm:t>
        <a:bodyPr/>
        <a:lstStyle/>
        <a:p>
          <a:r>
            <a:rPr lang="fa-IR" dirty="0" smtClean="0">
              <a:cs typeface="2  Mitra" panose="00000400000000000000" pitchFamily="2" charset="-78"/>
            </a:rPr>
            <a:t>معماری کسب و کار</a:t>
          </a:r>
          <a:endParaRPr lang="en-US" dirty="0">
            <a:cs typeface="2  Mitra" panose="00000400000000000000" pitchFamily="2" charset="-78"/>
          </a:endParaRPr>
        </a:p>
      </dgm:t>
    </dgm:pt>
    <dgm:pt modelId="{D51300AB-1AB8-49EC-A68F-0628551C2E10}" type="parTrans" cxnId="{055C847F-A1EC-41AA-9526-16FD4889BFEB}">
      <dgm:prSet/>
      <dgm:spPr/>
      <dgm:t>
        <a:bodyPr/>
        <a:lstStyle/>
        <a:p>
          <a:endParaRPr lang="en-US"/>
        </a:p>
      </dgm:t>
    </dgm:pt>
    <dgm:pt modelId="{0CF56569-5F04-444D-A589-0CCEEA87F35E}" type="sibTrans" cxnId="{055C847F-A1EC-41AA-9526-16FD4889BFEB}">
      <dgm:prSet/>
      <dgm:spPr/>
      <dgm:t>
        <a:bodyPr/>
        <a:lstStyle/>
        <a:p>
          <a:endParaRPr lang="en-US"/>
        </a:p>
      </dgm:t>
    </dgm:pt>
    <dgm:pt modelId="{FBDDC972-137E-4D0A-8F37-DB9F4500C04D}">
      <dgm:prSet phldrT="[Text]"/>
      <dgm:spPr/>
      <dgm:t>
        <a:bodyPr/>
        <a:lstStyle/>
        <a:p>
          <a:r>
            <a:rPr lang="fa-IR" dirty="0" smtClean="0">
              <a:cs typeface="2  Mitra" panose="00000400000000000000" pitchFamily="2" charset="-78"/>
            </a:rPr>
            <a:t>معماری داده</a:t>
          </a:r>
          <a:endParaRPr lang="en-US" dirty="0">
            <a:cs typeface="2  Mitra" panose="00000400000000000000" pitchFamily="2" charset="-78"/>
          </a:endParaRPr>
        </a:p>
      </dgm:t>
    </dgm:pt>
    <dgm:pt modelId="{BD5BD740-7DFE-4D29-AC41-E1B41B4B84DE}" type="parTrans" cxnId="{429D2274-2445-4BBC-B970-165D48C9D9A3}">
      <dgm:prSet/>
      <dgm:spPr/>
      <dgm:t>
        <a:bodyPr/>
        <a:lstStyle/>
        <a:p>
          <a:endParaRPr lang="en-US"/>
        </a:p>
      </dgm:t>
    </dgm:pt>
    <dgm:pt modelId="{F6671E62-3F8B-4C1E-83BC-8047215DDF3F}" type="sibTrans" cxnId="{429D2274-2445-4BBC-B970-165D48C9D9A3}">
      <dgm:prSet/>
      <dgm:spPr/>
      <dgm:t>
        <a:bodyPr/>
        <a:lstStyle/>
        <a:p>
          <a:endParaRPr lang="en-US"/>
        </a:p>
      </dgm:t>
    </dgm:pt>
    <dgm:pt modelId="{341B23AC-A797-46DE-A446-18AD426F5DA6}">
      <dgm:prSet phldrT="[Text]"/>
      <dgm:spPr/>
      <dgm:t>
        <a:bodyPr/>
        <a:lstStyle/>
        <a:p>
          <a:r>
            <a:rPr lang="fa-IR" dirty="0" smtClean="0">
              <a:cs typeface="2  Mitra" panose="00000400000000000000" pitchFamily="2" charset="-78"/>
            </a:rPr>
            <a:t>معماری فناوری</a:t>
          </a:r>
          <a:endParaRPr lang="en-US" dirty="0">
            <a:cs typeface="2  Mitra" panose="00000400000000000000" pitchFamily="2" charset="-78"/>
          </a:endParaRPr>
        </a:p>
      </dgm:t>
    </dgm:pt>
    <dgm:pt modelId="{1FA88D9B-99DE-4928-A6E3-CA7A8E10E624}" type="parTrans" cxnId="{ADF939D1-0F62-4E99-8D88-EFEE9E737310}">
      <dgm:prSet/>
      <dgm:spPr/>
      <dgm:t>
        <a:bodyPr/>
        <a:lstStyle/>
        <a:p>
          <a:endParaRPr lang="en-US"/>
        </a:p>
      </dgm:t>
    </dgm:pt>
    <dgm:pt modelId="{294F77D0-103D-4CEF-8DC0-F5B32EA96C78}" type="sibTrans" cxnId="{ADF939D1-0F62-4E99-8D88-EFEE9E737310}">
      <dgm:prSet/>
      <dgm:spPr/>
      <dgm:t>
        <a:bodyPr/>
        <a:lstStyle/>
        <a:p>
          <a:endParaRPr lang="en-US"/>
        </a:p>
      </dgm:t>
    </dgm:pt>
    <dgm:pt modelId="{88382B5C-7338-4B4D-8C26-ABC67B30AE6B}">
      <dgm:prSet phldrT="[Text]"/>
      <dgm:spPr/>
      <dgm:t>
        <a:bodyPr/>
        <a:lstStyle/>
        <a:p>
          <a:r>
            <a:rPr lang="fa-IR" dirty="0" smtClean="0">
              <a:cs typeface="2  Mitra" panose="00000400000000000000" pitchFamily="2" charset="-78"/>
            </a:rPr>
            <a:t>معماری سیستم های کاربردی</a:t>
          </a:r>
          <a:endParaRPr lang="en-US" dirty="0">
            <a:cs typeface="2  Mitra" panose="00000400000000000000" pitchFamily="2" charset="-78"/>
          </a:endParaRPr>
        </a:p>
      </dgm:t>
    </dgm:pt>
    <dgm:pt modelId="{B9838891-C9F4-43EB-9AD1-C68ACA3D4B14}" type="parTrans" cxnId="{53FE7A1F-9186-40A8-8378-1DE9213E0300}">
      <dgm:prSet/>
      <dgm:spPr/>
      <dgm:t>
        <a:bodyPr/>
        <a:lstStyle/>
        <a:p>
          <a:endParaRPr lang="en-US"/>
        </a:p>
      </dgm:t>
    </dgm:pt>
    <dgm:pt modelId="{303400D8-F3CD-45A7-8475-D67D0E633F80}" type="sibTrans" cxnId="{53FE7A1F-9186-40A8-8378-1DE9213E0300}">
      <dgm:prSet/>
      <dgm:spPr/>
      <dgm:t>
        <a:bodyPr/>
        <a:lstStyle/>
        <a:p>
          <a:endParaRPr lang="en-US"/>
        </a:p>
      </dgm:t>
    </dgm:pt>
    <dgm:pt modelId="{E60D2508-0200-4F03-A287-C06D0C23161C}" type="pres">
      <dgm:prSet presAssocID="{34C4CCB2-5E84-4C55-8220-828E5DE9623D}" presName="theList" presStyleCnt="0">
        <dgm:presLayoutVars>
          <dgm:dir/>
          <dgm:animLvl val="lvl"/>
          <dgm:resizeHandles val="exact"/>
        </dgm:presLayoutVars>
      </dgm:prSet>
      <dgm:spPr/>
      <dgm:t>
        <a:bodyPr/>
        <a:lstStyle/>
        <a:p>
          <a:endParaRPr lang="en-US"/>
        </a:p>
      </dgm:t>
    </dgm:pt>
    <dgm:pt modelId="{0CEAC95E-D95F-414E-BF41-AF4A67CBD99E}" type="pres">
      <dgm:prSet presAssocID="{286A272D-2503-4319-BF3C-14FE6E8F6A27}" presName="compNode" presStyleCnt="0"/>
      <dgm:spPr/>
      <dgm:t>
        <a:bodyPr/>
        <a:lstStyle/>
        <a:p>
          <a:endParaRPr lang="en-US"/>
        </a:p>
      </dgm:t>
    </dgm:pt>
    <dgm:pt modelId="{4D8A3D3A-3CF8-4F9C-BA7A-98197D1C0AAB}" type="pres">
      <dgm:prSet presAssocID="{286A272D-2503-4319-BF3C-14FE6E8F6A27}" presName="aNode" presStyleLbl="bgShp" presStyleIdx="0" presStyleCnt="1" custLinFactNeighborX="-10902" custLinFactNeighborY="613"/>
      <dgm:spPr/>
      <dgm:t>
        <a:bodyPr/>
        <a:lstStyle/>
        <a:p>
          <a:endParaRPr lang="en-US"/>
        </a:p>
      </dgm:t>
    </dgm:pt>
    <dgm:pt modelId="{D374088F-932D-4910-BF0D-9F02A1D2D619}" type="pres">
      <dgm:prSet presAssocID="{286A272D-2503-4319-BF3C-14FE6E8F6A27}" presName="textNode" presStyleLbl="bgShp" presStyleIdx="0" presStyleCnt="1"/>
      <dgm:spPr/>
      <dgm:t>
        <a:bodyPr/>
        <a:lstStyle/>
        <a:p>
          <a:endParaRPr lang="en-US"/>
        </a:p>
      </dgm:t>
    </dgm:pt>
    <dgm:pt modelId="{360B4B9B-9563-4218-B7CC-6307A3C21515}" type="pres">
      <dgm:prSet presAssocID="{286A272D-2503-4319-BF3C-14FE6E8F6A27}" presName="compChildNode" presStyleCnt="0"/>
      <dgm:spPr/>
      <dgm:t>
        <a:bodyPr/>
        <a:lstStyle/>
        <a:p>
          <a:endParaRPr lang="en-US"/>
        </a:p>
      </dgm:t>
    </dgm:pt>
    <dgm:pt modelId="{1E395B65-896B-47C1-A1B9-6796B456CE3D}" type="pres">
      <dgm:prSet presAssocID="{286A272D-2503-4319-BF3C-14FE6E8F6A27}" presName="theInnerList" presStyleCnt="0"/>
      <dgm:spPr/>
      <dgm:t>
        <a:bodyPr/>
        <a:lstStyle/>
        <a:p>
          <a:endParaRPr lang="en-US"/>
        </a:p>
      </dgm:t>
    </dgm:pt>
    <dgm:pt modelId="{C95DFD39-15DD-4D6A-8C51-0EF423351945}" type="pres">
      <dgm:prSet presAssocID="{A9780CFD-079B-4BBD-950D-9AAE91CB57EE}" presName="childNode" presStyleLbl="node1" presStyleIdx="0" presStyleCnt="4">
        <dgm:presLayoutVars>
          <dgm:bulletEnabled val="1"/>
        </dgm:presLayoutVars>
      </dgm:prSet>
      <dgm:spPr/>
      <dgm:t>
        <a:bodyPr/>
        <a:lstStyle/>
        <a:p>
          <a:endParaRPr lang="en-US"/>
        </a:p>
      </dgm:t>
    </dgm:pt>
    <dgm:pt modelId="{1A75FA33-94C8-4DFF-81EB-5FAB341B30F0}" type="pres">
      <dgm:prSet presAssocID="{A9780CFD-079B-4BBD-950D-9AAE91CB57EE}" presName="aSpace2" presStyleCnt="0"/>
      <dgm:spPr/>
      <dgm:t>
        <a:bodyPr/>
        <a:lstStyle/>
        <a:p>
          <a:endParaRPr lang="en-US"/>
        </a:p>
      </dgm:t>
    </dgm:pt>
    <dgm:pt modelId="{4E36C579-271B-49A1-8F17-83B90F742D12}" type="pres">
      <dgm:prSet presAssocID="{FBDDC972-137E-4D0A-8F37-DB9F4500C04D}" presName="childNode" presStyleLbl="node1" presStyleIdx="1" presStyleCnt="4">
        <dgm:presLayoutVars>
          <dgm:bulletEnabled val="1"/>
        </dgm:presLayoutVars>
      </dgm:prSet>
      <dgm:spPr/>
      <dgm:t>
        <a:bodyPr/>
        <a:lstStyle/>
        <a:p>
          <a:endParaRPr lang="en-US"/>
        </a:p>
      </dgm:t>
    </dgm:pt>
    <dgm:pt modelId="{F50AC93E-31CD-47CF-AB1B-D050A54C9025}" type="pres">
      <dgm:prSet presAssocID="{FBDDC972-137E-4D0A-8F37-DB9F4500C04D}" presName="aSpace2" presStyleCnt="0"/>
      <dgm:spPr/>
      <dgm:t>
        <a:bodyPr/>
        <a:lstStyle/>
        <a:p>
          <a:endParaRPr lang="en-US"/>
        </a:p>
      </dgm:t>
    </dgm:pt>
    <dgm:pt modelId="{950A1055-5A58-4B08-A459-3F1F2A11DE3B}" type="pres">
      <dgm:prSet presAssocID="{88382B5C-7338-4B4D-8C26-ABC67B30AE6B}" presName="childNode" presStyleLbl="node1" presStyleIdx="2" presStyleCnt="4">
        <dgm:presLayoutVars>
          <dgm:bulletEnabled val="1"/>
        </dgm:presLayoutVars>
      </dgm:prSet>
      <dgm:spPr/>
      <dgm:t>
        <a:bodyPr/>
        <a:lstStyle/>
        <a:p>
          <a:endParaRPr lang="en-US"/>
        </a:p>
      </dgm:t>
    </dgm:pt>
    <dgm:pt modelId="{C45A07E6-E5AC-43AD-B631-50203627AB1E}" type="pres">
      <dgm:prSet presAssocID="{88382B5C-7338-4B4D-8C26-ABC67B30AE6B}" presName="aSpace2" presStyleCnt="0"/>
      <dgm:spPr/>
      <dgm:t>
        <a:bodyPr/>
        <a:lstStyle/>
        <a:p>
          <a:endParaRPr lang="en-US"/>
        </a:p>
      </dgm:t>
    </dgm:pt>
    <dgm:pt modelId="{81DE87AF-D7D9-42B2-8397-0366DFFF3E71}" type="pres">
      <dgm:prSet presAssocID="{341B23AC-A797-46DE-A446-18AD426F5DA6}" presName="childNode" presStyleLbl="node1" presStyleIdx="3" presStyleCnt="4">
        <dgm:presLayoutVars>
          <dgm:bulletEnabled val="1"/>
        </dgm:presLayoutVars>
      </dgm:prSet>
      <dgm:spPr/>
      <dgm:t>
        <a:bodyPr/>
        <a:lstStyle/>
        <a:p>
          <a:endParaRPr lang="en-US"/>
        </a:p>
      </dgm:t>
    </dgm:pt>
  </dgm:ptLst>
  <dgm:cxnLst>
    <dgm:cxn modelId="{D9FC9073-FFAF-4B49-BFE5-700F6AFB45BE}" type="presOf" srcId="{FBDDC972-137E-4D0A-8F37-DB9F4500C04D}" destId="{4E36C579-271B-49A1-8F17-83B90F742D12}" srcOrd="0" destOrd="0" presId="urn:microsoft.com/office/officeart/2005/8/layout/lProcess2"/>
    <dgm:cxn modelId="{B0375AD2-BE69-4FE2-B400-C5E809D97522}" type="presOf" srcId="{88382B5C-7338-4B4D-8C26-ABC67B30AE6B}" destId="{950A1055-5A58-4B08-A459-3F1F2A11DE3B}" srcOrd="0" destOrd="0" presId="urn:microsoft.com/office/officeart/2005/8/layout/lProcess2"/>
    <dgm:cxn modelId="{56B5F36E-DD20-4B5A-8ECB-0A2050F9ACB4}" type="presOf" srcId="{286A272D-2503-4319-BF3C-14FE6E8F6A27}" destId="{4D8A3D3A-3CF8-4F9C-BA7A-98197D1C0AAB}" srcOrd="0" destOrd="0" presId="urn:microsoft.com/office/officeart/2005/8/layout/lProcess2"/>
    <dgm:cxn modelId="{7846A013-667F-496B-8B42-38ADCBEB922D}" type="presOf" srcId="{286A272D-2503-4319-BF3C-14FE6E8F6A27}" destId="{D374088F-932D-4910-BF0D-9F02A1D2D619}" srcOrd="1" destOrd="0" presId="urn:microsoft.com/office/officeart/2005/8/layout/lProcess2"/>
    <dgm:cxn modelId="{7166712A-946C-4DE8-815F-5B734026266A}" type="presOf" srcId="{34C4CCB2-5E84-4C55-8220-828E5DE9623D}" destId="{E60D2508-0200-4F03-A287-C06D0C23161C}" srcOrd="0" destOrd="0" presId="urn:microsoft.com/office/officeart/2005/8/layout/lProcess2"/>
    <dgm:cxn modelId="{ADF939D1-0F62-4E99-8D88-EFEE9E737310}" srcId="{286A272D-2503-4319-BF3C-14FE6E8F6A27}" destId="{341B23AC-A797-46DE-A446-18AD426F5DA6}" srcOrd="3" destOrd="0" parTransId="{1FA88D9B-99DE-4928-A6E3-CA7A8E10E624}" sibTransId="{294F77D0-103D-4CEF-8DC0-F5B32EA96C78}"/>
    <dgm:cxn modelId="{53FE7A1F-9186-40A8-8378-1DE9213E0300}" srcId="{286A272D-2503-4319-BF3C-14FE6E8F6A27}" destId="{88382B5C-7338-4B4D-8C26-ABC67B30AE6B}" srcOrd="2" destOrd="0" parTransId="{B9838891-C9F4-43EB-9AD1-C68ACA3D4B14}" sibTransId="{303400D8-F3CD-45A7-8475-D67D0E633F80}"/>
    <dgm:cxn modelId="{7C8704D7-2B68-4578-A8EC-19975249AD17}" type="presOf" srcId="{341B23AC-A797-46DE-A446-18AD426F5DA6}" destId="{81DE87AF-D7D9-42B2-8397-0366DFFF3E71}" srcOrd="0" destOrd="0" presId="urn:microsoft.com/office/officeart/2005/8/layout/lProcess2"/>
    <dgm:cxn modelId="{3DE2390F-F1EC-486E-9787-59E073F2B402}" srcId="{34C4CCB2-5E84-4C55-8220-828E5DE9623D}" destId="{286A272D-2503-4319-BF3C-14FE6E8F6A27}" srcOrd="0" destOrd="0" parTransId="{1F098F09-CA08-4D43-90D5-D47E723585C8}" sibTransId="{C7E32164-8EF1-4D29-ACBF-652EA920D9BB}"/>
    <dgm:cxn modelId="{429D2274-2445-4BBC-B970-165D48C9D9A3}" srcId="{286A272D-2503-4319-BF3C-14FE6E8F6A27}" destId="{FBDDC972-137E-4D0A-8F37-DB9F4500C04D}" srcOrd="1" destOrd="0" parTransId="{BD5BD740-7DFE-4D29-AC41-E1B41B4B84DE}" sibTransId="{F6671E62-3F8B-4C1E-83BC-8047215DDF3F}"/>
    <dgm:cxn modelId="{055C847F-A1EC-41AA-9526-16FD4889BFEB}" srcId="{286A272D-2503-4319-BF3C-14FE6E8F6A27}" destId="{A9780CFD-079B-4BBD-950D-9AAE91CB57EE}" srcOrd="0" destOrd="0" parTransId="{D51300AB-1AB8-49EC-A68F-0628551C2E10}" sibTransId="{0CF56569-5F04-444D-A589-0CCEEA87F35E}"/>
    <dgm:cxn modelId="{0B1BC71A-4122-4DA5-80C0-616DA1325739}" type="presOf" srcId="{A9780CFD-079B-4BBD-950D-9AAE91CB57EE}" destId="{C95DFD39-15DD-4D6A-8C51-0EF423351945}" srcOrd="0" destOrd="0" presId="urn:microsoft.com/office/officeart/2005/8/layout/lProcess2"/>
    <dgm:cxn modelId="{32313CAC-EAC1-44F0-9579-F9EB66E01800}" type="presParOf" srcId="{E60D2508-0200-4F03-A287-C06D0C23161C}" destId="{0CEAC95E-D95F-414E-BF41-AF4A67CBD99E}" srcOrd="0" destOrd="0" presId="urn:microsoft.com/office/officeart/2005/8/layout/lProcess2"/>
    <dgm:cxn modelId="{FDE0A5BC-593B-4C0D-A8CA-603C2FD8107D}" type="presParOf" srcId="{0CEAC95E-D95F-414E-BF41-AF4A67CBD99E}" destId="{4D8A3D3A-3CF8-4F9C-BA7A-98197D1C0AAB}" srcOrd="0" destOrd="0" presId="urn:microsoft.com/office/officeart/2005/8/layout/lProcess2"/>
    <dgm:cxn modelId="{3D44E06E-2A6A-4C5B-8AD1-F8F18BDD1803}" type="presParOf" srcId="{0CEAC95E-D95F-414E-BF41-AF4A67CBD99E}" destId="{D374088F-932D-4910-BF0D-9F02A1D2D619}" srcOrd="1" destOrd="0" presId="urn:microsoft.com/office/officeart/2005/8/layout/lProcess2"/>
    <dgm:cxn modelId="{2DEEF699-6F59-47CC-BECA-6AB4EEB7D0D7}" type="presParOf" srcId="{0CEAC95E-D95F-414E-BF41-AF4A67CBD99E}" destId="{360B4B9B-9563-4218-B7CC-6307A3C21515}" srcOrd="2" destOrd="0" presId="urn:microsoft.com/office/officeart/2005/8/layout/lProcess2"/>
    <dgm:cxn modelId="{E176C2FE-EBD5-4663-842D-FF9C7169E1DD}" type="presParOf" srcId="{360B4B9B-9563-4218-B7CC-6307A3C21515}" destId="{1E395B65-896B-47C1-A1B9-6796B456CE3D}" srcOrd="0" destOrd="0" presId="urn:microsoft.com/office/officeart/2005/8/layout/lProcess2"/>
    <dgm:cxn modelId="{A2711E2C-33C2-4B77-92EE-D352FC1A2F10}" type="presParOf" srcId="{1E395B65-896B-47C1-A1B9-6796B456CE3D}" destId="{C95DFD39-15DD-4D6A-8C51-0EF423351945}" srcOrd="0" destOrd="0" presId="urn:microsoft.com/office/officeart/2005/8/layout/lProcess2"/>
    <dgm:cxn modelId="{2CF05B50-40FF-4FED-A015-BB075F51EA88}" type="presParOf" srcId="{1E395B65-896B-47C1-A1B9-6796B456CE3D}" destId="{1A75FA33-94C8-4DFF-81EB-5FAB341B30F0}" srcOrd="1" destOrd="0" presId="urn:microsoft.com/office/officeart/2005/8/layout/lProcess2"/>
    <dgm:cxn modelId="{6DF0BE2C-6D52-4C66-96FD-CBD18A2E09EF}" type="presParOf" srcId="{1E395B65-896B-47C1-A1B9-6796B456CE3D}" destId="{4E36C579-271B-49A1-8F17-83B90F742D12}" srcOrd="2" destOrd="0" presId="urn:microsoft.com/office/officeart/2005/8/layout/lProcess2"/>
    <dgm:cxn modelId="{7C7BD854-9C13-4A84-B70D-5C237E842233}" type="presParOf" srcId="{1E395B65-896B-47C1-A1B9-6796B456CE3D}" destId="{F50AC93E-31CD-47CF-AB1B-D050A54C9025}" srcOrd="3" destOrd="0" presId="urn:microsoft.com/office/officeart/2005/8/layout/lProcess2"/>
    <dgm:cxn modelId="{5DC48FCA-0E7A-47BE-9F34-A4316FF824F4}" type="presParOf" srcId="{1E395B65-896B-47C1-A1B9-6796B456CE3D}" destId="{950A1055-5A58-4B08-A459-3F1F2A11DE3B}" srcOrd="4" destOrd="0" presId="urn:microsoft.com/office/officeart/2005/8/layout/lProcess2"/>
    <dgm:cxn modelId="{CE813164-8F65-4EDD-8C1D-8C9EF96BC7A9}" type="presParOf" srcId="{1E395B65-896B-47C1-A1B9-6796B456CE3D}" destId="{C45A07E6-E5AC-43AD-B631-50203627AB1E}" srcOrd="5" destOrd="0" presId="urn:microsoft.com/office/officeart/2005/8/layout/lProcess2"/>
    <dgm:cxn modelId="{9EFA0F7D-001E-41B7-A877-42D590494DC5}" type="presParOf" srcId="{1E395B65-896B-47C1-A1B9-6796B456CE3D}" destId="{81DE87AF-D7D9-42B2-8397-0366DFFF3E71}" srcOrd="6" destOrd="0" presId="urn:microsoft.com/office/officeart/2005/8/layout/lProcess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C4CCB2-5E84-4C55-8220-828E5DE9623D}"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286A272D-2503-4319-BF3C-14FE6E8F6A27}">
      <dgm:prSet phldrT="[Text]" custT="1"/>
      <dgm:spPr>
        <a:ln w="28575">
          <a:solidFill>
            <a:srgbClr val="0D141C"/>
          </a:solidFill>
        </a:ln>
        <a:effectLst>
          <a:outerShdw blurRad="63500" sx="102000" sy="102000" algn="ctr" rotWithShape="0">
            <a:prstClr val="black">
              <a:alpha val="40000"/>
            </a:prstClr>
          </a:outerShdw>
        </a:effectLst>
      </dgm:spPr>
      <dgm:t>
        <a:bodyPr/>
        <a:lstStyle/>
        <a:p>
          <a:r>
            <a:rPr lang="fa-IR" sz="2100" dirty="0" smtClean="0">
              <a:cs typeface="2  Mitra" panose="00000400000000000000" pitchFamily="2" charset="-78"/>
            </a:rPr>
            <a:t>معماری مطلوب</a:t>
          </a:r>
        </a:p>
        <a:p>
          <a:r>
            <a:rPr lang="en-US" sz="1800" b="1" dirty="0" smtClean="0">
              <a:cs typeface="2  Mitra" panose="00000400000000000000" pitchFamily="2" charset="-78"/>
            </a:rPr>
            <a:t>To Be</a:t>
          </a:r>
          <a:endParaRPr lang="en-US" sz="1800" b="1" dirty="0">
            <a:cs typeface="2  Mitra" panose="00000400000000000000" pitchFamily="2" charset="-78"/>
          </a:endParaRPr>
        </a:p>
      </dgm:t>
    </dgm:pt>
    <dgm:pt modelId="{1F098F09-CA08-4D43-90D5-D47E723585C8}" type="parTrans" cxnId="{3DE2390F-F1EC-486E-9787-59E073F2B402}">
      <dgm:prSet/>
      <dgm:spPr/>
      <dgm:t>
        <a:bodyPr/>
        <a:lstStyle/>
        <a:p>
          <a:endParaRPr lang="en-US"/>
        </a:p>
      </dgm:t>
    </dgm:pt>
    <dgm:pt modelId="{C7E32164-8EF1-4D29-ACBF-652EA920D9BB}" type="sibTrans" cxnId="{3DE2390F-F1EC-486E-9787-59E073F2B402}">
      <dgm:prSet/>
      <dgm:spPr/>
      <dgm:t>
        <a:bodyPr/>
        <a:lstStyle/>
        <a:p>
          <a:endParaRPr lang="en-US"/>
        </a:p>
      </dgm:t>
    </dgm:pt>
    <dgm:pt modelId="{A9780CFD-079B-4BBD-950D-9AAE91CB57EE}">
      <dgm:prSet phldrT="[Text]"/>
      <dgm:spPr>
        <a:solidFill>
          <a:srgbClr val="85270D"/>
        </a:solidFill>
        <a:ln w="19050">
          <a:solidFill>
            <a:schemeClr val="tx1"/>
          </a:solidFill>
          <a:prstDash val="sysDot"/>
        </a:ln>
      </dgm:spPr>
      <dgm:t>
        <a:bodyPr/>
        <a:lstStyle/>
        <a:p>
          <a:r>
            <a:rPr lang="fa-IR" dirty="0" smtClean="0">
              <a:cs typeface="2  Mitra" panose="00000400000000000000" pitchFamily="2" charset="-78"/>
            </a:rPr>
            <a:t>معماری کسب و کار</a:t>
          </a:r>
          <a:endParaRPr lang="en-US" dirty="0">
            <a:cs typeface="2  Mitra" panose="00000400000000000000" pitchFamily="2" charset="-78"/>
          </a:endParaRPr>
        </a:p>
      </dgm:t>
    </dgm:pt>
    <dgm:pt modelId="{D51300AB-1AB8-49EC-A68F-0628551C2E10}" type="parTrans" cxnId="{055C847F-A1EC-41AA-9526-16FD4889BFEB}">
      <dgm:prSet/>
      <dgm:spPr/>
      <dgm:t>
        <a:bodyPr/>
        <a:lstStyle/>
        <a:p>
          <a:endParaRPr lang="en-US"/>
        </a:p>
      </dgm:t>
    </dgm:pt>
    <dgm:pt modelId="{0CF56569-5F04-444D-A589-0CCEEA87F35E}" type="sibTrans" cxnId="{055C847F-A1EC-41AA-9526-16FD4889BFEB}">
      <dgm:prSet/>
      <dgm:spPr/>
      <dgm:t>
        <a:bodyPr/>
        <a:lstStyle/>
        <a:p>
          <a:endParaRPr lang="en-US"/>
        </a:p>
      </dgm:t>
    </dgm:pt>
    <dgm:pt modelId="{FBDDC972-137E-4D0A-8F37-DB9F4500C04D}">
      <dgm:prSet phldrT="[Text]"/>
      <dgm:spPr/>
      <dgm:t>
        <a:bodyPr/>
        <a:lstStyle/>
        <a:p>
          <a:r>
            <a:rPr lang="fa-IR" dirty="0" smtClean="0">
              <a:cs typeface="2  Mitra" panose="00000400000000000000" pitchFamily="2" charset="-78"/>
            </a:rPr>
            <a:t>معماری داده</a:t>
          </a:r>
          <a:endParaRPr lang="en-US" dirty="0">
            <a:cs typeface="2  Mitra" panose="00000400000000000000" pitchFamily="2" charset="-78"/>
          </a:endParaRPr>
        </a:p>
      </dgm:t>
    </dgm:pt>
    <dgm:pt modelId="{BD5BD740-7DFE-4D29-AC41-E1B41B4B84DE}" type="parTrans" cxnId="{429D2274-2445-4BBC-B970-165D48C9D9A3}">
      <dgm:prSet/>
      <dgm:spPr/>
      <dgm:t>
        <a:bodyPr/>
        <a:lstStyle/>
        <a:p>
          <a:endParaRPr lang="en-US"/>
        </a:p>
      </dgm:t>
    </dgm:pt>
    <dgm:pt modelId="{F6671E62-3F8B-4C1E-83BC-8047215DDF3F}" type="sibTrans" cxnId="{429D2274-2445-4BBC-B970-165D48C9D9A3}">
      <dgm:prSet/>
      <dgm:spPr/>
      <dgm:t>
        <a:bodyPr/>
        <a:lstStyle/>
        <a:p>
          <a:endParaRPr lang="en-US"/>
        </a:p>
      </dgm:t>
    </dgm:pt>
    <dgm:pt modelId="{341B23AC-A797-46DE-A446-18AD426F5DA6}">
      <dgm:prSet phldrT="[Text]"/>
      <dgm:spPr/>
      <dgm:t>
        <a:bodyPr/>
        <a:lstStyle/>
        <a:p>
          <a:r>
            <a:rPr lang="fa-IR" dirty="0" smtClean="0">
              <a:cs typeface="2  Mitra" panose="00000400000000000000" pitchFamily="2" charset="-78"/>
            </a:rPr>
            <a:t>معماری فناوری</a:t>
          </a:r>
          <a:endParaRPr lang="en-US" dirty="0">
            <a:cs typeface="2  Mitra" panose="00000400000000000000" pitchFamily="2" charset="-78"/>
          </a:endParaRPr>
        </a:p>
      </dgm:t>
    </dgm:pt>
    <dgm:pt modelId="{1FA88D9B-99DE-4928-A6E3-CA7A8E10E624}" type="parTrans" cxnId="{ADF939D1-0F62-4E99-8D88-EFEE9E737310}">
      <dgm:prSet/>
      <dgm:spPr/>
      <dgm:t>
        <a:bodyPr/>
        <a:lstStyle/>
        <a:p>
          <a:endParaRPr lang="en-US"/>
        </a:p>
      </dgm:t>
    </dgm:pt>
    <dgm:pt modelId="{294F77D0-103D-4CEF-8DC0-F5B32EA96C78}" type="sibTrans" cxnId="{ADF939D1-0F62-4E99-8D88-EFEE9E737310}">
      <dgm:prSet/>
      <dgm:spPr/>
      <dgm:t>
        <a:bodyPr/>
        <a:lstStyle/>
        <a:p>
          <a:endParaRPr lang="en-US"/>
        </a:p>
      </dgm:t>
    </dgm:pt>
    <dgm:pt modelId="{88382B5C-7338-4B4D-8C26-ABC67B30AE6B}">
      <dgm:prSet phldrT="[Text]"/>
      <dgm:spPr/>
      <dgm:t>
        <a:bodyPr/>
        <a:lstStyle/>
        <a:p>
          <a:r>
            <a:rPr lang="fa-IR" dirty="0" smtClean="0">
              <a:cs typeface="2  Mitra" panose="00000400000000000000" pitchFamily="2" charset="-78"/>
            </a:rPr>
            <a:t>معماری سیستم های کاربردی</a:t>
          </a:r>
          <a:endParaRPr lang="en-US" dirty="0">
            <a:cs typeface="2  Mitra" panose="00000400000000000000" pitchFamily="2" charset="-78"/>
          </a:endParaRPr>
        </a:p>
      </dgm:t>
    </dgm:pt>
    <dgm:pt modelId="{B9838891-C9F4-43EB-9AD1-C68ACA3D4B14}" type="parTrans" cxnId="{53FE7A1F-9186-40A8-8378-1DE9213E0300}">
      <dgm:prSet/>
      <dgm:spPr/>
      <dgm:t>
        <a:bodyPr/>
        <a:lstStyle/>
        <a:p>
          <a:endParaRPr lang="en-US"/>
        </a:p>
      </dgm:t>
    </dgm:pt>
    <dgm:pt modelId="{303400D8-F3CD-45A7-8475-D67D0E633F80}" type="sibTrans" cxnId="{53FE7A1F-9186-40A8-8378-1DE9213E0300}">
      <dgm:prSet/>
      <dgm:spPr/>
      <dgm:t>
        <a:bodyPr/>
        <a:lstStyle/>
        <a:p>
          <a:endParaRPr lang="en-US"/>
        </a:p>
      </dgm:t>
    </dgm:pt>
    <dgm:pt modelId="{E60D2508-0200-4F03-A287-C06D0C23161C}" type="pres">
      <dgm:prSet presAssocID="{34C4CCB2-5E84-4C55-8220-828E5DE9623D}" presName="theList" presStyleCnt="0">
        <dgm:presLayoutVars>
          <dgm:dir/>
          <dgm:animLvl val="lvl"/>
          <dgm:resizeHandles val="exact"/>
        </dgm:presLayoutVars>
      </dgm:prSet>
      <dgm:spPr/>
      <dgm:t>
        <a:bodyPr/>
        <a:lstStyle/>
        <a:p>
          <a:endParaRPr lang="en-US"/>
        </a:p>
      </dgm:t>
    </dgm:pt>
    <dgm:pt modelId="{0CEAC95E-D95F-414E-BF41-AF4A67CBD99E}" type="pres">
      <dgm:prSet presAssocID="{286A272D-2503-4319-BF3C-14FE6E8F6A27}" presName="compNode" presStyleCnt="0"/>
      <dgm:spPr/>
    </dgm:pt>
    <dgm:pt modelId="{4D8A3D3A-3CF8-4F9C-BA7A-98197D1C0AAB}" type="pres">
      <dgm:prSet presAssocID="{286A272D-2503-4319-BF3C-14FE6E8F6A27}" presName="aNode" presStyleLbl="bgShp" presStyleIdx="0" presStyleCnt="1" custLinFactNeighborX="16196" custLinFactNeighborY="4911"/>
      <dgm:spPr/>
      <dgm:t>
        <a:bodyPr/>
        <a:lstStyle/>
        <a:p>
          <a:endParaRPr lang="en-US"/>
        </a:p>
      </dgm:t>
    </dgm:pt>
    <dgm:pt modelId="{D374088F-932D-4910-BF0D-9F02A1D2D619}" type="pres">
      <dgm:prSet presAssocID="{286A272D-2503-4319-BF3C-14FE6E8F6A27}" presName="textNode" presStyleLbl="bgShp" presStyleIdx="0" presStyleCnt="1"/>
      <dgm:spPr/>
      <dgm:t>
        <a:bodyPr/>
        <a:lstStyle/>
        <a:p>
          <a:endParaRPr lang="en-US"/>
        </a:p>
      </dgm:t>
    </dgm:pt>
    <dgm:pt modelId="{360B4B9B-9563-4218-B7CC-6307A3C21515}" type="pres">
      <dgm:prSet presAssocID="{286A272D-2503-4319-BF3C-14FE6E8F6A27}" presName="compChildNode" presStyleCnt="0"/>
      <dgm:spPr/>
    </dgm:pt>
    <dgm:pt modelId="{1E395B65-896B-47C1-A1B9-6796B456CE3D}" type="pres">
      <dgm:prSet presAssocID="{286A272D-2503-4319-BF3C-14FE6E8F6A27}" presName="theInnerList" presStyleCnt="0"/>
      <dgm:spPr/>
    </dgm:pt>
    <dgm:pt modelId="{C95DFD39-15DD-4D6A-8C51-0EF423351945}" type="pres">
      <dgm:prSet presAssocID="{A9780CFD-079B-4BBD-950D-9AAE91CB57EE}" presName="childNode" presStyleLbl="node1" presStyleIdx="0" presStyleCnt="4">
        <dgm:presLayoutVars>
          <dgm:bulletEnabled val="1"/>
        </dgm:presLayoutVars>
      </dgm:prSet>
      <dgm:spPr/>
      <dgm:t>
        <a:bodyPr/>
        <a:lstStyle/>
        <a:p>
          <a:endParaRPr lang="en-US"/>
        </a:p>
      </dgm:t>
    </dgm:pt>
    <dgm:pt modelId="{1A75FA33-94C8-4DFF-81EB-5FAB341B30F0}" type="pres">
      <dgm:prSet presAssocID="{A9780CFD-079B-4BBD-950D-9AAE91CB57EE}" presName="aSpace2" presStyleCnt="0"/>
      <dgm:spPr/>
    </dgm:pt>
    <dgm:pt modelId="{4E36C579-271B-49A1-8F17-83B90F742D12}" type="pres">
      <dgm:prSet presAssocID="{FBDDC972-137E-4D0A-8F37-DB9F4500C04D}" presName="childNode" presStyleLbl="node1" presStyleIdx="1" presStyleCnt="4">
        <dgm:presLayoutVars>
          <dgm:bulletEnabled val="1"/>
        </dgm:presLayoutVars>
      </dgm:prSet>
      <dgm:spPr/>
      <dgm:t>
        <a:bodyPr/>
        <a:lstStyle/>
        <a:p>
          <a:endParaRPr lang="en-US"/>
        </a:p>
      </dgm:t>
    </dgm:pt>
    <dgm:pt modelId="{F50AC93E-31CD-47CF-AB1B-D050A54C9025}" type="pres">
      <dgm:prSet presAssocID="{FBDDC972-137E-4D0A-8F37-DB9F4500C04D}" presName="aSpace2" presStyleCnt="0"/>
      <dgm:spPr/>
    </dgm:pt>
    <dgm:pt modelId="{950A1055-5A58-4B08-A459-3F1F2A11DE3B}" type="pres">
      <dgm:prSet presAssocID="{88382B5C-7338-4B4D-8C26-ABC67B30AE6B}" presName="childNode" presStyleLbl="node1" presStyleIdx="2" presStyleCnt="4">
        <dgm:presLayoutVars>
          <dgm:bulletEnabled val="1"/>
        </dgm:presLayoutVars>
      </dgm:prSet>
      <dgm:spPr/>
      <dgm:t>
        <a:bodyPr/>
        <a:lstStyle/>
        <a:p>
          <a:endParaRPr lang="en-US"/>
        </a:p>
      </dgm:t>
    </dgm:pt>
    <dgm:pt modelId="{C45A07E6-E5AC-43AD-B631-50203627AB1E}" type="pres">
      <dgm:prSet presAssocID="{88382B5C-7338-4B4D-8C26-ABC67B30AE6B}" presName="aSpace2" presStyleCnt="0"/>
      <dgm:spPr/>
    </dgm:pt>
    <dgm:pt modelId="{81DE87AF-D7D9-42B2-8397-0366DFFF3E71}" type="pres">
      <dgm:prSet presAssocID="{341B23AC-A797-46DE-A446-18AD426F5DA6}" presName="childNode" presStyleLbl="node1" presStyleIdx="3" presStyleCnt="4">
        <dgm:presLayoutVars>
          <dgm:bulletEnabled val="1"/>
        </dgm:presLayoutVars>
      </dgm:prSet>
      <dgm:spPr/>
      <dgm:t>
        <a:bodyPr/>
        <a:lstStyle/>
        <a:p>
          <a:endParaRPr lang="en-US"/>
        </a:p>
      </dgm:t>
    </dgm:pt>
  </dgm:ptLst>
  <dgm:cxnLst>
    <dgm:cxn modelId="{7F8CED43-27E9-48CC-A95B-D260304FAC64}" type="presOf" srcId="{286A272D-2503-4319-BF3C-14FE6E8F6A27}" destId="{4D8A3D3A-3CF8-4F9C-BA7A-98197D1C0AAB}" srcOrd="0" destOrd="0" presId="urn:microsoft.com/office/officeart/2005/8/layout/lProcess2"/>
    <dgm:cxn modelId="{ADF939D1-0F62-4E99-8D88-EFEE9E737310}" srcId="{286A272D-2503-4319-BF3C-14FE6E8F6A27}" destId="{341B23AC-A797-46DE-A446-18AD426F5DA6}" srcOrd="3" destOrd="0" parTransId="{1FA88D9B-99DE-4928-A6E3-CA7A8E10E624}" sibTransId="{294F77D0-103D-4CEF-8DC0-F5B32EA96C78}"/>
    <dgm:cxn modelId="{CAE34F7A-D773-4064-AA4F-F285BBF5895D}" type="presOf" srcId="{A9780CFD-079B-4BBD-950D-9AAE91CB57EE}" destId="{C95DFD39-15DD-4D6A-8C51-0EF423351945}" srcOrd="0" destOrd="0" presId="urn:microsoft.com/office/officeart/2005/8/layout/lProcess2"/>
    <dgm:cxn modelId="{53FE7A1F-9186-40A8-8378-1DE9213E0300}" srcId="{286A272D-2503-4319-BF3C-14FE6E8F6A27}" destId="{88382B5C-7338-4B4D-8C26-ABC67B30AE6B}" srcOrd="2" destOrd="0" parTransId="{B9838891-C9F4-43EB-9AD1-C68ACA3D4B14}" sibTransId="{303400D8-F3CD-45A7-8475-D67D0E633F80}"/>
    <dgm:cxn modelId="{F9955E56-8DDE-4A86-B4DA-A3E25D7517AB}" type="presOf" srcId="{286A272D-2503-4319-BF3C-14FE6E8F6A27}" destId="{D374088F-932D-4910-BF0D-9F02A1D2D619}" srcOrd="1" destOrd="0" presId="urn:microsoft.com/office/officeart/2005/8/layout/lProcess2"/>
    <dgm:cxn modelId="{36373963-9AC1-4C83-B9F7-5783DA90A003}" type="presOf" srcId="{341B23AC-A797-46DE-A446-18AD426F5DA6}" destId="{81DE87AF-D7D9-42B2-8397-0366DFFF3E71}" srcOrd="0" destOrd="0" presId="urn:microsoft.com/office/officeart/2005/8/layout/lProcess2"/>
    <dgm:cxn modelId="{429D2274-2445-4BBC-B970-165D48C9D9A3}" srcId="{286A272D-2503-4319-BF3C-14FE6E8F6A27}" destId="{FBDDC972-137E-4D0A-8F37-DB9F4500C04D}" srcOrd="1" destOrd="0" parTransId="{BD5BD740-7DFE-4D29-AC41-E1B41B4B84DE}" sibTransId="{F6671E62-3F8B-4C1E-83BC-8047215DDF3F}"/>
    <dgm:cxn modelId="{0E3C94C7-562E-405F-8F5C-BCF72DC63D79}" type="presOf" srcId="{FBDDC972-137E-4D0A-8F37-DB9F4500C04D}" destId="{4E36C579-271B-49A1-8F17-83B90F742D12}" srcOrd="0" destOrd="0" presId="urn:microsoft.com/office/officeart/2005/8/layout/lProcess2"/>
    <dgm:cxn modelId="{F6FF921C-089F-4338-9401-7D210D0FB083}" type="presOf" srcId="{88382B5C-7338-4B4D-8C26-ABC67B30AE6B}" destId="{950A1055-5A58-4B08-A459-3F1F2A11DE3B}" srcOrd="0" destOrd="0" presId="urn:microsoft.com/office/officeart/2005/8/layout/lProcess2"/>
    <dgm:cxn modelId="{055C847F-A1EC-41AA-9526-16FD4889BFEB}" srcId="{286A272D-2503-4319-BF3C-14FE6E8F6A27}" destId="{A9780CFD-079B-4BBD-950D-9AAE91CB57EE}" srcOrd="0" destOrd="0" parTransId="{D51300AB-1AB8-49EC-A68F-0628551C2E10}" sibTransId="{0CF56569-5F04-444D-A589-0CCEEA87F35E}"/>
    <dgm:cxn modelId="{3848C766-5C11-4527-821A-FC74D5D23097}" type="presOf" srcId="{34C4CCB2-5E84-4C55-8220-828E5DE9623D}" destId="{E60D2508-0200-4F03-A287-C06D0C23161C}" srcOrd="0" destOrd="0" presId="urn:microsoft.com/office/officeart/2005/8/layout/lProcess2"/>
    <dgm:cxn modelId="{3DE2390F-F1EC-486E-9787-59E073F2B402}" srcId="{34C4CCB2-5E84-4C55-8220-828E5DE9623D}" destId="{286A272D-2503-4319-BF3C-14FE6E8F6A27}" srcOrd="0" destOrd="0" parTransId="{1F098F09-CA08-4D43-90D5-D47E723585C8}" sibTransId="{C7E32164-8EF1-4D29-ACBF-652EA920D9BB}"/>
    <dgm:cxn modelId="{452DA978-F3E9-4E0B-8474-67A4EC0E98A2}" type="presParOf" srcId="{E60D2508-0200-4F03-A287-C06D0C23161C}" destId="{0CEAC95E-D95F-414E-BF41-AF4A67CBD99E}" srcOrd="0" destOrd="0" presId="urn:microsoft.com/office/officeart/2005/8/layout/lProcess2"/>
    <dgm:cxn modelId="{20D66268-2A2C-4205-9B4C-8F7C44534244}" type="presParOf" srcId="{0CEAC95E-D95F-414E-BF41-AF4A67CBD99E}" destId="{4D8A3D3A-3CF8-4F9C-BA7A-98197D1C0AAB}" srcOrd="0" destOrd="0" presId="urn:microsoft.com/office/officeart/2005/8/layout/lProcess2"/>
    <dgm:cxn modelId="{8BB7F7C6-6255-468C-93F7-5A023837834B}" type="presParOf" srcId="{0CEAC95E-D95F-414E-BF41-AF4A67CBD99E}" destId="{D374088F-932D-4910-BF0D-9F02A1D2D619}" srcOrd="1" destOrd="0" presId="urn:microsoft.com/office/officeart/2005/8/layout/lProcess2"/>
    <dgm:cxn modelId="{4B418BBF-AE08-4F35-B5A8-1ADA948B6CE2}" type="presParOf" srcId="{0CEAC95E-D95F-414E-BF41-AF4A67CBD99E}" destId="{360B4B9B-9563-4218-B7CC-6307A3C21515}" srcOrd="2" destOrd="0" presId="urn:microsoft.com/office/officeart/2005/8/layout/lProcess2"/>
    <dgm:cxn modelId="{FB7D9C88-DBCE-4303-B5ED-0FB1518BEEE0}" type="presParOf" srcId="{360B4B9B-9563-4218-B7CC-6307A3C21515}" destId="{1E395B65-896B-47C1-A1B9-6796B456CE3D}" srcOrd="0" destOrd="0" presId="urn:microsoft.com/office/officeart/2005/8/layout/lProcess2"/>
    <dgm:cxn modelId="{862FCA30-FD77-409A-B189-DDF21AB3442E}" type="presParOf" srcId="{1E395B65-896B-47C1-A1B9-6796B456CE3D}" destId="{C95DFD39-15DD-4D6A-8C51-0EF423351945}" srcOrd="0" destOrd="0" presId="urn:microsoft.com/office/officeart/2005/8/layout/lProcess2"/>
    <dgm:cxn modelId="{16F27671-57DE-4BF3-A907-4E14F7731A0C}" type="presParOf" srcId="{1E395B65-896B-47C1-A1B9-6796B456CE3D}" destId="{1A75FA33-94C8-4DFF-81EB-5FAB341B30F0}" srcOrd="1" destOrd="0" presId="urn:microsoft.com/office/officeart/2005/8/layout/lProcess2"/>
    <dgm:cxn modelId="{036C8340-8436-408A-B8E8-BC88867D9AE7}" type="presParOf" srcId="{1E395B65-896B-47C1-A1B9-6796B456CE3D}" destId="{4E36C579-271B-49A1-8F17-83B90F742D12}" srcOrd="2" destOrd="0" presId="urn:microsoft.com/office/officeart/2005/8/layout/lProcess2"/>
    <dgm:cxn modelId="{89E36852-2F89-4FCD-9ECF-93855DE5672D}" type="presParOf" srcId="{1E395B65-896B-47C1-A1B9-6796B456CE3D}" destId="{F50AC93E-31CD-47CF-AB1B-D050A54C9025}" srcOrd="3" destOrd="0" presId="urn:microsoft.com/office/officeart/2005/8/layout/lProcess2"/>
    <dgm:cxn modelId="{3D2BBFC3-AEC9-49EC-A9EA-548E59A3D60E}" type="presParOf" srcId="{1E395B65-896B-47C1-A1B9-6796B456CE3D}" destId="{950A1055-5A58-4B08-A459-3F1F2A11DE3B}" srcOrd="4" destOrd="0" presId="urn:microsoft.com/office/officeart/2005/8/layout/lProcess2"/>
    <dgm:cxn modelId="{3D7B9A7A-EF75-401A-93F5-16FB1C8C941A}" type="presParOf" srcId="{1E395B65-896B-47C1-A1B9-6796B456CE3D}" destId="{C45A07E6-E5AC-43AD-B631-50203627AB1E}" srcOrd="5" destOrd="0" presId="urn:microsoft.com/office/officeart/2005/8/layout/lProcess2"/>
    <dgm:cxn modelId="{855C9D97-94C2-4BBF-B866-EBE050DD910E}" type="presParOf" srcId="{1E395B65-896B-47C1-A1B9-6796B456CE3D}" destId="{81DE87AF-D7D9-42B2-8397-0366DFFF3E71}" srcOrd="6" destOrd="0" presId="urn:microsoft.com/office/officeart/2005/8/layout/lProcess2"/>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34C47-E28A-4FCF-BFA2-4CFB4735F6FC}">
      <dsp:nvSpPr>
        <dsp:cNvPr id="0" name=""/>
        <dsp:cNvSpPr/>
      </dsp:nvSpPr>
      <dsp:spPr>
        <a:xfrm>
          <a:off x="992496" y="8907"/>
          <a:ext cx="1311954" cy="1246079"/>
        </a:xfrm>
        <a:prstGeom prst="trapezoid">
          <a:avLst>
            <a:gd name="adj" fmla="val 52643"/>
          </a:avLst>
        </a:prstGeom>
        <a:solidFill>
          <a:srgbClr val="85270D"/>
        </a:solidFill>
        <a:ln w="15875" cap="rnd" cmpd="sng" algn="ctr">
          <a:solidFill>
            <a:schemeClr val="lt1">
              <a:hueOff val="0"/>
              <a:satOff val="0"/>
              <a:lumOff val="0"/>
              <a:alphaOff val="0"/>
            </a:schemeClr>
          </a:solidFill>
          <a:prstDash val="solid"/>
        </a:ln>
        <a:effectLst/>
        <a:scene3d>
          <a:camera prst="isometricOffAxis1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ts val="0"/>
            </a:spcAft>
          </a:pPr>
          <a:endParaRPr lang="fa-IR" sz="1400" b="1" kern="1200" dirty="0" smtClean="0">
            <a:solidFill>
              <a:schemeClr val="bg1"/>
            </a:solidFill>
            <a:cs typeface="2  Mitra" panose="00000400000000000000" pitchFamily="2" charset="-78"/>
          </a:endParaRPr>
        </a:p>
        <a:p>
          <a:pPr lvl="0" algn="ctr" defTabSz="622300">
            <a:lnSpc>
              <a:spcPct val="100000"/>
            </a:lnSpc>
            <a:spcBef>
              <a:spcPct val="0"/>
            </a:spcBef>
            <a:spcAft>
              <a:spcPts val="0"/>
            </a:spcAft>
          </a:pPr>
          <a:endParaRPr lang="en-US" sz="1400" b="1" kern="1200" dirty="0" smtClean="0">
            <a:solidFill>
              <a:schemeClr val="bg1"/>
            </a:solidFill>
            <a:cs typeface="2  Mitra" panose="00000400000000000000" pitchFamily="2" charset="-78"/>
          </a:endParaRPr>
        </a:p>
        <a:p>
          <a:pPr lvl="0" algn="ctr" defTabSz="622300">
            <a:lnSpc>
              <a:spcPct val="100000"/>
            </a:lnSpc>
            <a:spcBef>
              <a:spcPct val="0"/>
            </a:spcBef>
            <a:spcAft>
              <a:spcPts val="0"/>
            </a:spcAft>
          </a:pPr>
          <a:r>
            <a:rPr lang="fa-IR" sz="1400" b="1" kern="1200" dirty="0" smtClean="0">
              <a:solidFill>
                <a:schemeClr val="bg1"/>
              </a:solidFill>
              <a:cs typeface="2  Mitra" panose="00000400000000000000" pitchFamily="2" charset="-78"/>
            </a:rPr>
            <a:t>معماری </a:t>
          </a:r>
        </a:p>
        <a:p>
          <a:pPr lvl="0" algn="ctr" defTabSz="622300">
            <a:lnSpc>
              <a:spcPct val="100000"/>
            </a:lnSpc>
            <a:spcBef>
              <a:spcPct val="0"/>
            </a:spcBef>
            <a:spcAft>
              <a:spcPts val="0"/>
            </a:spcAft>
          </a:pPr>
          <a:r>
            <a:rPr lang="fa-IR" sz="1400" b="1" kern="1200" dirty="0" smtClean="0">
              <a:solidFill>
                <a:schemeClr val="bg1"/>
              </a:solidFill>
              <a:cs typeface="2  Mitra" panose="00000400000000000000" pitchFamily="2" charset="-78"/>
            </a:rPr>
            <a:t>کسب و کار</a:t>
          </a:r>
          <a:endParaRPr lang="en-US" sz="1400" b="1" kern="1200" dirty="0">
            <a:solidFill>
              <a:schemeClr val="bg1"/>
            </a:solidFill>
            <a:cs typeface="2  Mitra" panose="00000400000000000000" pitchFamily="2" charset="-78"/>
          </a:endParaRPr>
        </a:p>
      </dsp:txBody>
      <dsp:txXfrm>
        <a:off x="992496" y="8907"/>
        <a:ext cx="1311954" cy="1246079"/>
      </dsp:txXfrm>
    </dsp:sp>
    <dsp:sp modelId="{DC453CFC-7E10-42B8-8D73-B655B2DC0C09}">
      <dsp:nvSpPr>
        <dsp:cNvPr id="0" name=""/>
        <dsp:cNvSpPr/>
      </dsp:nvSpPr>
      <dsp:spPr>
        <a:xfrm>
          <a:off x="654813" y="1261905"/>
          <a:ext cx="1985190" cy="639431"/>
        </a:xfrm>
        <a:prstGeom prst="trapezoid">
          <a:avLst>
            <a:gd name="adj" fmla="val 52643"/>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a:scene3d>
          <a:camera prst="isometricOffAxis1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100000"/>
            </a:lnSpc>
            <a:spcBef>
              <a:spcPct val="0"/>
            </a:spcBef>
            <a:spcAft>
              <a:spcPts val="0"/>
            </a:spcAft>
          </a:pPr>
          <a:r>
            <a:rPr lang="fa-IR" sz="1600" b="1" kern="1200" dirty="0" smtClean="0">
              <a:solidFill>
                <a:schemeClr val="bg1"/>
              </a:solidFill>
              <a:cs typeface="2  Mitra" panose="00000400000000000000" pitchFamily="2" charset="-78"/>
            </a:rPr>
            <a:t>معماری داده</a:t>
          </a:r>
          <a:endParaRPr lang="en-US" sz="1600" b="1" kern="1200" dirty="0">
            <a:solidFill>
              <a:schemeClr val="bg1"/>
            </a:solidFill>
            <a:cs typeface="2  Mitra" panose="00000400000000000000" pitchFamily="2" charset="-78"/>
          </a:endParaRPr>
        </a:p>
      </dsp:txBody>
      <dsp:txXfrm>
        <a:off x="1002221" y="1261905"/>
        <a:ext cx="1290373" cy="639431"/>
      </dsp:txXfrm>
    </dsp:sp>
    <dsp:sp modelId="{743FD8E8-1E6A-4622-BAAB-0CDDFC1019B2}">
      <dsp:nvSpPr>
        <dsp:cNvPr id="0" name=""/>
        <dsp:cNvSpPr/>
      </dsp:nvSpPr>
      <dsp:spPr>
        <a:xfrm>
          <a:off x="319284" y="1903018"/>
          <a:ext cx="2658426" cy="639431"/>
        </a:xfrm>
        <a:prstGeom prst="trapezoid">
          <a:avLst>
            <a:gd name="adj" fmla="val 52643"/>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a:scene3d>
          <a:camera prst="isometricOffAxis1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100000"/>
            </a:lnSpc>
            <a:spcBef>
              <a:spcPct val="0"/>
            </a:spcBef>
            <a:spcAft>
              <a:spcPts val="0"/>
            </a:spcAft>
          </a:pPr>
          <a:r>
            <a:rPr lang="fa-IR" sz="1600" b="1" kern="1200" dirty="0" smtClean="0">
              <a:solidFill>
                <a:schemeClr val="bg1"/>
              </a:solidFill>
              <a:cs typeface="2  Mitra" panose="00000400000000000000" pitchFamily="2" charset="-78"/>
            </a:rPr>
            <a:t>معماری سیستم های کاربردی</a:t>
          </a:r>
          <a:endParaRPr lang="en-US" sz="1600" b="1" kern="1200" dirty="0">
            <a:solidFill>
              <a:schemeClr val="bg1"/>
            </a:solidFill>
            <a:cs typeface="2  Mitra" panose="00000400000000000000" pitchFamily="2" charset="-78"/>
          </a:endParaRPr>
        </a:p>
      </dsp:txBody>
      <dsp:txXfrm>
        <a:off x="784509" y="1903018"/>
        <a:ext cx="1727977" cy="639431"/>
      </dsp:txXfrm>
    </dsp:sp>
    <dsp:sp modelId="{B534449F-72C3-4DEF-A48D-FBE20E7DB405}">
      <dsp:nvSpPr>
        <dsp:cNvPr id="0" name=""/>
        <dsp:cNvSpPr/>
      </dsp:nvSpPr>
      <dsp:spPr>
        <a:xfrm>
          <a:off x="0" y="2524942"/>
          <a:ext cx="3331662" cy="639431"/>
        </a:xfrm>
        <a:prstGeom prst="trapezoid">
          <a:avLst>
            <a:gd name="adj" fmla="val 52643"/>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a:scene3d>
          <a:camera prst="isometricOffAxis1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100000"/>
            </a:lnSpc>
            <a:spcBef>
              <a:spcPct val="0"/>
            </a:spcBef>
            <a:spcAft>
              <a:spcPts val="0"/>
            </a:spcAft>
          </a:pPr>
          <a:r>
            <a:rPr lang="fa-IR" sz="1600" b="1" kern="1200" dirty="0" smtClean="0">
              <a:solidFill>
                <a:schemeClr val="bg1"/>
              </a:solidFill>
              <a:cs typeface="2  Mitra" panose="00000400000000000000" pitchFamily="2" charset="-78"/>
            </a:rPr>
            <a:t>معمای فناوری</a:t>
          </a:r>
          <a:endParaRPr lang="en-US" sz="1600" b="1" kern="1200" dirty="0">
            <a:solidFill>
              <a:schemeClr val="bg1"/>
            </a:solidFill>
            <a:cs typeface="2  Mitra" panose="00000400000000000000" pitchFamily="2" charset="-78"/>
          </a:endParaRPr>
        </a:p>
      </dsp:txBody>
      <dsp:txXfrm>
        <a:off x="583040" y="2524942"/>
        <a:ext cx="2165580" cy="6394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68F262-5031-4DEF-BF67-78F7614B04F5}" type="datetimeFigureOut">
              <a:rPr lang="en-US" smtClean="0"/>
              <a:pPr/>
              <a:t>12/29/2015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F26F44-F1B4-4A61-B47C-642968BFF69B}" type="slidenum">
              <a:rPr lang="en-US" smtClean="0"/>
              <a:pPr/>
              <a:t>‹#›</a:t>
            </a:fld>
            <a:endParaRPr lang="en-US"/>
          </a:p>
        </p:txBody>
      </p:sp>
    </p:spTree>
    <p:extLst>
      <p:ext uri="{BB962C8B-B14F-4D97-AF65-F5344CB8AC3E}">
        <p14:creationId xmlns:p14="http://schemas.microsoft.com/office/powerpoint/2010/main" val="3696498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07000"/>
              </a:lnSpc>
              <a:spcAft>
                <a:spcPts val="0"/>
              </a:spcAft>
            </a:pPr>
            <a:r>
              <a:rPr lang="fa-IR" dirty="0" smtClean="0">
                <a:latin typeface="Calibri" panose="020F0502020204030204" pitchFamily="34" charset="0"/>
                <a:ea typeface="Calibri" panose="020F0502020204030204" pitchFamily="34" charset="0"/>
                <a:cs typeface="2  Mitra" panose="00000400000000000000" pitchFamily="2" charset="-78"/>
              </a:rPr>
              <a:t>آشنایی با مفاهیم پایه معماری سازمانی</a:t>
            </a:r>
            <a:endParaRPr lang="en-US" sz="1050" dirty="0" smtClean="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dirty="0" smtClean="0">
                <a:latin typeface="Calibri" panose="020F0502020204030204" pitchFamily="34" charset="0"/>
                <a:ea typeface="Calibri" panose="020F0502020204030204" pitchFamily="34" charset="0"/>
                <a:cs typeface="2  Mitra" panose="00000400000000000000" pitchFamily="2" charset="-78"/>
              </a:rPr>
              <a:t>سازمانهای امروز از دیدگاههای مختلفی نظیر پیچیدگی، ابعاد، گستردگی، تنوع و غیره دارای شرایط اعمال یک نوع معماری خاص هستند.</a:t>
            </a:r>
            <a:endParaRPr lang="en-US" sz="1050" dirty="0" smtClean="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dirty="0" smtClean="0">
                <a:latin typeface="Calibri" panose="020F0502020204030204" pitchFamily="34" charset="0"/>
                <a:ea typeface="Calibri" panose="020F0502020204030204" pitchFamily="34" charset="0"/>
                <a:cs typeface="2  Mitra" panose="00000400000000000000" pitchFamily="2" charset="-78"/>
              </a:rPr>
              <a:t>آنها موجودیت های پیچیده ای به حساب می آیند که از اجزای مختلف و متنوع تشکیل شده اند.</a:t>
            </a:r>
            <a:endParaRPr lang="en-US" sz="1050" dirty="0" smtClean="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dirty="0" smtClean="0">
                <a:latin typeface="Calibri" panose="020F0502020204030204" pitchFamily="34" charset="0"/>
                <a:ea typeface="Calibri" panose="020F0502020204030204" pitchFamily="34" charset="0"/>
                <a:cs typeface="2  Mitra" panose="00000400000000000000" pitchFamily="2" charset="-78"/>
              </a:rPr>
              <a:t> </a:t>
            </a:r>
            <a:endParaRPr lang="en-US" sz="1050" dirty="0" smtClean="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dirty="0" smtClean="0">
                <a:latin typeface="Calibri" panose="020F0502020204030204" pitchFamily="34" charset="0"/>
                <a:ea typeface="Calibri" panose="020F0502020204030204" pitchFamily="34" charset="0"/>
                <a:cs typeface="2  Mitra" panose="00000400000000000000" pitchFamily="2" charset="-78"/>
              </a:rPr>
              <a:t>معماری سازمانی روشی است که می تواند به ثبت وضعیت فعلی سازمان، ترسیم وضعیت آتی آن و نیز تدویل برنامه ای جهت حرکت از وضعیت فعلی به وضعیت آتی آن کمک کند.</a:t>
            </a:r>
            <a:endParaRPr lang="en-US" sz="105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DF26F44-F1B4-4A61-B47C-642968BFF69B}" type="slidenum">
              <a:rPr lang="en-US" smtClean="0"/>
              <a:pPr/>
              <a:t>3</a:t>
            </a:fld>
            <a:endParaRPr lang="en-US"/>
          </a:p>
        </p:txBody>
      </p:sp>
    </p:spTree>
    <p:extLst>
      <p:ext uri="{BB962C8B-B14F-4D97-AF65-F5344CB8AC3E}">
        <p14:creationId xmlns:p14="http://schemas.microsoft.com/office/powerpoint/2010/main" val="488298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r-SA" dirty="0" smtClean="0">
                <a:highlight>
                  <a:srgbClr val="FFFF00"/>
                </a:highlight>
                <a:latin typeface="Times New Roman" panose="02020603050405020304" pitchFamily="18" charset="0"/>
                <a:ea typeface="Times New Roman" panose="02020603050405020304" pitchFamily="18" charset="0"/>
                <a:cs typeface="B Zar" panose="00000400000000000000" pitchFamily="2" charset="-78"/>
              </a:rPr>
              <a:t>رویکردهای چند بعدی برای معماری سیستم‌هایی که زکمن توضیح می‌دهد ابتدا «چارچوب معماری سیستم‌های اطلاعاتی» نام گرفت و به سرعت به </a:t>
            </a:r>
            <a:r>
              <a:rPr lang="en-US" dirty="0" smtClean="0">
                <a:highlight>
                  <a:srgbClr val="FFFF00"/>
                </a:highlight>
                <a:latin typeface="Times New Roman" panose="02020603050405020304" pitchFamily="18" charset="0"/>
                <a:ea typeface="Times New Roman" panose="02020603050405020304" pitchFamily="18" charset="0"/>
                <a:cs typeface="B Zar" panose="00000400000000000000" pitchFamily="2" charset="-78"/>
              </a:rPr>
              <a:t>«</a:t>
            </a:r>
            <a:r>
              <a:rPr lang="ar-SA" dirty="0" smtClean="0">
                <a:highlight>
                  <a:srgbClr val="FFFF00"/>
                </a:highlight>
                <a:latin typeface="Times New Roman" panose="02020603050405020304" pitchFamily="18" charset="0"/>
                <a:ea typeface="Times New Roman" panose="02020603050405020304" pitchFamily="18" charset="0"/>
                <a:cs typeface="B Zar" panose="00000400000000000000" pitchFamily="2" charset="-78"/>
              </a:rPr>
              <a:t>چارچوب معماری سازمانی» تغییر نام یافت</a:t>
            </a:r>
            <a:r>
              <a:rPr lang="en-US" dirty="0" smtClean="0">
                <a:highlight>
                  <a:srgbClr val="FFFF00"/>
                </a:highlight>
                <a:latin typeface="Times New Roman" panose="02020603050405020304" pitchFamily="18" charset="0"/>
                <a:ea typeface="Times New Roman" panose="02020603050405020304" pitchFamily="18" charset="0"/>
                <a:cs typeface="B Zar" panose="00000400000000000000" pitchFamily="2" charset="-78"/>
              </a:rPr>
              <a:t>.</a:t>
            </a:r>
            <a:endParaRPr lang="en-US" sz="1050" dirty="0" smtClean="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DF26F44-F1B4-4A61-B47C-642968BFF69B}" type="slidenum">
              <a:rPr lang="en-US" smtClean="0"/>
              <a:pPr/>
              <a:t>5</a:t>
            </a:fld>
            <a:endParaRPr lang="en-US"/>
          </a:p>
        </p:txBody>
      </p:sp>
    </p:spTree>
    <p:extLst>
      <p:ext uri="{BB962C8B-B14F-4D97-AF65-F5344CB8AC3E}">
        <p14:creationId xmlns:p14="http://schemas.microsoft.com/office/powerpoint/2010/main" val="1385011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07000"/>
              </a:lnSpc>
              <a:spcAft>
                <a:spcPts val="0"/>
              </a:spcAft>
            </a:pPr>
            <a:r>
              <a:rPr lang="fa-IR" dirty="0" smtClean="0">
                <a:latin typeface="Calibri" panose="020F0502020204030204" pitchFamily="34" charset="0"/>
                <a:ea typeface="Calibri" panose="020F0502020204030204" pitchFamily="34" charset="0"/>
                <a:cs typeface="2  Mitra" panose="00000400000000000000" pitchFamily="2" charset="-78"/>
              </a:rPr>
              <a:t>شش جنبه اصلی از یک سازمان عبارتند از: اطلاعات، فرایندها، مکانها، افراد ، رویدادها و اهداف.  جنبه های مختلف سازمان نشان دهنده مهمترین مباحثی هستند که معمولاً در هر سازمانی وجود دارند.</a:t>
            </a:r>
            <a:endParaRPr lang="en-US" sz="105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DF26F44-F1B4-4A61-B47C-642968BFF69B}" type="slidenum">
              <a:rPr lang="en-US" smtClean="0"/>
              <a:pPr/>
              <a:t>8</a:t>
            </a:fld>
            <a:endParaRPr lang="en-US"/>
          </a:p>
        </p:txBody>
      </p:sp>
    </p:spTree>
    <p:extLst>
      <p:ext uri="{BB962C8B-B14F-4D97-AF65-F5344CB8AC3E}">
        <p14:creationId xmlns:p14="http://schemas.microsoft.com/office/powerpoint/2010/main" val="3893331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b-NO" altLang="en-US" smtClean="0">
                <a:latin typeface="Arial" panose="020B0604020202020204" pitchFamily="34" charset="0"/>
              </a:rPr>
              <a:t>Reference page 6, FEAF Version 1.1, 1999, CIO.</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fld id="{AA21E11A-45A2-4E21-9D06-B5B443036747}" type="slidenum">
              <a:rPr lang="nn-NO" altLang="en-US" sz="1200"/>
              <a:pPr/>
              <a:t>25</a:t>
            </a:fld>
            <a:endParaRPr lang="nn-NO" altLang="en-US" sz="1200"/>
          </a:p>
        </p:txBody>
      </p:sp>
    </p:spTree>
    <p:extLst>
      <p:ext uri="{BB962C8B-B14F-4D97-AF65-F5344CB8AC3E}">
        <p14:creationId xmlns:p14="http://schemas.microsoft.com/office/powerpoint/2010/main" val="336116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b-NO" altLang="en-US" smtClean="0">
                <a:latin typeface="Arial" panose="020B0604020202020204" pitchFamily="34" charset="0"/>
              </a:rPr>
              <a:t>Reference page 6, FEAF Version 1.1, 1999, CIO.</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fld id="{AA21E11A-45A2-4E21-9D06-B5B443036747}" type="slidenum">
              <a:rPr lang="nn-NO" altLang="en-US" sz="1200"/>
              <a:pPr/>
              <a:t>29</a:t>
            </a:fld>
            <a:endParaRPr lang="nn-NO" altLang="en-US" sz="1200"/>
          </a:p>
        </p:txBody>
      </p:sp>
    </p:spTree>
    <p:extLst>
      <p:ext uri="{BB962C8B-B14F-4D97-AF65-F5344CB8AC3E}">
        <p14:creationId xmlns:p14="http://schemas.microsoft.com/office/powerpoint/2010/main" val="1838358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 لایه کسب وکار: بالای هرم معماری فناوری اطلاعات جنبه های مربوط به کسب وکار و تجارت سازمان را شامل می‌شود. فعالیت‌هایی که در این سطح انجام می‌گیرد شامل تعیین محدوده مورد بررسی، استراتژی های کسب وکار، فناوری سازمان، خط مشی ها و تصمیم گیری در مورد مباحث تجاری فناوری اطلاعات مانند کسب وکار الکترونیک و غیره می‌باشد. همچنین در این لایه مواردی چون ساختارسازمانی، فرایندهای کسب وکار، سیستم های برنامه ریزی وکنترل و همچنین مکانیسم‌های اداری ومدیریتی برای حصول استراتژی ها و اهداف سازمانی تشریح و ارتباط میان آنها مدل سازی می‌گردد.</a:t>
            </a:r>
          </a:p>
          <a:p>
            <a:r>
              <a:rPr lang="fa-IR" dirty="0" smtClean="0"/>
              <a:t>    لایه اطلاعات: تمامی اطلاعات و نیازمندی‌های اطلاعاتی سازمان در این لایه مورد بررسی قرار می‌گیرند. در این لایه، منابع اطلاعاتی سازمان از دید کاربرد اطلاعات، توزیع و دسترس پذیری اطلاعات مطرح می ‌شود. مفاهیمی نظیر اطلاعات مورد نیاز سازمان، اطلاعات تولید شده در سازمان، نحوه توزیع اطلاعات، چگونگی و میزان دسترسی به اطلاعات، نحوه بکارگیری اطلاعات در راستای تصمیم‌گیری‌ها، برنامه‌ریزی‌ها و انجام فعالیت‌های روزمره مورد بررسی قرار می‌گیرند. معماری اطلاعاتی، نقشه ای از نیازهای کلی اطلاعاتی در یک سازمان و مبتنی بر استراتژی تجاری آن سازمان است. مدیریت ارشد، میانی و همه تصمیم گیران سازمانی با این لایه درگیر هستند.</a:t>
            </a:r>
          </a:p>
          <a:p>
            <a:r>
              <a:rPr lang="fa-IR" dirty="0" smtClean="0"/>
              <a:t>    لایه برنامه های کاربردی: این لایه شامل سیستم‌های کاربردی است که در لایه‌های بالایی اعلام نیاز شده‌ است. هر یک از برنامه ‌های کاربردی دارای الگوی اطلاعاتی، عملیاتی و کاربردی مخصوص به خود است که باید جایگاه آن درکل سازمان تعیین شود. وظیفه این برنامه های کاربردی، تبدیل داده‌ها به اطلاعات و ارائه اطلاعات به افراد مربوطه در سازمان است. سیستم هایی چون </a:t>
            </a:r>
            <a:r>
              <a:rPr lang="en-US" dirty="0" smtClean="0"/>
              <a:t>ERP ، CRM ، SAP</a:t>
            </a:r>
            <a:r>
              <a:rPr lang="fa-IR" dirty="0" smtClean="0"/>
              <a:t>و… در این لایه لحاظ شده اند.</a:t>
            </a:r>
          </a:p>
          <a:p>
            <a:r>
              <a:rPr lang="fa-IR" dirty="0" smtClean="0"/>
              <a:t>    لایه فناوری: در لایه پایینی هرم معماری سازمانی، زیرساخت‌های فناوری اطلاعات قرار دارد. از ویژگی‌های بارز‌ این لایه می‌توان به وجود بیشترین تغییرات اشاره نمود. این لایه شامل زیرساخت‌های سخت‌افزاری، نرم‌افزاری، شبکه و ابزار ارتباطی لازم برای پشتیبانی از موارد تعیین شده در لایه‌هایی بالایی می باشد.</a:t>
            </a:r>
            <a:endParaRPr lang="en-US" dirty="0"/>
          </a:p>
        </p:txBody>
      </p:sp>
      <p:sp>
        <p:nvSpPr>
          <p:cNvPr id="4" name="Slide Number Placeholder 3"/>
          <p:cNvSpPr>
            <a:spLocks noGrp="1"/>
          </p:cNvSpPr>
          <p:nvPr>
            <p:ph type="sldNum" sz="quarter" idx="10"/>
          </p:nvPr>
        </p:nvSpPr>
        <p:spPr/>
        <p:txBody>
          <a:bodyPr/>
          <a:lstStyle/>
          <a:p>
            <a:fld id="{EDF26F44-F1B4-4A61-B47C-642968BFF69B}" type="slidenum">
              <a:rPr lang="en-US" smtClean="0"/>
              <a:pPr/>
              <a:t>30</a:t>
            </a:fld>
            <a:endParaRPr lang="en-US"/>
          </a:p>
        </p:txBody>
      </p:sp>
    </p:spTree>
    <p:extLst>
      <p:ext uri="{BB962C8B-B14F-4D97-AF65-F5344CB8AC3E}">
        <p14:creationId xmlns:p14="http://schemas.microsoft.com/office/powerpoint/2010/main" val="1006704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b-NO" altLang="en-US" smtClean="0">
                <a:latin typeface="Arial" panose="020B0604020202020204" pitchFamily="34" charset="0"/>
              </a:rPr>
              <a:t>Reference page 6, FEAF Version 1.1, 1999, CIO.</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fld id="{F35C3630-C685-4D26-9218-EAFABA3FE398}" type="slidenum">
              <a:rPr lang="nn-NO" altLang="en-US" sz="1200"/>
              <a:pPr/>
              <a:t>31</a:t>
            </a:fld>
            <a:endParaRPr lang="nn-NO" altLang="en-US" sz="1200"/>
          </a:p>
        </p:txBody>
      </p:sp>
    </p:spTree>
    <p:extLst>
      <p:ext uri="{BB962C8B-B14F-4D97-AF65-F5344CB8AC3E}">
        <p14:creationId xmlns:p14="http://schemas.microsoft.com/office/powerpoint/2010/main" val="4025187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a-IR" altLang="en-US" sz="1200" dirty="0" smtClean="0"/>
              <a:t>ایجاد زبان مشترک سازمانی مد نظر است</a:t>
            </a:r>
          </a:p>
          <a:p>
            <a:endParaRPr lang="en-US" dirty="0"/>
          </a:p>
        </p:txBody>
      </p:sp>
      <p:sp>
        <p:nvSpPr>
          <p:cNvPr id="4" name="Slide Number Placeholder 3"/>
          <p:cNvSpPr>
            <a:spLocks noGrp="1"/>
          </p:cNvSpPr>
          <p:nvPr>
            <p:ph type="sldNum" sz="quarter" idx="10"/>
          </p:nvPr>
        </p:nvSpPr>
        <p:spPr/>
        <p:txBody>
          <a:bodyPr/>
          <a:lstStyle/>
          <a:p>
            <a:fld id="{EDF26F44-F1B4-4A61-B47C-642968BFF69B}" type="slidenum">
              <a:rPr lang="en-US" smtClean="0"/>
              <a:pPr/>
              <a:t>34</a:t>
            </a:fld>
            <a:endParaRPr lang="en-US"/>
          </a:p>
        </p:txBody>
      </p:sp>
    </p:spTree>
    <p:extLst>
      <p:ext uri="{BB962C8B-B14F-4D97-AF65-F5344CB8AC3E}">
        <p14:creationId xmlns:p14="http://schemas.microsoft.com/office/powerpoint/2010/main" val="1773071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en-US" sz="1200" kern="1200" dirty="0" smtClean="0">
                <a:solidFill>
                  <a:schemeClr val="tx1"/>
                </a:solidFill>
                <a:effectLst/>
                <a:latin typeface="+mn-lt"/>
                <a:ea typeface="+mn-ea"/>
                <a:cs typeface="+mn-cs"/>
              </a:rPr>
              <a:t>O </a:t>
            </a:r>
            <a:r>
              <a:rPr lang="ar-SA" sz="1200" b="1" kern="1200" dirty="0" smtClean="0">
                <a:solidFill>
                  <a:schemeClr val="tx1"/>
                </a:solidFill>
                <a:effectLst/>
                <a:latin typeface="+mn-lt"/>
                <a:ea typeface="+mn-ea"/>
                <a:cs typeface="+mn-cs"/>
              </a:rPr>
              <a:t> </a:t>
            </a:r>
            <a:r>
              <a:rPr lang="ar-SA" sz="1200" kern="1200" dirty="0" smtClean="0">
                <a:solidFill>
                  <a:schemeClr val="tx1"/>
                </a:solidFill>
                <a:effectLst/>
                <a:latin typeface="+mn-lt"/>
                <a:ea typeface="+mn-ea"/>
                <a:cs typeface="+mn-cs"/>
              </a:rPr>
              <a:t/>
            </a:r>
            <a:br>
              <a:rPr lang="ar-SA" sz="1200" kern="1200" dirty="0" smtClean="0">
                <a:solidFill>
                  <a:schemeClr val="tx1"/>
                </a:solidFill>
                <a:effectLst/>
                <a:latin typeface="+mn-lt"/>
                <a:ea typeface="+mn-ea"/>
                <a:cs typeface="+mn-cs"/>
              </a:rPr>
            </a:br>
            <a:r>
              <a:rPr lang="ar-S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gn="just" rtl="1"/>
            <a:r>
              <a:rPr lang="ar-SA" sz="1200" b="1" kern="1200" dirty="0" smtClean="0">
                <a:solidFill>
                  <a:schemeClr val="tx1"/>
                </a:solidFill>
                <a:effectLst/>
                <a:latin typeface="+mn-lt"/>
                <a:ea typeface="+mn-ea"/>
                <a:cs typeface="+mn-cs"/>
              </a:rPr>
              <a:t>كسب و كار   </a:t>
            </a:r>
            <a:r>
              <a:rPr lang="en-US" sz="1200" b="1" kern="1200" dirty="0" smtClean="0">
                <a:solidFill>
                  <a:schemeClr val="tx1"/>
                </a:solidFill>
                <a:effectLst/>
                <a:latin typeface="+mn-lt"/>
                <a:ea typeface="+mn-ea"/>
                <a:cs typeface="+mn-cs"/>
              </a:rPr>
              <a:t>Business Reference Model (BRM) </a:t>
            </a:r>
            <a:endParaRPr lang="fa-IR" sz="1200" b="1" kern="1200" dirty="0" smtClean="0">
              <a:solidFill>
                <a:schemeClr val="tx1"/>
              </a:solidFill>
              <a:effectLst/>
              <a:latin typeface="+mn-lt"/>
              <a:ea typeface="+mn-ea"/>
              <a:cs typeface="+mn-cs"/>
            </a:endParaRPr>
          </a:p>
          <a:p>
            <a:pPr algn="just" rtl="1"/>
            <a:r>
              <a:rPr lang="ar-SA" sz="1200" b="1" kern="1200" dirty="0" smtClean="0">
                <a:solidFill>
                  <a:schemeClr val="tx1"/>
                </a:solidFill>
                <a:effectLst/>
                <a:latin typeface="+mn-lt"/>
                <a:ea typeface="+mn-ea"/>
                <a:cs typeface="+mn-cs"/>
              </a:rPr>
              <a:t>جزاي خدمات </a:t>
            </a:r>
            <a:r>
              <a:rPr lang="en-US" sz="1200" b="1" kern="1200" dirty="0" smtClean="0">
                <a:solidFill>
                  <a:schemeClr val="tx1"/>
                </a:solidFill>
                <a:effectLst/>
                <a:latin typeface="+mn-lt"/>
                <a:ea typeface="+mn-ea"/>
                <a:cs typeface="+mn-cs"/>
              </a:rPr>
              <a:t>Service Reference Model (SRM)   </a:t>
            </a:r>
            <a:endParaRPr lang="fa-IR" sz="1200" b="1" kern="1200" dirty="0" smtClean="0">
              <a:solidFill>
                <a:schemeClr val="tx1"/>
              </a:solidFill>
              <a:effectLst/>
              <a:latin typeface="+mn-lt"/>
              <a:ea typeface="+mn-ea"/>
              <a:cs typeface="+mn-cs"/>
            </a:endParaRPr>
          </a:p>
          <a:p>
            <a:pPr algn="just" rtl="1"/>
            <a:r>
              <a:rPr lang="ar-SA" sz="1200" b="1" kern="1200" dirty="0" smtClean="0">
                <a:solidFill>
                  <a:schemeClr val="tx1"/>
                </a:solidFill>
                <a:effectLst/>
                <a:latin typeface="+mn-lt"/>
                <a:ea typeface="+mn-ea"/>
                <a:cs typeface="+mn-cs"/>
              </a:rPr>
              <a:t>فني  </a:t>
            </a:r>
            <a:r>
              <a:rPr lang="en-US" sz="1200" b="1" kern="1200" dirty="0" smtClean="0">
                <a:solidFill>
                  <a:schemeClr val="tx1"/>
                </a:solidFill>
                <a:effectLst/>
                <a:latin typeface="+mn-lt"/>
                <a:ea typeface="+mn-ea"/>
                <a:cs typeface="+mn-cs"/>
              </a:rPr>
              <a:t>Technical Reference Model (TRM)</a:t>
            </a:r>
            <a:r>
              <a:rPr lang="fa-IR" sz="1200" b="1" kern="1200" dirty="0" smtClean="0">
                <a:solidFill>
                  <a:schemeClr val="tx1"/>
                </a:solidFill>
                <a:effectLst/>
                <a:latin typeface="+mn-lt"/>
                <a:ea typeface="+mn-ea"/>
                <a:cs typeface="+mn-cs"/>
              </a:rPr>
              <a:t> </a:t>
            </a:r>
            <a:endParaRPr lang="fa-IR" sz="1200" kern="1200" dirty="0" smtClean="0">
              <a:solidFill>
                <a:schemeClr val="tx1"/>
              </a:solidFill>
              <a:effectLst/>
              <a:latin typeface="+mn-lt"/>
              <a:ea typeface="+mn-ea"/>
              <a:cs typeface="+mn-cs"/>
            </a:endParaRPr>
          </a:p>
          <a:p>
            <a:pPr algn="just" rtl="1"/>
            <a:r>
              <a:rPr lang="ar-SA" sz="1200" b="1" kern="1200" dirty="0" smtClean="0">
                <a:solidFill>
                  <a:schemeClr val="tx1"/>
                </a:solidFill>
                <a:effectLst/>
                <a:latin typeface="+mn-lt"/>
                <a:ea typeface="+mn-ea"/>
                <a:cs typeface="+mn-cs"/>
              </a:rPr>
              <a:t>داده </a:t>
            </a:r>
            <a:r>
              <a:rPr lang="en-US" sz="1200" b="1" kern="1200" dirty="0" smtClean="0">
                <a:solidFill>
                  <a:schemeClr val="tx1"/>
                </a:solidFill>
                <a:effectLst/>
                <a:latin typeface="+mn-lt"/>
                <a:ea typeface="+mn-ea"/>
                <a:cs typeface="+mn-cs"/>
              </a:rPr>
              <a:t>Data Reference Model (DRM)  </a:t>
            </a:r>
            <a:endParaRPr lang="fa-IR" sz="1200" b="0" kern="1200" dirty="0" smtClean="0">
              <a:solidFill>
                <a:schemeClr val="tx1"/>
              </a:solidFill>
              <a:effectLst/>
              <a:latin typeface="+mn-lt"/>
              <a:ea typeface="+mn-ea"/>
              <a:cs typeface="+mn-cs"/>
            </a:endParaRPr>
          </a:p>
          <a:p>
            <a:pPr algn="just" rtl="1"/>
            <a:r>
              <a:rPr lang="ar-SA" sz="1200" b="1" kern="1200" dirty="0" smtClean="0">
                <a:solidFill>
                  <a:schemeClr val="tx1"/>
                </a:solidFill>
                <a:effectLst/>
                <a:latin typeface="+mn-lt"/>
                <a:ea typeface="+mn-ea"/>
                <a:cs typeface="+mn-cs"/>
              </a:rPr>
              <a:t>عملكرد، </a:t>
            </a:r>
            <a:r>
              <a:rPr lang="en-US" sz="1200" b="1" kern="1200" dirty="0" smtClean="0">
                <a:solidFill>
                  <a:schemeClr val="tx1"/>
                </a:solidFill>
                <a:effectLst/>
                <a:latin typeface="+mn-lt"/>
                <a:ea typeface="+mn-ea"/>
                <a:cs typeface="+mn-cs"/>
              </a:rPr>
              <a:t>Performance Reference Model (PRM)   </a:t>
            </a:r>
            <a:endParaRPr lang="fa-IR" sz="1200" kern="1200" dirty="0" smtClean="0">
              <a:solidFill>
                <a:schemeClr val="tx1"/>
              </a:solidFill>
              <a:effectLst/>
              <a:latin typeface="+mn-lt"/>
              <a:ea typeface="+mn-ea"/>
              <a:cs typeface="+mn-cs"/>
            </a:endParaRPr>
          </a:p>
          <a:p>
            <a:pPr algn="just" rtl="1"/>
            <a:endParaRPr lang="en-US" dirty="0"/>
          </a:p>
        </p:txBody>
      </p:sp>
      <p:sp>
        <p:nvSpPr>
          <p:cNvPr id="4" name="Slide Number Placeholder 3"/>
          <p:cNvSpPr>
            <a:spLocks noGrp="1"/>
          </p:cNvSpPr>
          <p:nvPr>
            <p:ph type="sldNum" sz="quarter" idx="10"/>
          </p:nvPr>
        </p:nvSpPr>
        <p:spPr/>
        <p:txBody>
          <a:bodyPr/>
          <a:lstStyle/>
          <a:p>
            <a:fld id="{EDF26F44-F1B4-4A61-B47C-642968BFF69B}" type="slidenum">
              <a:rPr lang="en-US" smtClean="0"/>
              <a:pPr/>
              <a:t>36</a:t>
            </a:fld>
            <a:endParaRPr lang="en-US"/>
          </a:p>
        </p:txBody>
      </p:sp>
    </p:spTree>
    <p:extLst>
      <p:ext uri="{BB962C8B-B14F-4D97-AF65-F5344CB8AC3E}">
        <p14:creationId xmlns:p14="http://schemas.microsoft.com/office/powerpoint/2010/main" val="3252053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616A03D-2214-4827-9A58-96A68D3749AF}" type="datetime1">
              <a:rPr lang="en-US" smtClean="0"/>
              <a:pPr/>
              <a:t>12/29/2015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0665EA5-0B15-410E-9B1A-F61E11C28FB9}" type="slidenum">
              <a:rPr lang="en-US" smtClean="0"/>
              <a:pPr/>
              <a:t>‹#›</a:t>
            </a:fld>
            <a:endParaRPr lang="en-US"/>
          </a:p>
        </p:txBody>
      </p:sp>
    </p:spTree>
    <p:extLst>
      <p:ext uri="{BB962C8B-B14F-4D97-AF65-F5344CB8AC3E}">
        <p14:creationId xmlns:p14="http://schemas.microsoft.com/office/powerpoint/2010/main" val="9445452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100AB9-F05B-42C6-9C01-C6A9F9313514}" type="datetime1">
              <a:rPr lang="en-US" smtClean="0"/>
              <a:pPr/>
              <a:t>12/29/2015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0665EA5-0B15-410E-9B1A-F61E11C28FB9}" type="slidenum">
              <a:rPr lang="en-US" smtClean="0"/>
              <a:pPr/>
              <a:t>‹#›</a:t>
            </a:fld>
            <a:endParaRPr lang="en-US"/>
          </a:p>
        </p:txBody>
      </p:sp>
    </p:spTree>
    <p:extLst>
      <p:ext uri="{BB962C8B-B14F-4D97-AF65-F5344CB8AC3E}">
        <p14:creationId xmlns:p14="http://schemas.microsoft.com/office/powerpoint/2010/main" val="4101794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6F5C3C-3247-4490-A71A-5FD932765F5C}" type="datetime1">
              <a:rPr lang="en-US" smtClean="0"/>
              <a:pPr/>
              <a:t>12/29/2015</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0665EA5-0B15-410E-9B1A-F61E11C28FB9}"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94682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B9BCD6E-9B97-49D8-B4A2-1DE68C998E09}" type="datetime1">
              <a:rPr lang="en-US" smtClean="0"/>
              <a:pPr/>
              <a:t>12/29/2015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0665EA5-0B15-410E-9B1A-F61E11C28FB9}" type="slidenum">
              <a:rPr lang="en-US" smtClean="0"/>
              <a:pPr/>
              <a:t>‹#›</a:t>
            </a:fld>
            <a:endParaRPr lang="en-US"/>
          </a:p>
        </p:txBody>
      </p:sp>
    </p:spTree>
    <p:extLst>
      <p:ext uri="{BB962C8B-B14F-4D97-AF65-F5344CB8AC3E}">
        <p14:creationId xmlns:p14="http://schemas.microsoft.com/office/powerpoint/2010/main" val="2659537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2F0F8F29-3D5E-49B4-8B87-F73A8F08BEE3}" type="datetime1">
              <a:rPr lang="en-US" smtClean="0"/>
              <a:pPr/>
              <a:t>12/29/2015</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0665EA5-0B15-410E-9B1A-F61E11C28FB9}"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28394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6808EE-D058-4ACD-9CBF-A6B823C0E420}" type="datetime1">
              <a:rPr lang="en-US" smtClean="0"/>
              <a:pPr/>
              <a:t>12/29/2015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0665EA5-0B15-410E-9B1A-F61E11C28FB9}" type="slidenum">
              <a:rPr lang="en-US" smtClean="0"/>
              <a:pPr/>
              <a:t>‹#›</a:t>
            </a:fld>
            <a:endParaRPr lang="en-US"/>
          </a:p>
        </p:txBody>
      </p:sp>
    </p:spTree>
    <p:extLst>
      <p:ext uri="{BB962C8B-B14F-4D97-AF65-F5344CB8AC3E}">
        <p14:creationId xmlns:p14="http://schemas.microsoft.com/office/powerpoint/2010/main" val="57783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666402-2D1A-4FEB-9BC7-D1F708EBBCFC}" type="datetime1">
              <a:rPr lang="en-US" smtClean="0"/>
              <a:pPr/>
              <a:t>12/29/2015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0665EA5-0B15-410E-9B1A-F61E11C28FB9}" type="slidenum">
              <a:rPr lang="en-US" smtClean="0"/>
              <a:pPr/>
              <a:t>‹#›</a:t>
            </a:fld>
            <a:endParaRPr lang="en-US"/>
          </a:p>
        </p:txBody>
      </p:sp>
    </p:spTree>
    <p:extLst>
      <p:ext uri="{BB962C8B-B14F-4D97-AF65-F5344CB8AC3E}">
        <p14:creationId xmlns:p14="http://schemas.microsoft.com/office/powerpoint/2010/main" val="2120562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00AA91-A35A-4F2B-8E45-B183B9031DA0}" type="datetime1">
              <a:rPr lang="en-US" smtClean="0"/>
              <a:pPr/>
              <a:t>12/29/2015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0665EA5-0B15-410E-9B1A-F61E11C28FB9}" type="slidenum">
              <a:rPr lang="en-US" smtClean="0"/>
              <a:pPr/>
              <a:t>‹#›</a:t>
            </a:fld>
            <a:endParaRPr lang="en-US"/>
          </a:p>
        </p:txBody>
      </p:sp>
    </p:spTree>
    <p:extLst>
      <p:ext uri="{BB962C8B-B14F-4D97-AF65-F5344CB8AC3E}">
        <p14:creationId xmlns:p14="http://schemas.microsoft.com/office/powerpoint/2010/main" val="2184642136"/>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750" y="115888"/>
            <a:ext cx="7772400" cy="4048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50825" y="692150"/>
            <a:ext cx="4244975" cy="57610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692150"/>
            <a:ext cx="4244975" cy="2803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48075"/>
            <a:ext cx="4244975" cy="2805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fld id="{59DA7644-8BED-42C2-ACAF-0FAB023031C5}" type="datetime1">
              <a:rPr lang="en-US" altLang="en-US" smtClean="0"/>
              <a:pPr/>
              <a:t>12/29/2015</a:t>
            </a:fld>
            <a:endParaRPr lang="en-GB"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GB" altLang="en-US"/>
          </a:p>
        </p:txBody>
      </p:sp>
      <p:sp>
        <p:nvSpPr>
          <p:cNvPr id="8" name="Slide Number Placeholder 7"/>
          <p:cNvSpPr>
            <a:spLocks noGrp="1"/>
          </p:cNvSpPr>
          <p:nvPr>
            <p:ph type="sldNum" sz="quarter" idx="12"/>
          </p:nvPr>
        </p:nvSpPr>
        <p:spPr>
          <a:xfrm>
            <a:off x="0" y="0"/>
            <a:ext cx="468313" cy="404813"/>
          </a:xfrm>
        </p:spPr>
        <p:txBody>
          <a:bodyPr/>
          <a:lstStyle>
            <a:lvl1pPr>
              <a:defRPr/>
            </a:lvl1pPr>
          </a:lstStyle>
          <a:p>
            <a:fld id="{D2912A06-0FA9-4F1A-8539-FA2EFC7ADBA5}" type="slidenum">
              <a:rPr lang="ar-SA" altLang="en-US"/>
              <a:pPr/>
              <a:t>‹#›</a:t>
            </a:fld>
            <a:endParaRPr lang="en-GB" altLang="en-US"/>
          </a:p>
        </p:txBody>
      </p:sp>
    </p:spTree>
    <p:extLst>
      <p:ext uri="{BB962C8B-B14F-4D97-AF65-F5344CB8AC3E}">
        <p14:creationId xmlns:p14="http://schemas.microsoft.com/office/powerpoint/2010/main" val="423715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07"/>
          <p:cNvSpPr>
            <a:spLocks noGrp="1" noChangeArrowheads="1"/>
          </p:cNvSpPr>
          <p:nvPr>
            <p:ph type="dt" sz="half" idx="10"/>
          </p:nvPr>
        </p:nvSpPr>
        <p:spPr>
          <a:ln/>
        </p:spPr>
        <p:txBody>
          <a:bodyPr/>
          <a:lstStyle>
            <a:lvl1pPr>
              <a:defRPr/>
            </a:lvl1pPr>
          </a:lstStyle>
          <a:p>
            <a:pPr>
              <a:defRPr/>
            </a:pPr>
            <a:fld id="{8DF4D737-00E4-4B43-8B95-0759439177E6}" type="datetime1">
              <a:rPr lang="en-US" smtClean="0"/>
              <a:pPr>
                <a:defRPr/>
              </a:pPr>
              <a:t>12/29/2015</a:t>
            </a:fld>
            <a:endParaRPr lang="nn-NO" dirty="0"/>
          </a:p>
        </p:txBody>
      </p:sp>
      <p:sp>
        <p:nvSpPr>
          <p:cNvPr id="4" name="Rectangle 108"/>
          <p:cNvSpPr>
            <a:spLocks noGrp="1" noChangeArrowheads="1"/>
          </p:cNvSpPr>
          <p:nvPr>
            <p:ph type="ftr" sz="quarter" idx="11"/>
          </p:nvPr>
        </p:nvSpPr>
        <p:spPr>
          <a:ln/>
        </p:spPr>
        <p:txBody>
          <a:bodyPr/>
          <a:lstStyle>
            <a:lvl1pPr>
              <a:defRPr/>
            </a:lvl1pPr>
          </a:lstStyle>
          <a:p>
            <a:pPr>
              <a:defRPr/>
            </a:pPr>
            <a:endParaRPr lang="nn-NO"/>
          </a:p>
        </p:txBody>
      </p:sp>
    </p:spTree>
    <p:extLst>
      <p:ext uri="{BB962C8B-B14F-4D97-AF65-F5344CB8AC3E}">
        <p14:creationId xmlns:p14="http://schemas.microsoft.com/office/powerpoint/2010/main" val="3021861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11926E-63A7-46A4-BFAB-323E64DF6339}" type="datetime1">
              <a:rPr lang="en-US" smtClean="0"/>
              <a:pPr/>
              <a:t>12/29/2015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116114" y="239479"/>
            <a:ext cx="1358356" cy="508005"/>
          </a:xfrm>
          <a:prstGeom prst="rect">
            <a:avLst/>
          </a:prstGeom>
          <a:solidFill>
            <a:schemeClr val="accent1"/>
          </a:solidFill>
          <a:ln>
            <a:noFill/>
          </a:ln>
        </p:spPr>
      </p:sp>
      <p:sp>
        <p:nvSpPr>
          <p:cNvPr id="6" name="Slide Number Placeholder 5"/>
          <p:cNvSpPr>
            <a:spLocks noGrp="1"/>
          </p:cNvSpPr>
          <p:nvPr>
            <p:ph type="sldNum" sz="quarter" idx="12"/>
          </p:nvPr>
        </p:nvSpPr>
        <p:spPr>
          <a:xfrm>
            <a:off x="446950" y="310918"/>
            <a:ext cx="584978" cy="365125"/>
          </a:xfrm>
        </p:spPr>
        <p:txBody>
          <a:bodyPr/>
          <a:lstStyle/>
          <a:p>
            <a:fld id="{B0665EA5-0B15-410E-9B1A-F61E11C28FB9}" type="slidenum">
              <a:rPr lang="en-US" smtClean="0"/>
              <a:pPr/>
              <a:t>‹#›</a:t>
            </a:fld>
            <a:endParaRPr lang="en-US" dirty="0"/>
          </a:p>
        </p:txBody>
      </p:sp>
    </p:spTree>
    <p:extLst>
      <p:ext uri="{BB962C8B-B14F-4D97-AF65-F5344CB8AC3E}">
        <p14:creationId xmlns:p14="http://schemas.microsoft.com/office/powerpoint/2010/main" val="359570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1B2239-6FA9-4D91-8604-11ECE839C2B3}" type="datetime1">
              <a:rPr lang="en-US" smtClean="0"/>
              <a:pPr/>
              <a:t>12/29/2015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0665EA5-0B15-410E-9B1A-F61E11C28FB9}" type="slidenum">
              <a:rPr lang="en-US" smtClean="0"/>
              <a:pPr/>
              <a:t>‹#›</a:t>
            </a:fld>
            <a:endParaRPr lang="en-US"/>
          </a:p>
        </p:txBody>
      </p:sp>
    </p:spTree>
    <p:extLst>
      <p:ext uri="{BB962C8B-B14F-4D97-AF65-F5344CB8AC3E}">
        <p14:creationId xmlns:p14="http://schemas.microsoft.com/office/powerpoint/2010/main" val="3474259713"/>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1C972F0-EA4E-4404-817B-C86B5379F082}" type="datetime1">
              <a:rPr lang="en-US" smtClean="0"/>
              <a:pPr/>
              <a:t>12/29/2015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0665EA5-0B15-410E-9B1A-F61E11C28FB9}" type="slidenum">
              <a:rPr lang="en-US" smtClean="0"/>
              <a:pPr/>
              <a:t>‹#›</a:t>
            </a:fld>
            <a:endParaRPr lang="en-US"/>
          </a:p>
        </p:txBody>
      </p:sp>
    </p:spTree>
    <p:extLst>
      <p:ext uri="{BB962C8B-B14F-4D97-AF65-F5344CB8AC3E}">
        <p14:creationId xmlns:p14="http://schemas.microsoft.com/office/powerpoint/2010/main" val="531883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8394CA-8AD4-449E-84C9-9A3B37F3B5F6}" type="datetime1">
              <a:rPr lang="en-US" smtClean="0"/>
              <a:pPr/>
              <a:t>12/29/2015</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0665EA5-0B15-410E-9B1A-F61E11C28FB9}" type="slidenum">
              <a:rPr lang="en-US" smtClean="0"/>
              <a:pPr/>
              <a:t>‹#›</a:t>
            </a:fld>
            <a:endParaRPr lang="en-US"/>
          </a:p>
        </p:txBody>
      </p:sp>
    </p:spTree>
    <p:extLst>
      <p:ext uri="{BB962C8B-B14F-4D97-AF65-F5344CB8AC3E}">
        <p14:creationId xmlns:p14="http://schemas.microsoft.com/office/powerpoint/2010/main" val="1788960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F17400-A3BC-4D7E-A74F-A9E6D93AFCF8}" type="datetime1">
              <a:rPr lang="en-US" smtClean="0"/>
              <a:pPr/>
              <a:t>12/29/2015</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0665EA5-0B15-410E-9B1A-F61E11C28FB9}" type="slidenum">
              <a:rPr lang="en-US" smtClean="0"/>
              <a:pPr/>
              <a:t>‹#›</a:t>
            </a:fld>
            <a:endParaRPr lang="en-US"/>
          </a:p>
        </p:txBody>
      </p:sp>
    </p:spTree>
    <p:extLst>
      <p:ext uri="{BB962C8B-B14F-4D97-AF65-F5344CB8AC3E}">
        <p14:creationId xmlns:p14="http://schemas.microsoft.com/office/powerpoint/2010/main" val="3570664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C07C76-25CA-455C-9685-24A2A2363C55}" type="datetime1">
              <a:rPr lang="en-US" smtClean="0"/>
              <a:pPr/>
              <a:t>12/29/2015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0665EA5-0B15-410E-9B1A-F61E11C28FB9}" type="slidenum">
              <a:rPr lang="en-US" smtClean="0"/>
              <a:pPr/>
              <a:t>‹#›</a:t>
            </a:fld>
            <a:endParaRPr lang="en-US"/>
          </a:p>
        </p:txBody>
      </p:sp>
    </p:spTree>
    <p:extLst>
      <p:ext uri="{BB962C8B-B14F-4D97-AF65-F5344CB8AC3E}">
        <p14:creationId xmlns:p14="http://schemas.microsoft.com/office/powerpoint/2010/main" val="684907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B59C58-1DC9-4633-B11C-2BD1968C6C3B}" type="datetime1">
              <a:rPr lang="en-US" smtClean="0"/>
              <a:pPr/>
              <a:t>12/29/2015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0665EA5-0B15-410E-9B1A-F61E11C28FB9}" type="slidenum">
              <a:rPr lang="en-US" smtClean="0"/>
              <a:pPr/>
              <a:t>‹#›</a:t>
            </a:fld>
            <a:endParaRPr lang="en-US"/>
          </a:p>
        </p:txBody>
      </p:sp>
    </p:spTree>
    <p:extLst>
      <p:ext uri="{BB962C8B-B14F-4D97-AF65-F5344CB8AC3E}">
        <p14:creationId xmlns:p14="http://schemas.microsoft.com/office/powerpoint/2010/main" val="2920795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611395-32D4-49B4-B96E-573D652884ED}" type="datetime1">
              <a:rPr lang="en-US" smtClean="0"/>
              <a:pPr/>
              <a:t>12/29/2015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0665EA5-0B15-410E-9B1A-F61E11C28FB9}" type="slidenum">
              <a:rPr lang="en-US" smtClean="0"/>
              <a:pPr/>
              <a:t>‹#›</a:t>
            </a:fld>
            <a:endParaRPr lang="en-US"/>
          </a:p>
        </p:txBody>
      </p:sp>
    </p:spTree>
    <p:extLst>
      <p:ext uri="{BB962C8B-B14F-4D97-AF65-F5344CB8AC3E}">
        <p14:creationId xmlns:p14="http://schemas.microsoft.com/office/powerpoint/2010/main" val="1320362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884704F3-7D49-4A3C-83EC-FE98810C27C0}" type="datetime1">
              <a:rPr lang="en-US" smtClean="0"/>
              <a:pPr/>
              <a:t>12/29/2015</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0665EA5-0B15-410E-9B1A-F61E11C28FB9}" type="slidenum">
              <a:rPr lang="en-US" smtClean="0"/>
              <a:pPr/>
              <a:t>‹#›</a:t>
            </a:fld>
            <a:endParaRPr lang="en-US"/>
          </a:p>
        </p:txBody>
      </p:sp>
    </p:spTree>
    <p:extLst>
      <p:ext uri="{BB962C8B-B14F-4D97-AF65-F5344CB8AC3E}">
        <p14:creationId xmlns:p14="http://schemas.microsoft.com/office/powerpoint/2010/main" val="2319623117"/>
      </p:ext>
    </p:extLst>
  </p:cSld>
  <p:clrMap bg1="lt1" tx1="dk1" bg2="lt2" tx2="dk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 id="2147484296" r:id="rId18"/>
  </p:sldLayoutIdLst>
  <p:timing>
    <p:tnLst>
      <p:par>
        <p:cTn id="1" dur="indefinite" restart="never" nodeType="tmRoot"/>
      </p:par>
    </p:tnLst>
  </p:timing>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18" Type="http://schemas.openxmlformats.org/officeDocument/2006/relationships/diagramColors" Target="../diagrams/colors5.xml"/><Relationship Id="rId3" Type="http://schemas.openxmlformats.org/officeDocument/2006/relationships/image" Target="../media/image1.png"/><Relationship Id="rId7" Type="http://schemas.openxmlformats.org/officeDocument/2006/relationships/diagramQuickStyle" Target="../diagrams/quickStyle3.xml"/><Relationship Id="rId12" Type="http://schemas.openxmlformats.org/officeDocument/2006/relationships/diagramQuickStyle" Target="../diagrams/quickStyle4.xml"/><Relationship Id="rId17" Type="http://schemas.openxmlformats.org/officeDocument/2006/relationships/diagramQuickStyle" Target="../diagrams/quickStyle5.xml"/><Relationship Id="rId2" Type="http://schemas.openxmlformats.org/officeDocument/2006/relationships/notesSlide" Target="../notesSlides/notesSlide6.xml"/><Relationship Id="rId16" Type="http://schemas.openxmlformats.org/officeDocument/2006/relationships/diagramLayout" Target="../diagrams/layout5.xml"/><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5" Type="http://schemas.openxmlformats.org/officeDocument/2006/relationships/diagramData" Target="../diagrams/data5.xml"/><Relationship Id="rId10" Type="http://schemas.openxmlformats.org/officeDocument/2006/relationships/diagramData" Target="../diagrams/data4.xml"/><Relationship Id="rId19" Type="http://schemas.microsoft.com/office/2007/relationships/diagramDrawing" Target="../diagrams/drawing5.xml"/><Relationship Id="rId4" Type="http://schemas.openxmlformats.org/officeDocument/2006/relationships/image" Target="../media/image23.png"/><Relationship Id="rId9" Type="http://schemas.microsoft.com/office/2007/relationships/diagramDrawing" Target="../diagrams/drawing3.xml"/><Relationship Id="rId14" Type="http://schemas.microsoft.com/office/2007/relationships/diagramDrawing" Target="../diagrams/drawing4.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enterprisearchitecture.ir/" TargetMode="External"/><Relationship Id="rId2" Type="http://schemas.openxmlformats.org/officeDocument/2006/relationships/hyperlink" Target="https://en.wikipedia.org/wiki/Federal_enterprise_architectur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564044" y="4777380"/>
            <a:ext cx="6600451" cy="1126283"/>
          </a:xfrm>
        </p:spPr>
        <p:txBody>
          <a:bodyPr>
            <a:normAutofit/>
          </a:bodyPr>
          <a:lstStyle/>
          <a:p>
            <a:r>
              <a:rPr lang="fa-IR" sz="4800" b="1" dirty="0" smtClean="0">
                <a:solidFill>
                  <a:schemeClr val="bg1"/>
                </a:solidFill>
                <a:cs typeface="B Titr" pitchFamily="2" charset="-78"/>
              </a:rPr>
              <a:t>هو العالم</a:t>
            </a:r>
            <a:endParaRPr lang="fa-IR" sz="4800" b="1" dirty="0">
              <a:solidFill>
                <a:schemeClr val="bg1"/>
              </a:solidFill>
              <a:cs typeface="B Titr" pitchFamily="2" charset="-78"/>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1600200" y="1137920"/>
            <a:ext cx="5943600" cy="4582160"/>
          </a:xfrm>
          <a:prstGeom prst="rect">
            <a:avLst/>
          </a:prstGeom>
        </p:spPr>
      </p:pic>
      <p:sp>
        <p:nvSpPr>
          <p:cNvPr id="5" name="Slide Number Placeholder 4"/>
          <p:cNvSpPr>
            <a:spLocks noGrp="1"/>
          </p:cNvSpPr>
          <p:nvPr>
            <p:ph type="sldNum" sz="quarter" idx="12"/>
          </p:nvPr>
        </p:nvSpPr>
        <p:spPr/>
        <p:txBody>
          <a:bodyPr/>
          <a:lstStyle/>
          <a:p>
            <a:fld id="{B0665EA5-0B15-410E-9B1A-F61E11C28FB9}" type="slidenum">
              <a:rPr lang="en-US" smtClean="0"/>
              <a:pPr/>
              <a:t>10</a:t>
            </a:fld>
            <a:endParaRPr lang="en-US" dirty="0"/>
          </a:p>
        </p:txBody>
      </p:sp>
    </p:spTree>
    <p:extLst>
      <p:ext uri="{BB962C8B-B14F-4D97-AF65-F5344CB8AC3E}">
        <p14:creationId xmlns:p14="http://schemas.microsoft.com/office/powerpoint/2010/main" val="3886606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6520543" y="1175657"/>
            <a:ext cx="5943600" cy="4992370"/>
          </a:xfrm>
          <a:prstGeom prst="rect">
            <a:avLst/>
          </a:prstGeom>
        </p:spPr>
      </p:pic>
      <p:sp>
        <p:nvSpPr>
          <p:cNvPr id="5" name="Rectangle 4"/>
          <p:cNvSpPr/>
          <p:nvPr/>
        </p:nvSpPr>
        <p:spPr>
          <a:xfrm>
            <a:off x="976184" y="1690689"/>
            <a:ext cx="4572000" cy="4834144"/>
          </a:xfrm>
          <a:prstGeom prst="rect">
            <a:avLst/>
          </a:prstGeom>
        </p:spPr>
        <p:txBody>
          <a:bodyPr>
            <a:spAutoFit/>
          </a:bodyPr>
          <a:lstStyle/>
          <a:p>
            <a:pPr algn="r" rtl="1">
              <a:lnSpc>
                <a:spcPct val="107000"/>
              </a:lnSpc>
              <a:spcAft>
                <a:spcPts val="0"/>
              </a:spcAft>
            </a:pPr>
            <a:r>
              <a:rPr lang="fa-IR" dirty="0">
                <a:latin typeface="Calibri" panose="020F0502020204030204" pitchFamily="34" charset="0"/>
                <a:ea typeface="Calibri" panose="020F0502020204030204" pitchFamily="34" charset="0"/>
                <a:cs typeface="2  Mitra" panose="00000400000000000000" pitchFamily="2" charset="-78"/>
              </a:rPr>
              <a:t>سازمانها در هر لحظه تحت تاثیر دو فشار بیرونی هستند که آنها را وادار به تغییر می کند . این دو فشار بیرونی عبارتند از</a:t>
            </a:r>
            <a:r>
              <a:rPr lang="en-US" dirty="0">
                <a:latin typeface="Calibri" panose="020F0502020204030204" pitchFamily="34" charset="0"/>
                <a:ea typeface="Calibri" panose="020F0502020204030204" pitchFamily="34" charset="0"/>
                <a:cs typeface="2  Mitra" panose="00000400000000000000" pitchFamily="2" charset="-78"/>
              </a:rPr>
              <a:t> :</a:t>
            </a:r>
            <a:r>
              <a:rPr lang="en-US" dirty="0">
                <a:latin typeface="2  Mitra" panose="00000400000000000000" pitchFamily="2" charset="-78"/>
                <a:ea typeface="Calibri" panose="020F0502020204030204" pitchFamily="34" charset="0"/>
                <a:cs typeface="Arial" panose="020B0604020202020204" pitchFamily="34" charset="0"/>
              </a:rPr>
              <a:t> </a:t>
            </a:r>
            <a:r>
              <a:rPr lang="fa-IR" dirty="0">
                <a:latin typeface="2  Mitra" panose="00000400000000000000" pitchFamily="2" charset="-78"/>
                <a:ea typeface="Calibri" panose="020F0502020204030204" pitchFamily="34" charset="0"/>
              </a:rPr>
              <a:t>فشارهای ناشی از تغییرات کسب و کار و فشارهای ناشی از تغییرات فناوری.</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dirty="0">
                <a:latin typeface="Calibri" panose="020F0502020204030204" pitchFamily="34" charset="0"/>
                <a:ea typeface="Calibri" panose="020F0502020204030204" pitchFamily="34" charset="0"/>
                <a:cs typeface="2  Mitra" panose="00000400000000000000" pitchFamily="2" charset="-78"/>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dirty="0">
                <a:latin typeface="Calibri" panose="020F0502020204030204" pitchFamily="34" charset="0"/>
                <a:ea typeface="Calibri" panose="020F0502020204030204" pitchFamily="34" charset="0"/>
                <a:cs typeface="2  Mitra" panose="00000400000000000000" pitchFamily="2" charset="-78"/>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dirty="0">
                <a:latin typeface="Calibri" panose="020F0502020204030204" pitchFamily="34" charset="0"/>
                <a:ea typeface="Calibri" panose="020F0502020204030204" pitchFamily="34" charset="0"/>
                <a:cs typeface="2  Mitra" panose="00000400000000000000" pitchFamily="2" charset="-78"/>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dirty="0">
                <a:latin typeface="Calibri" panose="020F0502020204030204" pitchFamily="34" charset="0"/>
                <a:ea typeface="Calibri" panose="020F0502020204030204" pitchFamily="34" charset="0"/>
                <a:cs typeface="2  Mitra" panose="00000400000000000000" pitchFamily="2" charset="-78"/>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dirty="0">
                <a:latin typeface="Calibri" panose="020F0502020204030204" pitchFamily="34" charset="0"/>
                <a:ea typeface="Calibri" panose="020F0502020204030204" pitchFamily="34" charset="0"/>
                <a:cs typeface="2  Mitra" panose="00000400000000000000" pitchFamily="2" charset="-78"/>
              </a:rPr>
              <a:t>وقتی درسال 1986 ، محققان شرکت کداک موفق به ساخت اولین سنسور مگاپیکسلی دنیا شده و به دنبال آن نخستین دوربین دیجیتال تجاری را در سال 1991 به بازار ارائه نمودند، هیچ کس فکر نمی کرد که به این سرعت بازار دوربین های آنالوگ از بین برود به نحویکه در حال حاضر شرکتهای تولید کننده دوربین های آنالوگ چاره ای بجز تغییر خط تولید خود ندارند، وگرنه قادر به ادامه حضور در بازار و رقابت نخواهند بود</a:t>
            </a:r>
            <a:r>
              <a:rPr lang="en-US" dirty="0">
                <a:latin typeface="Calibri" panose="020F0502020204030204" pitchFamily="34" charset="0"/>
                <a:ea typeface="Calibri" panose="020F0502020204030204" pitchFamily="34" charset="0"/>
                <a:cs typeface="2  Mitra" panose="00000400000000000000" pitchFamily="2" charset="-78"/>
              </a:rPr>
              <a:t> .</a:t>
            </a:r>
            <a:r>
              <a:rPr lang="fa-IR" dirty="0">
                <a:latin typeface="Calibri" panose="020F0502020204030204" pitchFamily="34" charset="0"/>
                <a:ea typeface="Calibri" panose="020F0502020204030204" pitchFamily="34" charset="0"/>
                <a:cs typeface="2  Mitra" panose="00000400000000000000" pitchFamily="2" charset="-78"/>
              </a:rPr>
              <a:t>اینمورد مثال روشنی از نحوه تاثیر ظهور یک فناوری جدید در کسب و کار یک سازمان است.</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2286000" y="2938289"/>
            <a:ext cx="4572000" cy="981423"/>
          </a:xfrm>
          <a:prstGeom prst="rect">
            <a:avLst/>
          </a:prstGeom>
        </p:spPr>
        <p:txBody>
          <a:bodyPr>
            <a:spAutoFit/>
          </a:bodyPr>
          <a:lstStyle/>
          <a:p>
            <a:pPr algn="r" rtl="1">
              <a:lnSpc>
                <a:spcPct val="107000"/>
              </a:lnSpc>
              <a:spcAft>
                <a:spcPts val="0"/>
              </a:spcAft>
            </a:pPr>
            <a:r>
              <a:rPr lang="fa-IR" dirty="0">
                <a:latin typeface="Calibri" panose="020F0502020204030204" pitchFamily="34" charset="0"/>
                <a:ea typeface="Calibri" panose="020F0502020204030204" pitchFamily="34" charset="0"/>
                <a:cs typeface="2  Mitra" panose="00000400000000000000" pitchFamily="2" charset="-78"/>
              </a:rPr>
              <a:t>دوعامل اصلی ایجاد تغییرات در سازمانها</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dirty="0">
                <a:latin typeface="Calibri" panose="020F0502020204030204" pitchFamily="34" charset="0"/>
                <a:ea typeface="Calibri" panose="020F0502020204030204" pitchFamily="34" charset="0"/>
                <a:cs typeface="2  Mitra" panose="00000400000000000000" pitchFamily="2" charset="-78"/>
              </a:rPr>
              <a:t>پیشرانهای ماموریتی</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dirty="0">
                <a:latin typeface="Calibri" panose="020F0502020204030204" pitchFamily="34" charset="0"/>
                <a:ea typeface="Calibri" panose="020F0502020204030204" pitchFamily="34" charset="0"/>
                <a:cs typeface="2  Mitra" panose="00000400000000000000" pitchFamily="2" charset="-78"/>
              </a:rPr>
              <a:t>پیشرانهای فناوری</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B0665EA5-0B15-410E-9B1A-F61E11C28FB9}" type="slidenum">
              <a:rPr lang="en-US" smtClean="0"/>
              <a:pPr/>
              <a:t>11</a:t>
            </a:fld>
            <a:endParaRPr lang="en-US" dirty="0"/>
          </a:p>
        </p:txBody>
      </p:sp>
    </p:spTree>
    <p:extLst>
      <p:ext uri="{BB962C8B-B14F-4D97-AF65-F5344CB8AC3E}">
        <p14:creationId xmlns:p14="http://schemas.microsoft.com/office/powerpoint/2010/main" val="3606504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215538" y="1073467"/>
            <a:ext cx="5943600" cy="4711065"/>
          </a:xfrm>
          <a:prstGeom prst="rect">
            <a:avLst/>
          </a:prstGeom>
        </p:spPr>
      </p:pic>
      <p:sp>
        <p:nvSpPr>
          <p:cNvPr id="5" name="Rectangle 4"/>
          <p:cNvSpPr/>
          <p:nvPr/>
        </p:nvSpPr>
        <p:spPr>
          <a:xfrm>
            <a:off x="5397952" y="5784532"/>
            <a:ext cx="1116010" cy="388696"/>
          </a:xfrm>
          <a:prstGeom prst="rect">
            <a:avLst/>
          </a:prstGeom>
        </p:spPr>
        <p:txBody>
          <a:bodyPr wrap="none">
            <a:spAutoFit/>
          </a:bodyPr>
          <a:lstStyle/>
          <a:p>
            <a:pPr algn="r" rtl="1">
              <a:lnSpc>
                <a:spcPct val="107000"/>
              </a:lnSpc>
              <a:spcAft>
                <a:spcPts val="0"/>
              </a:spcAft>
            </a:pPr>
            <a:r>
              <a:rPr lang="fa-IR" dirty="0">
                <a:latin typeface="Calibri" panose="020F0502020204030204" pitchFamily="34" charset="0"/>
                <a:ea typeface="Calibri" panose="020F0502020204030204" pitchFamily="34" charset="0"/>
                <a:cs typeface="2  Mitra" panose="00000400000000000000" pitchFamily="2" charset="-78"/>
              </a:rPr>
              <a:t>نمودار توصیفی</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B0665EA5-0B15-410E-9B1A-F61E11C28FB9}" type="slidenum">
              <a:rPr lang="en-US" smtClean="0"/>
              <a:pPr/>
              <a:t>12</a:t>
            </a:fld>
            <a:endParaRPr lang="en-US" dirty="0"/>
          </a:p>
        </p:txBody>
      </p:sp>
    </p:spTree>
    <p:extLst>
      <p:ext uri="{BB962C8B-B14F-4D97-AF65-F5344CB8AC3E}">
        <p14:creationId xmlns:p14="http://schemas.microsoft.com/office/powerpoint/2010/main" val="2478526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1260565" y="972596"/>
            <a:ext cx="5943600" cy="5464810"/>
          </a:xfrm>
          <a:prstGeom prst="rect">
            <a:avLst/>
          </a:prstGeom>
        </p:spPr>
      </p:pic>
      <p:sp>
        <p:nvSpPr>
          <p:cNvPr id="5" name="Slide Number Placeholder 4"/>
          <p:cNvSpPr>
            <a:spLocks noGrp="1"/>
          </p:cNvSpPr>
          <p:nvPr>
            <p:ph type="sldNum" sz="quarter" idx="12"/>
          </p:nvPr>
        </p:nvSpPr>
        <p:spPr/>
        <p:txBody>
          <a:bodyPr/>
          <a:lstStyle/>
          <a:p>
            <a:fld id="{B0665EA5-0B15-410E-9B1A-F61E11C28FB9}" type="slidenum">
              <a:rPr lang="en-US" smtClean="0"/>
              <a:pPr/>
              <a:t>13</a:t>
            </a:fld>
            <a:endParaRPr lang="en-US" dirty="0"/>
          </a:p>
        </p:txBody>
      </p:sp>
    </p:spTree>
    <p:extLst>
      <p:ext uri="{BB962C8B-B14F-4D97-AF65-F5344CB8AC3E}">
        <p14:creationId xmlns:p14="http://schemas.microsoft.com/office/powerpoint/2010/main" val="3656602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2286000" y="2345563"/>
            <a:ext cx="4572000" cy="2166875"/>
          </a:xfrm>
          <a:prstGeom prst="rect">
            <a:avLst/>
          </a:prstGeom>
        </p:spPr>
        <p:txBody>
          <a:bodyPr>
            <a:spAutoFit/>
          </a:bodyPr>
          <a:lstStyle/>
          <a:p>
            <a:pPr algn="r" rtl="1">
              <a:lnSpc>
                <a:spcPct val="107000"/>
              </a:lnSpc>
              <a:spcAft>
                <a:spcPts val="0"/>
              </a:spcAft>
            </a:pPr>
            <a:r>
              <a:rPr lang="fa-IR" dirty="0">
                <a:latin typeface="Calibri" panose="020F0502020204030204" pitchFamily="34" charset="0"/>
                <a:ea typeface="Calibri" panose="020F0502020204030204" pitchFamily="34" charset="0"/>
                <a:cs typeface="2  Mitra" panose="00000400000000000000" pitchFamily="2" charset="-78"/>
              </a:rPr>
              <a:t>تعریف معماری سازمانی</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dirty="0">
                <a:latin typeface="Calibri" panose="020F0502020204030204" pitchFamily="34" charset="0"/>
                <a:ea typeface="Calibri" panose="020F0502020204030204" pitchFamily="34" charset="0"/>
                <a:cs typeface="2  Mitra" panose="00000400000000000000" pitchFamily="2" charset="-78"/>
              </a:rPr>
              <a:t>با توجه به آنچه که گفته شد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dirty="0">
                <a:latin typeface="Calibri" panose="020F0502020204030204" pitchFamily="34" charset="0"/>
                <a:ea typeface="Calibri" panose="020F0502020204030204" pitchFamily="34" charset="0"/>
                <a:cs typeface="2  Mitra" panose="00000400000000000000" pitchFamily="2" charset="-78"/>
              </a:rPr>
              <a:t>روشی است جهت توصیف کامل جنبه ها و لایه های مختلف یک سازمان که قادر است با استفاده از مدلها و تکنیک های استاندارد و شناخته شده اقدام به توصیف وضع موجود یا وضع مطلوب سازمان نماید و حاوی طرح گذار نیز می باشد می تواند حوزه های مختلفی از سازمان را براساس لایه های تعریف شده تحت تأثیر قرار دهد.</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B0665EA5-0B15-410E-9B1A-F61E11C28FB9}" type="slidenum">
              <a:rPr lang="en-US" smtClean="0"/>
              <a:pPr/>
              <a:t>14</a:t>
            </a:fld>
            <a:endParaRPr lang="en-US" dirty="0"/>
          </a:p>
        </p:txBody>
      </p:sp>
    </p:spTree>
    <p:extLst>
      <p:ext uri="{BB962C8B-B14F-4D97-AF65-F5344CB8AC3E}">
        <p14:creationId xmlns:p14="http://schemas.microsoft.com/office/powerpoint/2010/main" val="702941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نقاط ضعف چارگوب فدرال</a:t>
            </a:r>
            <a:endParaRPr lang="en-US" dirty="0"/>
          </a:p>
        </p:txBody>
      </p:sp>
      <p:sp>
        <p:nvSpPr>
          <p:cNvPr id="3" name="Content Placeholder 2"/>
          <p:cNvSpPr>
            <a:spLocks noGrp="1"/>
          </p:cNvSpPr>
          <p:nvPr>
            <p:ph idx="1"/>
          </p:nvPr>
        </p:nvSpPr>
        <p:spPr/>
        <p:txBody>
          <a:bodyPr/>
          <a:lstStyle/>
          <a:p>
            <a:pPr algn="r" rtl="1"/>
            <a:r>
              <a:rPr lang="fa-IR" dirty="0" smtClean="0"/>
              <a:t>فرهنگ </a:t>
            </a:r>
            <a:r>
              <a:rPr lang="fa-IR" dirty="0"/>
              <a:t>سازماني و ارزشهاي محوري</a:t>
            </a:r>
          </a:p>
          <a:p>
            <a:pPr algn="r" rtl="1"/>
            <a:r>
              <a:rPr lang="fa-IR" dirty="0"/>
              <a:t>فنآوري ارتباطات</a:t>
            </a:r>
          </a:p>
          <a:p>
            <a:pPr algn="r" rtl="1"/>
            <a:r>
              <a:rPr lang="fa-IR" dirty="0" smtClean="0"/>
              <a:t>يكپارچگي </a:t>
            </a:r>
            <a:r>
              <a:rPr lang="fa-IR" dirty="0"/>
              <a:t>سخت افزارها، نرم افزارها و ارتباطات شبكه اي</a:t>
            </a:r>
          </a:p>
          <a:p>
            <a:pPr algn="r" rtl="1"/>
            <a:r>
              <a:rPr lang="fa-IR" dirty="0" smtClean="0"/>
              <a:t>ارتباط </a:t>
            </a:r>
            <a:r>
              <a:rPr lang="fa-IR" dirty="0"/>
              <a:t>بيروني (ارتباط با سازمانهاي ديگر)</a:t>
            </a:r>
          </a:p>
          <a:p>
            <a:pPr algn="r" rtl="1"/>
            <a:r>
              <a:rPr lang="fa-IR" dirty="0" smtClean="0"/>
              <a:t>تمركز </a:t>
            </a:r>
            <a:r>
              <a:rPr lang="fa-IR" dirty="0"/>
              <a:t>بر كيفيت بازخورگيري (و قابليت ارزيابي نتايج)</a:t>
            </a:r>
          </a:p>
          <a:p>
            <a:pPr algn="r" rtl="1"/>
            <a:r>
              <a:rPr lang="fa-IR" dirty="0" smtClean="0"/>
              <a:t>تمركز </a:t>
            </a:r>
            <a:r>
              <a:rPr lang="fa-IR" dirty="0"/>
              <a:t>بر فرآيند تغيير و تحول (از موجود به مطلوب)</a:t>
            </a:r>
          </a:p>
          <a:p>
            <a:pPr algn="r" rtl="1"/>
            <a:endParaRPr lang="en-US" dirty="0"/>
          </a:p>
        </p:txBody>
      </p:sp>
      <p:sp>
        <p:nvSpPr>
          <p:cNvPr id="4" name="Slide Number Placeholder 3"/>
          <p:cNvSpPr>
            <a:spLocks noGrp="1"/>
          </p:cNvSpPr>
          <p:nvPr>
            <p:ph type="sldNum" sz="quarter" idx="12"/>
          </p:nvPr>
        </p:nvSpPr>
        <p:spPr/>
        <p:txBody>
          <a:bodyPr/>
          <a:lstStyle/>
          <a:p>
            <a:fld id="{B0665EA5-0B15-410E-9B1A-F61E11C28FB9}" type="slidenum">
              <a:rPr lang="en-US" smtClean="0"/>
              <a:pPr/>
              <a:t>15</a:t>
            </a:fld>
            <a:endParaRPr lang="en-US" dirty="0"/>
          </a:p>
        </p:txBody>
      </p:sp>
    </p:spTree>
    <p:extLst>
      <p:ext uri="{BB962C8B-B14F-4D97-AF65-F5344CB8AC3E}">
        <p14:creationId xmlns:p14="http://schemas.microsoft.com/office/powerpoint/2010/main" val="1313597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1517822" y="1402365"/>
            <a:ext cx="5943600" cy="5333365"/>
          </a:xfrm>
          <a:prstGeom prst="rect">
            <a:avLst/>
          </a:prstGeom>
        </p:spPr>
      </p:pic>
      <p:sp>
        <p:nvSpPr>
          <p:cNvPr id="5" name="Slide Number Placeholder 4"/>
          <p:cNvSpPr>
            <a:spLocks noGrp="1"/>
          </p:cNvSpPr>
          <p:nvPr>
            <p:ph type="sldNum" sz="quarter" idx="12"/>
          </p:nvPr>
        </p:nvSpPr>
        <p:spPr/>
        <p:txBody>
          <a:bodyPr/>
          <a:lstStyle/>
          <a:p>
            <a:fld id="{B0665EA5-0B15-410E-9B1A-F61E11C28FB9}" type="slidenum">
              <a:rPr lang="en-US" smtClean="0"/>
              <a:pPr/>
              <a:t>16</a:t>
            </a:fld>
            <a:endParaRPr lang="en-US" dirty="0"/>
          </a:p>
        </p:txBody>
      </p:sp>
    </p:spTree>
    <p:extLst>
      <p:ext uri="{BB962C8B-B14F-4D97-AF65-F5344CB8AC3E}">
        <p14:creationId xmlns:p14="http://schemas.microsoft.com/office/powerpoint/2010/main" val="2551844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2049199"/>
            <a:ext cx="4572000" cy="2759602"/>
          </a:xfrm>
          <a:prstGeom prst="rect">
            <a:avLst/>
          </a:prstGeom>
        </p:spPr>
        <p:txBody>
          <a:bodyPr>
            <a:spAutoFit/>
          </a:bodyPr>
          <a:lstStyle/>
          <a:p>
            <a:pPr algn="r" rtl="1">
              <a:lnSpc>
                <a:spcPct val="107000"/>
              </a:lnSpc>
              <a:spcAft>
                <a:spcPts val="0"/>
              </a:spcAft>
            </a:pPr>
            <a:r>
              <a:rPr lang="fa-IR" dirty="0">
                <a:latin typeface="Calibri" panose="020F0502020204030204" pitchFamily="34" charset="0"/>
                <a:ea typeface="Calibri" panose="020F0502020204030204" pitchFamily="34" charset="0"/>
                <a:cs typeface="2  Mitra" panose="00000400000000000000" pitchFamily="2" charset="-78"/>
              </a:rPr>
              <a:t>چارچوب های معماری سازمانی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dirty="0">
                <a:latin typeface="Calibri" panose="020F0502020204030204" pitchFamily="34" charset="0"/>
                <a:ea typeface="Calibri" panose="020F0502020204030204" pitchFamily="34" charset="0"/>
                <a:cs typeface="2  Mitra" panose="00000400000000000000" pitchFamily="2" charset="-78"/>
              </a:rPr>
              <a:t>چارچوب های معماری سازمانی در واقع قالب هایی هستند که در طی روند تکاملی معماری سازمانی از طرف موسسات خصوصی یا بخشهای دولتی ارائه شده و از آنها می توان بعنوان راهنمایی جهت انجام عملی معماری سازمان استفاده نمود . هرچارچوب معماری بسته به ماهیت آن مناسب سازمانهای خاصی بوده و معمولاً شامل توصیه های اجرایی نظیر نحوه تشکیل تیم معماری،  فرایند کلی معماری، مشخصات محصولات معماری، توصیه های لازم جهت استفاده از تکنیک های مدل سازی و غیره است .</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B0665EA5-0B15-410E-9B1A-F61E11C28FB9}" type="slidenum">
              <a:rPr lang="en-US" smtClean="0"/>
              <a:pPr/>
              <a:t>17</a:t>
            </a:fld>
            <a:endParaRPr lang="en-US" dirty="0"/>
          </a:p>
        </p:txBody>
      </p:sp>
    </p:spTree>
    <p:extLst>
      <p:ext uri="{BB962C8B-B14F-4D97-AF65-F5344CB8AC3E}">
        <p14:creationId xmlns:p14="http://schemas.microsoft.com/office/powerpoint/2010/main" val="31889328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8194" name="Rectangle 2" descr="Large confetti"/>
          <p:cNvSpPr>
            <a:spLocks noGrp="1" noChangeArrowheads="1"/>
          </p:cNvSpPr>
          <p:nvPr>
            <p:ph type="title"/>
          </p:nvPr>
        </p:nvSpPr>
        <p:spPr/>
        <p:txBody>
          <a:bodyPr/>
          <a:lstStyle/>
          <a:p>
            <a:r>
              <a:rPr lang="fa-IR" altLang="en-US" sz="2000"/>
              <a:t> محتويات معماري سازماني</a:t>
            </a:r>
            <a:endParaRPr lang="en-US" altLang="en-US" sz="2000"/>
          </a:p>
        </p:txBody>
      </p:sp>
      <p:sp>
        <p:nvSpPr>
          <p:cNvPr id="648195" name="Rectangle 3"/>
          <p:cNvSpPr>
            <a:spLocks noGrp="1" noChangeArrowheads="1"/>
          </p:cNvSpPr>
          <p:nvPr>
            <p:ph type="body" sz="half" idx="1"/>
          </p:nvPr>
        </p:nvSpPr>
        <p:spPr>
          <a:xfrm>
            <a:off x="1331913" y="908050"/>
            <a:ext cx="7486650" cy="5710464"/>
          </a:xfrm>
        </p:spPr>
        <p:txBody>
          <a:bodyPr/>
          <a:lstStyle/>
          <a:p>
            <a:pPr algn="r" rtl="1">
              <a:lnSpc>
                <a:spcPct val="100000"/>
              </a:lnSpc>
            </a:pPr>
            <a:r>
              <a:rPr lang="fa-IR" altLang="en-US" sz="2800" b="0" dirty="0">
                <a:solidFill>
                  <a:schemeClr val="tx1"/>
                </a:solidFill>
                <a:cs typeface="2  Mitra" panose="00000400000000000000" pitchFamily="2" charset="-78"/>
              </a:rPr>
              <a:t>محتويات معماري سازماني (محصول معماري)شامل :</a:t>
            </a:r>
          </a:p>
          <a:p>
            <a:pPr lvl="1" algn="r" rtl="1">
              <a:lnSpc>
                <a:spcPct val="100000"/>
              </a:lnSpc>
            </a:pPr>
            <a:r>
              <a:rPr lang="fa-IR" altLang="en-US" sz="2800" dirty="0">
                <a:solidFill>
                  <a:schemeClr val="tx1"/>
                </a:solidFill>
                <a:cs typeface="2  Mitra" panose="00000400000000000000" pitchFamily="2" charset="-78"/>
              </a:rPr>
              <a:t>توصيف‌هاي متني</a:t>
            </a:r>
          </a:p>
          <a:p>
            <a:pPr lvl="1" algn="r" rtl="1">
              <a:lnSpc>
                <a:spcPct val="100000"/>
              </a:lnSpc>
            </a:pPr>
            <a:r>
              <a:rPr lang="fa-IR" altLang="en-US" sz="2800" dirty="0">
                <a:solidFill>
                  <a:schemeClr val="tx1"/>
                </a:solidFill>
                <a:cs typeface="2  Mitra" panose="00000400000000000000" pitchFamily="2" charset="-78"/>
              </a:rPr>
              <a:t>نمودارها و ماتريس‌ها</a:t>
            </a:r>
          </a:p>
          <a:p>
            <a:pPr lvl="1" algn="r" rtl="1">
              <a:lnSpc>
                <a:spcPct val="100000"/>
              </a:lnSpc>
            </a:pPr>
            <a:r>
              <a:rPr lang="fa-IR" altLang="en-US" sz="2800" dirty="0">
                <a:solidFill>
                  <a:schemeClr val="tx1"/>
                </a:solidFill>
                <a:cs typeface="2  Mitra" panose="00000400000000000000" pitchFamily="2" charset="-78"/>
              </a:rPr>
              <a:t>طرح‌هاي انتقالي</a:t>
            </a:r>
          </a:p>
          <a:p>
            <a:pPr lvl="1" algn="r" rtl="1">
              <a:lnSpc>
                <a:spcPct val="100000"/>
              </a:lnSpc>
            </a:pPr>
            <a:r>
              <a:rPr lang="fa-IR" altLang="en-US" sz="2800" dirty="0">
                <a:solidFill>
                  <a:schemeClr val="tx1"/>
                </a:solidFill>
                <a:cs typeface="2  Mitra" panose="00000400000000000000" pitchFamily="2" charset="-78"/>
              </a:rPr>
              <a:t>استانداردها</a:t>
            </a:r>
          </a:p>
          <a:p>
            <a:pPr lvl="1" algn="r" rtl="1">
              <a:lnSpc>
                <a:spcPct val="100000"/>
              </a:lnSpc>
            </a:pPr>
            <a:endParaRPr lang="en-US" altLang="en-US" sz="2800" dirty="0">
              <a:solidFill>
                <a:schemeClr val="tx1"/>
              </a:solidFill>
              <a:cs typeface="2  Mitra" panose="00000400000000000000" pitchFamily="2" charset="-78"/>
            </a:endParaRPr>
          </a:p>
          <a:p>
            <a:pPr algn="r" rtl="1">
              <a:lnSpc>
                <a:spcPct val="100000"/>
              </a:lnSpc>
            </a:pPr>
            <a:r>
              <a:rPr lang="fa-IR" altLang="en-US" sz="2800" b="0" dirty="0">
                <a:solidFill>
                  <a:schemeClr val="tx1"/>
                </a:solidFill>
                <a:cs typeface="2  Mitra" panose="00000400000000000000" pitchFamily="2" charset="-78"/>
              </a:rPr>
              <a:t>محصولات معماري</a:t>
            </a:r>
          </a:p>
          <a:p>
            <a:pPr lvl="1" algn="r" rtl="1">
              <a:lnSpc>
                <a:spcPct val="100000"/>
              </a:lnSpc>
            </a:pPr>
            <a:r>
              <a:rPr lang="fa-IR" altLang="en-US" sz="2800" dirty="0">
                <a:solidFill>
                  <a:schemeClr val="tx1"/>
                </a:solidFill>
                <a:cs typeface="2  Mitra" panose="00000400000000000000" pitchFamily="2" charset="-78"/>
              </a:rPr>
              <a:t>محصولات ضروري</a:t>
            </a:r>
          </a:p>
          <a:p>
            <a:pPr lvl="1" algn="r" rtl="1">
              <a:lnSpc>
                <a:spcPct val="100000"/>
              </a:lnSpc>
            </a:pPr>
            <a:r>
              <a:rPr lang="fa-IR" altLang="en-US" sz="2800" dirty="0">
                <a:solidFill>
                  <a:schemeClr val="tx1"/>
                </a:solidFill>
                <a:cs typeface="2  Mitra" panose="00000400000000000000" pitchFamily="2" charset="-78"/>
              </a:rPr>
              <a:t>محصولات پشتيبان</a:t>
            </a:r>
            <a:endParaRPr lang="en-US" altLang="en-US" sz="2800" dirty="0">
              <a:solidFill>
                <a:schemeClr val="tx1"/>
              </a:solidFill>
              <a:cs typeface="2  Mitra" panose="00000400000000000000" pitchFamily="2" charset="-78"/>
            </a:endParaRPr>
          </a:p>
          <a:p>
            <a:pPr algn="r" rtl="1">
              <a:lnSpc>
                <a:spcPct val="100000"/>
              </a:lnSpc>
              <a:buFontTx/>
              <a:buNone/>
            </a:pPr>
            <a:endParaRPr lang="fa-IR" altLang="en-US" sz="2800" dirty="0">
              <a:solidFill>
                <a:schemeClr val="tx1"/>
              </a:solidFill>
              <a:cs typeface="2  Mitra" panose="00000400000000000000" pitchFamily="2" charset="-78"/>
            </a:endParaRPr>
          </a:p>
          <a:p>
            <a:pPr lvl="1" algn="r" rtl="1">
              <a:lnSpc>
                <a:spcPct val="100000"/>
              </a:lnSpc>
            </a:pPr>
            <a:endParaRPr lang="en-US" altLang="en-US" sz="2800" dirty="0">
              <a:solidFill>
                <a:schemeClr val="tx1"/>
              </a:solidFill>
              <a:cs typeface="2  Mitra" panose="00000400000000000000" pitchFamily="2" charset="-78"/>
            </a:endParaRPr>
          </a:p>
        </p:txBody>
      </p:sp>
      <p:pic>
        <p:nvPicPr>
          <p:cNvPr id="648196" name="Picture 4" descr="FILES"/>
          <p:cNvPicPr>
            <a:picLocks noGrp="1" noChangeAspect="1" noChangeArrowheads="1"/>
          </p:cNvPicPr>
          <p:nvPr>
            <p:ph sz="quarter" idx="2"/>
          </p:nvPr>
        </p:nvPicPr>
        <p:blipFill>
          <a:blip r:embed="rId2" cstate="print">
            <a:extLst>
              <a:ext uri="{28A0092B-C50C-407E-A947-70E740481C1C}">
                <a14:useLocalDpi xmlns:a14="http://schemas.microsoft.com/office/drawing/2010/main"/>
              </a:ext>
            </a:extLst>
          </a:blip>
          <a:srcRect/>
          <a:stretch>
            <a:fillRect/>
          </a:stretch>
        </p:blipFill>
        <p:spPr>
          <a:xfrm>
            <a:off x="365942" y="2997473"/>
            <a:ext cx="5365750" cy="3121025"/>
          </a:xfr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 name="Slide Number Placeholder 7"/>
          <p:cNvSpPr>
            <a:spLocks noGrp="1"/>
          </p:cNvSpPr>
          <p:nvPr>
            <p:ph type="sldNum" sz="quarter" idx="12"/>
          </p:nvPr>
        </p:nvSpPr>
        <p:spPr/>
        <p:txBody>
          <a:bodyPr/>
          <a:lstStyle/>
          <a:p>
            <a:fld id="{3369ECCE-AF75-4CC1-A388-6CB6718702CD}" type="slidenum">
              <a:rPr lang="ar-SA" altLang="en-US"/>
              <a:pPr/>
              <a:t>18</a:t>
            </a:fld>
            <a:endParaRPr lang="en-GB" altLang="en-US"/>
          </a:p>
        </p:txBody>
      </p:sp>
    </p:spTree>
    <p:extLst>
      <p:ext uri="{BB962C8B-B14F-4D97-AF65-F5344CB8AC3E}">
        <p14:creationId xmlns:p14="http://schemas.microsoft.com/office/powerpoint/2010/main" val="3033491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648196">
                                            <p:bg/>
                                          </p:spTgt>
                                        </p:tgtEl>
                                        <p:attrNameLst>
                                          <p:attrName>style.visibility</p:attrName>
                                        </p:attrNameLst>
                                      </p:cBhvr>
                                      <p:to>
                                        <p:strVal val="visible"/>
                                      </p:to>
                                    </p:set>
                                    <p:animEffect transition="in" filter="strips(downLeft)">
                                      <p:cBhvr>
                                        <p:cTn id="7" dur="500"/>
                                        <p:tgtEl>
                                          <p:spTgt spid="648196">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48195">
                                            <p:txEl>
                                              <p:pRg st="0" end="0"/>
                                            </p:txEl>
                                          </p:spTgt>
                                        </p:tgtEl>
                                        <p:attrNameLst>
                                          <p:attrName>style.visibility</p:attrName>
                                        </p:attrNameLst>
                                      </p:cBhvr>
                                      <p:to>
                                        <p:strVal val="visible"/>
                                      </p:to>
                                    </p:set>
                                    <p:animEffect transition="in" filter="strips(downLeft)">
                                      <p:cBhvr>
                                        <p:cTn id="12" dur="500"/>
                                        <p:tgtEl>
                                          <p:spTgt spid="6481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48195">
                                            <p:txEl>
                                              <p:pRg st="1" end="1"/>
                                            </p:txEl>
                                          </p:spTgt>
                                        </p:tgtEl>
                                        <p:attrNameLst>
                                          <p:attrName>style.visibility</p:attrName>
                                        </p:attrNameLst>
                                      </p:cBhvr>
                                      <p:to>
                                        <p:strVal val="visible"/>
                                      </p:to>
                                    </p:set>
                                    <p:animEffect transition="in" filter="strips(downLeft)">
                                      <p:cBhvr>
                                        <p:cTn id="17" dur="500"/>
                                        <p:tgtEl>
                                          <p:spTgt spid="64819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648195">
                                            <p:txEl>
                                              <p:pRg st="2" end="2"/>
                                            </p:txEl>
                                          </p:spTgt>
                                        </p:tgtEl>
                                        <p:attrNameLst>
                                          <p:attrName>style.visibility</p:attrName>
                                        </p:attrNameLst>
                                      </p:cBhvr>
                                      <p:to>
                                        <p:strVal val="visible"/>
                                      </p:to>
                                    </p:set>
                                    <p:animEffect transition="in" filter="strips(downLeft)">
                                      <p:cBhvr>
                                        <p:cTn id="22" dur="500"/>
                                        <p:tgtEl>
                                          <p:spTgt spid="64819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648195">
                                            <p:txEl>
                                              <p:pRg st="3" end="3"/>
                                            </p:txEl>
                                          </p:spTgt>
                                        </p:tgtEl>
                                        <p:attrNameLst>
                                          <p:attrName>style.visibility</p:attrName>
                                        </p:attrNameLst>
                                      </p:cBhvr>
                                      <p:to>
                                        <p:strVal val="visible"/>
                                      </p:to>
                                    </p:set>
                                    <p:animEffect transition="in" filter="strips(downLeft)">
                                      <p:cBhvr>
                                        <p:cTn id="27" dur="500"/>
                                        <p:tgtEl>
                                          <p:spTgt spid="64819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648195">
                                            <p:txEl>
                                              <p:pRg st="4" end="4"/>
                                            </p:txEl>
                                          </p:spTgt>
                                        </p:tgtEl>
                                        <p:attrNameLst>
                                          <p:attrName>style.visibility</p:attrName>
                                        </p:attrNameLst>
                                      </p:cBhvr>
                                      <p:to>
                                        <p:strVal val="visible"/>
                                      </p:to>
                                    </p:set>
                                    <p:animEffect transition="in" filter="strips(downLeft)">
                                      <p:cBhvr>
                                        <p:cTn id="32" dur="500"/>
                                        <p:tgtEl>
                                          <p:spTgt spid="64819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648195">
                                            <p:txEl>
                                              <p:pRg st="6" end="6"/>
                                            </p:txEl>
                                          </p:spTgt>
                                        </p:tgtEl>
                                        <p:attrNameLst>
                                          <p:attrName>style.visibility</p:attrName>
                                        </p:attrNameLst>
                                      </p:cBhvr>
                                      <p:to>
                                        <p:strVal val="visible"/>
                                      </p:to>
                                    </p:set>
                                    <p:animEffect transition="in" filter="strips(downLeft)">
                                      <p:cBhvr>
                                        <p:cTn id="37" dur="500"/>
                                        <p:tgtEl>
                                          <p:spTgt spid="64819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648195">
                                            <p:txEl>
                                              <p:pRg st="7" end="7"/>
                                            </p:txEl>
                                          </p:spTgt>
                                        </p:tgtEl>
                                        <p:attrNameLst>
                                          <p:attrName>style.visibility</p:attrName>
                                        </p:attrNameLst>
                                      </p:cBhvr>
                                      <p:to>
                                        <p:strVal val="visible"/>
                                      </p:to>
                                    </p:set>
                                    <p:animEffect transition="in" filter="strips(downLeft)">
                                      <p:cBhvr>
                                        <p:cTn id="42" dur="500"/>
                                        <p:tgtEl>
                                          <p:spTgt spid="64819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648195">
                                            <p:txEl>
                                              <p:pRg st="8" end="8"/>
                                            </p:txEl>
                                          </p:spTgt>
                                        </p:tgtEl>
                                        <p:attrNameLst>
                                          <p:attrName>style.visibility</p:attrName>
                                        </p:attrNameLst>
                                      </p:cBhvr>
                                      <p:to>
                                        <p:strVal val="visible"/>
                                      </p:to>
                                    </p:set>
                                    <p:animEffect transition="in" filter="strips(downLeft)">
                                      <p:cBhvr>
                                        <p:cTn id="47" dur="500"/>
                                        <p:tgtEl>
                                          <p:spTgt spid="6481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195" grpId="0" build="p"/>
      <p:bldP spid="648196"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descr="Large confetti"/>
          <p:cNvSpPr>
            <a:spLocks noGrp="1" noChangeArrowheads="1"/>
          </p:cNvSpPr>
          <p:nvPr>
            <p:ph type="title"/>
          </p:nvPr>
        </p:nvSpPr>
        <p:spPr>
          <a:xfrm>
            <a:off x="2051050" y="260350"/>
            <a:ext cx="5540375" cy="404813"/>
          </a:xfrm>
        </p:spPr>
        <p:txBody>
          <a:bodyPr>
            <a:normAutofit fontScale="90000"/>
          </a:bodyPr>
          <a:lstStyle/>
          <a:p>
            <a:pPr algn="ctr"/>
            <a:r>
              <a:rPr lang="fa-IR" altLang="en-US"/>
              <a:t>الگوي عمومي</a:t>
            </a:r>
            <a:endParaRPr lang="en-US" altLang="en-US"/>
          </a:p>
        </p:txBody>
      </p:sp>
      <p:sp>
        <p:nvSpPr>
          <p:cNvPr id="703491" name="Rectangle 3"/>
          <p:cNvSpPr>
            <a:spLocks noGrp="1" noChangeArrowheads="1"/>
          </p:cNvSpPr>
          <p:nvPr>
            <p:ph idx="1"/>
          </p:nvPr>
        </p:nvSpPr>
        <p:spPr>
          <a:xfrm>
            <a:off x="1116013" y="908050"/>
            <a:ext cx="7777162" cy="1225550"/>
          </a:xfrm>
        </p:spPr>
        <p:txBody>
          <a:bodyPr>
            <a:normAutofit fontScale="92500"/>
          </a:bodyPr>
          <a:lstStyle/>
          <a:p>
            <a:pPr>
              <a:lnSpc>
                <a:spcPct val="120000"/>
              </a:lnSpc>
            </a:pPr>
            <a:r>
              <a:rPr lang="ar-SA" altLang="en-US" sz="3600">
                <a:cs typeface="B Davat" panose="00000400000000000000" pitchFamily="2" charset="-78"/>
              </a:rPr>
              <a:t>چارچوب‌هاي معماري از يك الگوي خاص تبعيت </a:t>
            </a:r>
            <a:r>
              <a:rPr lang="fa-IR" altLang="en-US" sz="3600">
                <a:cs typeface="B Davat" panose="00000400000000000000" pitchFamily="2" charset="-78"/>
              </a:rPr>
              <a:t>مي‌کنند.</a:t>
            </a:r>
          </a:p>
          <a:p>
            <a:pPr>
              <a:lnSpc>
                <a:spcPct val="120000"/>
              </a:lnSpc>
            </a:pPr>
            <a:endParaRPr lang="en-US" altLang="en-US">
              <a:cs typeface="B Jadid" panose="00000700000000000000" pitchFamily="2" charset="-78"/>
            </a:endParaRPr>
          </a:p>
        </p:txBody>
      </p:sp>
      <p:sp>
        <p:nvSpPr>
          <p:cNvPr id="32" name="Slide Number Placeholder 5"/>
          <p:cNvSpPr>
            <a:spLocks noGrp="1"/>
          </p:cNvSpPr>
          <p:nvPr>
            <p:ph type="sldNum" sz="quarter" idx="12"/>
          </p:nvPr>
        </p:nvSpPr>
        <p:spPr/>
        <p:txBody>
          <a:bodyPr/>
          <a:lstStyle/>
          <a:p>
            <a:fld id="{D002401C-B892-435B-B872-00C73D948F00}" type="slidenum">
              <a:rPr lang="ar-SA" altLang="en-US"/>
              <a:pPr/>
              <a:t>19</a:t>
            </a:fld>
            <a:endParaRPr lang="en-GB" altLang="en-US"/>
          </a:p>
        </p:txBody>
      </p:sp>
      <p:grpSp>
        <p:nvGrpSpPr>
          <p:cNvPr id="703492" name="Group 4"/>
          <p:cNvGrpSpPr>
            <a:grpSpLocks/>
          </p:cNvGrpSpPr>
          <p:nvPr/>
        </p:nvGrpSpPr>
        <p:grpSpPr bwMode="auto">
          <a:xfrm>
            <a:off x="3635375" y="2492375"/>
            <a:ext cx="5508625" cy="3852863"/>
            <a:chOff x="1565" y="210"/>
            <a:chExt cx="3024" cy="2496"/>
          </a:xfrm>
        </p:grpSpPr>
        <p:sp>
          <p:nvSpPr>
            <p:cNvPr id="703493" name="AutoShape 5"/>
            <p:cNvSpPr>
              <a:spLocks noChangeArrowheads="1"/>
            </p:cNvSpPr>
            <p:nvPr/>
          </p:nvSpPr>
          <p:spPr bwMode="auto">
            <a:xfrm>
              <a:off x="1565" y="210"/>
              <a:ext cx="3024" cy="2496"/>
            </a:xfrm>
            <a:prstGeom prst="triangle">
              <a:avLst>
                <a:gd name="adj" fmla="val 50000"/>
              </a:avLst>
            </a:prstGeom>
            <a:solidFill>
              <a:srgbClr val="00CCFF"/>
            </a:solidFill>
            <a:ln w="12700" cap="sq">
              <a:miter lim="800000"/>
              <a:headEnd type="none" w="sm" len="sm"/>
              <a:tailEnd type="none" w="sm" len="sm"/>
            </a:ln>
            <a:effectLst/>
            <a:scene3d>
              <a:camera prst="legacyObliqueTopLeft"/>
              <a:lightRig rig="legacyFlat3" dir="t"/>
            </a:scene3d>
            <a:sp3d extrusionH="430200" prstMaterial="legacyMatte">
              <a:bevelT w="13500" h="13500" prst="angle"/>
              <a:bevelB w="13500" h="13500" prst="angle"/>
              <a:extrusionClr>
                <a:srgbClr val="00CCFF"/>
              </a:extrusionClr>
              <a:contourClr>
                <a:srgbClr val="00CC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endParaRPr lang="en-US" altLang="en-US">
                <a:latin typeface="Arial Narrow" panose="020B0606020202030204" pitchFamily="34" charset="0"/>
                <a:ea typeface="SimSun" panose="02010600030101010101" pitchFamily="2" charset="-122"/>
                <a:cs typeface="B Nazanin" panose="00000400000000000000" pitchFamily="2" charset="-78"/>
              </a:endParaRPr>
            </a:p>
          </p:txBody>
        </p:sp>
        <p:sp>
          <p:nvSpPr>
            <p:cNvPr id="703494" name="Line 6"/>
            <p:cNvSpPr>
              <a:spLocks noChangeShapeType="1"/>
            </p:cNvSpPr>
            <p:nvPr/>
          </p:nvSpPr>
          <p:spPr bwMode="auto">
            <a:xfrm>
              <a:off x="2045" y="1938"/>
              <a:ext cx="2064" cy="0"/>
            </a:xfrm>
            <a:prstGeom prst="line">
              <a:avLst/>
            </a:prstGeom>
            <a:noFill/>
            <a:ln w="127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3495" name="Text Box 7"/>
            <p:cNvSpPr txBox="1">
              <a:spLocks noChangeArrowheads="1"/>
            </p:cNvSpPr>
            <p:nvPr/>
          </p:nvSpPr>
          <p:spPr bwMode="auto">
            <a:xfrm>
              <a:off x="2780" y="590"/>
              <a:ext cx="591" cy="532"/>
            </a:xfrm>
            <a:prstGeom prst="rect">
              <a:avLst/>
            </a:prstGeom>
            <a:noFill/>
            <a:ln>
              <a:noFill/>
            </a:ln>
            <a:effectLst/>
            <a:extLst>
              <a:ext uri="{909E8E84-426E-40DD-AFC4-6F175D3DCCD1}">
                <a14:hiddenFill xmlns:a14="http://schemas.microsoft.com/office/drawing/2010/main">
                  <a:solidFill>
                    <a:srgbClr val="006666"/>
                  </a:solidFill>
                </a14:hiddenFill>
              </a:ext>
              <a:ext uri="{91240B29-F687-4F45-9708-019B960494DF}">
                <a14:hiddenLine xmlns:a14="http://schemas.microsoft.com/office/drawing/2010/main" w="12700" cap="sq">
                  <a:solidFill>
                    <a:schemeClr val="bg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ar-SA" altLang="en-US" sz="2400" b="1">
                  <a:cs typeface="B Titr" panose="00000700000000000000" pitchFamily="2" charset="-78"/>
                </a:rPr>
                <a:t>الگوي</a:t>
              </a:r>
            </a:p>
            <a:p>
              <a:pPr algn="ctr"/>
              <a:r>
                <a:rPr lang="ar-SA" altLang="en-US" sz="2400" b="1">
                  <a:cs typeface="B Titr" panose="00000700000000000000" pitchFamily="2" charset="-78"/>
                </a:rPr>
                <a:t> مفهومي</a:t>
              </a:r>
              <a:endParaRPr lang="en-US" altLang="en-US" sz="2400" b="1">
                <a:cs typeface="B Titr" panose="00000700000000000000" pitchFamily="2" charset="-78"/>
              </a:endParaRPr>
            </a:p>
          </p:txBody>
        </p:sp>
        <p:sp>
          <p:nvSpPr>
            <p:cNvPr id="703496" name="Text Box 8"/>
            <p:cNvSpPr txBox="1">
              <a:spLocks noChangeArrowheads="1"/>
            </p:cNvSpPr>
            <p:nvPr/>
          </p:nvSpPr>
          <p:spPr bwMode="auto">
            <a:xfrm>
              <a:off x="2717" y="1455"/>
              <a:ext cx="776" cy="336"/>
            </a:xfrm>
            <a:prstGeom prst="rect">
              <a:avLst/>
            </a:prstGeom>
            <a:noFill/>
            <a:ln>
              <a:noFill/>
            </a:ln>
            <a:effectLst/>
            <a:extLst>
              <a:ext uri="{909E8E84-426E-40DD-AFC4-6F175D3DCCD1}">
                <a14:hiddenFill xmlns:a14="http://schemas.microsoft.com/office/drawing/2010/main">
                  <a:solidFill>
                    <a:srgbClr val="006666"/>
                  </a:solidFill>
                </a14:hiddenFill>
              </a:ext>
              <a:ext uri="{91240B29-F687-4F45-9708-019B960494DF}">
                <a14:hiddenLine xmlns:a14="http://schemas.microsoft.com/office/drawing/2010/main" w="12700" cap="sq">
                  <a:solidFill>
                    <a:schemeClr val="bg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SA" altLang="en-US" sz="2800" b="1">
                  <a:cs typeface="B Titr" panose="00000700000000000000" pitchFamily="2" charset="-78"/>
                </a:rPr>
                <a:t>مدلسازي </a:t>
              </a:r>
              <a:endParaRPr lang="en-US" altLang="en-US" sz="2800" b="1">
                <a:cs typeface="B Titr" panose="00000700000000000000" pitchFamily="2" charset="-78"/>
              </a:endParaRPr>
            </a:p>
          </p:txBody>
        </p:sp>
        <p:sp>
          <p:nvSpPr>
            <p:cNvPr id="703497" name="Text Box 9"/>
            <p:cNvSpPr txBox="1">
              <a:spLocks noChangeArrowheads="1"/>
            </p:cNvSpPr>
            <p:nvPr/>
          </p:nvSpPr>
          <p:spPr bwMode="auto">
            <a:xfrm>
              <a:off x="2261" y="2227"/>
              <a:ext cx="1587" cy="296"/>
            </a:xfrm>
            <a:prstGeom prst="rect">
              <a:avLst/>
            </a:prstGeom>
            <a:noFill/>
            <a:ln>
              <a:noFill/>
            </a:ln>
            <a:effectLst/>
            <a:extLst>
              <a:ext uri="{909E8E84-426E-40DD-AFC4-6F175D3DCCD1}">
                <a14:hiddenFill xmlns:a14="http://schemas.microsoft.com/office/drawing/2010/main">
                  <a:solidFill>
                    <a:srgbClr val="006666"/>
                  </a:solidFill>
                </a14:hiddenFill>
              </a:ext>
              <a:ext uri="{91240B29-F687-4F45-9708-019B960494DF}">
                <a14:hiddenLine xmlns:a14="http://schemas.microsoft.com/office/drawing/2010/main" w="12700" cap="sq">
                  <a:solidFill>
                    <a:schemeClr val="bg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ar-SA" altLang="en-US" sz="2400" b="1">
                  <a:cs typeface="B Titr" panose="00000700000000000000" pitchFamily="2" charset="-78"/>
                </a:rPr>
                <a:t>ابزارها ،فنون و روش‌ها</a:t>
              </a:r>
              <a:endParaRPr lang="en-US" altLang="en-US" sz="2400" b="1">
                <a:cs typeface="B Titr" panose="00000700000000000000" pitchFamily="2" charset="-78"/>
              </a:endParaRPr>
            </a:p>
          </p:txBody>
        </p:sp>
        <p:sp>
          <p:nvSpPr>
            <p:cNvPr id="703498" name="Line 10"/>
            <p:cNvSpPr>
              <a:spLocks noChangeShapeType="1"/>
            </p:cNvSpPr>
            <p:nvPr/>
          </p:nvSpPr>
          <p:spPr bwMode="auto">
            <a:xfrm>
              <a:off x="2429" y="1266"/>
              <a:ext cx="1296" cy="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a:p>
          </p:txBody>
        </p:sp>
      </p:grpSp>
      <p:grpSp>
        <p:nvGrpSpPr>
          <p:cNvPr id="703499" name="Group 11"/>
          <p:cNvGrpSpPr>
            <a:grpSpLocks/>
          </p:cNvGrpSpPr>
          <p:nvPr/>
        </p:nvGrpSpPr>
        <p:grpSpPr bwMode="auto">
          <a:xfrm>
            <a:off x="684213" y="2349500"/>
            <a:ext cx="4103687" cy="3887788"/>
            <a:chOff x="1338" y="799"/>
            <a:chExt cx="2784" cy="3006"/>
          </a:xfrm>
        </p:grpSpPr>
        <p:sp>
          <p:nvSpPr>
            <p:cNvPr id="703500" name="AutoShape 12"/>
            <p:cNvSpPr>
              <a:spLocks noChangeArrowheads="1"/>
            </p:cNvSpPr>
            <p:nvPr/>
          </p:nvSpPr>
          <p:spPr bwMode="auto">
            <a:xfrm>
              <a:off x="1338" y="799"/>
              <a:ext cx="2784" cy="3006"/>
            </a:xfrm>
            <a:prstGeom prst="triangle">
              <a:avLst>
                <a:gd name="adj" fmla="val 50000"/>
              </a:avLst>
            </a:prstGeom>
            <a:solidFill>
              <a:srgbClr val="D60093"/>
            </a:solidFill>
            <a:ln w="19050" cap="sq">
              <a:miter lim="800000"/>
              <a:headEnd type="none" w="sm" len="sm"/>
              <a:tailEnd type="none" w="sm" len="sm"/>
            </a:ln>
            <a:effectLst/>
            <a:scene3d>
              <a:camera prst="legacyObliqueTopLeft"/>
              <a:lightRig rig="legacyFlat3" dir="t"/>
            </a:scene3d>
            <a:sp3d extrusionH="430200" prstMaterial="legacyMatte">
              <a:bevelT w="13500" h="13500" prst="angle"/>
              <a:bevelB w="13500" h="13500" prst="angle"/>
              <a:extrusionClr>
                <a:srgbClr val="D60093"/>
              </a:extrusionClr>
              <a:contourClr>
                <a:srgbClr val="D60093"/>
              </a:contourClr>
            </a:sp3d>
            <a:extLst>
              <a:ext uri="{AF507438-7753-43E0-B8FC-AC1667EBCBE1}">
                <a14:hiddenEffects xmlns:a14="http://schemas.microsoft.com/office/drawing/2010/main">
                  <a:effectLst>
                    <a:outerShdw dist="53882" dir="13500000" algn="ctr" rotWithShape="0">
                      <a:srgbClr val="808080"/>
                    </a:outerShdw>
                  </a:effectLst>
                </a14:hiddenEffects>
              </a:ext>
            </a:extLst>
          </p:spPr>
          <p:txBody>
            <a:bodyPr wrap="none" anchor="ctr">
              <a:flatTx/>
            </a:bodyPr>
            <a:lstStyle/>
            <a:p>
              <a:pPr algn="ctr"/>
              <a:endParaRPr lang="en-US" altLang="en-US" sz="1000">
                <a:solidFill>
                  <a:schemeClr val="bg1"/>
                </a:solidFill>
                <a:effectLst>
                  <a:outerShdw blurRad="38100" dist="38100" dir="2700000" algn="tl">
                    <a:srgbClr val="000000"/>
                  </a:outerShdw>
                </a:effectLst>
                <a:cs typeface="Times New Roman" panose="02020603050405020304" pitchFamily="18" charset="0"/>
              </a:endParaRPr>
            </a:p>
          </p:txBody>
        </p:sp>
        <p:sp>
          <p:nvSpPr>
            <p:cNvPr id="703501" name="Line 13"/>
            <p:cNvSpPr>
              <a:spLocks noChangeShapeType="1"/>
            </p:cNvSpPr>
            <p:nvPr/>
          </p:nvSpPr>
          <p:spPr bwMode="auto">
            <a:xfrm>
              <a:off x="2442" y="1420"/>
              <a:ext cx="576" cy="1"/>
            </a:xfrm>
            <a:prstGeom prst="line">
              <a:avLst/>
            </a:prstGeom>
            <a:noFill/>
            <a:ln w="381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3502" name="Line 14"/>
            <p:cNvSpPr>
              <a:spLocks noChangeShapeType="1"/>
            </p:cNvSpPr>
            <p:nvPr/>
          </p:nvSpPr>
          <p:spPr bwMode="auto">
            <a:xfrm flipV="1">
              <a:off x="2166" y="2023"/>
              <a:ext cx="1124" cy="2"/>
            </a:xfrm>
            <a:prstGeom prst="line">
              <a:avLst/>
            </a:prstGeom>
            <a:noFill/>
            <a:ln w="381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3503" name="Line 15"/>
            <p:cNvSpPr>
              <a:spLocks noChangeShapeType="1"/>
            </p:cNvSpPr>
            <p:nvPr/>
          </p:nvSpPr>
          <p:spPr bwMode="auto">
            <a:xfrm flipV="1">
              <a:off x="1896" y="2620"/>
              <a:ext cx="1671" cy="1"/>
            </a:xfrm>
            <a:prstGeom prst="line">
              <a:avLst/>
            </a:prstGeom>
            <a:noFill/>
            <a:ln w="381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3504" name="Line 16"/>
            <p:cNvSpPr>
              <a:spLocks noChangeShapeType="1"/>
            </p:cNvSpPr>
            <p:nvPr/>
          </p:nvSpPr>
          <p:spPr bwMode="auto">
            <a:xfrm>
              <a:off x="1617" y="3226"/>
              <a:ext cx="2238" cy="1"/>
            </a:xfrm>
            <a:prstGeom prst="line">
              <a:avLst/>
            </a:prstGeom>
            <a:noFill/>
            <a:ln w="381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3505" name="Text Box 17"/>
            <p:cNvSpPr txBox="1">
              <a:spLocks noChangeArrowheads="1"/>
            </p:cNvSpPr>
            <p:nvPr/>
          </p:nvSpPr>
          <p:spPr bwMode="auto">
            <a:xfrm>
              <a:off x="2501" y="1087"/>
              <a:ext cx="440" cy="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solidFill>
                    <a:schemeClr val="bg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ar-AE" altLang="en-US" sz="1200" b="1">
                  <a:solidFill>
                    <a:schemeClr val="bg1"/>
                  </a:solidFill>
                  <a:effectLst>
                    <a:outerShdw blurRad="38100" dist="38100" dir="2700000" algn="tl">
                      <a:srgbClr val="000000"/>
                    </a:outerShdw>
                  </a:effectLst>
                  <a:latin typeface="Arial Black" panose="020B0A04020102020204" pitchFamily="34" charset="0"/>
                  <a:cs typeface="Titr" panose="00000700000000000000" pitchFamily="2" charset="-78"/>
                </a:rPr>
                <a:t>اهداف</a:t>
              </a:r>
            </a:p>
            <a:p>
              <a:pPr algn="ctr"/>
              <a:r>
                <a:rPr lang="ar-AE" altLang="en-US" sz="1200" b="1">
                  <a:solidFill>
                    <a:schemeClr val="bg1"/>
                  </a:solidFill>
                  <a:effectLst>
                    <a:outerShdw blurRad="38100" dist="38100" dir="2700000" algn="tl">
                      <a:srgbClr val="000000"/>
                    </a:outerShdw>
                  </a:effectLst>
                  <a:latin typeface="Arial Black" panose="020B0A04020102020204" pitchFamily="34" charset="0"/>
                  <a:cs typeface="Titr" panose="00000700000000000000" pitchFamily="2" charset="-78"/>
                </a:rPr>
                <a:t>ماموريت</a:t>
              </a:r>
              <a:endParaRPr lang="en-US" altLang="en-US" sz="1200" b="1">
                <a:solidFill>
                  <a:schemeClr val="bg1"/>
                </a:solidFill>
                <a:effectLst>
                  <a:outerShdw blurRad="38100" dist="38100" dir="2700000" algn="tl">
                    <a:srgbClr val="000000"/>
                  </a:outerShdw>
                </a:effectLst>
                <a:latin typeface="Arial Black" panose="020B0A04020102020204" pitchFamily="34" charset="0"/>
                <a:cs typeface="Titr" panose="00000700000000000000" pitchFamily="2" charset="-78"/>
              </a:endParaRPr>
            </a:p>
          </p:txBody>
        </p:sp>
        <p:sp>
          <p:nvSpPr>
            <p:cNvPr id="703506" name="Text Box 18"/>
            <p:cNvSpPr txBox="1">
              <a:spLocks noChangeArrowheads="1"/>
            </p:cNvSpPr>
            <p:nvPr/>
          </p:nvSpPr>
          <p:spPr bwMode="auto">
            <a:xfrm>
              <a:off x="2441" y="1657"/>
              <a:ext cx="582"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bg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SA" altLang="en-US" sz="1800" b="1">
                  <a:solidFill>
                    <a:schemeClr val="bg1"/>
                  </a:solidFill>
                  <a:effectLst>
                    <a:outerShdw blurRad="38100" dist="38100" dir="2700000" algn="tl">
                      <a:srgbClr val="000000"/>
                    </a:outerShdw>
                  </a:effectLst>
                  <a:cs typeface="Titr" panose="00000700000000000000" pitchFamily="2" charset="-78"/>
                </a:rPr>
                <a:t>اطلاعات</a:t>
              </a:r>
              <a:endParaRPr lang="en-US" altLang="en-US" sz="1800" b="1">
                <a:solidFill>
                  <a:schemeClr val="bg1"/>
                </a:solidFill>
                <a:effectLst>
                  <a:outerShdw blurRad="38100" dist="38100" dir="2700000" algn="tl">
                    <a:srgbClr val="000000"/>
                  </a:outerShdw>
                </a:effectLst>
                <a:cs typeface="Titr" panose="00000700000000000000" pitchFamily="2" charset="-78"/>
              </a:endParaRPr>
            </a:p>
          </p:txBody>
        </p:sp>
        <p:sp>
          <p:nvSpPr>
            <p:cNvPr id="703507" name="Text Box 19"/>
            <p:cNvSpPr txBox="1">
              <a:spLocks noChangeArrowheads="1"/>
            </p:cNvSpPr>
            <p:nvPr/>
          </p:nvSpPr>
          <p:spPr bwMode="auto">
            <a:xfrm>
              <a:off x="2153" y="2269"/>
              <a:ext cx="1059"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bg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SA" altLang="en-US" b="1">
                  <a:solidFill>
                    <a:schemeClr val="bg1"/>
                  </a:solidFill>
                  <a:effectLst>
                    <a:outerShdw blurRad="38100" dist="38100" dir="2700000" algn="tl">
                      <a:srgbClr val="000000"/>
                    </a:outerShdw>
                  </a:effectLst>
                  <a:cs typeface="Titr" panose="00000700000000000000" pitchFamily="2" charset="-78"/>
                </a:rPr>
                <a:t>سيستمهاي كاربردي</a:t>
              </a:r>
              <a:endParaRPr lang="en-US" altLang="en-US" b="1">
                <a:solidFill>
                  <a:schemeClr val="bg1"/>
                </a:solidFill>
                <a:effectLst>
                  <a:outerShdw blurRad="38100" dist="38100" dir="2700000" algn="tl">
                    <a:srgbClr val="000000"/>
                  </a:outerShdw>
                </a:effectLst>
                <a:cs typeface="Titr" panose="00000700000000000000" pitchFamily="2" charset="-78"/>
              </a:endParaRPr>
            </a:p>
          </p:txBody>
        </p:sp>
        <p:sp>
          <p:nvSpPr>
            <p:cNvPr id="703508" name="Text Box 20"/>
            <p:cNvSpPr txBox="1">
              <a:spLocks noChangeArrowheads="1"/>
            </p:cNvSpPr>
            <p:nvPr/>
          </p:nvSpPr>
          <p:spPr bwMode="auto">
            <a:xfrm>
              <a:off x="2577" y="2845"/>
              <a:ext cx="464" cy="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bg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SA" altLang="en-US" sz="2400">
                  <a:solidFill>
                    <a:schemeClr val="bg1"/>
                  </a:solidFill>
                  <a:effectLst>
                    <a:outerShdw blurRad="38100" dist="38100" dir="2700000" algn="tl">
                      <a:srgbClr val="000000"/>
                    </a:outerShdw>
                  </a:effectLst>
                  <a:cs typeface="Titr" panose="00000700000000000000" pitchFamily="2" charset="-78"/>
                </a:rPr>
                <a:t>داده</a:t>
              </a:r>
              <a:endParaRPr lang="en-US" altLang="en-US" sz="2400">
                <a:solidFill>
                  <a:schemeClr val="bg1"/>
                </a:solidFill>
                <a:effectLst>
                  <a:outerShdw blurRad="38100" dist="38100" dir="2700000" algn="tl">
                    <a:srgbClr val="000000"/>
                  </a:outerShdw>
                </a:effectLst>
                <a:cs typeface="Titr" panose="00000700000000000000" pitchFamily="2" charset="-78"/>
              </a:endParaRPr>
            </a:p>
          </p:txBody>
        </p:sp>
        <p:sp>
          <p:nvSpPr>
            <p:cNvPr id="703509" name="Text Box 21"/>
            <p:cNvSpPr txBox="1">
              <a:spLocks noChangeArrowheads="1"/>
            </p:cNvSpPr>
            <p:nvPr/>
          </p:nvSpPr>
          <p:spPr bwMode="auto">
            <a:xfrm>
              <a:off x="2441" y="3396"/>
              <a:ext cx="644" cy="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bg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SA" altLang="en-US" sz="2400">
                  <a:solidFill>
                    <a:schemeClr val="bg1"/>
                  </a:solidFill>
                  <a:effectLst>
                    <a:outerShdw blurRad="38100" dist="38100" dir="2700000" algn="tl">
                      <a:srgbClr val="000000"/>
                    </a:outerShdw>
                  </a:effectLst>
                  <a:cs typeface="Titr" panose="00000700000000000000" pitchFamily="2" charset="-78"/>
                </a:rPr>
                <a:t>فناوري</a:t>
              </a:r>
              <a:endParaRPr lang="en-US" altLang="en-US" sz="2400">
                <a:solidFill>
                  <a:schemeClr val="bg1"/>
                </a:solidFill>
                <a:effectLst>
                  <a:outerShdw blurRad="38100" dist="38100" dir="2700000" algn="tl">
                    <a:srgbClr val="000000"/>
                  </a:outerShdw>
                </a:effectLst>
                <a:cs typeface="Titr" panose="00000700000000000000" pitchFamily="2" charset="-78"/>
              </a:endParaRPr>
            </a:p>
          </p:txBody>
        </p:sp>
      </p:grpSp>
      <p:grpSp>
        <p:nvGrpSpPr>
          <p:cNvPr id="703510" name="Group 22"/>
          <p:cNvGrpSpPr>
            <a:grpSpLocks/>
          </p:cNvGrpSpPr>
          <p:nvPr/>
        </p:nvGrpSpPr>
        <p:grpSpPr bwMode="auto">
          <a:xfrm>
            <a:off x="395288" y="2276475"/>
            <a:ext cx="4464050" cy="3859213"/>
            <a:chOff x="55" y="677"/>
            <a:chExt cx="2074" cy="2327"/>
          </a:xfrm>
        </p:grpSpPr>
        <p:sp>
          <p:nvSpPr>
            <p:cNvPr id="703511" name="AutoShape 23"/>
            <p:cNvSpPr>
              <a:spLocks noChangeArrowheads="1"/>
            </p:cNvSpPr>
            <p:nvPr/>
          </p:nvSpPr>
          <p:spPr bwMode="auto">
            <a:xfrm rot="10800000">
              <a:off x="608" y="677"/>
              <a:ext cx="974" cy="1024"/>
            </a:xfrm>
            <a:custGeom>
              <a:avLst/>
              <a:gdLst>
                <a:gd name="G0" fmla="+- 10800 0 0"/>
                <a:gd name="G1" fmla="+- 21600 0 10800"/>
                <a:gd name="G2" fmla="*/ 10800 1 2"/>
                <a:gd name="G3" fmla="+- 21600 0 G2"/>
                <a:gd name="G4" fmla="+/ 10800 21600 2"/>
                <a:gd name="G5" fmla="+/ G1 0 2"/>
                <a:gd name="G6" fmla="*/ 21600 21600 10800"/>
                <a:gd name="G7" fmla="*/ G6 1 2"/>
                <a:gd name="G8" fmla="+- 21600 0 G7"/>
                <a:gd name="G9" fmla="*/ 21600 1 2"/>
                <a:gd name="G10" fmla="+- 10800 0 G9"/>
                <a:gd name="G11" fmla="?: G10 G8 0"/>
                <a:gd name="G12" fmla="?: G10 G7 21600"/>
                <a:gd name="T0" fmla="*/ 16200 w 21600"/>
                <a:gd name="T1" fmla="*/ 10800 h 21600"/>
                <a:gd name="T2" fmla="*/ 10800 w 21600"/>
                <a:gd name="T3" fmla="*/ 21600 h 21600"/>
                <a:gd name="T4" fmla="*/ 5400 w 21600"/>
                <a:gd name="T5" fmla="*/ 10800 h 21600"/>
                <a:gd name="T6" fmla="*/ 10800 w 21600"/>
                <a:gd name="T7" fmla="*/ 0 h 21600"/>
                <a:gd name="T8" fmla="*/ 7200 w 21600"/>
                <a:gd name="T9" fmla="*/ 7200 h 21600"/>
                <a:gd name="T10" fmla="*/ 14400 w 21600"/>
                <a:gd name="T11" fmla="*/ 14400 h 21600"/>
              </a:gdLst>
              <a:ahLst/>
              <a:cxnLst>
                <a:cxn ang="0">
                  <a:pos x="T0" y="T1"/>
                </a:cxn>
                <a:cxn ang="0">
                  <a:pos x="T2" y="T3"/>
                </a:cxn>
                <a:cxn ang="0">
                  <a:pos x="T4" y="T5"/>
                </a:cxn>
                <a:cxn ang="0">
                  <a:pos x="T6" y="T7"/>
                </a:cxn>
              </a:cxnLst>
              <a:rect l="T8" t="T9" r="T10" b="T11"/>
              <a:pathLst>
                <a:path w="21600" h="21600">
                  <a:moveTo>
                    <a:pt x="0" y="0"/>
                  </a:moveTo>
                  <a:lnTo>
                    <a:pt x="10800" y="21600"/>
                  </a:lnTo>
                  <a:lnTo>
                    <a:pt x="10800" y="21600"/>
                  </a:lnTo>
                  <a:lnTo>
                    <a:pt x="21600" y="0"/>
                  </a:lnTo>
                  <a:close/>
                </a:path>
              </a:pathLst>
            </a:custGeom>
            <a:solidFill>
              <a:srgbClr val="FF99CC"/>
            </a:solidFill>
            <a:ln>
              <a:noFill/>
            </a:ln>
            <a:effectLst/>
            <a:scene3d>
              <a:camera prst="legacyPerspectiveBottom"/>
              <a:lightRig rig="legacyFlat3" dir="t"/>
            </a:scene3d>
            <a:sp3d extrusionH="887400" prstMaterial="legacyMatte">
              <a:bevelT w="13500" h="13500" prst="angle"/>
              <a:bevelB w="13500" h="13500" prst="angle"/>
              <a:extrusionClr>
                <a:srgbClr val="FF99CC"/>
              </a:extrusionClr>
              <a:contourClr>
                <a:srgbClr val="FF99CC"/>
              </a:contourClr>
            </a:sp3d>
            <a:extLst>
              <a:ext uri="{91240B29-F687-4F45-9708-019B960494DF}">
                <a14:hiddenLine xmlns:a14="http://schemas.microsoft.com/office/drawing/2010/main" w="22225">
                  <a:noFill/>
                  <a:miter lim="800000"/>
                  <a:headEnd/>
                  <a:tailEnd/>
                </a14:hiddenLine>
              </a:ext>
              <a:ext uri="{AF507438-7753-43E0-B8FC-AC1667EBCBE1}">
                <a14:hiddenEffects xmlns:a14="http://schemas.microsoft.com/office/drawing/2010/main">
                  <a:effectLst>
                    <a:outerShdw sy="50000" rotWithShape="0">
                      <a:srgbClr val="808080">
                        <a:alpha val="50000"/>
                      </a:srgbClr>
                    </a:outerShdw>
                  </a:effectLst>
                </a14:hiddenEffects>
              </a:ext>
            </a:extLst>
          </p:spPr>
          <p:txBody>
            <a:bodyPr rot="10800000" wrap="none" anchor="ctr">
              <a:flatTx/>
            </a:bodyPr>
            <a:lstStyle/>
            <a:p>
              <a:pPr algn="ctr" eaLnBrk="0" hangingPunct="0"/>
              <a:endParaRPr lang="fa-IR" altLang="en-US" sz="2000">
                <a:latin typeface="Arial Narrow" panose="020B0606020202030204" pitchFamily="34" charset="0"/>
                <a:cs typeface="Homa" panose="00000400000000000000" pitchFamily="2" charset="-78"/>
              </a:endParaRPr>
            </a:p>
            <a:p>
              <a:pPr algn="ctr" eaLnBrk="0" hangingPunct="0"/>
              <a:endParaRPr lang="fa-IR" altLang="en-US" sz="2000">
                <a:latin typeface="Arial Narrow" panose="020B0606020202030204" pitchFamily="34" charset="0"/>
                <a:cs typeface="Homa" panose="00000400000000000000" pitchFamily="2" charset="-78"/>
              </a:endParaRPr>
            </a:p>
            <a:p>
              <a:pPr algn="ctr" eaLnBrk="0" hangingPunct="0"/>
              <a:endParaRPr lang="fa-IR" altLang="en-US" sz="2000">
                <a:latin typeface="Arial Narrow" panose="020B0606020202030204" pitchFamily="34" charset="0"/>
                <a:cs typeface="Homa" panose="00000400000000000000" pitchFamily="2" charset="-78"/>
              </a:endParaRPr>
            </a:p>
            <a:p>
              <a:pPr algn="ctr" eaLnBrk="0" hangingPunct="0"/>
              <a:r>
                <a:rPr lang="fa-IR" altLang="en-US" sz="1800">
                  <a:latin typeface="Arial Narrow" panose="020B0606020202030204" pitchFamily="34" charset="0"/>
                  <a:cs typeface="Homa" panose="00000400000000000000" pitchFamily="2" charset="-78"/>
                </a:rPr>
                <a:t>معماري</a:t>
              </a:r>
            </a:p>
            <a:p>
              <a:pPr algn="ctr" eaLnBrk="0" hangingPunct="0"/>
              <a:r>
                <a:rPr lang="fa-IR" altLang="en-US" sz="2000">
                  <a:latin typeface="Arial Narrow" panose="020B0606020202030204" pitchFamily="34" charset="0"/>
                  <a:cs typeface="Homa" panose="00000400000000000000" pitchFamily="2" charset="-78"/>
                </a:rPr>
                <a:t>داده</a:t>
              </a:r>
              <a:r>
                <a:rPr lang="fa-IR" altLang="en-US" sz="2000">
                  <a:latin typeface="Arial Narrow" panose="020B0606020202030204" pitchFamily="34" charset="0"/>
                  <a:cs typeface="Roya" panose="00000400000000000000" pitchFamily="2" charset="-78"/>
                </a:rPr>
                <a:t>‌</a:t>
              </a:r>
              <a:r>
                <a:rPr lang="fa-IR" altLang="en-US" sz="2000">
                  <a:latin typeface="Arial Narrow" panose="020B0606020202030204" pitchFamily="34" charset="0"/>
                  <a:cs typeface="Homa" panose="00000400000000000000" pitchFamily="2" charset="-78"/>
                </a:rPr>
                <a:t>ها</a:t>
              </a:r>
              <a:endParaRPr lang="en-US" altLang="en-US" sz="2000">
                <a:latin typeface="Arial Narrow" panose="020B0606020202030204" pitchFamily="34" charset="0"/>
                <a:cs typeface="Homa" panose="00000400000000000000" pitchFamily="2" charset="-78"/>
              </a:endParaRPr>
            </a:p>
            <a:p>
              <a:pPr algn="ctr" eaLnBrk="0" hangingPunct="0"/>
              <a:endParaRPr lang="en-US" altLang="en-US" sz="2000">
                <a:latin typeface="Arial Narrow" panose="020B0606020202030204" pitchFamily="34" charset="0"/>
                <a:cs typeface="Homa" panose="00000400000000000000" pitchFamily="2" charset="-78"/>
              </a:endParaRPr>
            </a:p>
          </p:txBody>
        </p:sp>
        <p:sp>
          <p:nvSpPr>
            <p:cNvPr id="703512" name="AutoShape 24"/>
            <p:cNvSpPr>
              <a:spLocks noChangeArrowheads="1"/>
            </p:cNvSpPr>
            <p:nvPr/>
          </p:nvSpPr>
          <p:spPr bwMode="auto">
            <a:xfrm rot="10800000">
              <a:off x="55" y="2443"/>
              <a:ext cx="2074" cy="561"/>
            </a:xfrm>
            <a:custGeom>
              <a:avLst/>
              <a:gdLst>
                <a:gd name="G0" fmla="+- 2707 0 0"/>
                <a:gd name="G1" fmla="+- 21600 0 2707"/>
                <a:gd name="G2" fmla="*/ 2707 1 2"/>
                <a:gd name="G3" fmla="+- 21600 0 G2"/>
                <a:gd name="G4" fmla="+/ 2707 21600 2"/>
                <a:gd name="G5" fmla="+/ G1 0 2"/>
                <a:gd name="G6" fmla="*/ 21600 21600 2707"/>
                <a:gd name="G7" fmla="*/ G6 1 2"/>
                <a:gd name="G8" fmla="+- 21600 0 G7"/>
                <a:gd name="G9" fmla="*/ 21600 1 2"/>
                <a:gd name="G10" fmla="+- 2707 0 G9"/>
                <a:gd name="G11" fmla="?: G10 G8 0"/>
                <a:gd name="G12" fmla="?: G10 G7 21600"/>
                <a:gd name="T0" fmla="*/ 20246 w 21600"/>
                <a:gd name="T1" fmla="*/ 10800 h 21600"/>
                <a:gd name="T2" fmla="*/ 10800 w 21600"/>
                <a:gd name="T3" fmla="*/ 21600 h 21600"/>
                <a:gd name="T4" fmla="*/ 1354 w 21600"/>
                <a:gd name="T5" fmla="*/ 10800 h 21600"/>
                <a:gd name="T6" fmla="*/ 10800 w 21600"/>
                <a:gd name="T7" fmla="*/ 0 h 21600"/>
                <a:gd name="T8" fmla="*/ 3154 w 21600"/>
                <a:gd name="T9" fmla="*/ 3154 h 21600"/>
                <a:gd name="T10" fmla="*/ 18446 w 21600"/>
                <a:gd name="T11" fmla="*/ 18446 h 21600"/>
              </a:gdLst>
              <a:ahLst/>
              <a:cxnLst>
                <a:cxn ang="0">
                  <a:pos x="T0" y="T1"/>
                </a:cxn>
                <a:cxn ang="0">
                  <a:pos x="T2" y="T3"/>
                </a:cxn>
                <a:cxn ang="0">
                  <a:pos x="T4" y="T5"/>
                </a:cxn>
                <a:cxn ang="0">
                  <a:pos x="T6" y="T7"/>
                </a:cxn>
              </a:cxnLst>
              <a:rect l="T8" t="T9" r="T10" b="T11"/>
              <a:pathLst>
                <a:path w="21600" h="21600">
                  <a:moveTo>
                    <a:pt x="0" y="0"/>
                  </a:moveTo>
                  <a:lnTo>
                    <a:pt x="2707" y="21600"/>
                  </a:lnTo>
                  <a:lnTo>
                    <a:pt x="18893" y="21600"/>
                  </a:lnTo>
                  <a:lnTo>
                    <a:pt x="21600" y="0"/>
                  </a:lnTo>
                  <a:close/>
                </a:path>
              </a:pathLst>
            </a:custGeom>
            <a:solidFill>
              <a:srgbClr val="CCCC00"/>
            </a:solidFill>
            <a:ln>
              <a:noFill/>
            </a:ln>
            <a:effectLst/>
            <a:scene3d>
              <a:camera prst="legacyPerspectiveBottom"/>
              <a:lightRig rig="legacyFlat3" dir="t"/>
            </a:scene3d>
            <a:sp3d extrusionH="887400" prstMaterial="legacyMatte">
              <a:bevelT w="13500" h="13500" prst="angle"/>
              <a:bevelB w="13500" h="13500" prst="angle"/>
              <a:extrusionClr>
                <a:srgbClr val="CCCC00"/>
              </a:extrusionClr>
              <a:contourClr>
                <a:srgbClr val="CCCC00"/>
              </a:contourClr>
            </a:sp3d>
            <a:extLst>
              <a:ext uri="{91240B29-F687-4F45-9708-019B960494DF}">
                <a14:hiddenLine xmlns:a14="http://schemas.microsoft.com/office/drawing/2010/main" w="22225">
                  <a:noFill/>
                  <a:miter lim="800000"/>
                  <a:headEnd/>
                  <a:tailEnd/>
                </a14:hiddenLine>
              </a:ext>
              <a:ext uri="{AF507438-7753-43E0-B8FC-AC1667EBCBE1}">
                <a14:hiddenEffects xmlns:a14="http://schemas.microsoft.com/office/drawing/2010/main">
                  <a:effectLst>
                    <a:outerShdw sy="50000" rotWithShape="0">
                      <a:srgbClr val="808080">
                        <a:alpha val="50000"/>
                      </a:srgbClr>
                    </a:outerShdw>
                  </a:effectLst>
                </a14:hiddenEffects>
              </a:ext>
            </a:extLst>
          </p:spPr>
          <p:txBody>
            <a:bodyPr rot="10800000" wrap="none" anchor="ctr">
              <a:flatTx/>
            </a:bodyPr>
            <a:lstStyle/>
            <a:p>
              <a:pPr algn="ctr" eaLnBrk="0" hangingPunct="0"/>
              <a:endParaRPr lang="fa-IR" altLang="en-US" sz="2000">
                <a:latin typeface="Arial Narrow" panose="020B0606020202030204" pitchFamily="34" charset="0"/>
                <a:cs typeface="Homa" panose="00000400000000000000" pitchFamily="2" charset="-78"/>
              </a:endParaRPr>
            </a:p>
            <a:p>
              <a:pPr algn="ctr" eaLnBrk="0" hangingPunct="0"/>
              <a:r>
                <a:rPr lang="fa-IR" altLang="en-US" sz="2000">
                  <a:latin typeface="Arial Narrow" panose="020B0606020202030204" pitchFamily="34" charset="0"/>
                  <a:cs typeface="Homa" panose="00000400000000000000" pitchFamily="2" charset="-78"/>
                </a:rPr>
                <a:t>معماري فناوري</a:t>
              </a:r>
              <a:endParaRPr lang="en-US" altLang="en-US" sz="2000">
                <a:latin typeface="Arial Narrow" panose="020B0606020202030204" pitchFamily="34" charset="0"/>
                <a:cs typeface="Homa" panose="00000400000000000000" pitchFamily="2" charset="-78"/>
              </a:endParaRPr>
            </a:p>
            <a:p>
              <a:pPr algn="ctr" eaLnBrk="0" hangingPunct="0"/>
              <a:endParaRPr lang="en-US" altLang="en-US" sz="2000">
                <a:latin typeface="Arial Narrow" panose="020B0606020202030204" pitchFamily="34" charset="0"/>
                <a:cs typeface="Homa" panose="00000400000000000000" pitchFamily="2" charset="-78"/>
              </a:endParaRPr>
            </a:p>
          </p:txBody>
        </p:sp>
        <p:sp>
          <p:nvSpPr>
            <p:cNvPr id="703513" name="AutoShape 25"/>
            <p:cNvSpPr>
              <a:spLocks noChangeArrowheads="1"/>
            </p:cNvSpPr>
            <p:nvPr/>
          </p:nvSpPr>
          <p:spPr bwMode="auto">
            <a:xfrm rot="10800000">
              <a:off x="334" y="1790"/>
              <a:ext cx="1522" cy="553"/>
            </a:xfrm>
            <a:custGeom>
              <a:avLst/>
              <a:gdLst>
                <a:gd name="G0" fmla="+- 3631 0 0"/>
                <a:gd name="G1" fmla="+- 21600 0 3631"/>
                <a:gd name="G2" fmla="*/ 3631 1 2"/>
                <a:gd name="G3" fmla="+- 21600 0 G2"/>
                <a:gd name="G4" fmla="+/ 3631 21600 2"/>
                <a:gd name="G5" fmla="+/ G1 0 2"/>
                <a:gd name="G6" fmla="*/ 21600 21600 3631"/>
                <a:gd name="G7" fmla="*/ G6 1 2"/>
                <a:gd name="G8" fmla="+- 21600 0 G7"/>
                <a:gd name="G9" fmla="*/ 21600 1 2"/>
                <a:gd name="G10" fmla="+- 3631 0 G9"/>
                <a:gd name="G11" fmla="?: G10 G8 0"/>
                <a:gd name="G12" fmla="?: G10 G7 21600"/>
                <a:gd name="T0" fmla="*/ 19784 w 21600"/>
                <a:gd name="T1" fmla="*/ 10800 h 21600"/>
                <a:gd name="T2" fmla="*/ 10800 w 21600"/>
                <a:gd name="T3" fmla="*/ 21600 h 21600"/>
                <a:gd name="T4" fmla="*/ 1816 w 21600"/>
                <a:gd name="T5" fmla="*/ 10800 h 21600"/>
                <a:gd name="T6" fmla="*/ 10800 w 21600"/>
                <a:gd name="T7" fmla="*/ 0 h 21600"/>
                <a:gd name="T8" fmla="*/ 3616 w 21600"/>
                <a:gd name="T9" fmla="*/ 3616 h 21600"/>
                <a:gd name="T10" fmla="*/ 17984 w 21600"/>
                <a:gd name="T11" fmla="*/ 17984 h 21600"/>
              </a:gdLst>
              <a:ahLst/>
              <a:cxnLst>
                <a:cxn ang="0">
                  <a:pos x="T0" y="T1"/>
                </a:cxn>
                <a:cxn ang="0">
                  <a:pos x="T2" y="T3"/>
                </a:cxn>
                <a:cxn ang="0">
                  <a:pos x="T4" y="T5"/>
                </a:cxn>
                <a:cxn ang="0">
                  <a:pos x="T6" y="T7"/>
                </a:cxn>
              </a:cxnLst>
              <a:rect l="T8" t="T9" r="T10" b="T11"/>
              <a:pathLst>
                <a:path w="21600" h="21600">
                  <a:moveTo>
                    <a:pt x="0" y="0"/>
                  </a:moveTo>
                  <a:lnTo>
                    <a:pt x="3631" y="21600"/>
                  </a:lnTo>
                  <a:lnTo>
                    <a:pt x="17969" y="21600"/>
                  </a:lnTo>
                  <a:lnTo>
                    <a:pt x="21600" y="0"/>
                  </a:lnTo>
                  <a:close/>
                </a:path>
              </a:pathLst>
            </a:custGeom>
            <a:solidFill>
              <a:srgbClr val="66CCFF"/>
            </a:solidFill>
            <a:ln>
              <a:noFill/>
            </a:ln>
            <a:effectLst/>
            <a:scene3d>
              <a:camera prst="legacyPerspectiveBottom"/>
              <a:lightRig rig="legacyFlat3" dir="t"/>
            </a:scene3d>
            <a:sp3d extrusionH="887400" prstMaterial="legacyMatte">
              <a:bevelT w="13500" h="13500" prst="angle"/>
              <a:bevelB w="13500" h="13500" prst="angle"/>
              <a:extrusionClr>
                <a:srgbClr val="66CCFF"/>
              </a:extrusionClr>
              <a:contourClr>
                <a:srgbClr val="66CCFF"/>
              </a:contourClr>
            </a:sp3d>
            <a:extLst>
              <a:ext uri="{91240B29-F687-4F45-9708-019B960494DF}">
                <a14:hiddenLine xmlns:a14="http://schemas.microsoft.com/office/drawing/2010/main" w="22225">
                  <a:noFill/>
                  <a:miter lim="800000"/>
                  <a:headEnd/>
                  <a:tailEnd/>
                </a14:hiddenLine>
              </a:ext>
              <a:ext uri="{AF507438-7753-43E0-B8FC-AC1667EBCBE1}">
                <a14:hiddenEffects xmlns:a14="http://schemas.microsoft.com/office/drawing/2010/main">
                  <a:effectLst>
                    <a:outerShdw sy="50000" rotWithShape="0">
                      <a:srgbClr val="808080">
                        <a:alpha val="50000"/>
                      </a:srgbClr>
                    </a:outerShdw>
                  </a:effectLst>
                </a14:hiddenEffects>
              </a:ext>
            </a:extLst>
          </p:spPr>
          <p:txBody>
            <a:bodyPr rot="10800000" wrap="none" anchor="ctr">
              <a:flatTx/>
            </a:bodyPr>
            <a:lstStyle/>
            <a:p>
              <a:pPr algn="ctr" eaLnBrk="0" hangingPunct="0"/>
              <a:r>
                <a:rPr lang="fa-IR" altLang="en-US" sz="2000">
                  <a:latin typeface="Arial Narrow" panose="020B0606020202030204" pitchFamily="34" charset="0"/>
                  <a:cs typeface="Homa" panose="00000400000000000000" pitchFamily="2" charset="-78"/>
                </a:rPr>
                <a:t>معماري کاربردها</a:t>
              </a:r>
              <a:endParaRPr lang="en-US" altLang="en-US" sz="2000">
                <a:latin typeface="Arial Narrow" panose="020B0606020202030204" pitchFamily="34" charset="0"/>
                <a:cs typeface="Homa" panose="00000400000000000000" pitchFamily="2" charset="-78"/>
              </a:endParaRPr>
            </a:p>
          </p:txBody>
        </p:sp>
      </p:grpSp>
      <p:pic>
        <p:nvPicPr>
          <p:cNvPr id="703514" name="Picture 2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35138" y="3214688"/>
            <a:ext cx="3163887"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3515" name="Picture 2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2125" y="4089400"/>
            <a:ext cx="3165475"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3516" name="Picture 2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62125" y="5178425"/>
            <a:ext cx="3170238"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3517" name="Text Box 29"/>
          <p:cNvSpPr txBox="1">
            <a:spLocks noChangeArrowheads="1"/>
          </p:cNvSpPr>
          <p:nvPr/>
        </p:nvSpPr>
        <p:spPr bwMode="auto">
          <a:xfrm>
            <a:off x="250825" y="3500438"/>
            <a:ext cx="1476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kumimoji="1" lang="ar-SA" altLang="en-US">
                <a:cs typeface="B Titr" panose="00000700000000000000" pitchFamily="2" charset="-78"/>
              </a:rPr>
              <a:t>ديدگاه عملياتي</a:t>
            </a:r>
            <a:endParaRPr kumimoji="1" lang="en-US" altLang="en-US">
              <a:cs typeface="B Titr" panose="00000700000000000000" pitchFamily="2" charset="-78"/>
            </a:endParaRPr>
          </a:p>
        </p:txBody>
      </p:sp>
      <p:sp>
        <p:nvSpPr>
          <p:cNvPr id="703518" name="Text Box 30"/>
          <p:cNvSpPr txBox="1">
            <a:spLocks noChangeArrowheads="1"/>
          </p:cNvSpPr>
          <p:nvPr/>
        </p:nvSpPr>
        <p:spPr bwMode="auto">
          <a:xfrm>
            <a:off x="250825" y="4437063"/>
            <a:ext cx="1482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kumimoji="1" lang="ar-SA" altLang="en-US">
                <a:cs typeface="B Titr" panose="00000700000000000000" pitchFamily="2" charset="-78"/>
              </a:rPr>
              <a:t>ديدگاه  سيستمي</a:t>
            </a:r>
            <a:endParaRPr kumimoji="1" lang="en-US" altLang="en-US">
              <a:cs typeface="B Titr" panose="00000700000000000000" pitchFamily="2" charset="-78"/>
            </a:endParaRPr>
          </a:p>
        </p:txBody>
      </p:sp>
      <p:sp>
        <p:nvSpPr>
          <p:cNvPr id="703519" name="Text Box 31"/>
          <p:cNvSpPr txBox="1">
            <a:spLocks noChangeArrowheads="1"/>
          </p:cNvSpPr>
          <p:nvPr/>
        </p:nvSpPr>
        <p:spPr bwMode="auto">
          <a:xfrm>
            <a:off x="468313" y="5373688"/>
            <a:ext cx="1298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kumimoji="1" lang="ar-SA" altLang="en-US">
                <a:cs typeface="B Titr" panose="00000700000000000000" pitchFamily="2" charset="-78"/>
              </a:rPr>
              <a:t>ديدگاه تكنيكي</a:t>
            </a:r>
            <a:endParaRPr kumimoji="1" lang="en-US" altLang="en-US">
              <a:cs typeface="B Titr" panose="00000700000000000000" pitchFamily="2" charset="-78"/>
            </a:endParaRPr>
          </a:p>
        </p:txBody>
      </p:sp>
    </p:spTree>
    <p:extLst>
      <p:ext uri="{BB962C8B-B14F-4D97-AF65-F5344CB8AC3E}">
        <p14:creationId xmlns:p14="http://schemas.microsoft.com/office/powerpoint/2010/main" val="217198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03492"/>
                                        </p:tgtEl>
                                        <p:attrNameLst>
                                          <p:attrName>style.visibility</p:attrName>
                                        </p:attrNameLst>
                                      </p:cBhvr>
                                      <p:to>
                                        <p:strVal val="visible"/>
                                      </p:to>
                                    </p:set>
                                    <p:animEffect transition="in" filter="dissolve">
                                      <p:cBhvr>
                                        <p:cTn id="7" dur="3000"/>
                                        <p:tgtEl>
                                          <p:spTgt spid="7034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703499"/>
                                        </p:tgtEl>
                                        <p:attrNameLst>
                                          <p:attrName>style.visibility</p:attrName>
                                        </p:attrNameLst>
                                      </p:cBhvr>
                                      <p:to>
                                        <p:strVal val="visible"/>
                                      </p:to>
                                    </p:set>
                                    <p:anim calcmode="lin" valueType="num">
                                      <p:cBhvr>
                                        <p:cTn id="12" dur="2000" fill="hold"/>
                                        <p:tgtEl>
                                          <p:spTgt spid="703499"/>
                                        </p:tgtEl>
                                        <p:attrNameLst>
                                          <p:attrName>ppt_w</p:attrName>
                                        </p:attrNameLst>
                                      </p:cBhvr>
                                      <p:tavLst>
                                        <p:tav tm="0">
                                          <p:val>
                                            <p:fltVal val="0"/>
                                          </p:val>
                                        </p:tav>
                                        <p:tav tm="100000">
                                          <p:val>
                                            <p:strVal val="#ppt_w"/>
                                          </p:val>
                                        </p:tav>
                                      </p:tavLst>
                                    </p:anim>
                                    <p:anim calcmode="lin" valueType="num">
                                      <p:cBhvr>
                                        <p:cTn id="13" dur="2000" fill="hold"/>
                                        <p:tgtEl>
                                          <p:spTgt spid="703499"/>
                                        </p:tgtEl>
                                        <p:attrNameLst>
                                          <p:attrName>ppt_h</p:attrName>
                                        </p:attrNameLst>
                                      </p:cBhvr>
                                      <p:tavLst>
                                        <p:tav tm="0">
                                          <p:val>
                                            <p:fltVal val="0"/>
                                          </p:val>
                                        </p:tav>
                                        <p:tav tm="100000">
                                          <p:val>
                                            <p:strVal val="#ppt_h"/>
                                          </p:val>
                                        </p:tav>
                                      </p:tavLst>
                                    </p:anim>
                                    <p:animEffect transition="in" filter="fade">
                                      <p:cBhvr>
                                        <p:cTn id="14" dur="2000"/>
                                        <p:tgtEl>
                                          <p:spTgt spid="70349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xit" presetSubtype="0" fill="hold" nodeType="clickEffect">
                                  <p:stCondLst>
                                    <p:cond delay="0"/>
                                  </p:stCondLst>
                                  <p:childTnLst>
                                    <p:animEffect transition="out" filter="dissolve">
                                      <p:cBhvr>
                                        <p:cTn id="18" dur="500"/>
                                        <p:tgtEl>
                                          <p:spTgt spid="703499"/>
                                        </p:tgtEl>
                                      </p:cBhvr>
                                    </p:animEffect>
                                    <p:set>
                                      <p:cBhvr>
                                        <p:cTn id="19" dur="1" fill="hold">
                                          <p:stCondLst>
                                            <p:cond delay="499"/>
                                          </p:stCondLst>
                                        </p:cTn>
                                        <p:tgtEl>
                                          <p:spTgt spid="703499"/>
                                        </p:tgtEl>
                                        <p:attrNameLst>
                                          <p:attrName>style.visibility</p:attrName>
                                        </p:attrNameLst>
                                      </p:cBhvr>
                                      <p:to>
                                        <p:strVal val="hidden"/>
                                      </p:to>
                                    </p:set>
                                  </p:childTnLst>
                                </p:cTn>
                              </p:par>
                            </p:childTnLst>
                          </p:cTn>
                        </p:par>
                        <p:par>
                          <p:cTn id="20" fill="hold" nodeType="afterGroup">
                            <p:stCondLst>
                              <p:cond delay="500"/>
                            </p:stCondLst>
                            <p:childTnLst>
                              <p:par>
                                <p:cTn id="21" presetID="53" presetClass="entr" presetSubtype="0" fill="hold" nodeType="afterEffect">
                                  <p:stCondLst>
                                    <p:cond delay="0"/>
                                  </p:stCondLst>
                                  <p:childTnLst>
                                    <p:set>
                                      <p:cBhvr>
                                        <p:cTn id="22" dur="1" fill="hold">
                                          <p:stCondLst>
                                            <p:cond delay="0"/>
                                          </p:stCondLst>
                                        </p:cTn>
                                        <p:tgtEl>
                                          <p:spTgt spid="703510"/>
                                        </p:tgtEl>
                                        <p:attrNameLst>
                                          <p:attrName>style.visibility</p:attrName>
                                        </p:attrNameLst>
                                      </p:cBhvr>
                                      <p:to>
                                        <p:strVal val="visible"/>
                                      </p:to>
                                    </p:set>
                                    <p:anim calcmode="lin" valueType="num">
                                      <p:cBhvr>
                                        <p:cTn id="23" dur="2000" fill="hold"/>
                                        <p:tgtEl>
                                          <p:spTgt spid="703510"/>
                                        </p:tgtEl>
                                        <p:attrNameLst>
                                          <p:attrName>ppt_w</p:attrName>
                                        </p:attrNameLst>
                                      </p:cBhvr>
                                      <p:tavLst>
                                        <p:tav tm="0">
                                          <p:val>
                                            <p:fltVal val="0"/>
                                          </p:val>
                                        </p:tav>
                                        <p:tav tm="100000">
                                          <p:val>
                                            <p:strVal val="#ppt_w"/>
                                          </p:val>
                                        </p:tav>
                                      </p:tavLst>
                                    </p:anim>
                                    <p:anim calcmode="lin" valueType="num">
                                      <p:cBhvr>
                                        <p:cTn id="24" dur="2000" fill="hold"/>
                                        <p:tgtEl>
                                          <p:spTgt spid="703510"/>
                                        </p:tgtEl>
                                        <p:attrNameLst>
                                          <p:attrName>ppt_h</p:attrName>
                                        </p:attrNameLst>
                                      </p:cBhvr>
                                      <p:tavLst>
                                        <p:tav tm="0">
                                          <p:val>
                                            <p:fltVal val="0"/>
                                          </p:val>
                                        </p:tav>
                                        <p:tav tm="100000">
                                          <p:val>
                                            <p:strVal val="#ppt_h"/>
                                          </p:val>
                                        </p:tav>
                                      </p:tavLst>
                                    </p:anim>
                                    <p:animEffect transition="in" filter="fade">
                                      <p:cBhvr>
                                        <p:cTn id="25" dur="2000"/>
                                        <p:tgtEl>
                                          <p:spTgt spid="7035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xit" presetSubtype="0" fill="hold" nodeType="clickEffect">
                                  <p:stCondLst>
                                    <p:cond delay="0"/>
                                  </p:stCondLst>
                                  <p:childTnLst>
                                    <p:animEffect transition="out" filter="dissolve">
                                      <p:cBhvr>
                                        <p:cTn id="29" dur="500"/>
                                        <p:tgtEl>
                                          <p:spTgt spid="703510"/>
                                        </p:tgtEl>
                                      </p:cBhvr>
                                    </p:animEffect>
                                    <p:set>
                                      <p:cBhvr>
                                        <p:cTn id="30" dur="1" fill="hold">
                                          <p:stCondLst>
                                            <p:cond delay="499"/>
                                          </p:stCondLst>
                                        </p:cTn>
                                        <p:tgtEl>
                                          <p:spTgt spid="703510"/>
                                        </p:tgtEl>
                                        <p:attrNameLst>
                                          <p:attrName>style.visibility</p:attrName>
                                        </p:attrNameLst>
                                      </p:cBhvr>
                                      <p:to>
                                        <p:strVal val="hidden"/>
                                      </p:to>
                                    </p:set>
                                  </p:childTnLst>
                                </p:cTn>
                              </p:par>
                            </p:childTnLst>
                          </p:cTn>
                        </p:par>
                        <p:par>
                          <p:cTn id="31" fill="hold" nodeType="afterGroup">
                            <p:stCondLst>
                              <p:cond delay="500"/>
                            </p:stCondLst>
                            <p:childTnLst>
                              <p:par>
                                <p:cTn id="32" presetID="9" presetClass="entr" presetSubtype="0" fill="hold" nodeType="afterEffect">
                                  <p:stCondLst>
                                    <p:cond delay="0"/>
                                  </p:stCondLst>
                                  <p:childTnLst>
                                    <p:set>
                                      <p:cBhvr>
                                        <p:cTn id="33" dur="1" fill="hold">
                                          <p:stCondLst>
                                            <p:cond delay="0"/>
                                          </p:stCondLst>
                                        </p:cTn>
                                        <p:tgtEl>
                                          <p:spTgt spid="703514"/>
                                        </p:tgtEl>
                                        <p:attrNameLst>
                                          <p:attrName>style.visibility</p:attrName>
                                        </p:attrNameLst>
                                      </p:cBhvr>
                                      <p:to>
                                        <p:strVal val="visible"/>
                                      </p:to>
                                    </p:set>
                                    <p:animEffect transition="in" filter="dissolve">
                                      <p:cBhvr>
                                        <p:cTn id="34" dur="500"/>
                                        <p:tgtEl>
                                          <p:spTgt spid="703514"/>
                                        </p:tgtEl>
                                      </p:cBhvr>
                                    </p:animEffect>
                                  </p:childTnLst>
                                </p:cTn>
                              </p:par>
                            </p:childTnLst>
                          </p:cTn>
                        </p:par>
                        <p:par>
                          <p:cTn id="35" fill="hold" nodeType="afterGroup">
                            <p:stCondLst>
                              <p:cond delay="1000"/>
                            </p:stCondLst>
                            <p:childTnLst>
                              <p:par>
                                <p:cTn id="36" presetID="22" presetClass="entr" presetSubtype="1" fill="hold" grpId="0" nodeType="afterEffect">
                                  <p:stCondLst>
                                    <p:cond delay="0"/>
                                  </p:stCondLst>
                                  <p:childTnLst>
                                    <p:set>
                                      <p:cBhvr>
                                        <p:cTn id="37" dur="1" fill="hold">
                                          <p:stCondLst>
                                            <p:cond delay="0"/>
                                          </p:stCondLst>
                                        </p:cTn>
                                        <p:tgtEl>
                                          <p:spTgt spid="703517"/>
                                        </p:tgtEl>
                                        <p:attrNameLst>
                                          <p:attrName>style.visibility</p:attrName>
                                        </p:attrNameLst>
                                      </p:cBhvr>
                                      <p:to>
                                        <p:strVal val="visible"/>
                                      </p:to>
                                    </p:set>
                                    <p:animEffect transition="in" filter="wipe(up)">
                                      <p:cBhvr>
                                        <p:cTn id="38" dur="500"/>
                                        <p:tgtEl>
                                          <p:spTgt spid="703517"/>
                                        </p:tgtEl>
                                      </p:cBhvr>
                                    </p:animEffect>
                                  </p:childTnLst>
                                </p:cTn>
                              </p:par>
                            </p:childTnLst>
                          </p:cTn>
                        </p:par>
                        <p:par>
                          <p:cTn id="39" fill="hold" nodeType="afterGroup">
                            <p:stCondLst>
                              <p:cond delay="1500"/>
                            </p:stCondLst>
                            <p:childTnLst>
                              <p:par>
                                <p:cTn id="40" presetID="9" presetClass="entr" presetSubtype="0" fill="hold" nodeType="afterEffect">
                                  <p:stCondLst>
                                    <p:cond delay="0"/>
                                  </p:stCondLst>
                                  <p:childTnLst>
                                    <p:set>
                                      <p:cBhvr>
                                        <p:cTn id="41" dur="1" fill="hold">
                                          <p:stCondLst>
                                            <p:cond delay="0"/>
                                          </p:stCondLst>
                                        </p:cTn>
                                        <p:tgtEl>
                                          <p:spTgt spid="703515"/>
                                        </p:tgtEl>
                                        <p:attrNameLst>
                                          <p:attrName>style.visibility</p:attrName>
                                        </p:attrNameLst>
                                      </p:cBhvr>
                                      <p:to>
                                        <p:strVal val="visible"/>
                                      </p:to>
                                    </p:set>
                                    <p:animEffect transition="in" filter="dissolve">
                                      <p:cBhvr>
                                        <p:cTn id="42" dur="500"/>
                                        <p:tgtEl>
                                          <p:spTgt spid="703515"/>
                                        </p:tgtEl>
                                      </p:cBhvr>
                                    </p:animEffect>
                                  </p:childTnLst>
                                </p:cTn>
                              </p:par>
                            </p:childTnLst>
                          </p:cTn>
                        </p:par>
                        <p:par>
                          <p:cTn id="43" fill="hold" nodeType="afterGroup">
                            <p:stCondLst>
                              <p:cond delay="2000"/>
                            </p:stCondLst>
                            <p:childTnLst>
                              <p:par>
                                <p:cTn id="44" presetID="22" presetClass="entr" presetSubtype="1" fill="hold" grpId="0" nodeType="afterEffect">
                                  <p:stCondLst>
                                    <p:cond delay="0"/>
                                  </p:stCondLst>
                                  <p:childTnLst>
                                    <p:set>
                                      <p:cBhvr>
                                        <p:cTn id="45" dur="1" fill="hold">
                                          <p:stCondLst>
                                            <p:cond delay="0"/>
                                          </p:stCondLst>
                                        </p:cTn>
                                        <p:tgtEl>
                                          <p:spTgt spid="703518"/>
                                        </p:tgtEl>
                                        <p:attrNameLst>
                                          <p:attrName>style.visibility</p:attrName>
                                        </p:attrNameLst>
                                      </p:cBhvr>
                                      <p:to>
                                        <p:strVal val="visible"/>
                                      </p:to>
                                    </p:set>
                                    <p:animEffect transition="in" filter="wipe(up)">
                                      <p:cBhvr>
                                        <p:cTn id="46" dur="500"/>
                                        <p:tgtEl>
                                          <p:spTgt spid="703518"/>
                                        </p:tgtEl>
                                      </p:cBhvr>
                                    </p:animEffect>
                                  </p:childTnLst>
                                </p:cTn>
                              </p:par>
                            </p:childTnLst>
                          </p:cTn>
                        </p:par>
                        <p:par>
                          <p:cTn id="47" fill="hold" nodeType="afterGroup">
                            <p:stCondLst>
                              <p:cond delay="2500"/>
                            </p:stCondLst>
                            <p:childTnLst>
                              <p:par>
                                <p:cTn id="48" presetID="9" presetClass="entr" presetSubtype="0" fill="hold" nodeType="afterEffect">
                                  <p:stCondLst>
                                    <p:cond delay="0"/>
                                  </p:stCondLst>
                                  <p:childTnLst>
                                    <p:set>
                                      <p:cBhvr>
                                        <p:cTn id="49" dur="1" fill="hold">
                                          <p:stCondLst>
                                            <p:cond delay="0"/>
                                          </p:stCondLst>
                                        </p:cTn>
                                        <p:tgtEl>
                                          <p:spTgt spid="703516"/>
                                        </p:tgtEl>
                                        <p:attrNameLst>
                                          <p:attrName>style.visibility</p:attrName>
                                        </p:attrNameLst>
                                      </p:cBhvr>
                                      <p:to>
                                        <p:strVal val="visible"/>
                                      </p:to>
                                    </p:set>
                                    <p:animEffect transition="in" filter="dissolve">
                                      <p:cBhvr>
                                        <p:cTn id="50" dur="500"/>
                                        <p:tgtEl>
                                          <p:spTgt spid="703516"/>
                                        </p:tgtEl>
                                      </p:cBhvr>
                                    </p:animEffect>
                                  </p:childTnLst>
                                </p:cTn>
                              </p:par>
                            </p:childTnLst>
                          </p:cTn>
                        </p:par>
                        <p:par>
                          <p:cTn id="51" fill="hold" nodeType="afterGroup">
                            <p:stCondLst>
                              <p:cond delay="3000"/>
                            </p:stCondLst>
                            <p:childTnLst>
                              <p:par>
                                <p:cTn id="52" presetID="22" presetClass="entr" presetSubtype="1" fill="hold" grpId="0" nodeType="afterEffect">
                                  <p:stCondLst>
                                    <p:cond delay="0"/>
                                  </p:stCondLst>
                                  <p:childTnLst>
                                    <p:set>
                                      <p:cBhvr>
                                        <p:cTn id="53" dur="1" fill="hold">
                                          <p:stCondLst>
                                            <p:cond delay="0"/>
                                          </p:stCondLst>
                                        </p:cTn>
                                        <p:tgtEl>
                                          <p:spTgt spid="703519"/>
                                        </p:tgtEl>
                                        <p:attrNameLst>
                                          <p:attrName>style.visibility</p:attrName>
                                        </p:attrNameLst>
                                      </p:cBhvr>
                                      <p:to>
                                        <p:strVal val="visible"/>
                                      </p:to>
                                    </p:set>
                                    <p:animEffect transition="in" filter="wipe(up)">
                                      <p:cBhvr>
                                        <p:cTn id="54" dur="500"/>
                                        <p:tgtEl>
                                          <p:spTgt spid="703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517" grpId="0" autoUpdateAnimBg="0"/>
      <p:bldP spid="703518" grpId="0" autoUpdateAnimBg="0"/>
      <p:bldP spid="70351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26" name="Picture 2" descr="Enterprise Architecture Services760x300"/>
          <p:cNvPicPr>
            <a:picLocks noChangeAspect="1" noChangeArrowheads="1"/>
          </p:cNvPicPr>
          <p:nvPr/>
        </p:nvPicPr>
        <p:blipFill rotWithShape="1">
          <a:blip r:embed="rId2" cstate="email">
            <a:lum bright="-24000" contrast="14000"/>
            <a:extLst>
              <a:ext uri="{28A0092B-C50C-407E-A947-70E740481C1C}">
                <a14:useLocalDpi xmlns:a14="http://schemas.microsoft.com/office/drawing/2010/main"/>
              </a:ext>
            </a:extLst>
          </a:blip>
          <a:srcRect/>
          <a:stretch/>
        </p:blipFill>
        <p:spPr bwMode="auto">
          <a:xfrm>
            <a:off x="0" y="0"/>
            <a:ext cx="4240924" cy="6858000"/>
          </a:xfrm>
          <a:prstGeom prst="rect">
            <a:avLst/>
          </a:prstGeom>
          <a:solidFill>
            <a:srgbClr val="FFFF00"/>
          </a:solidFill>
          <a:ln>
            <a:noFill/>
          </a:ln>
          <a:extLst/>
        </p:spPr>
      </p:pic>
      <p:sp>
        <p:nvSpPr>
          <p:cNvPr id="3" name="TextBox 2"/>
          <p:cNvSpPr txBox="1"/>
          <p:nvPr/>
        </p:nvSpPr>
        <p:spPr>
          <a:xfrm>
            <a:off x="4335516" y="1990094"/>
            <a:ext cx="4336342" cy="738664"/>
          </a:xfrm>
          <a:prstGeom prst="rect">
            <a:avLst/>
          </a:prstGeom>
          <a:noFill/>
        </p:spPr>
        <p:txBody>
          <a:bodyPr wrap="square" rtlCol="1">
            <a:spAutoFit/>
          </a:bodyPr>
          <a:lstStyle/>
          <a:p>
            <a:pPr algn="ctr"/>
            <a:r>
              <a:rPr lang="fa-IR" sz="4200" b="1" dirty="0" smtClean="0">
                <a:solidFill>
                  <a:schemeClr val="bg1"/>
                </a:solidFill>
                <a:latin typeface="2  Homa"/>
                <a:cs typeface="B Yagut" pitchFamily="2" charset="-78"/>
              </a:rPr>
              <a:t>معاری سازمانی فدرال</a:t>
            </a:r>
            <a:endParaRPr lang="fa-IR" sz="4200" b="1" dirty="0">
              <a:solidFill>
                <a:schemeClr val="bg1"/>
              </a:solidFill>
              <a:latin typeface="2  Homa"/>
              <a:cs typeface="B Yagut" pitchFamily="2" charset="-78"/>
            </a:endParaRPr>
          </a:p>
        </p:txBody>
      </p:sp>
      <p:sp>
        <p:nvSpPr>
          <p:cNvPr id="4" name="Rectangle 3"/>
          <p:cNvSpPr/>
          <p:nvPr/>
        </p:nvSpPr>
        <p:spPr>
          <a:xfrm>
            <a:off x="4272457" y="2822057"/>
            <a:ext cx="4572000" cy="338554"/>
          </a:xfrm>
          <a:prstGeom prst="rect">
            <a:avLst/>
          </a:prstGeom>
        </p:spPr>
        <p:txBody>
          <a:bodyPr>
            <a:spAutoFit/>
          </a:bodyPr>
          <a:lstStyle/>
          <a:p>
            <a:r>
              <a:rPr lang="nb-NO" altLang="en-US" sz="1600" dirty="0" smtClean="0">
                <a:solidFill>
                  <a:schemeClr val="bg1"/>
                </a:solidFill>
              </a:rPr>
              <a:t>Federal Enterprise Architecture Framework</a:t>
            </a:r>
            <a:endParaRPr lang="fa-IR" sz="1600" dirty="0">
              <a:solidFill>
                <a:schemeClr val="bg1"/>
              </a:solidFill>
            </a:endParaRPr>
          </a:p>
        </p:txBody>
      </p:sp>
      <p:sp>
        <p:nvSpPr>
          <p:cNvPr id="7" name="TextBox 6"/>
          <p:cNvSpPr txBox="1"/>
          <p:nvPr/>
        </p:nvSpPr>
        <p:spPr>
          <a:xfrm>
            <a:off x="4576385" y="4808483"/>
            <a:ext cx="3959737" cy="1569660"/>
          </a:xfrm>
          <a:prstGeom prst="rect">
            <a:avLst/>
          </a:prstGeom>
          <a:noFill/>
        </p:spPr>
        <p:txBody>
          <a:bodyPr wrap="none" rtlCol="1">
            <a:spAutoFit/>
          </a:bodyPr>
          <a:lstStyle/>
          <a:p>
            <a:pPr algn="ctr"/>
            <a:r>
              <a:rPr lang="fa-IR" sz="2400" b="1" dirty="0" smtClean="0">
                <a:solidFill>
                  <a:schemeClr val="bg1"/>
                </a:solidFill>
                <a:cs typeface="B Yagut" pitchFamily="2" charset="-78"/>
              </a:rPr>
              <a:t>رضا دبیری</a:t>
            </a:r>
          </a:p>
          <a:p>
            <a:pPr algn="ctr"/>
            <a:r>
              <a:rPr lang="fa-IR" sz="1600" b="1" dirty="0" smtClean="0">
                <a:solidFill>
                  <a:schemeClr val="bg1"/>
                </a:solidFill>
                <a:cs typeface="B Yagut" pitchFamily="2" charset="-78"/>
              </a:rPr>
              <a:t>دانشجوی کارشناسی ارشد مدیریت فناوری اطلاعات</a:t>
            </a:r>
          </a:p>
          <a:p>
            <a:pPr algn="ctr"/>
            <a:endParaRPr lang="fa-IR" sz="1600" b="1" dirty="0" smtClean="0">
              <a:solidFill>
                <a:schemeClr val="bg1"/>
              </a:solidFill>
              <a:cs typeface="B Yagut" pitchFamily="2" charset="-78"/>
            </a:endParaRPr>
          </a:p>
          <a:p>
            <a:pPr algn="ctr"/>
            <a:r>
              <a:rPr lang="fa-IR" sz="1600" b="1" dirty="0" smtClean="0">
                <a:solidFill>
                  <a:schemeClr val="bg1"/>
                </a:solidFill>
                <a:cs typeface="B Yagut" pitchFamily="2" charset="-78"/>
              </a:rPr>
              <a:t>پاییز 94</a:t>
            </a:r>
          </a:p>
          <a:p>
            <a:pPr algn="ctr"/>
            <a:endParaRPr lang="fa-IR" sz="2400" b="1" dirty="0">
              <a:solidFill>
                <a:schemeClr val="bg1"/>
              </a:solidFill>
              <a:cs typeface="B Yagut" pitchFamily="2" charset="-78"/>
            </a:endParaRPr>
          </a:p>
        </p:txBody>
      </p:sp>
      <p:sp>
        <p:nvSpPr>
          <p:cNvPr id="11" name="Rectangle 10"/>
          <p:cNvSpPr/>
          <p:nvPr/>
        </p:nvSpPr>
        <p:spPr>
          <a:xfrm>
            <a:off x="0" y="1"/>
            <a:ext cx="4083269" cy="6858000"/>
          </a:xfrm>
          <a:prstGeom prst="rect">
            <a:avLst/>
          </a:prstGeom>
          <a:solidFill>
            <a:srgbClr val="000000">
              <a:alpha val="61176"/>
            </a:srgbClr>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
        <p:nvSpPr>
          <p:cNvPr id="12" name="Slide Number Placeholder 11"/>
          <p:cNvSpPr>
            <a:spLocks noGrp="1"/>
          </p:cNvSpPr>
          <p:nvPr>
            <p:ph type="sldNum" sz="quarter" idx="12"/>
          </p:nvPr>
        </p:nvSpPr>
        <p:spPr/>
        <p:txBody>
          <a:bodyPr/>
          <a:lstStyle/>
          <a:p>
            <a:fld id="{B0665EA5-0B15-410E-9B1A-F61E11C28FB9}" type="slidenum">
              <a:rPr lang="en-US" smtClean="0"/>
              <a:pPr/>
              <a:t>2</a:t>
            </a:fld>
            <a:endParaRPr lang="en-US"/>
          </a:p>
        </p:txBody>
      </p:sp>
    </p:spTree>
    <p:extLst>
      <p:ext uri="{BB962C8B-B14F-4D97-AF65-F5344CB8AC3E}">
        <p14:creationId xmlns:p14="http://schemas.microsoft.com/office/powerpoint/2010/main" val="5821295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lide(fromBottom)">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11"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6076" y="-831755"/>
            <a:ext cx="7883611" cy="6908686"/>
          </a:xfrm>
          <a:prstGeom prst="rect">
            <a:avLst/>
          </a:prstGeom>
        </p:spPr>
        <p:txBody>
          <a:bodyPr wrap="square">
            <a:spAutoFit/>
          </a:bodyPr>
          <a:lstStyle/>
          <a:p>
            <a:pPr algn="r" rtl="1">
              <a:lnSpc>
                <a:spcPct val="107000"/>
              </a:lnSpc>
              <a:spcAft>
                <a:spcPts val="0"/>
              </a:spcAft>
            </a:pPr>
            <a:r>
              <a:rPr lang="fa-IR" dirty="0">
                <a:latin typeface="Calibri" panose="020F0502020204030204" pitchFamily="34" charset="0"/>
                <a:ea typeface="Calibri" panose="020F0502020204030204" pitchFamily="34" charset="0"/>
                <a:cs typeface="2  Mitra" panose="00000400000000000000" pitchFamily="2" charset="-78"/>
              </a:rPr>
              <a:t>چارچوبهای رایج معماری</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dirty="0">
                <a:latin typeface="Calibri" panose="020F0502020204030204" pitchFamily="34" charset="0"/>
                <a:ea typeface="Calibri" panose="020F0502020204030204" pitchFamily="34" charset="0"/>
                <a:cs typeface="2  Mitra" panose="00000400000000000000" pitchFamily="2" charset="-78"/>
              </a:rPr>
              <a:t>چارچوب معماری زکمن</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dirty="0">
                <a:latin typeface="Calibri" panose="020F0502020204030204" pitchFamily="34" charset="0"/>
                <a:ea typeface="Calibri" panose="020F0502020204030204" pitchFamily="34" charset="0"/>
                <a:cs typeface="2  Mitra" panose="00000400000000000000" pitchFamily="2" charset="-78"/>
              </a:rPr>
              <a:t>در سال 1987 توسط جان زکمن ارائه شده و از نقطه نظر تئوری یکی از کاملترین چار چوبهای معماری موجود است . مبانی و مفاهیم مطرح در این چارچوب بسیاری از چارچوبهای معماری دیگر را تحت تاثیر قر ار می دهد .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dirty="0">
                <a:latin typeface="Calibri" panose="020F0502020204030204" pitchFamily="34" charset="0"/>
                <a:ea typeface="Calibri" panose="020F0502020204030204" pitchFamily="34" charset="0"/>
                <a:cs typeface="2  Mitra" panose="00000400000000000000" pitchFamily="2" charset="-78"/>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dirty="0">
                <a:latin typeface="Calibri" panose="020F0502020204030204" pitchFamily="34" charset="0"/>
                <a:ea typeface="Calibri" panose="020F0502020204030204" pitchFamily="34" charset="0"/>
                <a:cs typeface="2  Mitra" panose="00000400000000000000" pitchFamily="2" charset="-78"/>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dirty="0">
                <a:latin typeface="Calibri" panose="020F0502020204030204" pitchFamily="34" charset="0"/>
                <a:ea typeface="Calibri" panose="020F0502020204030204" pitchFamily="34" charset="0"/>
                <a:cs typeface="2  Mitra" panose="00000400000000000000" pitchFamily="2" charset="-78"/>
              </a:rPr>
              <a:t>چارچوب معماری خزانه داری </a:t>
            </a:r>
            <a:r>
              <a:rPr lang="en-US" dirty="0">
                <a:latin typeface="Calibri" panose="020F0502020204030204" pitchFamily="34" charset="0"/>
                <a:ea typeface="Calibri" panose="020F0502020204030204" pitchFamily="34" charset="0"/>
                <a:cs typeface="2  Mitra" panose="00000400000000000000" pitchFamily="2" charset="-78"/>
              </a:rPr>
              <a:t>TEAF</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dirty="0">
                <a:latin typeface="Calibri" panose="020F0502020204030204" pitchFamily="34" charset="0"/>
                <a:ea typeface="Calibri" panose="020F0502020204030204" pitchFamily="34" charset="0"/>
                <a:cs typeface="2  Mitra" panose="00000400000000000000" pitchFamily="2" charset="-78"/>
              </a:rPr>
              <a:t>توسط اداره خزانه داری دولت آمریکا و با توجه به مدل خزانه داری قبلی دولت، در سال 2000 ایجاد و ارائه گردید. مناسب جهت سیستم های خزانه داری، مدیریت بودجه، و مدیریت مالی است.</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dirty="0">
                <a:latin typeface="Calibri" panose="020F0502020204030204" pitchFamily="34" charset="0"/>
                <a:ea typeface="Calibri" panose="020F0502020204030204" pitchFamily="34" charset="0"/>
                <a:cs typeface="2  Mitra" panose="00000400000000000000" pitchFamily="2" charset="-78"/>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dirty="0">
                <a:latin typeface="Calibri" panose="020F0502020204030204" pitchFamily="34" charset="0"/>
                <a:ea typeface="Calibri" panose="020F0502020204030204" pitchFamily="34" charset="0"/>
                <a:cs typeface="2  Mitra" panose="00000400000000000000" pitchFamily="2" charset="-78"/>
              </a:rPr>
              <a:t>چارچوب معماری </a:t>
            </a:r>
            <a:r>
              <a:rPr lang="en-US" dirty="0">
                <a:latin typeface="Calibri" panose="020F0502020204030204" pitchFamily="34" charset="0"/>
                <a:ea typeface="Calibri" panose="020F0502020204030204" pitchFamily="34" charset="0"/>
                <a:cs typeface="2  Mitra" panose="00000400000000000000" pitchFamily="2" charset="-78"/>
              </a:rPr>
              <a:t>TOGAF</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dirty="0">
                <a:latin typeface="Calibri" panose="020F0502020204030204" pitchFamily="34" charset="0"/>
                <a:ea typeface="Calibri" panose="020F0502020204030204" pitchFamily="34" charset="0"/>
                <a:cs typeface="2  Mitra" panose="00000400000000000000" pitchFamily="2" charset="-78"/>
              </a:rPr>
              <a:t>در سال 1195 توسط موسسه </a:t>
            </a:r>
            <a:r>
              <a:rPr lang="en-US" dirty="0">
                <a:latin typeface="Calibri" panose="020F0502020204030204" pitchFamily="34" charset="0"/>
                <a:ea typeface="Calibri" panose="020F0502020204030204" pitchFamily="34" charset="0"/>
                <a:cs typeface="2  Mitra" panose="00000400000000000000" pitchFamily="2" charset="-78"/>
              </a:rPr>
              <a:t>Open Group</a:t>
            </a:r>
            <a:r>
              <a:rPr lang="fa-IR" dirty="0">
                <a:latin typeface="Calibri" panose="020F0502020204030204" pitchFamily="34" charset="0"/>
                <a:ea typeface="Calibri" panose="020F0502020204030204" pitchFamily="34" charset="0"/>
                <a:cs typeface="2  Mitra" panose="00000400000000000000" pitchFamily="2" charset="-78"/>
              </a:rPr>
              <a:t> براساس یک چارچوب قدیمی تر ارائه شد.</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dirty="0">
                <a:latin typeface="Calibri" panose="020F0502020204030204" pitchFamily="34" charset="0"/>
                <a:ea typeface="Calibri" panose="020F0502020204030204" pitchFamily="34" charset="0"/>
                <a:cs typeface="2  Mitra" panose="00000400000000000000" pitchFamily="2" charset="-78"/>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dirty="0">
                <a:latin typeface="Calibri" panose="020F0502020204030204" pitchFamily="34" charset="0"/>
                <a:ea typeface="Calibri" panose="020F0502020204030204" pitchFamily="34" charset="0"/>
                <a:cs typeface="2  Mitra" panose="00000400000000000000" pitchFamily="2" charset="-78"/>
              </a:rPr>
              <a:t>چارچوب معمای </a:t>
            </a:r>
            <a:r>
              <a:rPr lang="en-US" dirty="0" err="1">
                <a:latin typeface="Calibri" panose="020F0502020204030204" pitchFamily="34" charset="0"/>
                <a:ea typeface="Calibri" panose="020F0502020204030204" pitchFamily="34" charset="0"/>
                <a:cs typeface="2  Mitra" panose="00000400000000000000" pitchFamily="2" charset="-78"/>
              </a:rPr>
              <a:t>DoDAF</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dirty="0">
                <a:latin typeface="Calibri" panose="020F0502020204030204" pitchFamily="34" charset="0"/>
                <a:ea typeface="Calibri" panose="020F0502020204030204" pitchFamily="34" charset="0"/>
                <a:cs typeface="2  Mitra" panose="00000400000000000000" pitchFamily="2" charset="-78"/>
              </a:rPr>
              <a:t>براساس چارچوب</a:t>
            </a:r>
            <a:r>
              <a:rPr lang="en-US" dirty="0">
                <a:latin typeface="Calibri" panose="020F0502020204030204" pitchFamily="34" charset="0"/>
                <a:ea typeface="Calibri" panose="020F0502020204030204" pitchFamily="34" charset="0"/>
                <a:cs typeface="2  Mitra" panose="00000400000000000000" pitchFamily="2" charset="-78"/>
              </a:rPr>
              <a:t>C4ISR</a:t>
            </a:r>
            <a:r>
              <a:rPr lang="fa-IR" dirty="0">
                <a:latin typeface="Calibri" panose="020F0502020204030204" pitchFamily="34" charset="0"/>
                <a:ea typeface="Calibri" panose="020F0502020204030204" pitchFamily="34" charset="0"/>
                <a:cs typeface="2  Mitra" panose="00000400000000000000" pitchFamily="2" charset="-78"/>
              </a:rPr>
              <a:t> توسط وزارت دفاع آمریکا ارائه شد. این چارچوب مناسب سازمانهای نظامی است.</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dirty="0">
                <a:latin typeface="Calibri" panose="020F0502020204030204" pitchFamily="34" charset="0"/>
                <a:ea typeface="Calibri" panose="020F0502020204030204" pitchFamily="34" charset="0"/>
                <a:cs typeface="2  Mitra" panose="00000400000000000000" pitchFamily="2" charset="-78"/>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dirty="0">
                <a:latin typeface="Calibri" panose="020F0502020204030204" pitchFamily="34" charset="0"/>
                <a:ea typeface="Calibri" panose="020F0502020204030204" pitchFamily="34" charset="0"/>
                <a:cs typeface="2  Mitra" panose="00000400000000000000" pitchFamily="2" charset="-78"/>
              </a:rPr>
              <a:t>چارچوب معماری فدرال </a:t>
            </a:r>
            <a:r>
              <a:rPr lang="en-US" dirty="0">
                <a:latin typeface="Calibri" panose="020F0502020204030204" pitchFamily="34" charset="0"/>
                <a:ea typeface="Calibri" panose="020F0502020204030204" pitchFamily="34" charset="0"/>
                <a:cs typeface="2  Mitra" panose="00000400000000000000" pitchFamily="2" charset="-78"/>
              </a:rPr>
              <a:t>FEAF</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dirty="0">
                <a:latin typeface="Calibri" panose="020F0502020204030204" pitchFamily="34" charset="0"/>
                <a:ea typeface="Calibri" panose="020F0502020204030204" pitchFamily="34" charset="0"/>
                <a:cs typeface="2  Mitra" panose="00000400000000000000" pitchFamily="2" charset="-78"/>
              </a:rPr>
              <a:t>با تصویب قانون کلینگر -کوهن در سال 1996 همه بخشهای دولت فدرال آمریکا موظف به تدوین معماری سازمانی خود شدند . به همین منظور واحد مدیریت ارشد اطلاعات فدرال اقدام به تهیه و انتشار چارچوب معماری </a:t>
            </a:r>
            <a:r>
              <a:rPr lang="en-US" dirty="0">
                <a:latin typeface="Calibri" panose="020F0502020204030204" pitchFamily="34" charset="0"/>
                <a:ea typeface="Calibri" panose="020F0502020204030204" pitchFamily="34" charset="0"/>
                <a:cs typeface="2  Mitra" panose="00000400000000000000" pitchFamily="2" charset="-78"/>
              </a:rPr>
              <a:t>FEAF</a:t>
            </a:r>
            <a:r>
              <a:rPr lang="fa-IR" dirty="0">
                <a:latin typeface="Calibri" panose="020F0502020204030204" pitchFamily="34" charset="0"/>
                <a:ea typeface="Calibri" panose="020F0502020204030204" pitchFamily="34" charset="0"/>
                <a:cs typeface="2  Mitra" panose="00000400000000000000" pitchFamily="2" charset="-78"/>
              </a:rPr>
              <a:t> نمود که توسط بسیاری از وازرت خانه های آمریکا مورد استفاده قرار گرفت. هدف از این چارچوب بهبود تعامل پذیری در بین بخش های مختلف دولت آمریکا بوده است.</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dirty="0">
                <a:latin typeface="Calibri" panose="020F0502020204030204" pitchFamily="34" charset="0"/>
                <a:ea typeface="Calibri" panose="020F0502020204030204" pitchFamily="34" charset="0"/>
                <a:cs typeface="2  Mitra" panose="00000400000000000000" pitchFamily="2" charset="-78"/>
              </a:rPr>
              <a:t>35 درصد سازمانها از چارچوب اختصاصی خودشان استفاده می کنند و بعد از آن چارچوب فدرال </a:t>
            </a:r>
            <a:r>
              <a:rPr lang="en-US" dirty="0">
                <a:latin typeface="Calibri" panose="020F0502020204030204" pitchFamily="34" charset="0"/>
                <a:ea typeface="Calibri" panose="020F0502020204030204" pitchFamily="34" charset="0"/>
                <a:cs typeface="2  Mitra" panose="00000400000000000000" pitchFamily="2" charset="-78"/>
              </a:rPr>
              <a:t>FEAF</a:t>
            </a:r>
            <a:r>
              <a:rPr lang="fa-IR" dirty="0">
                <a:latin typeface="Calibri" panose="020F0502020204030204" pitchFamily="34" charset="0"/>
                <a:ea typeface="Calibri" panose="020F0502020204030204" pitchFamily="34" charset="0"/>
                <a:cs typeface="2  Mitra" panose="00000400000000000000" pitchFamily="2" charset="-78"/>
              </a:rPr>
              <a:t> با 19 درصد بیشترین کاربرد را در بین سازمانها به خود اختصاص داده است .(</a:t>
            </a:r>
            <a:r>
              <a:rPr lang="en-US" dirty="0" err="1">
                <a:latin typeface="Calibri" panose="020F0502020204030204" pitchFamily="34" charset="0"/>
                <a:ea typeface="Calibri" panose="020F0502020204030204" pitchFamily="34" charset="0"/>
                <a:cs typeface="2  Mitra" panose="00000400000000000000" pitchFamily="2" charset="-78"/>
              </a:rPr>
              <a:t>Schekkerman</a:t>
            </a:r>
            <a:r>
              <a:rPr lang="en-US" dirty="0">
                <a:latin typeface="Calibri" panose="020F0502020204030204" pitchFamily="34" charset="0"/>
                <a:ea typeface="Calibri" panose="020F0502020204030204" pitchFamily="34" charset="0"/>
                <a:cs typeface="2  Mitra" panose="00000400000000000000" pitchFamily="2" charset="-78"/>
              </a:rPr>
              <a:t>, J., 2004 , p. 25</a:t>
            </a:r>
            <a:r>
              <a:rPr lang="fa-IR" dirty="0">
                <a:latin typeface="Calibri" panose="020F0502020204030204" pitchFamily="34" charset="0"/>
                <a:ea typeface="Calibri" panose="020F0502020204030204" pitchFamily="34" charset="0"/>
                <a:cs typeface="2  Mitra" panose="00000400000000000000" pitchFamily="2" charset="-78"/>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B0665EA5-0B15-410E-9B1A-F61E11C28FB9}" type="slidenum">
              <a:rPr lang="en-US" smtClean="0"/>
              <a:pPr/>
              <a:t>20</a:t>
            </a:fld>
            <a:endParaRPr lang="en-US" dirty="0"/>
          </a:p>
        </p:txBody>
      </p:sp>
    </p:spTree>
    <p:extLst>
      <p:ext uri="{BB962C8B-B14F-4D97-AF65-F5344CB8AC3E}">
        <p14:creationId xmlns:p14="http://schemas.microsoft.com/office/powerpoint/2010/main" val="42057344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2286000" y="2493744"/>
            <a:ext cx="4572000" cy="1870512"/>
          </a:xfrm>
          <a:prstGeom prst="rect">
            <a:avLst/>
          </a:prstGeom>
        </p:spPr>
        <p:txBody>
          <a:bodyPr>
            <a:spAutoFit/>
          </a:bodyPr>
          <a:lstStyle/>
          <a:p>
            <a:pPr algn="r" rtl="1">
              <a:lnSpc>
                <a:spcPct val="107000"/>
              </a:lnSpc>
              <a:spcAft>
                <a:spcPts val="0"/>
              </a:spcAft>
            </a:pPr>
            <a:r>
              <a:rPr lang="fa-IR" dirty="0">
                <a:latin typeface="Calibri" panose="020F0502020204030204" pitchFamily="34" charset="0"/>
                <a:ea typeface="Calibri" panose="020F0502020204030204" pitchFamily="34" charset="0"/>
                <a:cs typeface="2  Mitra" panose="00000400000000000000" pitchFamily="2" charset="-78"/>
              </a:rPr>
              <a:t>خروجی معماری سازمانی</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dirty="0">
                <a:latin typeface="Calibri" panose="020F0502020204030204" pitchFamily="34" charset="0"/>
                <a:ea typeface="Calibri" panose="020F0502020204030204" pitchFamily="34" charset="0"/>
                <a:cs typeface="2  Mitra" panose="00000400000000000000" pitchFamily="2" charset="-78"/>
              </a:rPr>
              <a:t>خروجی معماری سازمانی مجموعه ایست از نقشه های فنی، نمودارها، و مستنداتی که به منظور تعریف ماموریتها، اطلاعات لازم جهت انجام ماموریتها، فناوری های مورد نیاز جهت انجام ماموریتهای فوق، و فرایندهای انتقالی لازم جهت راه اندازی فناوری های جدید در پاسخ به تغییرات ماموریتها، بکار گرفته شامل می شود.</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B0665EA5-0B15-410E-9B1A-F61E11C28FB9}" type="slidenum">
              <a:rPr lang="en-US" smtClean="0"/>
              <a:pPr/>
              <a:t>21</a:t>
            </a:fld>
            <a:endParaRPr lang="en-US" dirty="0"/>
          </a:p>
        </p:txBody>
      </p:sp>
    </p:spTree>
    <p:extLst>
      <p:ext uri="{BB962C8B-B14F-4D97-AF65-F5344CB8AC3E}">
        <p14:creationId xmlns:p14="http://schemas.microsoft.com/office/powerpoint/2010/main" val="4041787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9514" y="154298"/>
            <a:ext cx="8464378" cy="1574149"/>
          </a:xfrm>
          <a:prstGeom prst="rect">
            <a:avLst/>
          </a:prstGeom>
        </p:spPr>
        <p:txBody>
          <a:bodyPr wrap="square">
            <a:spAutoFit/>
          </a:bodyPr>
          <a:lstStyle/>
          <a:p>
            <a:pPr algn="r" rtl="1">
              <a:lnSpc>
                <a:spcPct val="107000"/>
              </a:lnSpc>
              <a:spcAft>
                <a:spcPts val="0"/>
              </a:spcAft>
            </a:pPr>
            <a:r>
              <a:rPr lang="fa-IR" dirty="0">
                <a:latin typeface="Calibri" panose="020F0502020204030204" pitchFamily="34" charset="0"/>
                <a:ea typeface="Calibri" panose="020F0502020204030204" pitchFamily="34" charset="0"/>
                <a:cs typeface="2  Mitra" panose="00000400000000000000" pitchFamily="2" charset="-78"/>
              </a:rPr>
              <a:t>نمونه محصول معماری</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dirty="0">
                <a:latin typeface="Calibri" panose="020F0502020204030204" pitchFamily="34" charset="0"/>
                <a:ea typeface="Calibri" panose="020F0502020204030204" pitchFamily="34" charset="0"/>
                <a:cs typeface="2  Mitra" panose="00000400000000000000" pitchFamily="2" charset="-78"/>
              </a:rPr>
              <a:t>محصولات معماری محدود به نمودارها نبوده و درواقع بسیاری از آنها شامل توصیفات متنی از نحوه انجام کارها در سازمان است . این توصیفها باید خلاصه و در عین حال کامل باشند</a:t>
            </a:r>
            <a:r>
              <a:rPr lang="en-US" dirty="0">
                <a:latin typeface="Calibri" panose="020F0502020204030204" pitchFamily="34" charset="0"/>
                <a:ea typeface="Calibri" panose="020F0502020204030204" pitchFamily="34" charset="0"/>
                <a:cs typeface="2  Mitra" panose="00000400000000000000" pitchFamily="2" charset="-78"/>
              </a:rPr>
              <a:t> .</a:t>
            </a:r>
            <a:r>
              <a:rPr lang="en-US" dirty="0">
                <a:latin typeface="2  Mitra" panose="00000400000000000000" pitchFamily="2" charset="-78"/>
                <a:ea typeface="Calibri" panose="020F0502020204030204" pitchFamily="34" charset="0"/>
                <a:cs typeface="Arial" panose="020B0604020202020204" pitchFamily="34" charset="0"/>
              </a:rPr>
              <a:t> </a:t>
            </a:r>
            <a:r>
              <a:rPr lang="fa-IR" dirty="0">
                <a:latin typeface="2  Mitra" panose="00000400000000000000" pitchFamily="2" charset="-78"/>
                <a:ea typeface="Calibri" panose="020F0502020204030204" pitchFamily="34" charset="0"/>
              </a:rPr>
              <a:t>نمونه ارائه شده مربوطه به شناسنامه یکی از زنجیره های اصلی فرایند راه آهن جمهوری</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dirty="0">
                <a:latin typeface="Calibri" panose="020F0502020204030204" pitchFamily="34" charset="0"/>
                <a:ea typeface="Calibri" panose="020F0502020204030204" pitchFamily="34" charset="0"/>
                <a:cs typeface="2  Mitra" panose="00000400000000000000" pitchFamily="2" charset="-78"/>
              </a:rPr>
              <a:t>اسلامی ایران است.</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cstate="email">
            <a:extLst>
              <a:ext uri="{28A0092B-C50C-407E-A947-70E740481C1C}">
                <a14:useLocalDpi xmlns:a14="http://schemas.microsoft.com/office/drawing/2010/main"/>
              </a:ext>
            </a:extLst>
          </a:blip>
          <a:stretch>
            <a:fillRect/>
          </a:stretch>
        </p:blipFill>
        <p:spPr>
          <a:xfrm>
            <a:off x="1600200" y="441960"/>
            <a:ext cx="5943600" cy="5974080"/>
          </a:xfrm>
          <a:prstGeom prst="rect">
            <a:avLst/>
          </a:prstGeom>
        </p:spPr>
      </p:pic>
      <p:sp>
        <p:nvSpPr>
          <p:cNvPr id="6" name="Slide Number Placeholder 5"/>
          <p:cNvSpPr>
            <a:spLocks noGrp="1"/>
          </p:cNvSpPr>
          <p:nvPr>
            <p:ph type="sldNum" sz="quarter" idx="12"/>
          </p:nvPr>
        </p:nvSpPr>
        <p:spPr/>
        <p:txBody>
          <a:bodyPr/>
          <a:lstStyle/>
          <a:p>
            <a:fld id="{B0665EA5-0B15-410E-9B1A-F61E11C28FB9}" type="slidenum">
              <a:rPr lang="en-US" smtClean="0"/>
              <a:pPr/>
              <a:t>22</a:t>
            </a:fld>
            <a:endParaRPr lang="en-US" dirty="0"/>
          </a:p>
        </p:txBody>
      </p:sp>
    </p:spTree>
    <p:extLst>
      <p:ext uri="{BB962C8B-B14F-4D97-AF65-F5344CB8AC3E}">
        <p14:creationId xmlns:p14="http://schemas.microsoft.com/office/powerpoint/2010/main" val="345474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descr="http://images.techhive.com/images/article/2014/03/181422430-100249406-primary.idge.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619250" y="1825625"/>
            <a:ext cx="5905500" cy="393382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B0665EA5-0B15-410E-9B1A-F61E11C28FB9}" type="slidenum">
              <a:rPr lang="en-US" smtClean="0"/>
              <a:pPr/>
              <a:t>23</a:t>
            </a:fld>
            <a:endParaRPr lang="en-US" dirty="0"/>
          </a:p>
        </p:txBody>
      </p:sp>
    </p:spTree>
    <p:extLst>
      <p:ext uri="{BB962C8B-B14F-4D97-AF65-F5344CB8AC3E}">
        <p14:creationId xmlns:p14="http://schemas.microsoft.com/office/powerpoint/2010/main" val="30662795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www.smartintegration.com.au/Images/Diagram-EA.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2306424"/>
            <a:ext cx="3810000" cy="410527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B0665EA5-0B15-410E-9B1A-F61E11C28FB9}" type="slidenum">
              <a:rPr lang="en-US" smtClean="0"/>
              <a:pPr/>
              <a:t>24</a:t>
            </a:fld>
            <a:endParaRPr lang="en-US" dirty="0"/>
          </a:p>
        </p:txBody>
      </p:sp>
    </p:spTree>
    <p:extLst>
      <p:ext uri="{BB962C8B-B14F-4D97-AF65-F5344CB8AC3E}">
        <p14:creationId xmlns:p14="http://schemas.microsoft.com/office/powerpoint/2010/main" val="41143596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fa-IR" altLang="en-US" sz="4000" dirty="0" smtClean="0"/>
              <a:t>اجزاء معماری فدرال</a:t>
            </a:r>
            <a:endParaRPr lang="nb-NO" altLang="en-US" sz="4000" dirty="0" smtClean="0"/>
          </a:p>
        </p:txBody>
      </p:sp>
      <p:pic>
        <p:nvPicPr>
          <p:cNvPr id="7173"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23850" y="1557338"/>
            <a:ext cx="81534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ular Callout 5"/>
          <p:cNvSpPr>
            <a:spLocks noChangeArrowheads="1"/>
          </p:cNvSpPr>
          <p:nvPr/>
        </p:nvSpPr>
        <p:spPr bwMode="auto">
          <a:xfrm>
            <a:off x="178702" y="647518"/>
            <a:ext cx="1763713" cy="720725"/>
          </a:xfrm>
          <a:prstGeom prst="wedgeRectCallout">
            <a:avLst>
              <a:gd name="adj1" fmla="val -14079"/>
              <a:gd name="adj2" fmla="val 180625"/>
            </a:avLst>
          </a:prstGeom>
          <a:solidFill>
            <a:srgbClr val="FFC000"/>
          </a:solidFill>
          <a:ln w="9525" algn="ctr">
            <a:solidFill>
              <a:schemeClr val="tx1"/>
            </a:solidFill>
            <a:round/>
            <a:headEnd/>
            <a:tailEnd/>
          </a:ln>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nb-NO" altLang="en-US" sz="1200"/>
              <a:t>External stimuli or change agents for the enterprise architecture.</a:t>
            </a:r>
          </a:p>
        </p:txBody>
      </p:sp>
      <p:sp>
        <p:nvSpPr>
          <p:cNvPr id="7" name="Rectangular Callout 6"/>
          <p:cNvSpPr>
            <a:spLocks noChangeArrowheads="1"/>
          </p:cNvSpPr>
          <p:nvPr/>
        </p:nvSpPr>
        <p:spPr bwMode="auto">
          <a:xfrm>
            <a:off x="7380288" y="1007881"/>
            <a:ext cx="1763712" cy="619246"/>
          </a:xfrm>
          <a:prstGeom prst="wedgeRectCallout">
            <a:avLst>
              <a:gd name="adj1" fmla="val -148519"/>
              <a:gd name="adj2" fmla="val 87000"/>
            </a:avLst>
          </a:prstGeom>
          <a:solidFill>
            <a:srgbClr val="FFC000"/>
          </a:solidFill>
          <a:ln w="9525" algn="ctr">
            <a:solidFill>
              <a:schemeClr val="tx1"/>
            </a:solidFill>
            <a:round/>
            <a:headEnd/>
            <a:tailEnd/>
          </a:ln>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r>
              <a:rPr lang="fa-IR" altLang="en-US" sz="1200" dirty="0" smtClean="0"/>
              <a:t>شامل استانداردها، دستورالعمل ها و شیوه نامه</a:t>
            </a:r>
            <a:endParaRPr lang="nb-NO" altLang="en-US" sz="1200" dirty="0"/>
          </a:p>
        </p:txBody>
      </p:sp>
      <p:sp>
        <p:nvSpPr>
          <p:cNvPr id="8" name="Rectangular Callout 7"/>
          <p:cNvSpPr>
            <a:spLocks noChangeArrowheads="1"/>
          </p:cNvSpPr>
          <p:nvPr/>
        </p:nvSpPr>
        <p:spPr bwMode="auto">
          <a:xfrm>
            <a:off x="0" y="4005263"/>
            <a:ext cx="1763713" cy="1439862"/>
          </a:xfrm>
          <a:prstGeom prst="wedgeRectCallout">
            <a:avLst>
              <a:gd name="adj1" fmla="val 63690"/>
              <a:gd name="adj2" fmla="val -103949"/>
            </a:avLst>
          </a:prstGeom>
          <a:solidFill>
            <a:srgbClr val="FFC000"/>
          </a:solidFill>
          <a:ln w="9525" algn="ctr">
            <a:solidFill>
              <a:schemeClr val="tx1"/>
            </a:solidFill>
            <a:round/>
            <a:headEnd/>
            <a:tailEnd/>
          </a:ln>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nb-NO" altLang="en-US" sz="1200"/>
              <a:t>Defines the ”as-is” enterprise architecture. Consists of 2 parts: current business and design architectures (i.e. data, applications and technology). </a:t>
            </a:r>
          </a:p>
        </p:txBody>
      </p:sp>
      <p:sp>
        <p:nvSpPr>
          <p:cNvPr id="9" name="Rectangular Callout 8"/>
          <p:cNvSpPr>
            <a:spLocks noChangeArrowheads="1"/>
          </p:cNvSpPr>
          <p:nvPr/>
        </p:nvSpPr>
        <p:spPr bwMode="auto">
          <a:xfrm>
            <a:off x="7380288" y="4252502"/>
            <a:ext cx="1763712" cy="1035127"/>
          </a:xfrm>
          <a:prstGeom prst="wedgeRectCallout">
            <a:avLst>
              <a:gd name="adj1" fmla="val -50856"/>
              <a:gd name="adj2" fmla="val -77375"/>
            </a:avLst>
          </a:prstGeom>
          <a:solidFill>
            <a:srgbClr val="FFC000"/>
          </a:solidFill>
          <a:ln w="9525" algn="ctr">
            <a:solidFill>
              <a:schemeClr val="tx1"/>
            </a:solidFill>
            <a:round/>
            <a:headEnd/>
            <a:tailEnd/>
          </a:ln>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r>
              <a:rPr lang="fa-IR" altLang="en-US" sz="1200" dirty="0" smtClean="0"/>
              <a:t>تعریفی از وضع مطلوب سازمان در کسب و کار، و طرح معماری داده ها، برنامه های کاربردی و تکنولوژی  </a:t>
            </a:r>
            <a:endParaRPr lang="nb-NO" altLang="en-US" sz="1200" dirty="0"/>
          </a:p>
        </p:txBody>
      </p:sp>
    </p:spTree>
    <p:extLst>
      <p:ext uri="{BB962C8B-B14F-4D97-AF65-F5344CB8AC3E}">
        <p14:creationId xmlns:p14="http://schemas.microsoft.com/office/powerpoint/2010/main" val="37124715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nb-NO" altLang="en-US" smtClean="0"/>
              <a:t>What is FEAF?</a:t>
            </a:r>
          </a:p>
        </p:txBody>
      </p:sp>
      <p:sp>
        <p:nvSpPr>
          <p:cNvPr id="4099" name="Content Placeholder 2"/>
          <p:cNvSpPr>
            <a:spLocks noGrp="1"/>
          </p:cNvSpPr>
          <p:nvPr>
            <p:ph idx="1"/>
          </p:nvPr>
        </p:nvSpPr>
        <p:spPr/>
        <p:txBody>
          <a:bodyPr>
            <a:normAutofit/>
          </a:bodyPr>
          <a:lstStyle/>
          <a:p>
            <a:r>
              <a:rPr lang="nb-NO" altLang="en-US" dirty="0" smtClean="0">
                <a:solidFill>
                  <a:srgbClr val="C00000"/>
                </a:solidFill>
              </a:rPr>
              <a:t>FEAF</a:t>
            </a:r>
            <a:r>
              <a:rPr lang="nb-NO" altLang="en-US" dirty="0" smtClean="0"/>
              <a:t> (Federal Enterprise Architecture Framework) provides an organised structure and a collection of common terms by which Federal segments can integrate their respective architectures into the FEA (Federal Enterprise Architecture).</a:t>
            </a:r>
          </a:p>
          <a:p>
            <a:r>
              <a:rPr lang="nb-NO" altLang="en-US" dirty="0" smtClean="0">
                <a:solidFill>
                  <a:srgbClr val="C00000"/>
                </a:solidFill>
              </a:rPr>
              <a:t>FEA</a:t>
            </a:r>
            <a:r>
              <a:rPr lang="nb-NO" altLang="en-US" dirty="0" smtClean="0"/>
              <a:t> is a strategic  information asset base that defines the business, information necessary to operate the business, technology necessary to support the business operations and transitional processes for implementing new technologies in response to the changing needs of the business.</a:t>
            </a:r>
          </a:p>
        </p:txBody>
      </p:sp>
      <p:sp>
        <p:nvSpPr>
          <p:cNvPr id="6" name="Slide Number Placeholder 5"/>
          <p:cNvSpPr>
            <a:spLocks noGrp="1"/>
          </p:cNvSpPr>
          <p:nvPr>
            <p:ph type="sldNum" sz="quarter" idx="12"/>
          </p:nvPr>
        </p:nvSpPr>
        <p:spPr/>
        <p:txBody>
          <a:bodyPr/>
          <a:lstStyle/>
          <a:p>
            <a:fld id="{B0665EA5-0B15-410E-9B1A-F61E11C28FB9}" type="slidenum">
              <a:rPr lang="en-US" smtClean="0"/>
              <a:pPr/>
              <a:t>26</a:t>
            </a:fld>
            <a:endParaRPr lang="en-US" dirty="0"/>
          </a:p>
        </p:txBody>
      </p:sp>
    </p:spTree>
    <p:extLst>
      <p:ext uri="{BB962C8B-B14F-4D97-AF65-F5344CB8AC3E}">
        <p14:creationId xmlns:p14="http://schemas.microsoft.com/office/powerpoint/2010/main" val="37406820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nb-NO" altLang="en-US" smtClean="0"/>
              <a:t>Why FEAF?</a:t>
            </a:r>
          </a:p>
        </p:txBody>
      </p:sp>
      <p:pic>
        <p:nvPicPr>
          <p:cNvPr id="5125"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73937" y="1753825"/>
            <a:ext cx="814387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43409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nb-NO" altLang="en-US" dirty="0" smtClean="0"/>
              <a:t>Value of FEAF</a:t>
            </a:r>
          </a:p>
        </p:txBody>
      </p:sp>
      <p:pic>
        <p:nvPicPr>
          <p:cNvPr id="6149"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692275" y="1412875"/>
            <a:ext cx="5451475" cy="390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B0665EA5-0B15-410E-9B1A-F61E11C28FB9}" type="slidenum">
              <a:rPr lang="en-US" smtClean="0"/>
              <a:pPr/>
              <a:t>28</a:t>
            </a:fld>
            <a:endParaRPr lang="en-US" dirty="0"/>
          </a:p>
        </p:txBody>
      </p:sp>
    </p:spTree>
    <p:extLst>
      <p:ext uri="{BB962C8B-B14F-4D97-AF65-F5344CB8AC3E}">
        <p14:creationId xmlns:p14="http://schemas.microsoft.com/office/powerpoint/2010/main" val="9881631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fa-IR" altLang="en-US" sz="4000" dirty="0" smtClean="0"/>
              <a:t>اجزاء معماری فدرال</a:t>
            </a:r>
            <a:endParaRPr lang="nb-NO" altLang="en-US" sz="4000" dirty="0" smtClean="0"/>
          </a:p>
        </p:txBody>
      </p:sp>
      <p:pic>
        <p:nvPicPr>
          <p:cNvPr id="7173"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23850" y="1557338"/>
            <a:ext cx="81534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ular Callout 5"/>
          <p:cNvSpPr>
            <a:spLocks noChangeArrowheads="1"/>
          </p:cNvSpPr>
          <p:nvPr/>
        </p:nvSpPr>
        <p:spPr bwMode="auto">
          <a:xfrm>
            <a:off x="0" y="908050"/>
            <a:ext cx="1763713" cy="720725"/>
          </a:xfrm>
          <a:prstGeom prst="wedgeRectCallout">
            <a:avLst>
              <a:gd name="adj1" fmla="val -14079"/>
              <a:gd name="adj2" fmla="val 180625"/>
            </a:avLst>
          </a:prstGeom>
          <a:solidFill>
            <a:srgbClr val="FFC000"/>
          </a:solidFill>
          <a:ln w="9525" algn="ctr">
            <a:solidFill>
              <a:schemeClr val="tx1"/>
            </a:solidFill>
            <a:round/>
            <a:headEnd/>
            <a:tailEnd/>
          </a:ln>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nb-NO" altLang="en-US" sz="1200"/>
              <a:t>External stimuli or change agents for the enterprise architecture.</a:t>
            </a:r>
          </a:p>
        </p:txBody>
      </p:sp>
      <p:sp>
        <p:nvSpPr>
          <p:cNvPr id="7" name="Rectangular Callout 6"/>
          <p:cNvSpPr>
            <a:spLocks noChangeArrowheads="1"/>
          </p:cNvSpPr>
          <p:nvPr/>
        </p:nvSpPr>
        <p:spPr bwMode="auto">
          <a:xfrm>
            <a:off x="7380288" y="1007881"/>
            <a:ext cx="1763712" cy="619246"/>
          </a:xfrm>
          <a:prstGeom prst="wedgeRectCallout">
            <a:avLst>
              <a:gd name="adj1" fmla="val -148519"/>
              <a:gd name="adj2" fmla="val 87000"/>
            </a:avLst>
          </a:prstGeom>
          <a:solidFill>
            <a:srgbClr val="FFC000"/>
          </a:solidFill>
          <a:ln w="9525" algn="ctr">
            <a:solidFill>
              <a:schemeClr val="tx1"/>
            </a:solidFill>
            <a:round/>
            <a:headEnd/>
            <a:tailEnd/>
          </a:ln>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r>
              <a:rPr lang="fa-IR" altLang="en-US" sz="1200" dirty="0" smtClean="0"/>
              <a:t>شامل استانداردها، دستورالعمل ها و شیوه نامه</a:t>
            </a:r>
            <a:endParaRPr lang="nb-NO" altLang="en-US" sz="1200" dirty="0"/>
          </a:p>
        </p:txBody>
      </p:sp>
      <p:sp>
        <p:nvSpPr>
          <p:cNvPr id="8" name="Rectangular Callout 7"/>
          <p:cNvSpPr>
            <a:spLocks noChangeArrowheads="1"/>
          </p:cNvSpPr>
          <p:nvPr/>
        </p:nvSpPr>
        <p:spPr bwMode="auto">
          <a:xfrm>
            <a:off x="0" y="4005263"/>
            <a:ext cx="1763713" cy="1439862"/>
          </a:xfrm>
          <a:prstGeom prst="wedgeRectCallout">
            <a:avLst>
              <a:gd name="adj1" fmla="val 63690"/>
              <a:gd name="adj2" fmla="val -103949"/>
            </a:avLst>
          </a:prstGeom>
          <a:solidFill>
            <a:srgbClr val="FFC000"/>
          </a:solidFill>
          <a:ln w="9525" algn="ctr">
            <a:solidFill>
              <a:schemeClr val="tx1"/>
            </a:solidFill>
            <a:round/>
            <a:headEnd/>
            <a:tailEnd/>
          </a:ln>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nb-NO" altLang="en-US" sz="1200"/>
              <a:t>Defines the ”as-is” enterprise architecture. Consists of 2 parts: current business and design architectures (i.e. data, applications and technology). </a:t>
            </a:r>
          </a:p>
        </p:txBody>
      </p:sp>
      <p:sp>
        <p:nvSpPr>
          <p:cNvPr id="9" name="Rectangular Callout 8"/>
          <p:cNvSpPr>
            <a:spLocks noChangeArrowheads="1"/>
          </p:cNvSpPr>
          <p:nvPr/>
        </p:nvSpPr>
        <p:spPr bwMode="auto">
          <a:xfrm>
            <a:off x="7380288" y="4076700"/>
            <a:ext cx="1763712" cy="1035127"/>
          </a:xfrm>
          <a:prstGeom prst="wedgeRectCallout">
            <a:avLst>
              <a:gd name="adj1" fmla="val -50856"/>
              <a:gd name="adj2" fmla="val -77375"/>
            </a:avLst>
          </a:prstGeom>
          <a:solidFill>
            <a:srgbClr val="FFC000"/>
          </a:solidFill>
          <a:ln w="9525" algn="ctr">
            <a:solidFill>
              <a:schemeClr val="tx1"/>
            </a:solidFill>
            <a:round/>
            <a:headEnd/>
            <a:tailEnd/>
          </a:ln>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r>
              <a:rPr lang="fa-IR" altLang="en-US" sz="1200" dirty="0" smtClean="0"/>
              <a:t>تعریفی از وضع مطلوب سازمان در کسب و کار، و طرح معماری داده ها، برنامه های کاربردی و تکنولوژی</a:t>
            </a:r>
            <a:endParaRPr lang="nb-NO" altLang="en-US" sz="1200" dirty="0"/>
          </a:p>
        </p:txBody>
      </p:sp>
    </p:spTree>
    <p:extLst>
      <p:ext uri="{BB962C8B-B14F-4D97-AF65-F5344CB8AC3E}">
        <p14:creationId xmlns:p14="http://schemas.microsoft.com/office/powerpoint/2010/main" val="6382583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pardazeshsystem.ir/images/EditorUpload/ITMP.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2608347" y="1941160"/>
            <a:ext cx="4228388" cy="3202265"/>
          </a:xfrm>
          <a:prstGeom prst="rect">
            <a:avLst/>
          </a:prstGeom>
          <a:noFill/>
          <a:ln>
            <a:noFill/>
          </a:ln>
          <a:effectLst>
            <a:outerShdw blurRad="63500" sx="102000" sy="102000" algn="ctr" rotWithShape="0">
              <a:prstClr val="black">
                <a:alpha val="40000"/>
              </a:prstClr>
            </a:outerShdw>
          </a:effectLst>
          <a:scene3d>
            <a:camera prst="perspectiveFront"/>
            <a:lightRig rig="threePt" dir="t"/>
          </a:scene3d>
        </p:spPr>
      </p:pic>
      <p:sp>
        <p:nvSpPr>
          <p:cNvPr id="6" name="Rounded Rectangular Callout 5"/>
          <p:cNvSpPr/>
          <p:nvPr/>
        </p:nvSpPr>
        <p:spPr>
          <a:xfrm>
            <a:off x="6517758" y="1371608"/>
            <a:ext cx="2424223" cy="3291602"/>
          </a:xfrm>
          <a:prstGeom prst="wedgeRoundRectCallout">
            <a:avLst>
              <a:gd name="adj1" fmla="val -65896"/>
              <a:gd name="adj2" fmla="val -13211"/>
              <a:gd name="adj3" fmla="val 16667"/>
            </a:avLst>
          </a:prstGeom>
          <a:solidFill>
            <a:srgbClr val="FFFFA7"/>
          </a:solidFill>
          <a:ln>
            <a:solidFill>
              <a:srgbClr val="002060"/>
            </a:solidFill>
            <a:prstDash val="sysDot"/>
          </a:ln>
          <a:scene3d>
            <a:camera prst="perspectiveFront"/>
            <a:lightRig rig="threePt" dir="t"/>
          </a:scene3d>
        </p:spPr>
        <p:txBody>
          <a:bodyPr wrap="square">
            <a:spAutoFit/>
          </a:bodyPr>
          <a:lstStyle/>
          <a:p>
            <a:pPr algn="justLow" rtl="1">
              <a:spcAft>
                <a:spcPts val="800"/>
              </a:spcAft>
            </a:pPr>
            <a:r>
              <a:rPr lang="en-US" sz="1600" b="1" dirty="0" smtClean="0">
                <a:latin typeface="Calibri" panose="020F0502020204030204" pitchFamily="34" charset="0"/>
                <a:ea typeface="Times New Roman" panose="02020603050405020304" pitchFamily="18" charset="0"/>
                <a:cs typeface="B Koodak" pitchFamily="2" charset="-78"/>
              </a:rPr>
              <a:t>IT Strategy</a:t>
            </a:r>
            <a:endParaRPr lang="en-US" sz="1600" b="1" dirty="0">
              <a:latin typeface="Calibri" panose="020F0502020204030204" pitchFamily="34" charset="0"/>
              <a:ea typeface="Times New Roman" panose="02020603050405020304" pitchFamily="18" charset="0"/>
              <a:cs typeface="B Koodak" pitchFamily="2" charset="-78"/>
            </a:endParaRPr>
          </a:p>
          <a:p>
            <a:pPr algn="justLow" rtl="1">
              <a:spcAft>
                <a:spcPts val="800"/>
              </a:spcAft>
            </a:pPr>
            <a:r>
              <a:rPr lang="ar-SA" sz="1500" dirty="0" smtClean="0">
                <a:latin typeface="Calibri" panose="020F0502020204030204" pitchFamily="34" charset="0"/>
                <a:ea typeface="Times New Roman" panose="02020603050405020304" pitchFamily="18" charset="0"/>
                <a:cs typeface="B Koodak" pitchFamily="2" charset="-78"/>
              </a:rPr>
              <a:t>براساس </a:t>
            </a:r>
            <a:r>
              <a:rPr lang="ar-SA" sz="1500" dirty="0">
                <a:latin typeface="Calibri" panose="020F0502020204030204" pitchFamily="34" charset="0"/>
                <a:ea typeface="Times New Roman" panose="02020603050405020304" pitchFamily="18" charset="0"/>
                <a:cs typeface="B Koodak" pitchFamily="2" charset="-78"/>
              </a:rPr>
              <a:t>اصول برنامه‌ريزي راهبردي تهيه</a:t>
            </a:r>
            <a:r>
              <a:rPr lang="en-US" sz="1500" dirty="0">
                <a:latin typeface="Calibri" panose="020F0502020204030204" pitchFamily="34" charset="0"/>
                <a:ea typeface="Times New Roman" panose="02020603050405020304" pitchFamily="18" charset="0"/>
                <a:cs typeface="B Koodak" pitchFamily="2" charset="-78"/>
              </a:rPr>
              <a:t> </a:t>
            </a:r>
            <a:r>
              <a:rPr lang="ar-SA" sz="1500" dirty="0">
                <a:latin typeface="Calibri" panose="020F0502020204030204" pitchFamily="34" charset="0"/>
                <a:ea typeface="Times New Roman" panose="02020603050405020304" pitchFamily="18" charset="0"/>
                <a:cs typeface="B Koodak" pitchFamily="2" charset="-78"/>
              </a:rPr>
              <a:t>شده و در برگيرنده </a:t>
            </a:r>
            <a:r>
              <a:rPr lang="ar-SA" sz="1500" dirty="0">
                <a:solidFill>
                  <a:srgbClr val="FF0000"/>
                </a:solidFill>
                <a:latin typeface="Calibri" panose="020F0502020204030204" pitchFamily="34" charset="0"/>
                <a:ea typeface="Times New Roman" panose="02020603050405020304" pitchFamily="18" charset="0"/>
                <a:cs typeface="B Koodak" pitchFamily="2" charset="-78"/>
              </a:rPr>
              <a:t>ماموريت</a:t>
            </a:r>
            <a:r>
              <a:rPr lang="ar-SA" sz="1500" dirty="0">
                <a:latin typeface="Calibri" panose="020F0502020204030204" pitchFamily="34" charset="0"/>
                <a:ea typeface="Times New Roman" panose="02020603050405020304" pitchFamily="18" charset="0"/>
                <a:cs typeface="B Koodak" pitchFamily="2" charset="-78"/>
              </a:rPr>
              <a:t>، </a:t>
            </a:r>
            <a:r>
              <a:rPr lang="ar-SA" sz="1500" dirty="0">
                <a:solidFill>
                  <a:srgbClr val="FF0000"/>
                </a:solidFill>
                <a:latin typeface="Calibri" panose="020F0502020204030204" pitchFamily="34" charset="0"/>
                <a:ea typeface="Times New Roman" panose="02020603050405020304" pitchFamily="18" charset="0"/>
                <a:cs typeface="B Koodak" pitchFamily="2" charset="-78"/>
              </a:rPr>
              <a:t>چشم‌انداز</a:t>
            </a:r>
            <a:r>
              <a:rPr lang="ar-SA" sz="1500" dirty="0">
                <a:latin typeface="Calibri" panose="020F0502020204030204" pitchFamily="34" charset="0"/>
                <a:ea typeface="Times New Roman" panose="02020603050405020304" pitchFamily="18" charset="0"/>
                <a:cs typeface="B Koodak" pitchFamily="2" charset="-78"/>
              </a:rPr>
              <a:t>، </a:t>
            </a:r>
            <a:r>
              <a:rPr lang="ar-SA" sz="1500" dirty="0">
                <a:solidFill>
                  <a:srgbClr val="FF0000"/>
                </a:solidFill>
                <a:latin typeface="Calibri" panose="020F0502020204030204" pitchFamily="34" charset="0"/>
                <a:ea typeface="Times New Roman" panose="02020603050405020304" pitchFamily="18" charset="0"/>
                <a:cs typeface="B Koodak" pitchFamily="2" charset="-78"/>
              </a:rPr>
              <a:t>اهداف</a:t>
            </a:r>
            <a:r>
              <a:rPr lang="ar-SA" sz="1500" dirty="0">
                <a:latin typeface="Calibri" panose="020F0502020204030204" pitchFamily="34" charset="0"/>
                <a:ea typeface="Times New Roman" panose="02020603050405020304" pitchFamily="18" charset="0"/>
                <a:cs typeface="B Koodak" pitchFamily="2" charset="-78"/>
              </a:rPr>
              <a:t> و </a:t>
            </a:r>
            <a:r>
              <a:rPr lang="ar-SA" sz="1500" dirty="0">
                <a:solidFill>
                  <a:srgbClr val="FF0000"/>
                </a:solidFill>
                <a:latin typeface="Calibri" panose="020F0502020204030204" pitchFamily="34" charset="0"/>
                <a:ea typeface="Times New Roman" panose="02020603050405020304" pitchFamily="18" charset="0"/>
                <a:cs typeface="B Koodak" pitchFamily="2" charset="-78"/>
              </a:rPr>
              <a:t>راهبردهاي</a:t>
            </a:r>
            <a:r>
              <a:rPr lang="ar-SA" sz="1500" dirty="0">
                <a:latin typeface="Calibri" panose="020F0502020204030204" pitchFamily="34" charset="0"/>
                <a:ea typeface="Times New Roman" panose="02020603050405020304" pitchFamily="18" charset="0"/>
                <a:cs typeface="B Koodak" pitchFamily="2" charset="-78"/>
              </a:rPr>
              <a:t> توسعه فناوري</a:t>
            </a:r>
            <a:r>
              <a:rPr lang="en-US" sz="1500" dirty="0">
                <a:latin typeface="Calibri" panose="020F0502020204030204" pitchFamily="34" charset="0"/>
                <a:ea typeface="Times New Roman" panose="02020603050405020304" pitchFamily="18" charset="0"/>
                <a:cs typeface="B Koodak" pitchFamily="2" charset="-78"/>
              </a:rPr>
              <a:t> </a:t>
            </a:r>
            <a:r>
              <a:rPr lang="ar-SA" sz="1500" dirty="0">
                <a:latin typeface="Calibri" panose="020F0502020204030204" pitchFamily="34" charset="0"/>
                <a:ea typeface="Times New Roman" panose="02020603050405020304" pitchFamily="18" charset="0"/>
                <a:cs typeface="B Koodak" pitchFamily="2" charset="-78"/>
              </a:rPr>
              <a:t>اطلاعات در سازمان است. </a:t>
            </a:r>
            <a:endParaRPr lang="fa-IR" sz="1500" dirty="0" smtClean="0">
              <a:latin typeface="Calibri" panose="020F0502020204030204" pitchFamily="34" charset="0"/>
              <a:ea typeface="Times New Roman" panose="02020603050405020304" pitchFamily="18" charset="0"/>
              <a:cs typeface="B Koodak" pitchFamily="2" charset="-78"/>
            </a:endParaRPr>
          </a:p>
          <a:p>
            <a:pPr algn="justLow" rtl="1">
              <a:spcAft>
                <a:spcPts val="800"/>
              </a:spcAft>
            </a:pPr>
            <a:r>
              <a:rPr lang="ar-SA" sz="1500" dirty="0" smtClean="0">
                <a:latin typeface="Calibri" panose="020F0502020204030204" pitchFamily="34" charset="0"/>
                <a:ea typeface="Times New Roman" panose="02020603050405020304" pitchFamily="18" charset="0"/>
                <a:cs typeface="B Koodak" pitchFamily="2" charset="-78"/>
              </a:rPr>
              <a:t>اين </a:t>
            </a:r>
            <a:r>
              <a:rPr lang="ar-SA" sz="1500" dirty="0">
                <a:latin typeface="Calibri" panose="020F0502020204030204" pitchFamily="34" charset="0"/>
                <a:ea typeface="Times New Roman" panose="02020603050405020304" pitchFamily="18" charset="0"/>
                <a:cs typeface="B Koodak" pitchFamily="2" charset="-78"/>
              </a:rPr>
              <a:t>برنامه به عنوان </a:t>
            </a:r>
            <a:r>
              <a:rPr lang="ar-SA" sz="1500" dirty="0" smtClean="0">
                <a:latin typeface="Calibri" panose="020F0502020204030204" pitchFamily="34" charset="0"/>
                <a:ea typeface="Times New Roman" panose="02020603050405020304" pitchFamily="18" charset="0"/>
                <a:cs typeface="B Koodak" pitchFamily="2" charset="-78"/>
              </a:rPr>
              <a:t>پيش</a:t>
            </a:r>
            <a:r>
              <a:rPr lang="fa-IR" sz="1500" dirty="0" smtClean="0">
                <a:latin typeface="Calibri" panose="020F0502020204030204" pitchFamily="34" charset="0"/>
                <a:ea typeface="Times New Roman" panose="02020603050405020304" pitchFamily="18" charset="0"/>
                <a:cs typeface="B Koodak" pitchFamily="2" charset="-78"/>
              </a:rPr>
              <a:t> </a:t>
            </a:r>
            <a:r>
              <a:rPr lang="ar-SA" sz="1500" dirty="0" smtClean="0">
                <a:latin typeface="Calibri" panose="020F0502020204030204" pitchFamily="34" charset="0"/>
                <a:ea typeface="Times New Roman" panose="02020603050405020304" pitchFamily="18" charset="0"/>
                <a:cs typeface="B Koodak" pitchFamily="2" charset="-78"/>
              </a:rPr>
              <a:t>‌نياز </a:t>
            </a:r>
            <a:r>
              <a:rPr lang="ar-SA" sz="1500" dirty="0">
                <a:latin typeface="Calibri" panose="020F0502020204030204" pitchFamily="34" charset="0"/>
                <a:ea typeface="Times New Roman" panose="02020603050405020304" pitchFamily="18" charset="0"/>
                <a:cs typeface="B Koodak" pitchFamily="2" charset="-78"/>
              </a:rPr>
              <a:t>معماري فناوري</a:t>
            </a:r>
            <a:r>
              <a:rPr lang="en-US" sz="1500" dirty="0">
                <a:latin typeface="Calibri" panose="020F0502020204030204" pitchFamily="34" charset="0"/>
                <a:ea typeface="Times New Roman" panose="02020603050405020304" pitchFamily="18" charset="0"/>
                <a:cs typeface="B Koodak" pitchFamily="2" charset="-78"/>
              </a:rPr>
              <a:t> </a:t>
            </a:r>
            <a:r>
              <a:rPr lang="ar-SA" sz="1500" dirty="0">
                <a:latin typeface="Calibri" panose="020F0502020204030204" pitchFamily="34" charset="0"/>
                <a:ea typeface="Times New Roman" panose="02020603050405020304" pitchFamily="18" charset="0"/>
                <a:cs typeface="B Koodak" pitchFamily="2" charset="-78"/>
              </a:rPr>
              <a:t>اطلاعات تهيه شده و </a:t>
            </a:r>
            <a:r>
              <a:rPr lang="ar-SA" sz="1500" dirty="0">
                <a:solidFill>
                  <a:srgbClr val="FF0000"/>
                </a:solidFill>
                <a:latin typeface="Calibri" panose="020F0502020204030204" pitchFamily="34" charset="0"/>
                <a:ea typeface="Times New Roman" panose="02020603050405020304" pitchFamily="18" charset="0"/>
                <a:cs typeface="B Koodak" pitchFamily="2" charset="-78"/>
              </a:rPr>
              <a:t>جهت‌گيري‌هاي كلي </a:t>
            </a:r>
            <a:r>
              <a:rPr lang="ar-SA" sz="1500" dirty="0">
                <a:latin typeface="Calibri" panose="020F0502020204030204" pitchFamily="34" charset="0"/>
                <a:ea typeface="Times New Roman" panose="02020603050405020304" pitchFamily="18" charset="0"/>
                <a:cs typeface="B Koodak" pitchFamily="2" charset="-78"/>
              </a:rPr>
              <a:t>سازمان را </a:t>
            </a:r>
            <a:r>
              <a:rPr lang="ar-SA" sz="1500" dirty="0" smtClean="0">
                <a:latin typeface="Calibri" panose="020F0502020204030204" pitchFamily="34" charset="0"/>
                <a:ea typeface="Times New Roman" panose="02020603050405020304" pitchFamily="18" charset="0"/>
                <a:cs typeface="B Koodak" pitchFamily="2" charset="-78"/>
              </a:rPr>
              <a:t>در</a:t>
            </a:r>
            <a:r>
              <a:rPr lang="fa-IR" sz="1500" dirty="0" smtClean="0">
                <a:latin typeface="Calibri" panose="020F0502020204030204" pitchFamily="34" charset="0"/>
                <a:ea typeface="Times New Roman" panose="02020603050405020304" pitchFamily="18" charset="0"/>
                <a:cs typeface="B Koodak" pitchFamily="2" charset="-78"/>
              </a:rPr>
              <a:t> </a:t>
            </a:r>
            <a:r>
              <a:rPr lang="ar-SA" sz="1500" dirty="0" smtClean="0">
                <a:latin typeface="Calibri" panose="020F0502020204030204" pitchFamily="34" charset="0"/>
                <a:ea typeface="Times New Roman" panose="02020603050405020304" pitchFamily="18" charset="0"/>
                <a:cs typeface="B Koodak" pitchFamily="2" charset="-78"/>
              </a:rPr>
              <a:t>زمينه </a:t>
            </a:r>
            <a:r>
              <a:rPr lang="ar-SA" sz="1500" dirty="0">
                <a:latin typeface="Calibri" panose="020F0502020204030204" pitchFamily="34" charset="0"/>
                <a:ea typeface="Times New Roman" panose="02020603050405020304" pitchFamily="18" charset="0"/>
                <a:cs typeface="B Koodak" pitchFamily="2" charset="-78"/>
              </a:rPr>
              <a:t>توسعه </a:t>
            </a:r>
            <a:r>
              <a:rPr lang="ar-SA" sz="1500" dirty="0" smtClean="0">
                <a:latin typeface="Calibri" panose="020F0502020204030204" pitchFamily="34" charset="0"/>
                <a:ea typeface="Times New Roman" panose="02020603050405020304" pitchFamily="18" charset="0"/>
                <a:cs typeface="B Koodak" pitchFamily="2" charset="-78"/>
              </a:rPr>
              <a:t>فناوري</a:t>
            </a:r>
            <a:r>
              <a:rPr lang="en-US" sz="1500" dirty="0">
                <a:latin typeface="Calibri" panose="020F0502020204030204" pitchFamily="34" charset="0"/>
                <a:ea typeface="Times New Roman" panose="02020603050405020304" pitchFamily="18" charset="0"/>
                <a:cs typeface="B Koodak" pitchFamily="2" charset="-78"/>
              </a:rPr>
              <a:t> </a:t>
            </a:r>
            <a:r>
              <a:rPr lang="ar-SA" sz="1500" dirty="0">
                <a:latin typeface="Calibri" panose="020F0502020204030204" pitchFamily="34" charset="0"/>
                <a:ea typeface="Times New Roman" panose="02020603050405020304" pitchFamily="18" charset="0"/>
                <a:cs typeface="B Koodak" pitchFamily="2" charset="-78"/>
              </a:rPr>
              <a:t>اطلاعات تعيين </a:t>
            </a:r>
            <a:r>
              <a:rPr lang="ar-SA" sz="1500" dirty="0" smtClean="0">
                <a:latin typeface="Calibri" panose="020F0502020204030204" pitchFamily="34" charset="0"/>
                <a:ea typeface="Times New Roman" panose="02020603050405020304" pitchFamily="18" charset="0"/>
                <a:cs typeface="B Koodak" pitchFamily="2" charset="-78"/>
              </a:rPr>
              <a:t>مي‌نمايد</a:t>
            </a:r>
            <a:r>
              <a:rPr lang="fa-IR" sz="1500" dirty="0" smtClean="0">
                <a:latin typeface="Calibri" panose="020F0502020204030204" pitchFamily="34" charset="0"/>
                <a:ea typeface="Times New Roman" panose="02020603050405020304" pitchFamily="18" charset="0"/>
                <a:cs typeface="B Koodak" pitchFamily="2" charset="-78"/>
              </a:rPr>
              <a:t>.</a:t>
            </a:r>
            <a:endParaRPr lang="en-US" sz="1500" dirty="0">
              <a:latin typeface="Calibri" panose="020F0502020204030204" pitchFamily="34" charset="0"/>
              <a:ea typeface="Times New Roman" panose="02020603050405020304" pitchFamily="18" charset="0"/>
              <a:cs typeface="B Koodak" pitchFamily="2" charset="-78"/>
            </a:endParaRPr>
          </a:p>
        </p:txBody>
      </p:sp>
      <p:sp>
        <p:nvSpPr>
          <p:cNvPr id="7" name="Rounded Rectangular Callout 6"/>
          <p:cNvSpPr/>
          <p:nvPr/>
        </p:nvSpPr>
        <p:spPr>
          <a:xfrm>
            <a:off x="212650" y="1359526"/>
            <a:ext cx="2790497" cy="3139341"/>
          </a:xfrm>
          <a:prstGeom prst="wedgeRoundRectCallout">
            <a:avLst>
              <a:gd name="adj1" fmla="val 60707"/>
              <a:gd name="adj2" fmla="val 19656"/>
              <a:gd name="adj3" fmla="val 16667"/>
            </a:avLst>
          </a:prstGeom>
          <a:solidFill>
            <a:srgbClr val="FFFFA7"/>
          </a:solidFill>
          <a:ln>
            <a:solidFill>
              <a:srgbClr val="002060"/>
            </a:solidFill>
            <a:prstDash val="sysDot"/>
          </a:ln>
          <a:scene3d>
            <a:camera prst="perspectiveFront"/>
            <a:lightRig rig="threePt" dir="t"/>
          </a:scene3d>
        </p:spPr>
        <p:txBody>
          <a:bodyPr wrap="square">
            <a:spAutoFit/>
          </a:bodyPr>
          <a:lstStyle/>
          <a:p>
            <a:pPr algn="justLow" rtl="1">
              <a:lnSpc>
                <a:spcPts val="1350"/>
              </a:lnSpc>
              <a:spcAft>
                <a:spcPts val="800"/>
              </a:spcAft>
            </a:pPr>
            <a:r>
              <a:rPr lang="en-US" sz="1600" b="1" dirty="0" smtClean="0">
                <a:latin typeface="Calibri" panose="020F0502020204030204" pitchFamily="34" charset="0"/>
                <a:ea typeface="Times New Roman" panose="02020603050405020304" pitchFamily="18" charset="0"/>
                <a:cs typeface="B Koodak" pitchFamily="2" charset="-78"/>
              </a:rPr>
              <a:t>Enterprise Architecture</a:t>
            </a:r>
            <a:endParaRPr lang="en-US" sz="1600" b="1" dirty="0">
              <a:latin typeface="Calibri" panose="020F0502020204030204" pitchFamily="34" charset="0"/>
              <a:ea typeface="Times New Roman" panose="02020603050405020304" pitchFamily="18" charset="0"/>
              <a:cs typeface="B Koodak" pitchFamily="2" charset="-78"/>
            </a:endParaRPr>
          </a:p>
          <a:p>
            <a:pPr algn="justLow" rtl="1">
              <a:spcAft>
                <a:spcPts val="800"/>
              </a:spcAft>
            </a:pPr>
            <a:r>
              <a:rPr lang="ar-SA" sz="1500" b="1" dirty="0" smtClean="0">
                <a:latin typeface="Calibri" panose="020F0502020204030204" pitchFamily="34" charset="0"/>
                <a:ea typeface="Times New Roman" panose="02020603050405020304" pitchFamily="18" charset="0"/>
                <a:cs typeface="B Koodak" pitchFamily="2" charset="-78"/>
              </a:rPr>
              <a:t>چارچوبي </a:t>
            </a:r>
            <a:r>
              <a:rPr lang="ar-SA" sz="1500" b="1" dirty="0">
                <a:latin typeface="Calibri" panose="020F0502020204030204" pitchFamily="34" charset="0"/>
                <a:ea typeface="Times New Roman" panose="02020603050405020304" pitchFamily="18" charset="0"/>
                <a:cs typeface="B Koodak" pitchFamily="2" charset="-78"/>
              </a:rPr>
              <a:t>است كه براساس آن </a:t>
            </a:r>
            <a:r>
              <a:rPr lang="ar-SA" sz="1500" b="1" dirty="0">
                <a:solidFill>
                  <a:srgbClr val="FF0000"/>
                </a:solidFill>
                <a:latin typeface="Calibri" panose="020F0502020204030204" pitchFamily="34" charset="0"/>
                <a:ea typeface="Times New Roman" panose="02020603050405020304" pitchFamily="18" charset="0"/>
                <a:cs typeface="B Koodak" pitchFamily="2" charset="-78"/>
              </a:rPr>
              <a:t>عناصر اصلي فناوري </a:t>
            </a:r>
            <a:r>
              <a:rPr lang="ar-SA" sz="1500" b="1" dirty="0" smtClean="0">
                <a:solidFill>
                  <a:srgbClr val="FF0000"/>
                </a:solidFill>
                <a:latin typeface="Calibri" panose="020F0502020204030204" pitchFamily="34" charset="0"/>
                <a:ea typeface="Times New Roman" panose="02020603050405020304" pitchFamily="18" charset="0"/>
                <a:cs typeface="B Koodak" pitchFamily="2" charset="-78"/>
              </a:rPr>
              <a:t>اطلاعات</a:t>
            </a:r>
            <a:r>
              <a:rPr lang="fa-IR" sz="1500" b="1" dirty="0" smtClean="0">
                <a:solidFill>
                  <a:srgbClr val="FF0000"/>
                </a:solidFill>
                <a:latin typeface="Calibri" panose="020F0502020204030204" pitchFamily="34" charset="0"/>
                <a:ea typeface="Times New Roman" panose="02020603050405020304" pitchFamily="18" charset="0"/>
                <a:cs typeface="B Koodak" pitchFamily="2" charset="-78"/>
              </a:rPr>
              <a:t> </a:t>
            </a:r>
            <a:r>
              <a:rPr lang="ar-SA" sz="1500" b="1" dirty="0" smtClean="0">
                <a:latin typeface="Calibri" panose="020F0502020204030204" pitchFamily="34" charset="0"/>
                <a:ea typeface="Times New Roman" panose="02020603050405020304" pitchFamily="18" charset="0"/>
                <a:cs typeface="B Koodak" pitchFamily="2" charset="-78"/>
              </a:rPr>
              <a:t>و </a:t>
            </a:r>
            <a:r>
              <a:rPr lang="ar-SA" sz="1500" b="1" dirty="0" smtClean="0">
                <a:solidFill>
                  <a:srgbClr val="FF0000"/>
                </a:solidFill>
                <a:latin typeface="Calibri" panose="020F0502020204030204" pitchFamily="34" charset="0"/>
                <a:ea typeface="Times New Roman" panose="02020603050405020304" pitchFamily="18" charset="0"/>
                <a:cs typeface="B Koodak" pitchFamily="2" charset="-78"/>
              </a:rPr>
              <a:t>ارتباط</a:t>
            </a:r>
            <a:r>
              <a:rPr lang="ar-SA" sz="1500" b="1" dirty="0" smtClean="0">
                <a:latin typeface="Calibri" panose="020F0502020204030204" pitchFamily="34" charset="0"/>
                <a:ea typeface="Times New Roman" panose="02020603050405020304" pitchFamily="18" charset="0"/>
                <a:cs typeface="B Koodak" pitchFamily="2" charset="-78"/>
              </a:rPr>
              <a:t> </a:t>
            </a:r>
            <a:r>
              <a:rPr lang="fa-IR" sz="1500" b="1" dirty="0" smtClean="0">
                <a:latin typeface="Calibri" panose="020F0502020204030204" pitchFamily="34" charset="0"/>
                <a:ea typeface="Times New Roman" panose="02020603050405020304" pitchFamily="18" charset="0"/>
                <a:cs typeface="B Koodak" pitchFamily="2" charset="-78"/>
              </a:rPr>
              <a:t>آنها</a:t>
            </a:r>
            <a:r>
              <a:rPr lang="en-US" sz="1500" b="1" dirty="0">
                <a:latin typeface="Calibri" panose="020F0502020204030204" pitchFamily="34" charset="0"/>
                <a:ea typeface="Times New Roman" panose="02020603050405020304" pitchFamily="18" charset="0"/>
                <a:cs typeface="B Koodak" pitchFamily="2" charset="-78"/>
              </a:rPr>
              <a:t> </a:t>
            </a:r>
            <a:r>
              <a:rPr lang="ar-SA" sz="1500" b="1" dirty="0">
                <a:latin typeface="Calibri" panose="020F0502020204030204" pitchFamily="34" charset="0"/>
                <a:ea typeface="Times New Roman" panose="02020603050405020304" pitchFamily="18" charset="0"/>
                <a:cs typeface="B Koodak" pitchFamily="2" charset="-78"/>
              </a:rPr>
              <a:t>در سازمان مشخص </a:t>
            </a:r>
            <a:r>
              <a:rPr lang="ar-SA" sz="1500" b="1" dirty="0" smtClean="0">
                <a:latin typeface="Calibri" panose="020F0502020204030204" pitchFamily="34" charset="0"/>
                <a:ea typeface="Times New Roman" panose="02020603050405020304" pitchFamily="18" charset="0"/>
                <a:cs typeface="B Koodak" pitchFamily="2" charset="-78"/>
              </a:rPr>
              <a:t>مي‌گردد</a:t>
            </a:r>
            <a:r>
              <a:rPr lang="ar-SA" sz="1500" b="1" dirty="0">
                <a:latin typeface="Calibri" panose="020F0502020204030204" pitchFamily="34" charset="0"/>
                <a:ea typeface="Times New Roman" panose="02020603050405020304" pitchFamily="18" charset="0"/>
                <a:cs typeface="B Koodak" pitchFamily="2" charset="-78"/>
              </a:rPr>
              <a:t>. </a:t>
            </a:r>
            <a:endParaRPr lang="fa-IR" sz="1500" b="1" dirty="0" smtClean="0">
              <a:latin typeface="Calibri" panose="020F0502020204030204" pitchFamily="34" charset="0"/>
              <a:ea typeface="Times New Roman" panose="02020603050405020304" pitchFamily="18" charset="0"/>
              <a:cs typeface="B Koodak" pitchFamily="2" charset="-78"/>
            </a:endParaRPr>
          </a:p>
          <a:p>
            <a:pPr algn="justLow" rtl="1">
              <a:spcAft>
                <a:spcPts val="800"/>
              </a:spcAft>
            </a:pPr>
            <a:r>
              <a:rPr lang="ar-SA" sz="1500" b="1" dirty="0" smtClean="0">
                <a:latin typeface="Calibri" panose="020F0502020204030204" pitchFamily="34" charset="0"/>
                <a:ea typeface="Times New Roman" panose="02020603050405020304" pitchFamily="18" charset="0"/>
                <a:cs typeface="B Koodak" pitchFamily="2" charset="-78"/>
              </a:rPr>
              <a:t>در </a:t>
            </a:r>
            <a:r>
              <a:rPr lang="ar-SA" sz="1500" b="1" dirty="0">
                <a:latin typeface="Calibri" panose="020F0502020204030204" pitchFamily="34" charset="0"/>
                <a:ea typeface="Times New Roman" panose="02020603050405020304" pitchFamily="18" charset="0"/>
                <a:cs typeface="B Koodak" pitchFamily="2" charset="-78"/>
              </a:rPr>
              <a:t>جريان تدوين معماري سازماني، </a:t>
            </a:r>
            <a:r>
              <a:rPr lang="ar-SA" sz="1500" b="1" dirty="0">
                <a:solidFill>
                  <a:srgbClr val="FF0000"/>
                </a:solidFill>
                <a:latin typeface="Calibri" panose="020F0502020204030204" pitchFamily="34" charset="0"/>
                <a:ea typeface="Times New Roman" panose="02020603050405020304" pitchFamily="18" charset="0"/>
                <a:cs typeface="B Koodak" pitchFamily="2" charset="-78"/>
              </a:rPr>
              <a:t>فرآيندهاي</a:t>
            </a:r>
            <a:r>
              <a:rPr lang="ar-SA" sz="1500" b="1" dirty="0">
                <a:latin typeface="Calibri" panose="020F0502020204030204" pitchFamily="34" charset="0"/>
                <a:ea typeface="Times New Roman" panose="02020603050405020304" pitchFamily="18" charset="0"/>
                <a:cs typeface="B Koodak" pitchFamily="2" charset="-78"/>
              </a:rPr>
              <a:t> سازمان بررسي </a:t>
            </a:r>
            <a:r>
              <a:rPr lang="fa-IR" sz="1500" b="1" dirty="0" smtClean="0">
                <a:latin typeface="Calibri" panose="020F0502020204030204" pitchFamily="34" charset="0"/>
                <a:ea typeface="Times New Roman" panose="02020603050405020304" pitchFamily="18" charset="0"/>
                <a:cs typeface="B Koodak" pitchFamily="2" charset="-78"/>
              </a:rPr>
              <a:t>می شود.</a:t>
            </a:r>
          </a:p>
          <a:p>
            <a:pPr algn="justLow" rtl="1">
              <a:spcAft>
                <a:spcPts val="800"/>
              </a:spcAft>
            </a:pPr>
            <a:r>
              <a:rPr lang="ar-SA" sz="1500" b="1" dirty="0" smtClean="0">
                <a:latin typeface="Calibri" panose="020F0502020204030204" pitchFamily="34" charset="0"/>
                <a:ea typeface="Times New Roman" panose="02020603050405020304" pitchFamily="18" charset="0"/>
                <a:cs typeface="B Koodak" pitchFamily="2" charset="-78"/>
              </a:rPr>
              <a:t> </a:t>
            </a:r>
            <a:r>
              <a:rPr lang="ar-SA" sz="1500" b="1" dirty="0">
                <a:latin typeface="Calibri" panose="020F0502020204030204" pitchFamily="34" charset="0"/>
                <a:ea typeface="Times New Roman" panose="02020603050405020304" pitchFamily="18" charset="0"/>
                <a:cs typeface="B Koodak" pitchFamily="2" charset="-78"/>
              </a:rPr>
              <a:t>آنگاه</a:t>
            </a:r>
            <a:r>
              <a:rPr lang="en-US" sz="1500" b="1" dirty="0">
                <a:latin typeface="Calibri" panose="020F0502020204030204" pitchFamily="34" charset="0"/>
                <a:ea typeface="Times New Roman" panose="02020603050405020304" pitchFamily="18" charset="0"/>
                <a:cs typeface="B Koodak" pitchFamily="2" charset="-78"/>
              </a:rPr>
              <a:t> </a:t>
            </a:r>
            <a:r>
              <a:rPr lang="ar-SA" sz="1500" b="1" dirty="0">
                <a:latin typeface="Calibri" panose="020F0502020204030204" pitchFamily="34" charset="0"/>
                <a:ea typeface="Times New Roman" panose="02020603050405020304" pitchFamily="18" charset="0"/>
                <a:cs typeface="B Koodak" pitchFamily="2" charset="-78"/>
              </a:rPr>
              <a:t>براساس نيازهاي </a:t>
            </a:r>
            <a:r>
              <a:rPr lang="ar-SA" sz="1500" b="1" dirty="0">
                <a:solidFill>
                  <a:srgbClr val="FF0000"/>
                </a:solidFill>
                <a:latin typeface="Calibri" panose="020F0502020204030204" pitchFamily="34" charset="0"/>
                <a:ea typeface="Times New Roman" panose="02020603050405020304" pitchFamily="18" charset="0"/>
                <a:cs typeface="B Koodak" pitchFamily="2" charset="-78"/>
              </a:rPr>
              <a:t>عملكردي</a:t>
            </a:r>
            <a:r>
              <a:rPr lang="ar-SA" sz="1500" b="1" dirty="0">
                <a:latin typeface="Calibri" panose="020F0502020204030204" pitchFamily="34" charset="0"/>
                <a:ea typeface="Times New Roman" panose="02020603050405020304" pitchFamily="18" charset="0"/>
                <a:cs typeface="B Koodak" pitchFamily="2" charset="-78"/>
              </a:rPr>
              <a:t>، ساختار </a:t>
            </a:r>
            <a:r>
              <a:rPr lang="ar-SA" sz="1500" b="1" dirty="0">
                <a:solidFill>
                  <a:srgbClr val="FF0000"/>
                </a:solidFill>
                <a:latin typeface="Calibri" panose="020F0502020204030204" pitchFamily="34" charset="0"/>
                <a:ea typeface="Times New Roman" panose="02020603050405020304" pitchFamily="18" charset="0"/>
                <a:cs typeface="B Koodak" pitchFamily="2" charset="-78"/>
              </a:rPr>
              <a:t>داده‌ها</a:t>
            </a:r>
            <a:r>
              <a:rPr lang="ar-SA" sz="1500" b="1" dirty="0">
                <a:latin typeface="Calibri" panose="020F0502020204030204" pitchFamily="34" charset="0"/>
                <a:ea typeface="Times New Roman" panose="02020603050405020304" pitchFamily="18" charset="0"/>
                <a:cs typeface="B Koodak" pitchFamily="2" charset="-78"/>
              </a:rPr>
              <a:t>، </a:t>
            </a:r>
            <a:r>
              <a:rPr lang="ar-SA" sz="1500" b="1" dirty="0">
                <a:solidFill>
                  <a:srgbClr val="FF0000"/>
                </a:solidFill>
                <a:latin typeface="Calibri" panose="020F0502020204030204" pitchFamily="34" charset="0"/>
                <a:ea typeface="Times New Roman" panose="02020603050405020304" pitchFamily="18" charset="0"/>
                <a:cs typeface="B Koodak" pitchFamily="2" charset="-78"/>
              </a:rPr>
              <a:t>برنامه‌هاي كاربردي </a:t>
            </a:r>
            <a:r>
              <a:rPr lang="ar-SA" sz="1500" b="1" dirty="0">
                <a:latin typeface="Calibri" panose="020F0502020204030204" pitchFamily="34" charset="0"/>
                <a:ea typeface="Times New Roman" panose="02020603050405020304" pitchFamily="18" charset="0"/>
                <a:cs typeface="B Koodak" pitchFamily="2" charset="-78"/>
              </a:rPr>
              <a:t>و فناوري موردنياز سازمان تعيين و ارتباطات اين اجزاء با يكديگر </a:t>
            </a:r>
            <a:r>
              <a:rPr lang="fa-IR" sz="1500" b="1" dirty="0" smtClean="0">
                <a:latin typeface="Calibri" panose="020F0502020204030204" pitchFamily="34" charset="0"/>
                <a:ea typeface="Times New Roman" panose="02020603050405020304" pitchFamily="18" charset="0"/>
                <a:cs typeface="B Koodak" pitchFamily="2" charset="-78"/>
              </a:rPr>
              <a:t>مشخص </a:t>
            </a:r>
            <a:r>
              <a:rPr lang="ar-SA" sz="1500" b="1" dirty="0" smtClean="0">
                <a:latin typeface="Calibri" panose="020F0502020204030204" pitchFamily="34" charset="0"/>
                <a:ea typeface="Times New Roman" panose="02020603050405020304" pitchFamily="18" charset="0"/>
                <a:cs typeface="B Koodak" pitchFamily="2" charset="-78"/>
              </a:rPr>
              <a:t>مي‌گردد</a:t>
            </a:r>
            <a:r>
              <a:rPr lang="ar-SA" sz="1500" b="1" dirty="0">
                <a:latin typeface="Calibri" panose="020F0502020204030204" pitchFamily="34" charset="0"/>
                <a:ea typeface="Times New Roman" panose="02020603050405020304" pitchFamily="18" charset="0"/>
                <a:cs typeface="B Koodak" pitchFamily="2" charset="-78"/>
              </a:rPr>
              <a:t>. </a:t>
            </a:r>
            <a:endParaRPr lang="en-US" sz="1500" b="1" dirty="0">
              <a:latin typeface="Calibri" panose="020F0502020204030204" pitchFamily="34" charset="0"/>
              <a:ea typeface="Times New Roman" panose="02020603050405020304" pitchFamily="18" charset="0"/>
              <a:cs typeface="B Koodak" pitchFamily="2" charset="-78"/>
            </a:endParaRPr>
          </a:p>
        </p:txBody>
      </p:sp>
      <p:sp>
        <p:nvSpPr>
          <p:cNvPr id="8" name="Rounded Rectangular Callout 7"/>
          <p:cNvSpPr/>
          <p:nvPr/>
        </p:nvSpPr>
        <p:spPr>
          <a:xfrm>
            <a:off x="247117" y="5158257"/>
            <a:ext cx="8673600" cy="1509633"/>
          </a:xfrm>
          <a:prstGeom prst="wedgeRoundRectCallout">
            <a:avLst>
              <a:gd name="adj1" fmla="val -17627"/>
              <a:gd name="adj2" fmla="val -61583"/>
              <a:gd name="adj3" fmla="val 16667"/>
            </a:avLst>
          </a:prstGeom>
          <a:solidFill>
            <a:srgbClr val="FFFFA7"/>
          </a:solidFill>
          <a:ln>
            <a:solidFill>
              <a:srgbClr val="002060"/>
            </a:solidFill>
            <a:prstDash val="sysDot"/>
          </a:ln>
          <a:scene3d>
            <a:camera prst="perspectiveFront"/>
            <a:lightRig rig="threePt" dir="t"/>
          </a:scene3d>
        </p:spPr>
        <p:txBody>
          <a:bodyPr wrap="square">
            <a:spAutoFit/>
          </a:bodyPr>
          <a:lstStyle/>
          <a:p>
            <a:pPr algn="r" rtl="1">
              <a:spcAft>
                <a:spcPts val="800"/>
              </a:spcAft>
            </a:pPr>
            <a:r>
              <a:rPr lang="en-US" sz="1600" b="1" dirty="0">
                <a:solidFill>
                  <a:schemeClr val="tx1"/>
                </a:solidFill>
                <a:latin typeface="Calibri" panose="020F0502020204030204" pitchFamily="34" charset="0"/>
                <a:ea typeface="Times New Roman" panose="02020603050405020304" pitchFamily="18" charset="0"/>
                <a:cs typeface="B Koodak" pitchFamily="2" charset="-78"/>
              </a:rPr>
              <a:t>IT Master Plan</a:t>
            </a:r>
          </a:p>
          <a:p>
            <a:pPr algn="justLow" rtl="1">
              <a:spcAft>
                <a:spcPts val="800"/>
              </a:spcAft>
            </a:pPr>
            <a:r>
              <a:rPr lang="ar-SA" sz="1500" b="1" dirty="0" smtClean="0">
                <a:solidFill>
                  <a:schemeClr val="tx1"/>
                </a:solidFill>
                <a:latin typeface="Calibri" panose="020F0502020204030204" pitchFamily="34" charset="0"/>
                <a:ea typeface="Times New Roman" panose="02020603050405020304" pitchFamily="18" charset="0"/>
                <a:cs typeface="B Koodak" pitchFamily="2" charset="-78"/>
              </a:rPr>
              <a:t>برنامه</a:t>
            </a:r>
            <a:r>
              <a:rPr lang="fa-IR" sz="1500" b="1" dirty="0" smtClean="0">
                <a:solidFill>
                  <a:schemeClr val="tx1"/>
                </a:solidFill>
                <a:latin typeface="Calibri" panose="020F0502020204030204" pitchFamily="34" charset="0"/>
                <a:ea typeface="Times New Roman" panose="02020603050405020304" pitchFamily="18" charset="0"/>
                <a:cs typeface="B Koodak" pitchFamily="2" charset="-78"/>
              </a:rPr>
              <a:t> ای</a:t>
            </a:r>
            <a:r>
              <a:rPr lang="ar-SA" sz="1500" b="1" dirty="0" smtClean="0">
                <a:solidFill>
                  <a:schemeClr val="tx1"/>
                </a:solidFill>
                <a:latin typeface="Calibri" panose="020F0502020204030204" pitchFamily="34" charset="0"/>
                <a:ea typeface="Times New Roman" panose="02020603050405020304" pitchFamily="18" charset="0"/>
                <a:cs typeface="B Koodak" pitchFamily="2" charset="-78"/>
              </a:rPr>
              <a:t> </a:t>
            </a:r>
            <a:r>
              <a:rPr lang="ar-SA" sz="1500" b="1" dirty="0">
                <a:solidFill>
                  <a:schemeClr val="tx1"/>
                </a:solidFill>
                <a:latin typeface="Calibri" panose="020F0502020204030204" pitchFamily="34" charset="0"/>
                <a:ea typeface="Times New Roman" panose="02020603050405020304" pitchFamily="18" charset="0"/>
                <a:cs typeface="B Koodak" pitchFamily="2" charset="-78"/>
              </a:rPr>
              <a:t>كلان </a:t>
            </a:r>
            <a:r>
              <a:rPr lang="ar-SA" sz="1500" b="1" dirty="0" smtClean="0">
                <a:solidFill>
                  <a:schemeClr val="tx1"/>
                </a:solidFill>
                <a:latin typeface="Calibri" panose="020F0502020204030204" pitchFamily="34" charset="0"/>
                <a:ea typeface="Times New Roman" panose="02020603050405020304" pitchFamily="18" charset="0"/>
                <a:cs typeface="B Koodak" pitchFamily="2" charset="-78"/>
              </a:rPr>
              <a:t>كه </a:t>
            </a:r>
            <a:r>
              <a:rPr lang="ar-SA" sz="1500" b="1" dirty="0">
                <a:solidFill>
                  <a:schemeClr val="tx1"/>
                </a:solidFill>
                <a:latin typeface="Calibri" panose="020F0502020204030204" pitchFamily="34" charset="0"/>
                <a:ea typeface="Times New Roman" panose="02020603050405020304" pitchFamily="18" charset="0"/>
                <a:cs typeface="B Koodak" pitchFamily="2" charset="-78"/>
              </a:rPr>
              <a:t>به دور از جزئيات اجرايي تهيه مي‌شود و هدف آن هماهنگ نمودن تمامي‌اقدامات فناوري اطلاعات در راستاي چشم‌انداز و اهداف كلان سازمان است</a:t>
            </a:r>
            <a:r>
              <a:rPr lang="ar-SA" sz="1500" b="1" dirty="0" smtClean="0">
                <a:solidFill>
                  <a:schemeClr val="tx1"/>
                </a:solidFill>
                <a:latin typeface="Calibri" panose="020F0502020204030204" pitchFamily="34" charset="0"/>
                <a:ea typeface="Times New Roman" panose="02020603050405020304" pitchFamily="18" charset="0"/>
                <a:cs typeface="B Koodak" pitchFamily="2" charset="-78"/>
              </a:rPr>
              <a:t>. </a:t>
            </a:r>
            <a:r>
              <a:rPr lang="ar-SA" sz="1500" b="1" dirty="0">
                <a:solidFill>
                  <a:schemeClr val="tx1"/>
                </a:solidFill>
                <a:latin typeface="Calibri" panose="020F0502020204030204" pitchFamily="34" charset="0"/>
                <a:ea typeface="Times New Roman" panose="02020603050405020304" pitchFamily="18" charset="0"/>
                <a:cs typeface="B Koodak" pitchFamily="2" charset="-78"/>
              </a:rPr>
              <a:t>از آنجا كه فناوري اطلاعات و ارتباطات به سرعت در حال تغيير است، وجود يك برنامه كاملاً كلان و به دور از جزئيات براي مشخص كردن سير حركت جامعه در مسير فناوري اطلاعات ضروري است. چنين مشكلي با تدوين طرح جامع فناوري اطلاعات مرتفع مي‌گردد</a:t>
            </a:r>
            <a:r>
              <a:rPr lang="ar-SA" sz="1500" b="1" dirty="0" smtClean="0">
                <a:solidFill>
                  <a:schemeClr val="tx1"/>
                </a:solidFill>
                <a:latin typeface="Calibri" panose="020F0502020204030204" pitchFamily="34" charset="0"/>
                <a:ea typeface="Times New Roman" panose="02020603050405020304" pitchFamily="18" charset="0"/>
                <a:cs typeface="B Koodak" pitchFamily="2" charset="-78"/>
              </a:rPr>
              <a:t>.</a:t>
            </a:r>
            <a:endParaRPr lang="en-US" sz="1500" b="1" dirty="0">
              <a:solidFill>
                <a:schemeClr val="tx1"/>
              </a:solidFill>
              <a:latin typeface="Calibri" panose="020F0502020204030204" pitchFamily="34" charset="0"/>
              <a:ea typeface="Times New Roman" panose="02020603050405020304" pitchFamily="18" charset="0"/>
              <a:cs typeface="B Koodak" pitchFamily="2" charset="-78"/>
            </a:endParaRPr>
          </a:p>
        </p:txBody>
      </p:sp>
      <p:sp>
        <p:nvSpPr>
          <p:cNvPr id="9" name="Slide Number Placeholder 8"/>
          <p:cNvSpPr>
            <a:spLocks noGrp="1"/>
          </p:cNvSpPr>
          <p:nvPr>
            <p:ph type="sldNum" sz="quarter" idx="12"/>
          </p:nvPr>
        </p:nvSpPr>
        <p:spPr/>
        <p:txBody>
          <a:bodyPr/>
          <a:lstStyle/>
          <a:p>
            <a:fld id="{B0665EA5-0B15-410E-9B1A-F61E11C28FB9}" type="slidenum">
              <a:rPr lang="en-US" smtClean="0"/>
              <a:pPr/>
              <a:t>3</a:t>
            </a:fld>
            <a:endParaRPr lang="en-US" dirty="0"/>
          </a:p>
        </p:txBody>
      </p:sp>
      <p:sp>
        <p:nvSpPr>
          <p:cNvPr id="10" name="Rectangle 9"/>
          <p:cNvSpPr/>
          <p:nvPr/>
        </p:nvSpPr>
        <p:spPr>
          <a:xfrm>
            <a:off x="6462971" y="394809"/>
            <a:ext cx="2117887" cy="369332"/>
          </a:xfrm>
          <a:prstGeom prst="rect">
            <a:avLst/>
          </a:prstGeom>
        </p:spPr>
        <p:txBody>
          <a:bodyPr wrap="none">
            <a:spAutoFit/>
          </a:bodyPr>
          <a:lstStyle/>
          <a:p>
            <a:r>
              <a:rPr lang="fa-IR" dirty="0" smtClean="0">
                <a:latin typeface="Calibri" panose="020F0502020204030204" pitchFamily="34" charset="0"/>
                <a:ea typeface="Calibri" panose="020F0502020204030204" pitchFamily="34" charset="0"/>
                <a:cs typeface="B Titr" pitchFamily="2" charset="-78"/>
              </a:rPr>
              <a:t>جایگاه معماری سازمانی</a:t>
            </a:r>
            <a:endParaRPr lang="fa-IR" dirty="0"/>
          </a:p>
        </p:txBody>
      </p:sp>
    </p:spTree>
    <p:extLst>
      <p:ext uri="{BB962C8B-B14F-4D97-AF65-F5344CB8AC3E}">
        <p14:creationId xmlns:p14="http://schemas.microsoft.com/office/powerpoint/2010/main" val="413639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32025" y="1343024"/>
            <a:ext cx="8870449" cy="5200651"/>
          </a:xfrm>
          <a:prstGeom prst="rect">
            <a:avLst/>
          </a:prstGeom>
          <a:effectLst>
            <a:softEdge rad="317500"/>
          </a:effectLst>
        </p:spPr>
      </p:pic>
      <p:sp>
        <p:nvSpPr>
          <p:cNvPr id="3" name="Pentagon 2"/>
          <p:cNvSpPr/>
          <p:nvPr/>
        </p:nvSpPr>
        <p:spPr>
          <a:xfrm>
            <a:off x="1057275" y="1333500"/>
            <a:ext cx="8010524" cy="5210175"/>
          </a:xfrm>
          <a:prstGeom prst="homePlate">
            <a:avLst>
              <a:gd name="adj" fmla="val 21014"/>
            </a:avLst>
          </a:prstGeom>
          <a:ln>
            <a:solidFill>
              <a:schemeClr val="tx1"/>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dirty="0"/>
          </a:p>
        </p:txBody>
      </p:sp>
      <p:sp>
        <p:nvSpPr>
          <p:cNvPr id="5" name="AutoShape 69"/>
          <p:cNvSpPr>
            <a:spLocks noChangeArrowheads="1"/>
          </p:cNvSpPr>
          <p:nvPr/>
        </p:nvSpPr>
        <p:spPr bwMode="auto">
          <a:xfrm>
            <a:off x="278437" y="2833666"/>
            <a:ext cx="933994" cy="2209841"/>
          </a:xfrm>
          <a:prstGeom prst="homePlate">
            <a:avLst>
              <a:gd name="adj" fmla="val 21239"/>
            </a:avLst>
          </a:prstGeom>
          <a:solidFill>
            <a:srgbClr val="E7CFCC"/>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a-IR" altLang="en-US" dirty="0" smtClean="0">
                <a:solidFill>
                  <a:schemeClr val="tx1"/>
                </a:solidFill>
                <a:latin typeface="Verdana" panose="020B0604030504040204" pitchFamily="34" charset="0"/>
                <a:cs typeface="2  Mitra" panose="00000400000000000000" pitchFamily="2" charset="-78"/>
              </a:rPr>
              <a:t>پیشرانه ها</a:t>
            </a:r>
          </a:p>
          <a:p>
            <a:pPr algn="ctr"/>
            <a:endParaRPr lang="fa-IR" altLang="en-US" sz="1400" dirty="0" smtClean="0">
              <a:solidFill>
                <a:srgbClr val="A53010"/>
              </a:solidFill>
              <a:latin typeface="Verdana" panose="020B0604030504040204" pitchFamily="34" charset="0"/>
              <a:cs typeface="2  Mitra" panose="00000400000000000000" pitchFamily="2" charset="-78"/>
            </a:endParaRPr>
          </a:p>
          <a:p>
            <a:r>
              <a:rPr lang="fa-IR" altLang="en-US" sz="1400" dirty="0" smtClean="0">
                <a:solidFill>
                  <a:schemeClr val="accent1">
                    <a:lumMod val="50000"/>
                  </a:schemeClr>
                </a:solidFill>
                <a:latin typeface="Verdana" panose="020B0604030504040204" pitchFamily="34" charset="0"/>
                <a:cs typeface="2  Mitra" panose="00000400000000000000" pitchFamily="2" charset="-78"/>
              </a:rPr>
              <a:t>فشارهای </a:t>
            </a:r>
            <a:r>
              <a:rPr lang="fa-IR" altLang="en-US" sz="1400" dirty="0">
                <a:solidFill>
                  <a:schemeClr val="accent1">
                    <a:lumMod val="50000"/>
                  </a:schemeClr>
                </a:solidFill>
                <a:latin typeface="Verdana" panose="020B0604030504040204" pitchFamily="34" charset="0"/>
                <a:cs typeface="2  Mitra" panose="00000400000000000000" pitchFamily="2" charset="-78"/>
              </a:rPr>
              <a:t>کسب و </a:t>
            </a:r>
            <a:r>
              <a:rPr lang="fa-IR" altLang="en-US" sz="1400" dirty="0" smtClean="0">
                <a:solidFill>
                  <a:schemeClr val="accent1">
                    <a:lumMod val="50000"/>
                  </a:schemeClr>
                </a:solidFill>
                <a:latin typeface="Verdana" panose="020B0604030504040204" pitchFamily="34" charset="0"/>
                <a:cs typeface="2  Mitra" panose="00000400000000000000" pitchFamily="2" charset="-78"/>
              </a:rPr>
              <a:t>کار</a:t>
            </a:r>
          </a:p>
          <a:p>
            <a:endParaRPr lang="fa-IR" altLang="en-US" sz="1400" b="1" dirty="0" smtClean="0">
              <a:solidFill>
                <a:schemeClr val="accent1">
                  <a:lumMod val="50000"/>
                </a:schemeClr>
              </a:solidFill>
              <a:latin typeface="Verdana" panose="020B0604030504040204" pitchFamily="34" charset="0"/>
              <a:cs typeface="2  Mitra" panose="00000400000000000000" pitchFamily="2" charset="-78"/>
            </a:endParaRPr>
          </a:p>
          <a:p>
            <a:endParaRPr lang="fa-IR" altLang="en-US" sz="1400" b="1" dirty="0">
              <a:solidFill>
                <a:schemeClr val="accent1">
                  <a:lumMod val="50000"/>
                </a:schemeClr>
              </a:solidFill>
              <a:latin typeface="Verdana" panose="020B0604030504040204" pitchFamily="34" charset="0"/>
              <a:cs typeface="2  Mitra" panose="00000400000000000000" pitchFamily="2" charset="-78"/>
            </a:endParaRPr>
          </a:p>
          <a:p>
            <a:endParaRPr lang="fa-IR" altLang="en-US" sz="1400" b="1" dirty="0">
              <a:solidFill>
                <a:schemeClr val="accent1">
                  <a:lumMod val="50000"/>
                </a:schemeClr>
              </a:solidFill>
              <a:latin typeface="Verdana" panose="020B0604030504040204" pitchFamily="34" charset="0"/>
              <a:cs typeface="2  Mitra" panose="00000400000000000000" pitchFamily="2" charset="-78"/>
            </a:endParaRPr>
          </a:p>
          <a:p>
            <a:r>
              <a:rPr lang="fa-IR" altLang="en-US" sz="1400" dirty="0">
                <a:solidFill>
                  <a:schemeClr val="accent1">
                    <a:lumMod val="50000"/>
                  </a:schemeClr>
                </a:solidFill>
                <a:latin typeface="Verdana" panose="020B0604030504040204" pitchFamily="34" charset="0"/>
                <a:cs typeface="2  Mitra" panose="00000400000000000000" pitchFamily="2" charset="-78"/>
              </a:rPr>
              <a:t>فشارهای </a:t>
            </a:r>
            <a:r>
              <a:rPr lang="fa-IR" altLang="en-US" sz="1400" dirty="0" smtClean="0">
                <a:solidFill>
                  <a:schemeClr val="accent1">
                    <a:lumMod val="50000"/>
                  </a:schemeClr>
                </a:solidFill>
                <a:latin typeface="Verdana" panose="020B0604030504040204" pitchFamily="34" charset="0"/>
                <a:cs typeface="2  Mitra" panose="00000400000000000000" pitchFamily="2" charset="-78"/>
              </a:rPr>
              <a:t>طراحی</a:t>
            </a:r>
            <a:endParaRPr lang="fa-IR" altLang="en-US" sz="1400" dirty="0">
              <a:solidFill>
                <a:schemeClr val="accent1">
                  <a:lumMod val="50000"/>
                </a:schemeClr>
              </a:solidFill>
              <a:latin typeface="Verdana" panose="020B0604030504040204" pitchFamily="34" charset="0"/>
              <a:cs typeface="2  Mitra" panose="00000400000000000000" pitchFamily="2" charset="-78"/>
            </a:endParaRPr>
          </a:p>
        </p:txBody>
      </p:sp>
      <p:grpSp>
        <p:nvGrpSpPr>
          <p:cNvPr id="6" name="Group 5"/>
          <p:cNvGrpSpPr/>
          <p:nvPr/>
        </p:nvGrpSpPr>
        <p:grpSpPr>
          <a:xfrm>
            <a:off x="1641246" y="5244524"/>
            <a:ext cx="6312973" cy="1168671"/>
            <a:chOff x="1641246" y="5244524"/>
            <a:chExt cx="6312973" cy="1045715"/>
          </a:xfrm>
        </p:grpSpPr>
        <p:grpSp>
          <p:nvGrpSpPr>
            <p:cNvPr id="7" name="Group 6"/>
            <p:cNvGrpSpPr/>
            <p:nvPr/>
          </p:nvGrpSpPr>
          <p:grpSpPr>
            <a:xfrm>
              <a:off x="1641246" y="5244524"/>
              <a:ext cx="6312973" cy="1045715"/>
              <a:chOff x="2451719" y="5484040"/>
              <a:chExt cx="5372100" cy="1122121"/>
            </a:xfrm>
          </p:grpSpPr>
          <p:sp>
            <p:nvSpPr>
              <p:cNvPr id="9" name="Freeform 67"/>
              <p:cNvSpPr>
                <a:spLocks/>
              </p:cNvSpPr>
              <p:nvPr/>
            </p:nvSpPr>
            <p:spPr bwMode="auto">
              <a:xfrm flipV="1">
                <a:off x="2451719" y="5484040"/>
                <a:ext cx="5372100" cy="1122121"/>
              </a:xfrm>
              <a:custGeom>
                <a:avLst/>
                <a:gdLst>
                  <a:gd name="T0" fmla="*/ 0 w 3384"/>
                  <a:gd name="T1" fmla="*/ 466 h 533"/>
                  <a:gd name="T2" fmla="*/ 0 w 3384"/>
                  <a:gd name="T3" fmla="*/ 380 h 533"/>
                  <a:gd name="T4" fmla="*/ 370 w 3384"/>
                  <a:gd name="T5" fmla="*/ 5 h 533"/>
                  <a:gd name="T6" fmla="*/ 2693 w 3384"/>
                  <a:gd name="T7" fmla="*/ 0 h 533"/>
                  <a:gd name="T8" fmla="*/ 2760 w 3384"/>
                  <a:gd name="T9" fmla="*/ 15 h 533"/>
                  <a:gd name="T10" fmla="*/ 3135 w 3384"/>
                  <a:gd name="T11" fmla="*/ 197 h 533"/>
                  <a:gd name="T12" fmla="*/ 3164 w 3384"/>
                  <a:gd name="T13" fmla="*/ 231 h 533"/>
                  <a:gd name="T14" fmla="*/ 3164 w 3384"/>
                  <a:gd name="T15" fmla="*/ 298 h 533"/>
                  <a:gd name="T16" fmla="*/ 3384 w 3384"/>
                  <a:gd name="T17" fmla="*/ 298 h 533"/>
                  <a:gd name="T18" fmla="*/ 2967 w 3384"/>
                  <a:gd name="T19" fmla="*/ 495 h 533"/>
                  <a:gd name="T20" fmla="*/ 2564 w 3384"/>
                  <a:gd name="T21" fmla="*/ 298 h 533"/>
                  <a:gd name="T22" fmla="*/ 2780 w 3384"/>
                  <a:gd name="T23" fmla="*/ 298 h 533"/>
                  <a:gd name="T24" fmla="*/ 2775 w 3384"/>
                  <a:gd name="T25" fmla="*/ 178 h 533"/>
                  <a:gd name="T26" fmla="*/ 850 w 3384"/>
                  <a:gd name="T27" fmla="*/ 183 h 533"/>
                  <a:gd name="T28" fmla="*/ 504 w 3384"/>
                  <a:gd name="T29" fmla="*/ 533 h 533"/>
                  <a:gd name="T30" fmla="*/ 504 w 3384"/>
                  <a:gd name="T31" fmla="*/ 476 h 533"/>
                  <a:gd name="T32" fmla="*/ 221 w 3384"/>
                  <a:gd name="T33" fmla="*/ 408 h 533"/>
                  <a:gd name="T34" fmla="*/ 0 w 3384"/>
                  <a:gd name="T35" fmla="*/ 46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84" h="533">
                    <a:moveTo>
                      <a:pt x="0" y="466"/>
                    </a:moveTo>
                    <a:lnTo>
                      <a:pt x="0" y="380"/>
                    </a:lnTo>
                    <a:lnTo>
                      <a:pt x="370" y="5"/>
                    </a:lnTo>
                    <a:lnTo>
                      <a:pt x="2693" y="0"/>
                    </a:lnTo>
                    <a:lnTo>
                      <a:pt x="2760" y="15"/>
                    </a:lnTo>
                    <a:lnTo>
                      <a:pt x="3135" y="197"/>
                    </a:lnTo>
                    <a:lnTo>
                      <a:pt x="3164" y="231"/>
                    </a:lnTo>
                    <a:lnTo>
                      <a:pt x="3164" y="298"/>
                    </a:lnTo>
                    <a:lnTo>
                      <a:pt x="3384" y="298"/>
                    </a:lnTo>
                    <a:lnTo>
                      <a:pt x="2967" y="495"/>
                    </a:lnTo>
                    <a:lnTo>
                      <a:pt x="2564" y="298"/>
                    </a:lnTo>
                    <a:lnTo>
                      <a:pt x="2780" y="298"/>
                    </a:lnTo>
                    <a:lnTo>
                      <a:pt x="2775" y="178"/>
                    </a:lnTo>
                    <a:lnTo>
                      <a:pt x="850" y="183"/>
                    </a:lnTo>
                    <a:lnTo>
                      <a:pt x="504" y="533"/>
                    </a:lnTo>
                    <a:lnTo>
                      <a:pt x="504" y="476"/>
                    </a:lnTo>
                    <a:lnTo>
                      <a:pt x="221" y="408"/>
                    </a:lnTo>
                    <a:lnTo>
                      <a:pt x="0" y="466"/>
                    </a:lnTo>
                    <a:close/>
                  </a:path>
                </a:pathLst>
              </a:custGeom>
              <a:solidFill>
                <a:srgbClr val="E7CFCC"/>
              </a:solidFill>
              <a:ln w="3175">
                <a:solidFill>
                  <a:srgbClr val="0D141C"/>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chemeClr val="lt1"/>
                  </a:solidFill>
                  <a:cs typeface="2  Mitra" panose="00000400000000000000" pitchFamily="2" charset="-78"/>
                </a:endParaRPr>
              </a:p>
            </p:txBody>
          </p:sp>
          <p:sp>
            <p:nvSpPr>
              <p:cNvPr id="10" name="TextBox 9"/>
              <p:cNvSpPr txBox="1"/>
              <p:nvPr/>
            </p:nvSpPr>
            <p:spPr>
              <a:xfrm>
                <a:off x="4629769" y="6211429"/>
                <a:ext cx="1244600" cy="354621"/>
              </a:xfrm>
              <a:prstGeom prst="rect">
                <a:avLst/>
              </a:prstGeom>
              <a:noFill/>
              <a:ln>
                <a:noFill/>
              </a:ln>
            </p:spPr>
            <p:txBody>
              <a:bodyPr wrap="square" rtlCol="0">
                <a:spAutoFit/>
              </a:bodyPr>
              <a:lstStyle/>
              <a:p>
                <a:r>
                  <a:rPr lang="fa-IR" dirty="0" smtClean="0">
                    <a:cs typeface="2  Mitra" panose="00000400000000000000" pitchFamily="2" charset="-78"/>
                  </a:rPr>
                  <a:t>فرآیندها</a:t>
                </a:r>
                <a:endParaRPr lang="en-US" dirty="0">
                  <a:cs typeface="2  Mitra" panose="00000400000000000000" pitchFamily="2" charset="-78"/>
                </a:endParaRPr>
              </a:p>
            </p:txBody>
          </p:sp>
        </p:grpSp>
        <p:sp>
          <p:nvSpPr>
            <p:cNvPr id="8" name="TextBox 7"/>
            <p:cNvSpPr txBox="1"/>
            <p:nvPr/>
          </p:nvSpPr>
          <p:spPr>
            <a:xfrm>
              <a:off x="1693627" y="5487113"/>
              <a:ext cx="2307602" cy="743568"/>
            </a:xfrm>
            <a:prstGeom prst="rect">
              <a:avLst/>
            </a:prstGeom>
            <a:noFill/>
          </p:spPr>
          <p:txBody>
            <a:bodyPr wrap="square" rtlCol="0">
              <a:spAutoFit/>
            </a:bodyPr>
            <a:lstStyle/>
            <a:p>
              <a:pPr algn="r" rtl="1"/>
              <a:r>
                <a:rPr lang="fa-IR" sz="1200" dirty="0" smtClean="0"/>
                <a:t>                       سرمایه گذاری</a:t>
              </a:r>
            </a:p>
            <a:p>
              <a:pPr algn="r" rtl="1"/>
              <a:r>
                <a:rPr lang="fa-IR" sz="1200" dirty="0" smtClean="0"/>
                <a:t>                         هماهنگی</a:t>
              </a:r>
            </a:p>
            <a:p>
              <a:pPr algn="r" rtl="1"/>
              <a:r>
                <a:rPr lang="fa-IR" sz="1200" dirty="0" smtClean="0"/>
                <a:t>                        بازاریابی</a:t>
              </a:r>
            </a:p>
            <a:p>
              <a:pPr algn="r" rtl="1"/>
              <a:r>
                <a:rPr lang="fa-IR" sz="1200" dirty="0" smtClean="0"/>
                <a:t>   مدیریت منابع انسانی</a:t>
              </a:r>
              <a:endParaRPr lang="en-US" sz="1200" dirty="0"/>
            </a:p>
          </p:txBody>
        </p:sp>
      </p:grpSp>
      <p:grpSp>
        <p:nvGrpSpPr>
          <p:cNvPr id="11" name="Group 10"/>
          <p:cNvGrpSpPr/>
          <p:nvPr/>
        </p:nvGrpSpPr>
        <p:grpSpPr>
          <a:xfrm>
            <a:off x="2691916" y="2449688"/>
            <a:ext cx="4487587" cy="3297214"/>
            <a:chOff x="2638576" y="2312528"/>
            <a:chExt cx="4487587" cy="3297214"/>
          </a:xfrm>
        </p:grpSpPr>
        <p:sp>
          <p:nvSpPr>
            <p:cNvPr id="12" name="Parallelogram 11"/>
            <p:cNvSpPr/>
            <p:nvPr/>
          </p:nvSpPr>
          <p:spPr>
            <a:xfrm rot="662902">
              <a:off x="2940384" y="4249038"/>
              <a:ext cx="1564395" cy="701854"/>
            </a:xfrm>
            <a:prstGeom prst="parallelogram">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2638576" y="2312528"/>
              <a:ext cx="4487587" cy="3297214"/>
              <a:chOff x="2638576" y="2297288"/>
              <a:chExt cx="4487587" cy="3297214"/>
            </a:xfrm>
          </p:grpSpPr>
          <p:sp>
            <p:nvSpPr>
              <p:cNvPr id="14" name="Parallelogram 13"/>
              <p:cNvSpPr/>
              <p:nvPr/>
            </p:nvSpPr>
            <p:spPr>
              <a:xfrm rot="662902">
                <a:off x="3605386" y="2297288"/>
                <a:ext cx="1722821" cy="1359598"/>
              </a:xfrm>
              <a:prstGeom prst="parallelogram">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p:cNvSpPr/>
              <p:nvPr/>
            </p:nvSpPr>
            <p:spPr>
              <a:xfrm rot="662902">
                <a:off x="3232394" y="3599746"/>
                <a:ext cx="1564395" cy="701854"/>
              </a:xfrm>
              <a:prstGeom prst="parallelogram">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2638576" y="2387701"/>
                <a:ext cx="4487587" cy="3206801"/>
                <a:chOff x="2638576" y="2387701"/>
                <a:chExt cx="4487587" cy="3206801"/>
              </a:xfrm>
            </p:grpSpPr>
            <p:graphicFrame>
              <p:nvGraphicFramePr>
                <p:cNvPr id="17" name="Diagram 16"/>
                <p:cNvGraphicFramePr/>
                <p:nvPr>
                  <p:extLst>
                    <p:ext uri="{D42A27DB-BD31-4B8C-83A1-F6EECF244321}">
                      <p14:modId xmlns:p14="http://schemas.microsoft.com/office/powerpoint/2010/main" val="1259016943"/>
                    </p:ext>
                  </p:extLst>
                </p:nvPr>
              </p:nvGraphicFramePr>
              <p:xfrm>
                <a:off x="3794501" y="2387701"/>
                <a:ext cx="3331662" cy="31643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8" name="Parallelogram 17"/>
                <p:cNvSpPr/>
                <p:nvPr/>
              </p:nvSpPr>
              <p:spPr>
                <a:xfrm rot="662902">
                  <a:off x="2638576" y="4892648"/>
                  <a:ext cx="1564395" cy="701854"/>
                </a:xfrm>
                <a:prstGeom prst="parallelogram">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rot="835855">
                  <a:off x="3191357" y="4230741"/>
                  <a:ext cx="1194462" cy="646331"/>
                </a:xfrm>
                <a:prstGeom prst="rect">
                  <a:avLst/>
                </a:prstGeom>
                <a:noFill/>
              </p:spPr>
              <p:txBody>
                <a:bodyPr wrap="square" rtlCol="0">
                  <a:spAutoFit/>
                </a:bodyPr>
                <a:lstStyle/>
                <a:p>
                  <a:pPr algn="ctr"/>
                  <a:r>
                    <a:rPr lang="en-US" dirty="0" smtClean="0">
                      <a:solidFill>
                        <a:schemeClr val="bg1"/>
                      </a:solidFill>
                      <a:cs typeface="2  Mitra" panose="00000400000000000000" pitchFamily="2" charset="-78"/>
                    </a:rPr>
                    <a:t>   </a:t>
                  </a:r>
                  <a:r>
                    <a:rPr lang="fa-IR" dirty="0" smtClean="0">
                      <a:solidFill>
                        <a:schemeClr val="bg1"/>
                      </a:solidFill>
                      <a:cs typeface="2  Mitra" panose="00000400000000000000" pitchFamily="2" charset="-78"/>
                    </a:rPr>
                    <a:t>  بخش های</a:t>
                  </a:r>
                  <a:r>
                    <a:rPr lang="en-US" dirty="0" smtClean="0">
                      <a:solidFill>
                        <a:schemeClr val="bg1"/>
                      </a:solidFill>
                      <a:cs typeface="2  Mitra" panose="00000400000000000000" pitchFamily="2" charset="-78"/>
                    </a:rPr>
                    <a:t> </a:t>
                  </a:r>
                </a:p>
                <a:p>
                  <a:pPr algn="ctr"/>
                  <a:r>
                    <a:rPr lang="fa-IR" dirty="0" smtClean="0">
                      <a:solidFill>
                        <a:schemeClr val="bg1"/>
                      </a:solidFill>
                      <a:cs typeface="2  Mitra" panose="00000400000000000000" pitchFamily="2" charset="-78"/>
                    </a:rPr>
                    <a:t> معماری</a:t>
                  </a:r>
                  <a:r>
                    <a:rPr lang="en-US" dirty="0" smtClean="0">
                      <a:solidFill>
                        <a:schemeClr val="bg1"/>
                      </a:solidFill>
                      <a:cs typeface="2  Mitra" panose="00000400000000000000" pitchFamily="2" charset="-78"/>
                    </a:rPr>
                    <a:t> </a:t>
                  </a:r>
                  <a:endParaRPr lang="en-US" dirty="0">
                    <a:solidFill>
                      <a:schemeClr val="bg1"/>
                    </a:solidFill>
                    <a:cs typeface="2  Mitra" panose="00000400000000000000" pitchFamily="2" charset="-78"/>
                  </a:endParaRPr>
                </a:p>
              </p:txBody>
            </p:sp>
          </p:grpSp>
        </p:grpSp>
      </p:grpSp>
      <p:grpSp>
        <p:nvGrpSpPr>
          <p:cNvPr id="20" name="Group 19"/>
          <p:cNvGrpSpPr/>
          <p:nvPr/>
        </p:nvGrpSpPr>
        <p:grpSpPr>
          <a:xfrm>
            <a:off x="1624947" y="1433594"/>
            <a:ext cx="6365248" cy="1128304"/>
            <a:chOff x="1624947" y="1433594"/>
            <a:chExt cx="6365248" cy="1128304"/>
          </a:xfrm>
        </p:grpSpPr>
        <p:sp>
          <p:nvSpPr>
            <p:cNvPr id="21" name="Freeform 67"/>
            <p:cNvSpPr>
              <a:spLocks/>
            </p:cNvSpPr>
            <p:nvPr/>
          </p:nvSpPr>
          <p:spPr bwMode="auto">
            <a:xfrm>
              <a:off x="1624947" y="1457726"/>
              <a:ext cx="6365248" cy="1104172"/>
            </a:xfrm>
            <a:custGeom>
              <a:avLst/>
              <a:gdLst>
                <a:gd name="T0" fmla="*/ 0 w 3384"/>
                <a:gd name="T1" fmla="*/ 466 h 533"/>
                <a:gd name="T2" fmla="*/ 0 w 3384"/>
                <a:gd name="T3" fmla="*/ 380 h 533"/>
                <a:gd name="T4" fmla="*/ 370 w 3384"/>
                <a:gd name="T5" fmla="*/ 5 h 533"/>
                <a:gd name="T6" fmla="*/ 2693 w 3384"/>
                <a:gd name="T7" fmla="*/ 0 h 533"/>
                <a:gd name="T8" fmla="*/ 2760 w 3384"/>
                <a:gd name="T9" fmla="*/ 15 h 533"/>
                <a:gd name="T10" fmla="*/ 3135 w 3384"/>
                <a:gd name="T11" fmla="*/ 197 h 533"/>
                <a:gd name="T12" fmla="*/ 3164 w 3384"/>
                <a:gd name="T13" fmla="*/ 231 h 533"/>
                <a:gd name="T14" fmla="*/ 3164 w 3384"/>
                <a:gd name="T15" fmla="*/ 298 h 533"/>
                <a:gd name="T16" fmla="*/ 3384 w 3384"/>
                <a:gd name="T17" fmla="*/ 298 h 533"/>
                <a:gd name="T18" fmla="*/ 2967 w 3384"/>
                <a:gd name="T19" fmla="*/ 495 h 533"/>
                <a:gd name="T20" fmla="*/ 2564 w 3384"/>
                <a:gd name="T21" fmla="*/ 298 h 533"/>
                <a:gd name="T22" fmla="*/ 2780 w 3384"/>
                <a:gd name="T23" fmla="*/ 298 h 533"/>
                <a:gd name="T24" fmla="*/ 2775 w 3384"/>
                <a:gd name="T25" fmla="*/ 178 h 533"/>
                <a:gd name="T26" fmla="*/ 850 w 3384"/>
                <a:gd name="T27" fmla="*/ 183 h 533"/>
                <a:gd name="T28" fmla="*/ 504 w 3384"/>
                <a:gd name="T29" fmla="*/ 533 h 533"/>
                <a:gd name="T30" fmla="*/ 504 w 3384"/>
                <a:gd name="T31" fmla="*/ 476 h 533"/>
                <a:gd name="T32" fmla="*/ 221 w 3384"/>
                <a:gd name="T33" fmla="*/ 408 h 533"/>
                <a:gd name="T34" fmla="*/ 0 w 3384"/>
                <a:gd name="T35" fmla="*/ 46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84" h="533">
                  <a:moveTo>
                    <a:pt x="0" y="466"/>
                  </a:moveTo>
                  <a:lnTo>
                    <a:pt x="0" y="380"/>
                  </a:lnTo>
                  <a:lnTo>
                    <a:pt x="370" y="5"/>
                  </a:lnTo>
                  <a:lnTo>
                    <a:pt x="2693" y="0"/>
                  </a:lnTo>
                  <a:lnTo>
                    <a:pt x="2760" y="15"/>
                  </a:lnTo>
                  <a:lnTo>
                    <a:pt x="3135" y="197"/>
                  </a:lnTo>
                  <a:lnTo>
                    <a:pt x="3164" y="231"/>
                  </a:lnTo>
                  <a:lnTo>
                    <a:pt x="3164" y="298"/>
                  </a:lnTo>
                  <a:lnTo>
                    <a:pt x="3384" y="298"/>
                  </a:lnTo>
                  <a:lnTo>
                    <a:pt x="2967" y="495"/>
                  </a:lnTo>
                  <a:lnTo>
                    <a:pt x="2564" y="298"/>
                  </a:lnTo>
                  <a:lnTo>
                    <a:pt x="2780" y="298"/>
                  </a:lnTo>
                  <a:lnTo>
                    <a:pt x="2775" y="178"/>
                  </a:lnTo>
                  <a:lnTo>
                    <a:pt x="850" y="183"/>
                  </a:lnTo>
                  <a:lnTo>
                    <a:pt x="504" y="533"/>
                  </a:lnTo>
                  <a:lnTo>
                    <a:pt x="504" y="476"/>
                  </a:lnTo>
                  <a:lnTo>
                    <a:pt x="221" y="408"/>
                  </a:lnTo>
                  <a:lnTo>
                    <a:pt x="0" y="466"/>
                  </a:lnTo>
                  <a:close/>
                </a:path>
              </a:pathLst>
            </a:custGeom>
            <a:solidFill>
              <a:srgbClr val="E7CFCC"/>
            </a:solidFill>
            <a:ln w="3175">
              <a:solidFill>
                <a:srgbClr val="0D141C"/>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fa-IR" dirty="0">
                  <a:solidFill>
                    <a:schemeClr val="tx1"/>
                  </a:solidFill>
                  <a:cs typeface="2  Mitra" panose="00000400000000000000" pitchFamily="2" charset="-78"/>
                </a:rPr>
                <a:t>استانداردها</a:t>
              </a:r>
              <a:endParaRPr lang="en-US" dirty="0">
                <a:solidFill>
                  <a:schemeClr val="tx1"/>
                </a:solidFill>
                <a:cs typeface="2  Mitra" panose="00000400000000000000" pitchFamily="2" charset="-78"/>
              </a:endParaRPr>
            </a:p>
          </p:txBody>
        </p:sp>
        <p:sp>
          <p:nvSpPr>
            <p:cNvPr id="22" name="TextBox 21"/>
            <p:cNvSpPr txBox="1"/>
            <p:nvPr/>
          </p:nvSpPr>
          <p:spPr>
            <a:xfrm>
              <a:off x="1982735" y="1433594"/>
              <a:ext cx="1382775" cy="83099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a:defRPr>
                  <a:solidFill>
                    <a:schemeClr val="lt1"/>
                  </a:solidFill>
                  <a:cs typeface="2  Mitra" panose="00000400000000000000" pitchFamily="2" charset="-7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a-IR" sz="1200" dirty="0">
                  <a:solidFill>
                    <a:schemeClr val="tx1"/>
                  </a:solidFill>
                  <a:cs typeface="2  Homa" panose="00000400000000000000" pitchFamily="2" charset="-78"/>
                </a:rPr>
                <a:t>تکنولوژی</a:t>
              </a:r>
            </a:p>
            <a:p>
              <a:r>
                <a:rPr lang="fa-IR" sz="1200" dirty="0">
                  <a:solidFill>
                    <a:schemeClr val="tx1"/>
                  </a:solidFill>
                  <a:cs typeface="2  Homa" panose="00000400000000000000" pitchFamily="2" charset="-78"/>
                </a:rPr>
                <a:t>     کاربردها</a:t>
              </a:r>
            </a:p>
            <a:p>
              <a:r>
                <a:rPr lang="fa-IR" sz="1200" dirty="0">
                  <a:solidFill>
                    <a:schemeClr val="tx1"/>
                  </a:solidFill>
                  <a:cs typeface="2  Homa" panose="00000400000000000000" pitchFamily="2" charset="-78"/>
                </a:rPr>
                <a:t>          داده ها</a:t>
              </a:r>
            </a:p>
            <a:p>
              <a:r>
                <a:rPr lang="fa-IR" sz="1200" dirty="0">
                  <a:solidFill>
                    <a:schemeClr val="tx1"/>
                  </a:solidFill>
                  <a:cs typeface="2  Homa" panose="00000400000000000000" pitchFamily="2" charset="-78"/>
                </a:rPr>
                <a:t>               امینت</a:t>
              </a:r>
              <a:endParaRPr lang="en-US" sz="1200" dirty="0">
                <a:solidFill>
                  <a:schemeClr val="tx1"/>
                </a:solidFill>
                <a:cs typeface="2  Homa" panose="00000400000000000000" pitchFamily="2" charset="-78"/>
              </a:endParaRPr>
            </a:p>
          </p:txBody>
        </p:sp>
      </p:grpSp>
      <p:graphicFrame>
        <p:nvGraphicFramePr>
          <p:cNvPr id="23" name="Diagram 22"/>
          <p:cNvGraphicFramePr/>
          <p:nvPr>
            <p:extLst>
              <p:ext uri="{D42A27DB-BD31-4B8C-83A1-F6EECF244321}">
                <p14:modId xmlns:p14="http://schemas.microsoft.com/office/powerpoint/2010/main" val="1790078282"/>
              </p:ext>
            </p:extLst>
          </p:nvPr>
        </p:nvGraphicFramePr>
        <p:xfrm>
          <a:off x="1268270" y="2313658"/>
          <a:ext cx="1698175" cy="318905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24" name="Diagram 23"/>
          <p:cNvGraphicFramePr/>
          <p:nvPr>
            <p:extLst>
              <p:ext uri="{D42A27DB-BD31-4B8C-83A1-F6EECF244321}">
                <p14:modId xmlns:p14="http://schemas.microsoft.com/office/powerpoint/2010/main" val="1747063553"/>
              </p:ext>
            </p:extLst>
          </p:nvPr>
        </p:nvGraphicFramePr>
        <p:xfrm>
          <a:off x="6377606" y="2313657"/>
          <a:ext cx="1724685" cy="3189051"/>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25" name="Freeform 24"/>
          <p:cNvSpPr/>
          <p:nvPr/>
        </p:nvSpPr>
        <p:spPr>
          <a:xfrm>
            <a:off x="2788920" y="3543300"/>
            <a:ext cx="3756660" cy="396240"/>
          </a:xfrm>
          <a:custGeom>
            <a:avLst/>
            <a:gdLst>
              <a:gd name="connsiteX0" fmla="*/ 3756660 w 3756660"/>
              <a:gd name="connsiteY0" fmla="*/ 144780 h 396240"/>
              <a:gd name="connsiteX1" fmla="*/ 2118360 w 3756660"/>
              <a:gd name="connsiteY1" fmla="*/ 396240 h 396240"/>
              <a:gd name="connsiteX2" fmla="*/ 0 w 3756660"/>
              <a:gd name="connsiteY2" fmla="*/ 0 h 396240"/>
            </a:gdLst>
            <a:ahLst/>
            <a:cxnLst>
              <a:cxn ang="0">
                <a:pos x="connsiteX0" y="connsiteY0"/>
              </a:cxn>
              <a:cxn ang="0">
                <a:pos x="connsiteX1" y="connsiteY1"/>
              </a:cxn>
              <a:cxn ang="0">
                <a:pos x="connsiteX2" y="connsiteY2"/>
              </a:cxn>
            </a:cxnLst>
            <a:rect l="l" t="t" r="r" b="b"/>
            <a:pathLst>
              <a:path w="3756660" h="396240">
                <a:moveTo>
                  <a:pt x="3756660" y="144780"/>
                </a:moveTo>
                <a:lnTo>
                  <a:pt x="2118360" y="396240"/>
                </a:lnTo>
                <a:lnTo>
                  <a:pt x="0" y="0"/>
                </a:lnTo>
              </a:path>
            </a:pathLst>
          </a:custGeom>
          <a:noFill/>
          <a:ln w="19050">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8104211" y="3227140"/>
            <a:ext cx="849005" cy="1969770"/>
          </a:xfrm>
          <a:prstGeom prst="rect">
            <a:avLst/>
          </a:prstGeom>
          <a:noFill/>
        </p:spPr>
        <p:txBody>
          <a:bodyPr wrap="square" rtlCol="0">
            <a:spAutoFit/>
          </a:bodyPr>
          <a:lstStyle/>
          <a:p>
            <a:r>
              <a:rPr lang="fa-IR" sz="1200" dirty="0" smtClean="0">
                <a:cs typeface="2  Mitra" panose="00000400000000000000" pitchFamily="2" charset="-78"/>
              </a:rPr>
              <a:t>دورنما</a:t>
            </a:r>
          </a:p>
          <a:p>
            <a:endParaRPr lang="fa-IR" sz="1400" dirty="0">
              <a:cs typeface="2  Mitra" panose="00000400000000000000" pitchFamily="2" charset="-78"/>
            </a:endParaRPr>
          </a:p>
          <a:p>
            <a:r>
              <a:rPr lang="fa-IR" sz="1400" b="1" dirty="0" smtClean="0">
                <a:cs typeface="2  Mitra" panose="00000400000000000000" pitchFamily="2" charset="-78"/>
              </a:rPr>
              <a:t>جهت گیری</a:t>
            </a:r>
          </a:p>
          <a:p>
            <a:r>
              <a:rPr lang="fa-IR" sz="1400" b="1" dirty="0" smtClean="0">
                <a:cs typeface="2  Mitra" panose="00000400000000000000" pitchFamily="2" charset="-78"/>
              </a:rPr>
              <a:t>استراتژیک</a:t>
            </a:r>
            <a:endParaRPr lang="fa-IR" sz="1400" b="1" dirty="0">
              <a:cs typeface="2  Mitra" panose="00000400000000000000" pitchFamily="2" charset="-78"/>
            </a:endParaRPr>
          </a:p>
          <a:p>
            <a:endParaRPr lang="fa-IR" sz="1400" b="1" dirty="0" smtClean="0">
              <a:cs typeface="2  Mitra" panose="00000400000000000000" pitchFamily="2" charset="-78"/>
            </a:endParaRPr>
          </a:p>
          <a:p>
            <a:endParaRPr lang="fa-IR" sz="1400" dirty="0">
              <a:cs typeface="2  Mitra" panose="00000400000000000000" pitchFamily="2" charset="-78"/>
            </a:endParaRPr>
          </a:p>
          <a:p>
            <a:endParaRPr lang="fa-IR" sz="1400" dirty="0" smtClean="0">
              <a:cs typeface="2  Mitra" panose="00000400000000000000" pitchFamily="2" charset="-78"/>
            </a:endParaRPr>
          </a:p>
          <a:p>
            <a:endParaRPr lang="fa-IR" sz="1400" dirty="0" smtClean="0">
              <a:cs typeface="2  Mitra" panose="00000400000000000000" pitchFamily="2" charset="-78"/>
            </a:endParaRPr>
          </a:p>
          <a:p>
            <a:r>
              <a:rPr lang="fa-IR" sz="1200" dirty="0" smtClean="0">
                <a:cs typeface="2  Mitra" panose="00000400000000000000" pitchFamily="2" charset="-78"/>
              </a:rPr>
              <a:t>اصول</a:t>
            </a:r>
            <a:endParaRPr lang="en-US" sz="1200" dirty="0">
              <a:cs typeface="2  Mitra" panose="00000400000000000000" pitchFamily="2" charset="-78"/>
            </a:endParaRPr>
          </a:p>
        </p:txBody>
      </p:sp>
      <p:sp>
        <p:nvSpPr>
          <p:cNvPr id="27" name="Title 1"/>
          <p:cNvSpPr>
            <a:spLocks noGrp="1"/>
          </p:cNvSpPr>
          <p:nvPr>
            <p:ph type="title"/>
          </p:nvPr>
        </p:nvSpPr>
        <p:spPr>
          <a:xfrm>
            <a:off x="1734184" y="272418"/>
            <a:ext cx="6589200" cy="1280890"/>
          </a:xfrm>
        </p:spPr>
        <p:txBody>
          <a:bodyPr/>
          <a:lstStyle/>
          <a:p>
            <a:pPr algn="ctr"/>
            <a:r>
              <a:rPr lang="fa-IR" altLang="en-US" sz="4000" dirty="0" smtClean="0"/>
              <a:t>اجزاء معماری فدرال</a:t>
            </a:r>
            <a:endParaRPr lang="nb-NO" altLang="en-US" sz="4000" dirty="0" smtClean="0"/>
          </a:p>
        </p:txBody>
      </p:sp>
      <p:sp>
        <p:nvSpPr>
          <p:cNvPr id="28" name="Slide Number Placeholder 27"/>
          <p:cNvSpPr>
            <a:spLocks noGrp="1"/>
          </p:cNvSpPr>
          <p:nvPr>
            <p:ph type="sldNum" sz="quarter" idx="12"/>
          </p:nvPr>
        </p:nvSpPr>
        <p:spPr/>
        <p:txBody>
          <a:bodyPr/>
          <a:lstStyle/>
          <a:p>
            <a:fld id="{B0665EA5-0B15-410E-9B1A-F61E11C28FB9}" type="slidenum">
              <a:rPr lang="en-US" smtClean="0"/>
              <a:pPr/>
              <a:t>30</a:t>
            </a:fld>
            <a:endParaRPr lang="en-US" dirty="0"/>
          </a:p>
        </p:txBody>
      </p:sp>
    </p:spTree>
    <p:extLst>
      <p:ext uri="{BB962C8B-B14F-4D97-AF65-F5344CB8AC3E}">
        <p14:creationId xmlns:p14="http://schemas.microsoft.com/office/powerpoint/2010/main" val="229353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Graphic spid="23" grpId="0">
        <p:bldAsOne/>
      </p:bldGraphic>
      <p:bldGraphic spid="24" grpId="0">
        <p:bldAsOne/>
      </p:bldGraphic>
      <p:bldP spid="25" grpId="0" animBg="1"/>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nb-NO" altLang="en-US" sz="4000" smtClean="0"/>
              <a:t>FEAF Components (2)</a:t>
            </a:r>
          </a:p>
        </p:txBody>
      </p:sp>
      <p:pic>
        <p:nvPicPr>
          <p:cNvPr id="8197"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23850" y="1557338"/>
            <a:ext cx="81534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ular Callout 5"/>
          <p:cNvSpPr>
            <a:spLocks noChangeArrowheads="1"/>
          </p:cNvSpPr>
          <p:nvPr/>
        </p:nvSpPr>
        <p:spPr bwMode="auto">
          <a:xfrm>
            <a:off x="0" y="981075"/>
            <a:ext cx="2843213" cy="719138"/>
          </a:xfrm>
          <a:prstGeom prst="wedgeRectCallout">
            <a:avLst>
              <a:gd name="adj1" fmla="val 85370"/>
              <a:gd name="adj2" fmla="val 137560"/>
            </a:avLst>
          </a:prstGeom>
          <a:solidFill>
            <a:srgbClr val="FFC000"/>
          </a:solidFill>
          <a:ln w="9525" algn="ctr">
            <a:solidFill>
              <a:schemeClr val="tx1"/>
            </a:solidFill>
            <a:round/>
            <a:headEnd/>
            <a:tailEnd/>
          </a:ln>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nb-NO" altLang="en-US" sz="1200"/>
              <a:t>Consists of focused architecture efforts on major cross-cutting business areas and program areas.</a:t>
            </a:r>
          </a:p>
        </p:txBody>
      </p:sp>
      <p:sp>
        <p:nvSpPr>
          <p:cNvPr id="7" name="Rectangular Callout 6"/>
          <p:cNvSpPr>
            <a:spLocks noChangeArrowheads="1"/>
          </p:cNvSpPr>
          <p:nvPr/>
        </p:nvSpPr>
        <p:spPr bwMode="auto">
          <a:xfrm>
            <a:off x="7380288" y="1052513"/>
            <a:ext cx="1763712" cy="1296987"/>
          </a:xfrm>
          <a:prstGeom prst="wedgeRectCallout">
            <a:avLst>
              <a:gd name="adj1" fmla="val -17097"/>
              <a:gd name="adj2" fmla="val 95611"/>
            </a:avLst>
          </a:prstGeom>
          <a:solidFill>
            <a:srgbClr val="FFC000"/>
          </a:solidFill>
          <a:ln w="9525" algn="ctr">
            <a:solidFill>
              <a:schemeClr val="tx1"/>
            </a:solidFill>
            <a:round/>
            <a:headEnd/>
            <a:tailEnd/>
          </a:ln>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nb-NO" altLang="en-US" sz="1200"/>
              <a:t>Guides the development of the target architecture and consists of a vision, principles, goals and objectives.</a:t>
            </a:r>
          </a:p>
        </p:txBody>
      </p:sp>
      <p:sp>
        <p:nvSpPr>
          <p:cNvPr id="8" name="Rectangular Callout 7"/>
          <p:cNvSpPr>
            <a:spLocks noChangeArrowheads="1"/>
          </p:cNvSpPr>
          <p:nvPr/>
        </p:nvSpPr>
        <p:spPr bwMode="auto">
          <a:xfrm>
            <a:off x="0" y="4581525"/>
            <a:ext cx="1763713" cy="1439863"/>
          </a:xfrm>
          <a:prstGeom prst="wedgeRectCallout">
            <a:avLst>
              <a:gd name="adj1" fmla="val 151102"/>
              <a:gd name="adj2" fmla="val -7972"/>
            </a:avLst>
          </a:prstGeom>
          <a:solidFill>
            <a:srgbClr val="FFC000"/>
          </a:solidFill>
          <a:ln w="9525" algn="ctr">
            <a:solidFill>
              <a:schemeClr val="tx1"/>
            </a:solidFill>
            <a:round/>
            <a:headEnd/>
            <a:tailEnd/>
          </a:ln>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nb-NO" altLang="en-US" sz="1200"/>
              <a:t>Supports the migration from the current to the target architecture. This includes migration planning, investment planning, engineering change control, etc.</a:t>
            </a:r>
          </a:p>
        </p:txBody>
      </p:sp>
      <p:sp>
        <p:nvSpPr>
          <p:cNvPr id="9" name="Rectangular Callout 8"/>
          <p:cNvSpPr>
            <a:spLocks noChangeArrowheads="1"/>
          </p:cNvSpPr>
          <p:nvPr/>
        </p:nvSpPr>
        <p:spPr bwMode="auto">
          <a:xfrm>
            <a:off x="7380288" y="4292600"/>
            <a:ext cx="1763712" cy="1296988"/>
          </a:xfrm>
          <a:prstGeom prst="wedgeRectCallout">
            <a:avLst>
              <a:gd name="adj1" fmla="val -129227"/>
              <a:gd name="adj2" fmla="val -59653"/>
            </a:avLst>
          </a:prstGeom>
          <a:solidFill>
            <a:srgbClr val="FFC000"/>
          </a:solidFill>
          <a:ln w="9525" algn="ctr">
            <a:solidFill>
              <a:schemeClr val="tx1"/>
            </a:solidFill>
            <a:round/>
            <a:headEnd/>
            <a:tailEnd/>
          </a:ln>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nb-NO" altLang="en-US" sz="1200"/>
              <a:t>Defines the business and design models that compromise the segments of the enterprise descriptions.</a:t>
            </a:r>
          </a:p>
        </p:txBody>
      </p:sp>
    </p:spTree>
    <p:extLst>
      <p:ext uri="{BB962C8B-B14F-4D97-AF65-F5344CB8AC3E}">
        <p14:creationId xmlns:p14="http://schemas.microsoft.com/office/powerpoint/2010/main" val="18008325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r" rtl="1"/>
            <a:r>
              <a:rPr lang="fa-IR" altLang="en-US" dirty="0" smtClean="0"/>
              <a:t>بخش های معماری</a:t>
            </a:r>
            <a:endParaRPr lang="nb-NO" altLang="en-US" dirty="0" smtClean="0"/>
          </a:p>
        </p:txBody>
      </p:sp>
      <p:sp>
        <p:nvSpPr>
          <p:cNvPr id="9219" name="Content Placeholder 2"/>
          <p:cNvSpPr>
            <a:spLocks noGrp="1"/>
          </p:cNvSpPr>
          <p:nvPr>
            <p:ph idx="1"/>
          </p:nvPr>
        </p:nvSpPr>
        <p:spPr/>
        <p:txBody>
          <a:bodyPr/>
          <a:lstStyle/>
          <a:p>
            <a:pPr marL="0" indent="0" algn="r" rtl="1">
              <a:buNone/>
            </a:pPr>
            <a:r>
              <a:rPr lang="en-US" altLang="en-US" dirty="0" smtClean="0"/>
              <a:t>FEAF</a:t>
            </a:r>
            <a:r>
              <a:rPr lang="fa-IR" altLang="en-US" dirty="0" smtClean="0"/>
              <a:t> قسمت های مهم سازمان فدرال را </a:t>
            </a:r>
            <a:r>
              <a:rPr lang="fa-IR" altLang="en-US" dirty="0" smtClean="0">
                <a:solidFill>
                  <a:srgbClr val="FF0000"/>
                </a:solidFill>
              </a:rPr>
              <a:t>بخش های معماری </a:t>
            </a:r>
            <a:r>
              <a:rPr lang="fa-IR" altLang="en-US" dirty="0" smtClean="0"/>
              <a:t>در نظر می گیرد تا امکان توسعه جداگانه آنها میسر باشد و در نهایت در معماری سازمانی بزرگتر اداغام شوند.</a:t>
            </a:r>
          </a:p>
        </p:txBody>
      </p:sp>
      <p:sp>
        <p:nvSpPr>
          <p:cNvPr id="4" name="Slide Number Placeholder 3"/>
          <p:cNvSpPr>
            <a:spLocks noGrp="1"/>
          </p:cNvSpPr>
          <p:nvPr>
            <p:ph type="sldNum" sz="quarter" idx="12"/>
          </p:nvPr>
        </p:nvSpPr>
        <p:spPr/>
        <p:txBody>
          <a:bodyPr/>
          <a:lstStyle/>
          <a:p>
            <a:fld id="{B0665EA5-0B15-410E-9B1A-F61E11C28FB9}" type="slidenum">
              <a:rPr lang="en-US" smtClean="0"/>
              <a:pPr/>
              <a:t>32</a:t>
            </a:fld>
            <a:endParaRPr lang="en-US" dirty="0"/>
          </a:p>
        </p:txBody>
      </p:sp>
    </p:spTree>
    <p:extLst>
      <p:ext uri="{BB962C8B-B14F-4D97-AF65-F5344CB8AC3E}">
        <p14:creationId xmlns:p14="http://schemas.microsoft.com/office/powerpoint/2010/main" val="31728748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r>
              <a:rPr lang="nb-NO" altLang="en-US" sz="4000" dirty="0" smtClean="0"/>
              <a:t>FEA – Federal Enterprise Architecture</a:t>
            </a:r>
          </a:p>
        </p:txBody>
      </p:sp>
      <p:sp>
        <p:nvSpPr>
          <p:cNvPr id="10243" name="Content Placeholder 2"/>
          <p:cNvSpPr>
            <a:spLocks noGrp="1"/>
          </p:cNvSpPr>
          <p:nvPr>
            <p:ph idx="1"/>
          </p:nvPr>
        </p:nvSpPr>
        <p:spPr>
          <a:xfrm>
            <a:off x="1439501" y="2133600"/>
            <a:ext cx="7094899" cy="4031810"/>
          </a:xfrm>
        </p:spPr>
        <p:txBody>
          <a:bodyPr>
            <a:normAutofit/>
          </a:bodyPr>
          <a:lstStyle/>
          <a:p>
            <a:pPr algn="r" rtl="1"/>
            <a:r>
              <a:rPr lang="fa-IR" altLang="en-US" dirty="0" smtClean="0"/>
              <a:t>یک </a:t>
            </a:r>
            <a:r>
              <a:rPr lang="fa-IR" altLang="en-US" dirty="0"/>
              <a:t>روش </a:t>
            </a:r>
            <a:r>
              <a:rPr lang="fa-IR" altLang="en-US" dirty="0" smtClean="0"/>
              <a:t>کامل است که همانند معماری زاکمن امکان ایجاد طبقه بندی جامع داشته و  همانند معماری </a:t>
            </a:r>
            <a:r>
              <a:rPr lang="en-US" altLang="en-US" dirty="0" smtClean="0"/>
              <a:t>TOGAF</a:t>
            </a:r>
            <a:r>
              <a:rPr lang="fa-IR" altLang="en-US" dirty="0" smtClean="0"/>
              <a:t> یک فرآیند معماری دارد</a:t>
            </a:r>
          </a:p>
          <a:p>
            <a:pPr algn="r" rtl="1"/>
            <a:r>
              <a:rPr lang="fa-IR" altLang="en-US" dirty="0" smtClean="0"/>
              <a:t>این معماری می تواند یک روش برای ایجاد معماری سازمانی باشد و همچنین می توان از آن برای تصدیق و تطبیق نتایج فرآیندهای یک سازمان نیز بهره جست.</a:t>
            </a:r>
          </a:p>
          <a:p>
            <a:pPr algn="r" rtl="1"/>
            <a:r>
              <a:rPr lang="en-US" altLang="en-US" dirty="0" smtClean="0"/>
              <a:t>FEA</a:t>
            </a:r>
            <a:r>
              <a:rPr lang="fa-IR" altLang="en-US" dirty="0" smtClean="0"/>
              <a:t> هر آنچه برای ایجاد یک معماری سازمانی ضروری است در خود دارد.</a:t>
            </a:r>
            <a:endParaRPr lang="nb-NO" altLang="en-US" dirty="0" smtClean="0"/>
          </a:p>
        </p:txBody>
      </p:sp>
      <p:sp>
        <p:nvSpPr>
          <p:cNvPr id="4" name="Slide Number Placeholder 3"/>
          <p:cNvSpPr>
            <a:spLocks noGrp="1"/>
          </p:cNvSpPr>
          <p:nvPr>
            <p:ph type="sldNum" sz="quarter" idx="12"/>
          </p:nvPr>
        </p:nvSpPr>
        <p:spPr/>
        <p:txBody>
          <a:bodyPr/>
          <a:lstStyle/>
          <a:p>
            <a:fld id="{B0665EA5-0B15-410E-9B1A-F61E11C28FB9}" type="slidenum">
              <a:rPr lang="en-US" smtClean="0"/>
              <a:pPr/>
              <a:t>33</a:t>
            </a:fld>
            <a:endParaRPr lang="en-US" dirty="0"/>
          </a:p>
        </p:txBody>
      </p:sp>
    </p:spTree>
    <p:extLst>
      <p:ext uri="{BB962C8B-B14F-4D97-AF65-F5344CB8AC3E}">
        <p14:creationId xmlns:p14="http://schemas.microsoft.com/office/powerpoint/2010/main" val="35318309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86828" y="624110"/>
            <a:ext cx="7547572" cy="1280890"/>
          </a:xfrm>
        </p:spPr>
        <p:txBody>
          <a:bodyPr/>
          <a:lstStyle/>
          <a:p>
            <a:r>
              <a:rPr lang="fa-IR" altLang="en-US" dirty="0" smtClean="0"/>
              <a:t>مدل مرجع معماری سازمانی فدرال</a:t>
            </a:r>
            <a:endParaRPr lang="nb-NO" altLang="en-US" dirty="0" smtClean="0"/>
          </a:p>
        </p:txBody>
      </p:sp>
      <p:sp>
        <p:nvSpPr>
          <p:cNvPr id="11269" name="TextBox 6"/>
          <p:cNvSpPr txBox="1">
            <a:spLocks noChangeArrowheads="1"/>
          </p:cNvSpPr>
          <p:nvPr/>
        </p:nvSpPr>
        <p:spPr bwMode="auto">
          <a:xfrm>
            <a:off x="611188" y="1700213"/>
            <a:ext cx="8281987" cy="188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r" rtl="1">
              <a:lnSpc>
                <a:spcPct val="150000"/>
              </a:lnSpc>
            </a:pPr>
            <a:r>
              <a:rPr lang="fa-IR" altLang="en-US" sz="2000" dirty="0" smtClean="0">
                <a:solidFill>
                  <a:srgbClr val="FF0000"/>
                </a:solidFill>
              </a:rPr>
              <a:t> هدف </a:t>
            </a:r>
            <a:r>
              <a:rPr lang="fa-IR" altLang="en-US" sz="2000" dirty="0" smtClean="0"/>
              <a:t>مدل مرج ارائه </a:t>
            </a:r>
            <a:r>
              <a:rPr lang="fa-IR" altLang="en-US" sz="2000" dirty="0" smtClean="0">
                <a:solidFill>
                  <a:srgbClr val="FF0000"/>
                </a:solidFill>
              </a:rPr>
              <a:t>روش استاندارد </a:t>
            </a:r>
            <a:r>
              <a:rPr lang="fa-IR" altLang="en-US" sz="2000" dirty="0" smtClean="0"/>
              <a:t>و </a:t>
            </a:r>
            <a:r>
              <a:rPr lang="fa-IR" altLang="en-US" sz="2000" dirty="0" smtClean="0">
                <a:solidFill>
                  <a:srgbClr val="FF0000"/>
                </a:solidFill>
              </a:rPr>
              <a:t>تعریف دامنه </a:t>
            </a:r>
            <a:r>
              <a:rPr lang="fa-IR" altLang="en-US" sz="2000" dirty="0" smtClean="0"/>
              <a:t>معماری سازمانی در جهت تسهیل همکاری و اشتراک گذاری نتایج در سراسر دولت فدرال است</a:t>
            </a:r>
          </a:p>
          <a:p>
            <a:pPr algn="r" rtl="1">
              <a:lnSpc>
                <a:spcPct val="150000"/>
              </a:lnSpc>
            </a:pPr>
            <a:r>
              <a:rPr lang="fa-IR" altLang="en-US" sz="2000" dirty="0" smtClean="0"/>
              <a:t>در واقع مدل مرجع یک چارچوب </a:t>
            </a:r>
            <a:r>
              <a:rPr lang="fa-IR" altLang="en-US" sz="2000" dirty="0"/>
              <a:t>با </a:t>
            </a:r>
            <a:r>
              <a:rPr lang="fa-IR" altLang="en-US" sz="2000" dirty="0" smtClean="0"/>
              <a:t>روشهای </a:t>
            </a:r>
            <a:r>
              <a:rPr lang="fa-IR" altLang="en-US" sz="2000" dirty="0"/>
              <a:t>مشترک و سازگار </a:t>
            </a:r>
            <a:r>
              <a:rPr lang="fa-IR" altLang="en-US" sz="2000" dirty="0" smtClean="0"/>
              <a:t>برای توصیف عناصر مهم معماری سازمانی فراهم می آورد.</a:t>
            </a:r>
            <a:endParaRPr lang="nb-NO" altLang="en-US" sz="2000" dirty="0"/>
          </a:p>
        </p:txBody>
      </p:sp>
    </p:spTree>
    <p:extLst>
      <p:ext uri="{BB962C8B-B14F-4D97-AF65-F5344CB8AC3E}">
        <p14:creationId xmlns:p14="http://schemas.microsoft.com/office/powerpoint/2010/main" val="33919725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46100" y="44450"/>
            <a:ext cx="7772400" cy="1143000"/>
          </a:xfrm>
        </p:spPr>
        <p:txBody>
          <a:bodyPr/>
          <a:lstStyle/>
          <a:p>
            <a:pPr algn="r" rtl="1"/>
            <a:r>
              <a:rPr lang="fa-IR" altLang="en-US" sz="4000" dirty="0" smtClean="0"/>
              <a:t>مدل های مرجع</a:t>
            </a:r>
            <a:endParaRPr lang="nb-NO" altLang="en-US" sz="4000" dirty="0" smtClean="0"/>
          </a:p>
        </p:txBody>
      </p:sp>
      <p:pic>
        <p:nvPicPr>
          <p:cNvPr id="12293"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346974" y="860652"/>
            <a:ext cx="7896225"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70857" y="936119"/>
            <a:ext cx="7667923" cy="947627"/>
          </a:xfrm>
          <a:prstGeom prst="rect">
            <a:avLst/>
          </a:prstGeom>
          <a:gradFill flip="none" rotWithShape="1">
            <a:gsLst>
              <a:gs pos="0">
                <a:schemeClr val="lt2">
                  <a:tint val="90000"/>
                  <a:satMod val="92000"/>
                  <a:lumMod val="120000"/>
                </a:schemeClr>
              </a:gs>
              <a:gs pos="100000">
                <a:srgbClr val="C3CCE7"/>
              </a:gs>
            </a:gsLst>
            <a:lin ang="16200000" scaled="0"/>
            <a:tileRect/>
          </a:gradFill>
        </p:spPr>
        <p:style>
          <a:lnRef idx="1">
            <a:schemeClr val="accent6"/>
          </a:lnRef>
          <a:fillRef idx="2">
            <a:schemeClr val="accent6"/>
          </a:fillRef>
          <a:effectRef idx="1">
            <a:schemeClr val="accent6"/>
          </a:effectRef>
          <a:fontRef idx="minor">
            <a:schemeClr val="dk1"/>
          </a:fontRef>
        </p:style>
        <p:txBody>
          <a:bodyPr rtlCol="0" anchor="ctr"/>
          <a:lstStyle/>
          <a:p>
            <a:pPr marL="1280160" lvl="2" indent="-256032" algn="r" rtl="1">
              <a:spcBef>
                <a:spcPts val="400"/>
              </a:spcBef>
              <a:buClr>
                <a:schemeClr val="accent1"/>
              </a:buClr>
              <a:buSzPct val="68000"/>
              <a:defRPr/>
            </a:pPr>
            <a:r>
              <a:rPr lang="fa-IR" b="1" dirty="0">
                <a:solidFill>
                  <a:schemeClr val="accent5">
                    <a:lumMod val="50000"/>
                  </a:schemeClr>
                </a:solidFill>
                <a:cs typeface="2  Zar" panose="00000400000000000000" pitchFamily="2" charset="-78"/>
              </a:rPr>
              <a:t> مدل مرجع عملکرد</a:t>
            </a:r>
          </a:p>
          <a:p>
            <a:pPr marL="1280160" lvl="2" indent="-256032" algn="r" rtl="1">
              <a:spcBef>
                <a:spcPts val="400"/>
              </a:spcBef>
              <a:buClr>
                <a:schemeClr val="accent1"/>
              </a:buClr>
              <a:buSzPct val="68000"/>
              <a:defRPr/>
            </a:pPr>
            <a:r>
              <a:rPr lang="fa-IR" b="1" dirty="0">
                <a:cs typeface="2  Zar" panose="00000400000000000000" pitchFamily="2" charset="-78"/>
              </a:rPr>
              <a:t>             </a:t>
            </a:r>
            <a:r>
              <a:rPr lang="fa-IR" sz="1600" dirty="0">
                <a:solidFill>
                  <a:schemeClr val="tx1">
                    <a:lumMod val="85000"/>
                    <a:lumOff val="15000"/>
                  </a:schemeClr>
                </a:solidFill>
                <a:cs typeface="2  Zar" panose="00000400000000000000" pitchFamily="2" charset="-78"/>
              </a:rPr>
              <a:t>کنترل ورودی ها و خروجی ها</a:t>
            </a:r>
          </a:p>
          <a:p>
            <a:pPr marL="1280160" lvl="2" indent="-256032" algn="r" rtl="1">
              <a:spcBef>
                <a:spcPts val="400"/>
              </a:spcBef>
              <a:buClr>
                <a:schemeClr val="accent1"/>
              </a:buClr>
              <a:buSzPct val="68000"/>
              <a:defRPr/>
            </a:pPr>
            <a:r>
              <a:rPr lang="fa-IR" sz="1600" dirty="0">
                <a:solidFill>
                  <a:schemeClr val="tx1">
                    <a:lumMod val="85000"/>
                    <a:lumOff val="15000"/>
                  </a:schemeClr>
                </a:solidFill>
                <a:cs typeface="2  Zar" panose="00000400000000000000" pitchFamily="2" charset="-78"/>
              </a:rPr>
              <a:t>            </a:t>
            </a:r>
            <a:r>
              <a:rPr lang="en-US" sz="1600" dirty="0" smtClean="0">
                <a:solidFill>
                  <a:schemeClr val="tx1">
                    <a:lumMod val="85000"/>
                    <a:lumOff val="15000"/>
                  </a:schemeClr>
                </a:solidFill>
                <a:cs typeface="2  Zar" panose="00000400000000000000" pitchFamily="2" charset="-78"/>
              </a:rPr>
              <a:t>    </a:t>
            </a:r>
            <a:r>
              <a:rPr lang="fa-IR" sz="1600" dirty="0" smtClean="0">
                <a:solidFill>
                  <a:schemeClr val="tx1">
                    <a:lumMod val="85000"/>
                    <a:lumOff val="15000"/>
                  </a:schemeClr>
                </a:solidFill>
                <a:cs typeface="2  Zar" panose="00000400000000000000" pitchFamily="2" charset="-78"/>
              </a:rPr>
              <a:t> </a:t>
            </a:r>
            <a:r>
              <a:rPr lang="fa-IR" sz="1600" dirty="0">
                <a:solidFill>
                  <a:schemeClr val="tx1">
                    <a:lumMod val="85000"/>
                    <a:lumOff val="15000"/>
                  </a:schemeClr>
                </a:solidFill>
                <a:cs typeface="2  Zar" panose="00000400000000000000" pitchFamily="2" charset="-78"/>
              </a:rPr>
              <a:t>شاخص های عملکرد</a:t>
            </a:r>
            <a:endParaRPr lang="en-US" sz="1600" dirty="0">
              <a:cs typeface="2  Zar" panose="00000400000000000000" pitchFamily="2" charset="-78"/>
            </a:endParaRPr>
          </a:p>
        </p:txBody>
      </p:sp>
      <p:sp>
        <p:nvSpPr>
          <p:cNvPr id="10" name="Rectangle 9"/>
          <p:cNvSpPr/>
          <p:nvPr/>
        </p:nvSpPr>
        <p:spPr>
          <a:xfrm>
            <a:off x="870857" y="1909327"/>
            <a:ext cx="7667923" cy="947627"/>
          </a:xfrm>
          <a:prstGeom prst="rect">
            <a:avLst/>
          </a:prstGeom>
          <a:gradFill flip="none" rotWithShape="1">
            <a:gsLst>
              <a:gs pos="0">
                <a:schemeClr val="lt2">
                  <a:tint val="90000"/>
                  <a:satMod val="92000"/>
                  <a:lumMod val="120000"/>
                </a:schemeClr>
              </a:gs>
              <a:gs pos="100000">
                <a:srgbClr val="C3CCE7"/>
              </a:gs>
            </a:gsLst>
            <a:lin ang="16200000" scaled="0"/>
            <a:tileRect/>
          </a:gradFill>
        </p:spPr>
        <p:style>
          <a:lnRef idx="1">
            <a:schemeClr val="accent6"/>
          </a:lnRef>
          <a:fillRef idx="2">
            <a:schemeClr val="accent6"/>
          </a:fillRef>
          <a:effectRef idx="1">
            <a:schemeClr val="accent6"/>
          </a:effectRef>
          <a:fontRef idx="minor">
            <a:schemeClr val="dk1"/>
          </a:fontRef>
        </p:style>
        <p:txBody>
          <a:bodyPr rtlCol="0" anchor="ctr"/>
          <a:lstStyle/>
          <a:p>
            <a:pPr marL="1737360" lvl="3" indent="-256032" algn="r" rtl="1">
              <a:spcBef>
                <a:spcPts val="400"/>
              </a:spcBef>
              <a:buClr>
                <a:schemeClr val="accent1"/>
              </a:buClr>
              <a:buSzPct val="68000"/>
              <a:defRPr/>
            </a:pPr>
            <a:r>
              <a:rPr lang="fa-IR" b="1" dirty="0">
                <a:solidFill>
                  <a:schemeClr val="accent5">
                    <a:lumMod val="50000"/>
                  </a:schemeClr>
                </a:solidFill>
                <a:cs typeface="2  Zar" panose="00000400000000000000" pitchFamily="2" charset="-78"/>
              </a:rPr>
              <a:t>مدل مرجع کسب و کار</a:t>
            </a:r>
          </a:p>
          <a:p>
            <a:pPr marL="1737360" lvl="3" indent="-256032" algn="r" rtl="1">
              <a:spcBef>
                <a:spcPts val="400"/>
              </a:spcBef>
              <a:buClr>
                <a:schemeClr val="accent1"/>
              </a:buClr>
              <a:buSzPct val="68000"/>
              <a:defRPr/>
            </a:pPr>
            <a:r>
              <a:rPr lang="fa-IR" sz="1600" dirty="0">
                <a:solidFill>
                  <a:schemeClr val="tx1">
                    <a:lumMod val="85000"/>
                    <a:lumOff val="15000"/>
                  </a:schemeClr>
                </a:solidFill>
                <a:cs typeface="2  Zar" panose="00000400000000000000" pitchFamily="2" charset="-78"/>
              </a:rPr>
              <a:t>               حوزه های اصلی فعالیت</a:t>
            </a:r>
          </a:p>
          <a:p>
            <a:pPr marL="1737360" lvl="3" indent="-256032" algn="r" rtl="1">
              <a:spcBef>
                <a:spcPts val="400"/>
              </a:spcBef>
              <a:buClr>
                <a:schemeClr val="accent1"/>
              </a:buClr>
              <a:buSzPct val="68000"/>
              <a:defRPr/>
            </a:pPr>
            <a:r>
              <a:rPr lang="fa-IR" sz="1600" dirty="0">
                <a:solidFill>
                  <a:schemeClr val="tx1">
                    <a:lumMod val="85000"/>
                    <a:lumOff val="15000"/>
                  </a:schemeClr>
                </a:solidFill>
                <a:cs typeface="2  Zar" panose="00000400000000000000" pitchFamily="2" charset="-78"/>
              </a:rPr>
              <a:t>     </a:t>
            </a:r>
            <a:r>
              <a:rPr lang="en-US" sz="1600" dirty="0" smtClean="0">
                <a:solidFill>
                  <a:schemeClr val="tx1">
                    <a:lumMod val="85000"/>
                    <a:lumOff val="15000"/>
                  </a:schemeClr>
                </a:solidFill>
                <a:cs typeface="2  Zar" panose="00000400000000000000" pitchFamily="2" charset="-78"/>
              </a:rPr>
              <a:t> </a:t>
            </a:r>
            <a:r>
              <a:rPr lang="fa-IR" sz="1600" dirty="0" smtClean="0">
                <a:solidFill>
                  <a:schemeClr val="tx1">
                    <a:lumMod val="85000"/>
                    <a:lumOff val="15000"/>
                  </a:schemeClr>
                </a:solidFill>
                <a:cs typeface="2  Zar" panose="00000400000000000000" pitchFamily="2" charset="-78"/>
              </a:rPr>
              <a:t>         </a:t>
            </a:r>
            <a:r>
              <a:rPr lang="fa-IR" sz="1600" dirty="0">
                <a:solidFill>
                  <a:schemeClr val="tx1">
                    <a:lumMod val="85000"/>
                    <a:lumOff val="15000"/>
                  </a:schemeClr>
                </a:solidFill>
                <a:cs typeface="2  Zar" panose="00000400000000000000" pitchFamily="2" charset="-78"/>
              </a:rPr>
              <a:t>مشتریان، ذی نفعان و مخاطبان</a:t>
            </a:r>
          </a:p>
        </p:txBody>
      </p:sp>
      <p:sp>
        <p:nvSpPr>
          <p:cNvPr id="11" name="Rectangle 10"/>
          <p:cNvSpPr/>
          <p:nvPr/>
        </p:nvSpPr>
        <p:spPr>
          <a:xfrm>
            <a:off x="870857" y="2882535"/>
            <a:ext cx="7667923" cy="947627"/>
          </a:xfrm>
          <a:prstGeom prst="rect">
            <a:avLst/>
          </a:prstGeom>
          <a:gradFill flip="none" rotWithShape="1">
            <a:gsLst>
              <a:gs pos="0">
                <a:schemeClr val="lt2">
                  <a:tint val="90000"/>
                  <a:satMod val="92000"/>
                  <a:lumMod val="120000"/>
                </a:schemeClr>
              </a:gs>
              <a:gs pos="100000">
                <a:srgbClr val="C3CCE7"/>
              </a:gs>
            </a:gsLst>
            <a:lin ang="16200000" scaled="0"/>
            <a:tileRect/>
          </a:gradFill>
        </p:spPr>
        <p:style>
          <a:lnRef idx="1">
            <a:schemeClr val="accent6"/>
          </a:lnRef>
          <a:fillRef idx="2">
            <a:schemeClr val="accent6"/>
          </a:fillRef>
          <a:effectRef idx="1">
            <a:schemeClr val="accent6"/>
          </a:effectRef>
          <a:fontRef idx="minor">
            <a:schemeClr val="dk1"/>
          </a:fontRef>
        </p:style>
        <p:txBody>
          <a:bodyPr rtlCol="0" anchor="ctr"/>
          <a:lstStyle/>
          <a:p>
            <a:pPr marL="2194560" lvl="4" indent="-256032" algn="r" rtl="1">
              <a:spcBef>
                <a:spcPts val="400"/>
              </a:spcBef>
              <a:buClr>
                <a:schemeClr val="accent1"/>
              </a:buClr>
              <a:buSzPct val="68000"/>
              <a:defRPr/>
            </a:pPr>
            <a:r>
              <a:rPr lang="fa-IR" b="1" dirty="0">
                <a:solidFill>
                  <a:schemeClr val="accent5">
                    <a:lumMod val="50000"/>
                  </a:schemeClr>
                </a:solidFill>
                <a:cs typeface="2  Zar" panose="00000400000000000000" pitchFamily="2" charset="-78"/>
              </a:rPr>
              <a:t>مدل مرجع خدمات</a:t>
            </a:r>
          </a:p>
          <a:p>
            <a:pPr marL="2194560" lvl="4" indent="-256032" algn="r" rtl="1">
              <a:spcBef>
                <a:spcPts val="400"/>
              </a:spcBef>
              <a:buClr>
                <a:schemeClr val="accent1"/>
              </a:buClr>
              <a:buSzPct val="68000"/>
              <a:defRPr/>
            </a:pPr>
            <a:r>
              <a:rPr lang="fa-IR" sz="1600" dirty="0">
                <a:solidFill>
                  <a:schemeClr val="tx1">
                    <a:lumMod val="85000"/>
                    <a:lumOff val="15000"/>
                  </a:schemeClr>
                </a:solidFill>
                <a:cs typeface="2  Zar" panose="00000400000000000000" pitchFamily="2" charset="-78"/>
              </a:rPr>
              <a:t>              نوع و حوزه خدمات</a:t>
            </a:r>
          </a:p>
          <a:p>
            <a:pPr marL="2194560" lvl="4" indent="-256032" algn="r" rtl="1">
              <a:spcBef>
                <a:spcPts val="400"/>
              </a:spcBef>
              <a:buClr>
                <a:schemeClr val="accent1"/>
              </a:buClr>
              <a:buSzPct val="68000"/>
              <a:defRPr/>
            </a:pPr>
            <a:r>
              <a:rPr lang="fa-IR" sz="1600" dirty="0">
                <a:solidFill>
                  <a:schemeClr val="tx1">
                    <a:lumMod val="85000"/>
                    <a:lumOff val="15000"/>
                  </a:schemeClr>
                </a:solidFill>
                <a:cs typeface="2  Zar" panose="00000400000000000000" pitchFamily="2" charset="-78"/>
              </a:rPr>
              <a:t>              اجزای خدمات</a:t>
            </a:r>
          </a:p>
        </p:txBody>
      </p:sp>
      <p:sp>
        <p:nvSpPr>
          <p:cNvPr id="12" name="Rectangle 11"/>
          <p:cNvSpPr/>
          <p:nvPr/>
        </p:nvSpPr>
        <p:spPr>
          <a:xfrm>
            <a:off x="870857" y="3855743"/>
            <a:ext cx="7667923" cy="947627"/>
          </a:xfrm>
          <a:prstGeom prst="rect">
            <a:avLst/>
          </a:prstGeom>
          <a:gradFill flip="none" rotWithShape="1">
            <a:gsLst>
              <a:gs pos="0">
                <a:schemeClr val="lt2">
                  <a:tint val="90000"/>
                  <a:satMod val="92000"/>
                  <a:lumMod val="120000"/>
                </a:schemeClr>
              </a:gs>
              <a:gs pos="100000">
                <a:srgbClr val="EDDEA2"/>
              </a:gs>
            </a:gsLst>
            <a:lin ang="16200000" scaled="0"/>
            <a:tileRect/>
          </a:gradFill>
        </p:spPr>
        <p:style>
          <a:lnRef idx="1">
            <a:schemeClr val="accent6"/>
          </a:lnRef>
          <a:fillRef idx="2">
            <a:schemeClr val="accent6"/>
          </a:fillRef>
          <a:effectRef idx="1">
            <a:schemeClr val="accent6"/>
          </a:effectRef>
          <a:fontRef idx="minor">
            <a:schemeClr val="dk1"/>
          </a:fontRef>
        </p:style>
        <p:txBody>
          <a:bodyPr rtlCol="0" anchor="ctr"/>
          <a:lstStyle/>
          <a:p>
            <a:pPr marL="3108960" lvl="6" indent="-256032" algn="r" rtl="1">
              <a:spcBef>
                <a:spcPts val="400"/>
              </a:spcBef>
              <a:buClr>
                <a:schemeClr val="accent1"/>
              </a:buClr>
              <a:buSzPct val="68000"/>
              <a:defRPr/>
            </a:pPr>
            <a:r>
              <a:rPr lang="fa-IR" b="1" dirty="0">
                <a:solidFill>
                  <a:schemeClr val="accent5">
                    <a:lumMod val="50000"/>
                  </a:schemeClr>
                </a:solidFill>
                <a:cs typeface="2  Zar" panose="00000400000000000000" pitchFamily="2" charset="-78"/>
              </a:rPr>
              <a:t>مدل مرجع داده ها</a:t>
            </a:r>
          </a:p>
          <a:p>
            <a:pPr marL="3108960" lvl="6" indent="-256032" algn="r" rtl="1">
              <a:spcBef>
                <a:spcPts val="400"/>
              </a:spcBef>
              <a:buClr>
                <a:schemeClr val="accent1"/>
              </a:buClr>
              <a:buSzPct val="68000"/>
              <a:defRPr/>
            </a:pPr>
            <a:r>
              <a:rPr lang="fa-IR" sz="1600" dirty="0">
                <a:solidFill>
                  <a:schemeClr val="tx1">
                    <a:lumMod val="85000"/>
                    <a:lumOff val="15000"/>
                  </a:schemeClr>
                </a:solidFill>
                <a:cs typeface="2  Zar" panose="00000400000000000000" pitchFamily="2" charset="-78"/>
              </a:rPr>
              <a:t>                 استاندارد سازی داده ها</a:t>
            </a:r>
          </a:p>
          <a:p>
            <a:pPr marL="3108960" lvl="6" indent="-256032" algn="r" rtl="1">
              <a:spcBef>
                <a:spcPts val="400"/>
              </a:spcBef>
              <a:buClr>
                <a:schemeClr val="accent1"/>
              </a:buClr>
              <a:buSzPct val="68000"/>
              <a:defRPr/>
            </a:pPr>
            <a:r>
              <a:rPr lang="fa-IR" sz="1600" dirty="0">
                <a:solidFill>
                  <a:schemeClr val="tx1">
                    <a:lumMod val="85000"/>
                    <a:lumOff val="15000"/>
                  </a:schemeClr>
                </a:solidFill>
                <a:cs typeface="2  Zar" panose="00000400000000000000" pitchFamily="2" charset="-78"/>
              </a:rPr>
              <a:t>                 انتقال بین سازمانی داده ها</a:t>
            </a:r>
          </a:p>
        </p:txBody>
      </p:sp>
      <p:sp>
        <p:nvSpPr>
          <p:cNvPr id="13" name="Rectangle 12"/>
          <p:cNvSpPr/>
          <p:nvPr/>
        </p:nvSpPr>
        <p:spPr>
          <a:xfrm>
            <a:off x="870857" y="4828950"/>
            <a:ext cx="7667923" cy="947627"/>
          </a:xfrm>
          <a:prstGeom prst="rect">
            <a:avLst/>
          </a:prstGeom>
          <a:gradFill flip="none" rotWithShape="1">
            <a:gsLst>
              <a:gs pos="0">
                <a:schemeClr val="lt2">
                  <a:tint val="90000"/>
                  <a:satMod val="92000"/>
                  <a:lumMod val="120000"/>
                </a:schemeClr>
              </a:gs>
              <a:gs pos="100000">
                <a:srgbClr val="C3CCE7"/>
              </a:gs>
            </a:gsLst>
            <a:lin ang="16200000" scaled="0"/>
            <a:tileRect/>
          </a:gradFill>
        </p:spPr>
        <p:style>
          <a:lnRef idx="1">
            <a:schemeClr val="accent6"/>
          </a:lnRef>
          <a:fillRef idx="2">
            <a:schemeClr val="accent6"/>
          </a:fillRef>
          <a:effectRef idx="1">
            <a:schemeClr val="accent6"/>
          </a:effectRef>
          <a:fontRef idx="minor">
            <a:schemeClr val="dk1"/>
          </a:fontRef>
        </p:style>
        <p:txBody>
          <a:bodyPr rtlCol="0" anchor="ctr"/>
          <a:lstStyle/>
          <a:p>
            <a:pPr marL="4023360" lvl="8" indent="-256032" algn="r" rtl="1">
              <a:spcBef>
                <a:spcPts val="400"/>
              </a:spcBef>
              <a:buClr>
                <a:schemeClr val="accent1"/>
              </a:buClr>
              <a:buSzPct val="68000"/>
              <a:defRPr/>
            </a:pPr>
            <a:r>
              <a:rPr lang="fa-IR" b="1" dirty="0">
                <a:solidFill>
                  <a:schemeClr val="accent5">
                    <a:lumMod val="50000"/>
                  </a:schemeClr>
                </a:solidFill>
                <a:cs typeface="2  Zar" panose="00000400000000000000" pitchFamily="2" charset="-78"/>
              </a:rPr>
              <a:t>مدل مرجع فنی</a:t>
            </a:r>
          </a:p>
          <a:p>
            <a:pPr marL="4023360" lvl="8" indent="-256032" algn="r" rtl="1">
              <a:spcBef>
                <a:spcPts val="400"/>
              </a:spcBef>
              <a:buClr>
                <a:schemeClr val="accent1"/>
              </a:buClr>
              <a:buSzPct val="68000"/>
              <a:defRPr/>
            </a:pPr>
            <a:r>
              <a:rPr lang="fa-IR" sz="1600" dirty="0">
                <a:solidFill>
                  <a:schemeClr val="tx1">
                    <a:lumMod val="85000"/>
                    <a:lumOff val="15000"/>
                  </a:schemeClr>
                </a:solidFill>
                <a:cs typeface="2  Zar" panose="00000400000000000000" pitchFamily="2" charset="-78"/>
              </a:rPr>
              <a:t>                 اجزا و بخش های فنی خدمات</a:t>
            </a:r>
          </a:p>
          <a:p>
            <a:pPr marL="4023360" lvl="8" indent="-256032" algn="r" rtl="1">
              <a:spcBef>
                <a:spcPts val="400"/>
              </a:spcBef>
              <a:buClr>
                <a:schemeClr val="accent1"/>
              </a:buClr>
              <a:buSzPct val="68000"/>
              <a:defRPr/>
            </a:pPr>
            <a:r>
              <a:rPr lang="fa-IR" sz="1600" dirty="0">
                <a:solidFill>
                  <a:schemeClr val="tx1">
                    <a:lumMod val="85000"/>
                    <a:lumOff val="15000"/>
                  </a:schemeClr>
                </a:solidFill>
                <a:cs typeface="2  Zar" panose="00000400000000000000" pitchFamily="2" charset="-78"/>
              </a:rPr>
              <a:t>                 استانداردها و پیشنهادهای فنی</a:t>
            </a:r>
          </a:p>
        </p:txBody>
      </p:sp>
      <p:sp>
        <p:nvSpPr>
          <p:cNvPr id="3" name="Down Arrow 2"/>
          <p:cNvSpPr/>
          <p:nvPr/>
        </p:nvSpPr>
        <p:spPr>
          <a:xfrm>
            <a:off x="7730140" y="1187450"/>
            <a:ext cx="698500" cy="4444093"/>
          </a:xfrm>
          <a:prstGeom prst="downArrow">
            <a:avLst>
              <a:gd name="adj1" fmla="val 8098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Tree>
    <p:extLst>
      <p:ext uri="{BB962C8B-B14F-4D97-AF65-F5344CB8AC3E}">
        <p14:creationId xmlns:p14="http://schemas.microsoft.com/office/powerpoint/2010/main" val="14786094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46100" y="44450"/>
            <a:ext cx="8347075" cy="1009650"/>
          </a:xfrm>
        </p:spPr>
        <p:txBody>
          <a:bodyPr>
            <a:normAutofit fontScale="90000"/>
          </a:bodyPr>
          <a:lstStyle/>
          <a:p>
            <a:r>
              <a:rPr lang="nb-NO" altLang="en-US" sz="3600" smtClean="0"/>
              <a:t>FEA – Reference Models: descriptions</a:t>
            </a:r>
          </a:p>
        </p:txBody>
      </p:sp>
      <p:sp>
        <p:nvSpPr>
          <p:cNvPr id="13315" name="Content Placeholder 2"/>
          <p:cNvSpPr>
            <a:spLocks noGrp="1"/>
          </p:cNvSpPr>
          <p:nvPr>
            <p:ph idx="1"/>
          </p:nvPr>
        </p:nvSpPr>
        <p:spPr>
          <a:xfrm>
            <a:off x="546100" y="1125538"/>
            <a:ext cx="8058150" cy="4535487"/>
          </a:xfrm>
        </p:spPr>
        <p:txBody>
          <a:bodyPr>
            <a:normAutofit lnSpcReduction="10000"/>
          </a:bodyPr>
          <a:lstStyle/>
          <a:p>
            <a:pPr algn="r" rtl="1"/>
            <a:r>
              <a:rPr lang="en-US" altLang="en-US" dirty="0" smtClean="0"/>
              <a:t>BRM</a:t>
            </a:r>
            <a:r>
              <a:rPr lang="fa-IR" altLang="en-US" dirty="0" smtClean="0"/>
              <a:t> – مدل مرجع کسب و کار</a:t>
            </a:r>
            <a:r>
              <a:rPr lang="fa-IR" altLang="en-US" dirty="0"/>
              <a:t/>
            </a:r>
            <a:br>
              <a:rPr lang="fa-IR" altLang="en-US" dirty="0"/>
            </a:br>
            <a:r>
              <a:rPr lang="fa-IR" altLang="en-US" dirty="0"/>
              <a:t>چارچوب برای تشریح ومدل نمودن فرایندهای اصلی کسب و کار بخشهای حکومتی، خدماتی و عمومی مستقل از واحدهای اجرایی فرایندها</a:t>
            </a:r>
            <a:endParaRPr lang="fa-IR" altLang="en-US" dirty="0" smtClean="0"/>
          </a:p>
          <a:p>
            <a:pPr algn="r" rtl="1"/>
            <a:r>
              <a:rPr lang="en-US" altLang="en-US" dirty="0" smtClean="0"/>
              <a:t>CRM</a:t>
            </a:r>
            <a:r>
              <a:rPr lang="fa-IR" altLang="en-US" dirty="0"/>
              <a:t> – مدل مرجع اجزاء خدمات</a:t>
            </a:r>
            <a:br>
              <a:rPr lang="fa-IR" altLang="en-US" dirty="0"/>
            </a:br>
            <a:r>
              <a:rPr lang="fa-IR" altLang="en-US" dirty="0"/>
              <a:t>چارچوبی جهت دسته بندی خدمات سازمان و تاثیرات آنها بر عملکرد سازمان و برقراری ارتباط بین خدمات و فرایندهای سازمان </a:t>
            </a:r>
          </a:p>
          <a:p>
            <a:pPr algn="r" rtl="1"/>
            <a:r>
              <a:rPr lang="en-US" altLang="en-US" dirty="0" smtClean="0"/>
              <a:t>TRM</a:t>
            </a:r>
            <a:r>
              <a:rPr lang="fa-IR" altLang="en-US" dirty="0" smtClean="0"/>
              <a:t> – مدل مرجع فنی</a:t>
            </a:r>
            <a:r>
              <a:rPr lang="fa-IR" altLang="en-US" dirty="0"/>
              <a:t/>
            </a:r>
            <a:br>
              <a:rPr lang="fa-IR" altLang="en-US" dirty="0"/>
            </a:br>
            <a:r>
              <a:rPr lang="fa-IR" altLang="en-US" dirty="0"/>
              <a:t>چارچوبی شامل استانداردها،فناوری ها ، نقشه ها و مختصات فنی مورد نیاز ایجاد و نگهداری بستر ارائه خدمات </a:t>
            </a:r>
            <a:r>
              <a:rPr lang="fa-IR" altLang="en-US" dirty="0" smtClean="0"/>
              <a:t>سازمان</a:t>
            </a:r>
          </a:p>
          <a:p>
            <a:pPr algn="r" rtl="1"/>
            <a:r>
              <a:rPr lang="en-US" altLang="en-US" dirty="0" smtClean="0"/>
              <a:t>DRM</a:t>
            </a:r>
            <a:r>
              <a:rPr lang="fa-IR" altLang="en-US" dirty="0"/>
              <a:t> – مدل مرجع داده</a:t>
            </a:r>
            <a:br>
              <a:rPr lang="fa-IR" altLang="en-US" dirty="0"/>
            </a:br>
            <a:r>
              <a:rPr lang="fa-IR" altLang="en-US" dirty="0"/>
              <a:t>چارچوبی جهت </a:t>
            </a:r>
            <a:r>
              <a:rPr lang="fa-IR" altLang="en-US" dirty="0" smtClean="0"/>
              <a:t>تعریف موجودیت </a:t>
            </a:r>
            <a:r>
              <a:rPr lang="fa-IR" altLang="en-US" dirty="0"/>
              <a:t>های داده ای مورد نیاز پشتیبانی و ارائه خدمات در سازمان</a:t>
            </a:r>
          </a:p>
          <a:p>
            <a:pPr algn="r" rtl="1"/>
            <a:r>
              <a:rPr lang="en-US" altLang="en-US" dirty="0" smtClean="0"/>
              <a:t>PRM</a:t>
            </a:r>
            <a:r>
              <a:rPr lang="fa-IR" altLang="en-US" dirty="0" smtClean="0"/>
              <a:t> – مدل مرجع عملکرد</a:t>
            </a:r>
            <a:r>
              <a:rPr lang="fa-IR" altLang="en-US" dirty="0"/>
              <a:t/>
            </a:r>
            <a:br>
              <a:rPr lang="fa-IR" altLang="en-US" dirty="0"/>
            </a:br>
            <a:r>
              <a:rPr lang="fa-IR" altLang="en-US" dirty="0"/>
              <a:t>چارچوبی جهت اندازه گیری تاثیر سرمایه گذاری فناوری اطلاعات بر عملکرد سازمان و هدف گذاری توسعه فناوری اطلاعات در سازمان</a:t>
            </a:r>
            <a:endParaRPr lang="nb-NO" altLang="en-US" dirty="0" smtClean="0"/>
          </a:p>
        </p:txBody>
      </p:sp>
      <p:sp>
        <p:nvSpPr>
          <p:cNvPr id="4" name="Slide Number Placeholder 3"/>
          <p:cNvSpPr>
            <a:spLocks noGrp="1"/>
          </p:cNvSpPr>
          <p:nvPr>
            <p:ph type="sldNum" sz="quarter" idx="12"/>
          </p:nvPr>
        </p:nvSpPr>
        <p:spPr/>
        <p:txBody>
          <a:bodyPr/>
          <a:lstStyle/>
          <a:p>
            <a:fld id="{B0665EA5-0B15-410E-9B1A-F61E11C28FB9}" type="slidenum">
              <a:rPr lang="en-US" smtClean="0"/>
              <a:pPr/>
              <a:t>36</a:t>
            </a:fld>
            <a:endParaRPr lang="en-US" dirty="0"/>
          </a:p>
        </p:txBody>
      </p:sp>
    </p:spTree>
    <p:extLst>
      <p:ext uri="{BB962C8B-B14F-4D97-AF65-F5344CB8AC3E}">
        <p14:creationId xmlns:p14="http://schemas.microsoft.com/office/powerpoint/2010/main" val="40818386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46100" y="115888"/>
            <a:ext cx="8274050" cy="1143000"/>
          </a:xfrm>
        </p:spPr>
        <p:txBody>
          <a:bodyPr>
            <a:normAutofit/>
          </a:bodyPr>
          <a:lstStyle/>
          <a:p>
            <a:r>
              <a:rPr lang="nb-NO" altLang="en-US" sz="4000" smtClean="0"/>
              <a:t>FEA – Business Reference Model</a:t>
            </a:r>
          </a:p>
        </p:txBody>
      </p:sp>
      <p:pic>
        <p:nvPicPr>
          <p:cNvPr id="14341"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38225" y="1493838"/>
            <a:ext cx="706755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91848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46100" y="115888"/>
            <a:ext cx="8202613" cy="1143000"/>
          </a:xfrm>
        </p:spPr>
        <p:txBody>
          <a:bodyPr>
            <a:normAutofit fontScale="90000"/>
          </a:bodyPr>
          <a:lstStyle/>
          <a:p>
            <a:r>
              <a:rPr lang="nb-NO" altLang="en-US" sz="3600" smtClean="0"/>
              <a:t>FEA – Service Components Reference Model</a:t>
            </a:r>
          </a:p>
        </p:txBody>
      </p:sp>
      <p:pic>
        <p:nvPicPr>
          <p:cNvPr id="15365"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00113" y="1290638"/>
            <a:ext cx="6958012"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00900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46100" y="44450"/>
            <a:ext cx="8347075" cy="1143000"/>
          </a:xfrm>
        </p:spPr>
        <p:txBody>
          <a:bodyPr>
            <a:normAutofit fontScale="90000"/>
          </a:bodyPr>
          <a:lstStyle/>
          <a:p>
            <a:r>
              <a:rPr lang="nb-NO" altLang="en-US" sz="4000" smtClean="0"/>
              <a:t>FEA – Technical Reference Model</a:t>
            </a:r>
          </a:p>
        </p:txBody>
      </p:sp>
      <p:pic>
        <p:nvPicPr>
          <p:cNvPr id="16389"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16013" y="1125538"/>
            <a:ext cx="711517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7300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4913" y="1550768"/>
            <a:ext cx="7742557" cy="3093154"/>
          </a:xfrm>
          <a:prstGeom prst="rect">
            <a:avLst/>
          </a:prstGeom>
        </p:spPr>
        <p:txBody>
          <a:bodyPr wrap="square">
            <a:spAutoFit/>
          </a:bodyPr>
          <a:lstStyle/>
          <a:p>
            <a:pPr algn="r" rtl="1">
              <a:lnSpc>
                <a:spcPct val="150000"/>
              </a:lnSpc>
              <a:spcAft>
                <a:spcPts val="0"/>
              </a:spcAft>
            </a:pPr>
            <a:r>
              <a:rPr lang="fa-IR" dirty="0">
                <a:latin typeface="Calibri" panose="020F0502020204030204" pitchFamily="34" charset="0"/>
                <a:ea typeface="Calibri" panose="020F0502020204030204" pitchFamily="34" charset="0"/>
                <a:cs typeface="B Titr" pitchFamily="2" charset="-78"/>
              </a:rPr>
              <a:t>تفاوت معماری سازمانی با متدلوژی های تولید سیستم های اطلاعاتی</a:t>
            </a:r>
            <a:endParaRPr lang="en-US" dirty="0">
              <a:latin typeface="Calibri" panose="020F0502020204030204" pitchFamily="34" charset="0"/>
              <a:ea typeface="Calibri" panose="020F0502020204030204" pitchFamily="34" charset="0"/>
              <a:cs typeface="B Titr" pitchFamily="2" charset="-78"/>
            </a:endParaRPr>
          </a:p>
          <a:p>
            <a:pPr algn="justLow" rtl="1">
              <a:lnSpc>
                <a:spcPct val="150000"/>
              </a:lnSpc>
              <a:spcAft>
                <a:spcPts val="0"/>
              </a:spcAft>
              <a:buFont typeface="Wingdings" pitchFamily="2" charset="2"/>
              <a:buChar char="ü"/>
            </a:pPr>
            <a:r>
              <a:rPr lang="fa-IR" sz="1600" dirty="0">
                <a:latin typeface="Calibri" panose="020F0502020204030204" pitchFamily="34" charset="0"/>
                <a:ea typeface="Calibri" panose="020F0502020204030204" pitchFamily="34" charset="0"/>
                <a:cs typeface="B Koodak" pitchFamily="2" charset="-78"/>
              </a:rPr>
              <a:t>معماری سازمانی قادر به استفاده از مدلها و </a:t>
            </a:r>
            <a:r>
              <a:rPr lang="fa-IR" sz="1600" dirty="0" smtClean="0">
                <a:latin typeface="Calibri" panose="020F0502020204030204" pitchFamily="34" charset="0"/>
                <a:ea typeface="Calibri" panose="020F0502020204030204" pitchFamily="34" charset="0"/>
                <a:cs typeface="B Koodak" pitchFamily="2" charset="-78"/>
              </a:rPr>
              <a:t>تکنیک </a:t>
            </a:r>
            <a:r>
              <a:rPr lang="fa-IR" sz="1600" dirty="0">
                <a:latin typeface="Calibri" panose="020F0502020204030204" pitchFamily="34" charset="0"/>
                <a:ea typeface="Calibri" panose="020F0502020204030204" pitchFamily="34" charset="0"/>
                <a:cs typeface="B Koodak" pitchFamily="2" charset="-78"/>
              </a:rPr>
              <a:t>های مطرح شده در متدولوژی های تحلیل و طراحی سیستمهای اطلاعاتی نظیر </a:t>
            </a:r>
            <a:r>
              <a:rPr lang="en-US" sz="1600" dirty="0">
                <a:latin typeface="Calibri" panose="020F0502020204030204" pitchFamily="34" charset="0"/>
                <a:ea typeface="Calibri" panose="020F0502020204030204" pitchFamily="34" charset="0"/>
                <a:cs typeface="B Koodak" pitchFamily="2" charset="-78"/>
              </a:rPr>
              <a:t>SSADM</a:t>
            </a:r>
            <a:r>
              <a:rPr lang="fa-IR" sz="1600" dirty="0">
                <a:latin typeface="Calibri" panose="020F0502020204030204" pitchFamily="34" charset="0"/>
                <a:ea typeface="Calibri" panose="020F0502020204030204" pitchFamily="34" charset="0"/>
                <a:cs typeface="B Koodak" pitchFamily="2" charset="-78"/>
              </a:rPr>
              <a:t> و </a:t>
            </a:r>
            <a:r>
              <a:rPr lang="en-US" sz="1600" dirty="0" smtClean="0">
                <a:latin typeface="Calibri" panose="020F0502020204030204" pitchFamily="34" charset="0"/>
                <a:ea typeface="Calibri" panose="020F0502020204030204" pitchFamily="34" charset="0"/>
                <a:cs typeface="B Koodak" pitchFamily="2" charset="-78"/>
              </a:rPr>
              <a:t> RUP</a:t>
            </a:r>
            <a:r>
              <a:rPr lang="en-US" sz="1600" dirty="0" smtClean="0">
                <a:latin typeface="2  Mitra" panose="00000400000000000000" pitchFamily="2" charset="-78"/>
                <a:ea typeface="Calibri" panose="020F0502020204030204" pitchFamily="34" charset="0"/>
                <a:cs typeface="B Koodak" pitchFamily="2" charset="-78"/>
              </a:rPr>
              <a:t> </a:t>
            </a:r>
            <a:r>
              <a:rPr lang="fa-IR" sz="1600" dirty="0" smtClean="0">
                <a:latin typeface="2  Mitra" panose="00000400000000000000" pitchFamily="2" charset="-78"/>
                <a:ea typeface="Calibri" panose="020F0502020204030204" pitchFamily="34" charset="0"/>
                <a:cs typeface="B Koodak" pitchFamily="2" charset="-78"/>
              </a:rPr>
              <a:t>است</a:t>
            </a:r>
            <a:r>
              <a:rPr lang="fa-IR" sz="1600" dirty="0">
                <a:latin typeface="2  Mitra" panose="00000400000000000000" pitchFamily="2" charset="-78"/>
                <a:ea typeface="Calibri" panose="020F0502020204030204" pitchFamily="34" charset="0"/>
                <a:cs typeface="B Koodak" pitchFamily="2" charset="-78"/>
              </a:rPr>
              <a:t>، ولی محدود به آنها نبوده و </a:t>
            </a:r>
            <a:r>
              <a:rPr lang="fa-IR" sz="1600" dirty="0">
                <a:solidFill>
                  <a:srgbClr val="FF0000"/>
                </a:solidFill>
                <a:latin typeface="2  Mitra" panose="00000400000000000000" pitchFamily="2" charset="-78"/>
                <a:ea typeface="Calibri" panose="020F0502020204030204" pitchFamily="34" charset="0"/>
                <a:cs typeface="B Koodak" pitchFamily="2" charset="-78"/>
              </a:rPr>
              <a:t>هدف به مراتب بالاتری </a:t>
            </a:r>
            <a:r>
              <a:rPr lang="fa-IR" sz="1600" dirty="0">
                <a:latin typeface="2  Mitra" panose="00000400000000000000" pitchFamily="2" charset="-78"/>
                <a:ea typeface="Calibri" panose="020F0502020204030204" pitchFamily="34" charset="0"/>
                <a:cs typeface="B Koodak" pitchFamily="2" charset="-78"/>
              </a:rPr>
              <a:t>چون ایجاد زمینه های لازم جهت اعمال حاکمیت راهبردی در سازمان ها و ایجاد هماهنگی بین لایه های مختلف سازمان را دنبال می کند.</a:t>
            </a:r>
            <a:r>
              <a:rPr lang="fa-IR" sz="1600" dirty="0">
                <a:latin typeface="Calibri" panose="020F0502020204030204" pitchFamily="34" charset="0"/>
                <a:ea typeface="Calibri" panose="020F0502020204030204" pitchFamily="34" charset="0"/>
                <a:cs typeface="B Koodak" pitchFamily="2" charset="-78"/>
              </a:rPr>
              <a:t>  </a:t>
            </a:r>
            <a:endParaRPr lang="fa-IR" sz="1600" dirty="0" smtClean="0">
              <a:latin typeface="Calibri" panose="020F0502020204030204" pitchFamily="34" charset="0"/>
              <a:ea typeface="Calibri" panose="020F0502020204030204" pitchFamily="34" charset="0"/>
              <a:cs typeface="B Koodak" pitchFamily="2" charset="-78"/>
            </a:endParaRPr>
          </a:p>
          <a:p>
            <a:pPr algn="justLow" rtl="1">
              <a:lnSpc>
                <a:spcPct val="150000"/>
              </a:lnSpc>
              <a:spcAft>
                <a:spcPts val="0"/>
              </a:spcAft>
              <a:buFont typeface="Wingdings" pitchFamily="2" charset="2"/>
              <a:buChar char="ü"/>
            </a:pPr>
            <a:r>
              <a:rPr lang="fa-IR" sz="1600" dirty="0" smtClean="0">
                <a:latin typeface="Calibri" panose="020F0502020204030204" pitchFamily="34" charset="0"/>
                <a:ea typeface="Calibri" panose="020F0502020204030204" pitchFamily="34" charset="0"/>
                <a:cs typeface="B Koodak" pitchFamily="2" charset="-78"/>
              </a:rPr>
              <a:t>علاوه </a:t>
            </a:r>
            <a:r>
              <a:rPr lang="fa-IR" sz="1600" dirty="0">
                <a:latin typeface="Calibri" panose="020F0502020204030204" pitchFamily="34" charset="0"/>
                <a:ea typeface="Calibri" panose="020F0502020204030204" pitchFamily="34" charset="0"/>
                <a:cs typeface="B Koodak" pitchFamily="2" charset="-78"/>
              </a:rPr>
              <a:t>بر آن محصولات معماری سازمانی کاملا نرمال ، ساده، خوش تعریف بوده که </a:t>
            </a:r>
            <a:r>
              <a:rPr lang="fa-IR" sz="1600" dirty="0">
                <a:solidFill>
                  <a:srgbClr val="FF0000"/>
                </a:solidFill>
                <a:latin typeface="Calibri" panose="020F0502020204030204" pitchFamily="34" charset="0"/>
                <a:ea typeface="Calibri" panose="020F0502020204030204" pitchFamily="34" charset="0"/>
                <a:cs typeface="B Koodak" pitchFamily="2" charset="-78"/>
              </a:rPr>
              <a:t>قابلیت استفاده مجدد </a:t>
            </a:r>
            <a:r>
              <a:rPr lang="fa-IR" sz="1600" dirty="0">
                <a:latin typeface="Calibri" panose="020F0502020204030204" pitchFamily="34" charset="0"/>
                <a:ea typeface="Calibri" panose="020F0502020204030204" pitchFamily="34" charset="0"/>
                <a:cs typeface="B Koodak" pitchFamily="2" charset="-78"/>
              </a:rPr>
              <a:t>دارند در حالی که سیستم های اطلاعاتی الزاما قابل انعطاف نیستند و با هدف پوشش دادن به نیازهای کاربران ایجاد می شوند.</a:t>
            </a:r>
            <a:endParaRPr lang="en-US" sz="1600" dirty="0">
              <a:effectLst/>
              <a:latin typeface="Calibri" panose="020F0502020204030204" pitchFamily="34" charset="0"/>
              <a:ea typeface="Calibri" panose="020F0502020204030204" pitchFamily="34" charset="0"/>
              <a:cs typeface="B Koodak" pitchFamily="2" charset="-78"/>
            </a:endParaRPr>
          </a:p>
        </p:txBody>
      </p:sp>
      <p:sp>
        <p:nvSpPr>
          <p:cNvPr id="4" name="Slide Number Placeholder 3"/>
          <p:cNvSpPr>
            <a:spLocks noGrp="1"/>
          </p:cNvSpPr>
          <p:nvPr>
            <p:ph type="sldNum" sz="quarter" idx="12"/>
          </p:nvPr>
        </p:nvSpPr>
        <p:spPr/>
        <p:txBody>
          <a:bodyPr/>
          <a:lstStyle/>
          <a:p>
            <a:fld id="{B0665EA5-0B15-410E-9B1A-F61E11C28FB9}" type="slidenum">
              <a:rPr lang="en-US" smtClean="0"/>
              <a:pPr/>
              <a:t>4</a:t>
            </a:fld>
            <a:endParaRPr lang="en-US" dirty="0"/>
          </a:p>
        </p:txBody>
      </p:sp>
    </p:spTree>
    <p:extLst>
      <p:ext uri="{BB962C8B-B14F-4D97-AF65-F5344CB8AC3E}">
        <p14:creationId xmlns:p14="http://schemas.microsoft.com/office/powerpoint/2010/main" val="10988526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r>
              <a:rPr lang="nb-NO" altLang="en-US" sz="4000" smtClean="0"/>
              <a:t>FEA – Data Reference Model</a:t>
            </a:r>
          </a:p>
        </p:txBody>
      </p:sp>
      <p:pic>
        <p:nvPicPr>
          <p:cNvPr id="17413" name="Picture 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8313" y="1412875"/>
            <a:ext cx="71596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427538" y="2349500"/>
            <a:ext cx="248285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11188" y="5732463"/>
            <a:ext cx="33051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16668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r>
              <a:rPr lang="nb-NO" altLang="en-US" sz="4000" smtClean="0"/>
              <a:t>FEA – Data Reference Model: Collaboration</a:t>
            </a:r>
          </a:p>
        </p:txBody>
      </p:sp>
      <p:pic>
        <p:nvPicPr>
          <p:cNvPr id="18437"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97128" y="1557338"/>
            <a:ext cx="6191250" cy="414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5"/>
          <p:cNvSpPr txBox="1">
            <a:spLocks noChangeArrowheads="1"/>
          </p:cNvSpPr>
          <p:nvPr/>
        </p:nvSpPr>
        <p:spPr bwMode="auto">
          <a:xfrm>
            <a:off x="2124075" y="1557338"/>
            <a:ext cx="2447925" cy="276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nb-NO" altLang="en-US" sz="1200"/>
              <a:t>1. Categorisation of data</a:t>
            </a:r>
          </a:p>
        </p:txBody>
      </p:sp>
      <p:sp>
        <p:nvSpPr>
          <p:cNvPr id="18439" name="TextBox 6"/>
          <p:cNvSpPr txBox="1">
            <a:spLocks noChangeArrowheads="1"/>
          </p:cNvSpPr>
          <p:nvPr/>
        </p:nvSpPr>
        <p:spPr bwMode="auto">
          <a:xfrm>
            <a:off x="2124075" y="2792413"/>
            <a:ext cx="2447925" cy="276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nb-NO" altLang="en-US" sz="1200"/>
              <a:t>2, structure of data</a:t>
            </a:r>
          </a:p>
        </p:txBody>
      </p:sp>
      <p:sp>
        <p:nvSpPr>
          <p:cNvPr id="18440" name="TextBox 7"/>
          <p:cNvSpPr txBox="1">
            <a:spLocks noChangeArrowheads="1"/>
          </p:cNvSpPr>
          <p:nvPr/>
        </p:nvSpPr>
        <p:spPr bwMode="auto">
          <a:xfrm>
            <a:off x="2124075" y="4303713"/>
            <a:ext cx="2447925" cy="277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nb-NO" altLang="en-US" sz="1200"/>
              <a:t>3. Exchange of data</a:t>
            </a:r>
          </a:p>
        </p:txBody>
      </p:sp>
      <p:sp>
        <p:nvSpPr>
          <p:cNvPr id="18441" name="TextBox 8"/>
          <p:cNvSpPr txBox="1">
            <a:spLocks noChangeArrowheads="1"/>
          </p:cNvSpPr>
          <p:nvPr/>
        </p:nvSpPr>
        <p:spPr bwMode="auto">
          <a:xfrm>
            <a:off x="5795963" y="1557338"/>
            <a:ext cx="3097212"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en-US" altLang="en-US" sz="2000" dirty="0"/>
              <a:t>This model (DRM) enables agencies to describe the types of interaction and exchanges that occur between the Federal Government and citizens.</a:t>
            </a:r>
            <a:endParaRPr lang="nb-NO" altLang="en-US" sz="2000" dirty="0"/>
          </a:p>
        </p:txBody>
      </p:sp>
    </p:spTree>
    <p:extLst>
      <p:ext uri="{BB962C8B-B14F-4D97-AF65-F5344CB8AC3E}">
        <p14:creationId xmlns:p14="http://schemas.microsoft.com/office/powerpoint/2010/main" val="35606581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68313" y="44450"/>
            <a:ext cx="8351837" cy="1143000"/>
          </a:xfrm>
        </p:spPr>
        <p:txBody>
          <a:bodyPr>
            <a:normAutofit fontScale="90000"/>
          </a:bodyPr>
          <a:lstStyle/>
          <a:p>
            <a:r>
              <a:rPr lang="nb-NO" altLang="en-US" sz="3600" smtClean="0"/>
              <a:t>FEA – Performance Reference Model</a:t>
            </a:r>
          </a:p>
        </p:txBody>
      </p:sp>
      <p:pic>
        <p:nvPicPr>
          <p:cNvPr id="19461"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87450" y="1346200"/>
            <a:ext cx="672465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25150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46100" y="115888"/>
            <a:ext cx="8202613" cy="1143000"/>
          </a:xfrm>
        </p:spPr>
        <p:txBody>
          <a:bodyPr>
            <a:normAutofit fontScale="90000"/>
          </a:bodyPr>
          <a:lstStyle/>
          <a:p>
            <a:r>
              <a:rPr lang="nb-NO" altLang="en-US" sz="4000" smtClean="0"/>
              <a:t>FEA – Segment architecture approach</a:t>
            </a:r>
          </a:p>
        </p:txBody>
      </p:sp>
      <p:sp>
        <p:nvSpPr>
          <p:cNvPr id="20483" name="Content Placeholder 2"/>
          <p:cNvSpPr>
            <a:spLocks noGrp="1"/>
          </p:cNvSpPr>
          <p:nvPr>
            <p:ph idx="1"/>
          </p:nvPr>
        </p:nvSpPr>
        <p:spPr/>
        <p:txBody>
          <a:bodyPr>
            <a:normAutofit/>
          </a:bodyPr>
          <a:lstStyle/>
          <a:p>
            <a:r>
              <a:rPr lang="nb-NO" altLang="en-US" smtClean="0"/>
              <a:t>FEA perspective on EA: </a:t>
            </a:r>
            <a:r>
              <a:rPr lang="nb-NO" altLang="en-US" smtClean="0">
                <a:solidFill>
                  <a:srgbClr val="C00000"/>
                </a:solidFill>
              </a:rPr>
              <a:t>an enterprise is built of segments.</a:t>
            </a:r>
          </a:p>
          <a:p>
            <a:r>
              <a:rPr lang="nb-NO" altLang="en-US" smtClean="0"/>
              <a:t> </a:t>
            </a:r>
            <a:r>
              <a:rPr lang="nb-NO" altLang="en-US" smtClean="0">
                <a:solidFill>
                  <a:srgbClr val="C00000"/>
                </a:solidFill>
              </a:rPr>
              <a:t>A segment is a major line-of-business functionality</a:t>
            </a:r>
            <a:r>
              <a:rPr lang="nb-NO" altLang="en-US" smtClean="0"/>
              <a:t>, such as human resources.</a:t>
            </a:r>
          </a:p>
          <a:p>
            <a:r>
              <a:rPr lang="nb-NO" altLang="en-US" smtClean="0"/>
              <a:t>Although segments function at the political level (the agency), they are defined at the enterprise level (government).</a:t>
            </a:r>
          </a:p>
          <a:p>
            <a:r>
              <a:rPr lang="nb-NO" altLang="en-US" smtClean="0"/>
              <a:t> Segments are defined globally to facilitate reuse across the the different enterrpises.</a:t>
            </a:r>
          </a:p>
        </p:txBody>
      </p:sp>
      <p:sp>
        <p:nvSpPr>
          <p:cNvPr id="6" name="Slide Number Placeholder 5"/>
          <p:cNvSpPr>
            <a:spLocks noGrp="1"/>
          </p:cNvSpPr>
          <p:nvPr>
            <p:ph type="sldNum" sz="quarter" idx="12"/>
          </p:nvPr>
        </p:nvSpPr>
        <p:spPr/>
        <p:txBody>
          <a:bodyPr/>
          <a:lstStyle/>
          <a:p>
            <a:fld id="{B0665EA5-0B15-410E-9B1A-F61E11C28FB9}" type="slidenum">
              <a:rPr lang="en-US" smtClean="0"/>
              <a:pPr/>
              <a:t>43</a:t>
            </a:fld>
            <a:endParaRPr lang="en-US" dirty="0"/>
          </a:p>
        </p:txBody>
      </p:sp>
    </p:spTree>
    <p:extLst>
      <p:ext uri="{BB962C8B-B14F-4D97-AF65-F5344CB8AC3E}">
        <p14:creationId xmlns:p14="http://schemas.microsoft.com/office/powerpoint/2010/main" val="6301365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46100" y="115888"/>
            <a:ext cx="7772400" cy="865187"/>
          </a:xfrm>
        </p:spPr>
        <p:txBody>
          <a:bodyPr/>
          <a:lstStyle/>
          <a:p>
            <a:r>
              <a:rPr lang="nb-NO" altLang="en-US" sz="4000" smtClean="0"/>
              <a:t>FEA – Segment Map</a:t>
            </a:r>
          </a:p>
        </p:txBody>
      </p:sp>
      <p:pic>
        <p:nvPicPr>
          <p:cNvPr id="21509"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981075"/>
            <a:ext cx="6551613" cy="467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5"/>
          <p:cNvSpPr txBox="1">
            <a:spLocks noChangeArrowheads="1"/>
          </p:cNvSpPr>
          <p:nvPr/>
        </p:nvSpPr>
        <p:spPr bwMode="auto">
          <a:xfrm>
            <a:off x="6623050" y="1484313"/>
            <a:ext cx="252095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nb-NO" altLang="en-US" sz="2000">
                <a:solidFill>
                  <a:srgbClr val="C00000"/>
                </a:solidFill>
              </a:rPr>
              <a:t>Segments</a:t>
            </a:r>
            <a:r>
              <a:rPr lang="nb-NO" altLang="en-US" sz="2000"/>
              <a:t> (vertical columns): spans a single organisation, used by multiple segments.</a:t>
            </a:r>
          </a:p>
          <a:p>
            <a:endParaRPr lang="nb-NO" altLang="en-US" sz="2000"/>
          </a:p>
          <a:p>
            <a:r>
              <a:rPr lang="nb-NO" altLang="en-US" sz="2000">
                <a:solidFill>
                  <a:srgbClr val="C00000"/>
                </a:solidFill>
              </a:rPr>
              <a:t>Enterprise Services</a:t>
            </a:r>
            <a:r>
              <a:rPr lang="nb-NO" altLang="en-US" sz="2000"/>
              <a:t>: have a scope across the entire enterprise.</a:t>
            </a:r>
          </a:p>
          <a:p>
            <a:r>
              <a:rPr lang="nb-NO" altLang="en-US" sz="2000"/>
              <a:t> </a:t>
            </a:r>
          </a:p>
        </p:txBody>
      </p:sp>
    </p:spTree>
    <p:extLst>
      <p:ext uri="{BB962C8B-B14F-4D97-AF65-F5344CB8AC3E}">
        <p14:creationId xmlns:p14="http://schemas.microsoft.com/office/powerpoint/2010/main" val="19564789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nb-NO" altLang="en-US" smtClean="0"/>
              <a:t>FEA Process (1)</a:t>
            </a:r>
          </a:p>
        </p:txBody>
      </p:sp>
      <p:sp>
        <p:nvSpPr>
          <p:cNvPr id="22531" name="Content Placeholder 2"/>
          <p:cNvSpPr>
            <a:spLocks noGrp="1"/>
          </p:cNvSpPr>
          <p:nvPr>
            <p:ph idx="1"/>
          </p:nvPr>
        </p:nvSpPr>
        <p:spPr/>
        <p:txBody>
          <a:bodyPr>
            <a:normAutofit/>
          </a:bodyPr>
          <a:lstStyle/>
          <a:p>
            <a:r>
              <a:rPr lang="nb-NO" altLang="en-US" smtClean="0"/>
              <a:t>FEA Process is primarily focussed on creating a segment architecture for a subset of the overall enterprise.</a:t>
            </a:r>
          </a:p>
          <a:p>
            <a:r>
              <a:rPr lang="nb-NO" altLang="en-US" smtClean="0"/>
              <a:t>Segment architecture development process:</a:t>
            </a:r>
          </a:p>
          <a:p>
            <a:pPr lvl="1"/>
            <a:r>
              <a:rPr lang="nb-NO" altLang="en-US" smtClean="0"/>
              <a:t>Step 1: Architectural analysis.</a:t>
            </a:r>
          </a:p>
          <a:p>
            <a:pPr lvl="1"/>
            <a:r>
              <a:rPr lang="nb-NO" altLang="en-US" smtClean="0"/>
              <a:t>Step 2: Architectural definition.</a:t>
            </a:r>
          </a:p>
          <a:p>
            <a:pPr lvl="1"/>
            <a:r>
              <a:rPr lang="nb-NO" altLang="en-US" smtClean="0"/>
              <a:t>Step 3: Investment and funding strategy.</a:t>
            </a:r>
          </a:p>
          <a:p>
            <a:pPr lvl="1"/>
            <a:r>
              <a:rPr lang="nb-NO" altLang="en-US" smtClean="0"/>
              <a:t>Step 4: Program management plan and execute projects.</a:t>
            </a:r>
          </a:p>
        </p:txBody>
      </p:sp>
      <p:sp>
        <p:nvSpPr>
          <p:cNvPr id="6" name="Slide Number Placeholder 5"/>
          <p:cNvSpPr>
            <a:spLocks noGrp="1"/>
          </p:cNvSpPr>
          <p:nvPr>
            <p:ph type="sldNum" sz="quarter" idx="12"/>
          </p:nvPr>
        </p:nvSpPr>
        <p:spPr/>
        <p:txBody>
          <a:bodyPr/>
          <a:lstStyle/>
          <a:p>
            <a:fld id="{B0665EA5-0B15-410E-9B1A-F61E11C28FB9}" type="slidenum">
              <a:rPr lang="en-US" smtClean="0"/>
              <a:pPr/>
              <a:t>45</a:t>
            </a:fld>
            <a:endParaRPr lang="en-US" dirty="0"/>
          </a:p>
        </p:txBody>
      </p:sp>
    </p:spTree>
    <p:extLst>
      <p:ext uri="{BB962C8B-B14F-4D97-AF65-F5344CB8AC3E}">
        <p14:creationId xmlns:p14="http://schemas.microsoft.com/office/powerpoint/2010/main" val="4283185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nb-NO" altLang="en-US" smtClean="0"/>
              <a:t>FEA Process, Level I</a:t>
            </a:r>
          </a:p>
        </p:txBody>
      </p:sp>
      <p:pic>
        <p:nvPicPr>
          <p:cNvPr id="2355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188" y="1484313"/>
            <a:ext cx="7650162"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Box 5"/>
          <p:cNvSpPr txBox="1">
            <a:spLocks noChangeArrowheads="1"/>
          </p:cNvSpPr>
          <p:nvPr/>
        </p:nvSpPr>
        <p:spPr bwMode="auto">
          <a:xfrm>
            <a:off x="6443663" y="908050"/>
            <a:ext cx="1765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nb-NO" altLang="en-US" sz="2800">
                <a:solidFill>
                  <a:srgbClr val="0070C0"/>
                </a:solidFill>
              </a:rPr>
              <a:t>High level</a:t>
            </a:r>
          </a:p>
        </p:txBody>
      </p:sp>
    </p:spTree>
    <p:extLst>
      <p:ext uri="{BB962C8B-B14F-4D97-AF65-F5344CB8AC3E}">
        <p14:creationId xmlns:p14="http://schemas.microsoft.com/office/powerpoint/2010/main" val="18448329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nb-NO" altLang="en-US" smtClean="0"/>
              <a:t>FEA Process – Level II</a:t>
            </a:r>
          </a:p>
        </p:txBody>
      </p:sp>
      <p:pic>
        <p:nvPicPr>
          <p:cNvPr id="24581"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1844675"/>
            <a:ext cx="80724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Box 5"/>
          <p:cNvSpPr txBox="1">
            <a:spLocks noChangeArrowheads="1"/>
          </p:cNvSpPr>
          <p:nvPr/>
        </p:nvSpPr>
        <p:spPr bwMode="auto">
          <a:xfrm>
            <a:off x="468313" y="1125538"/>
            <a:ext cx="82804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nb-NO" altLang="en-US" sz="2000">
                <a:solidFill>
                  <a:srgbClr val="0070C0"/>
                </a:solidFill>
              </a:rPr>
              <a:t>More detail – the business and design pieces of the architecture and how they are related.</a:t>
            </a:r>
          </a:p>
        </p:txBody>
      </p:sp>
    </p:spTree>
    <p:extLst>
      <p:ext uri="{BB962C8B-B14F-4D97-AF65-F5344CB8AC3E}">
        <p14:creationId xmlns:p14="http://schemas.microsoft.com/office/powerpoint/2010/main" val="23091892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nb-NO" altLang="en-US" smtClean="0"/>
              <a:t>FEA Process – Level III</a:t>
            </a:r>
          </a:p>
        </p:txBody>
      </p:sp>
      <p:pic>
        <p:nvPicPr>
          <p:cNvPr id="2560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0825" y="2060575"/>
            <a:ext cx="7861300"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5"/>
          <p:cNvSpPr txBox="1">
            <a:spLocks noChangeArrowheads="1"/>
          </p:cNvSpPr>
          <p:nvPr/>
        </p:nvSpPr>
        <p:spPr bwMode="auto">
          <a:xfrm>
            <a:off x="179388" y="1125538"/>
            <a:ext cx="864076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nb-NO" altLang="en-US" sz="2000">
                <a:solidFill>
                  <a:srgbClr val="0070C0"/>
                </a:solidFill>
              </a:rPr>
              <a:t>Expand the design pieces of the framework to show the 3 design architectures: data, application and technology.</a:t>
            </a:r>
          </a:p>
        </p:txBody>
      </p:sp>
    </p:spTree>
    <p:extLst>
      <p:ext uri="{BB962C8B-B14F-4D97-AF65-F5344CB8AC3E}">
        <p14:creationId xmlns:p14="http://schemas.microsoft.com/office/powerpoint/2010/main" val="37426451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46100" y="115888"/>
            <a:ext cx="7772400" cy="865187"/>
          </a:xfrm>
        </p:spPr>
        <p:txBody>
          <a:bodyPr/>
          <a:lstStyle/>
          <a:p>
            <a:r>
              <a:rPr lang="nb-NO" altLang="en-US" smtClean="0"/>
              <a:t>FEA Process – Level IV</a:t>
            </a:r>
          </a:p>
        </p:txBody>
      </p:sp>
      <p:sp>
        <p:nvSpPr>
          <p:cNvPr id="26627" name="Content Placeholder 2"/>
          <p:cNvSpPr>
            <a:spLocks noGrp="1"/>
          </p:cNvSpPr>
          <p:nvPr>
            <p:ph idx="1"/>
          </p:nvPr>
        </p:nvSpPr>
        <p:spPr>
          <a:xfrm>
            <a:off x="546100" y="1196975"/>
            <a:ext cx="8202613" cy="2016125"/>
          </a:xfrm>
        </p:spPr>
        <p:txBody>
          <a:bodyPr>
            <a:normAutofit/>
          </a:bodyPr>
          <a:lstStyle/>
          <a:p>
            <a:r>
              <a:rPr lang="nb-NO" altLang="en-US" sz="1800" smtClean="0"/>
              <a:t>Identifies the kinds of models that describe the business architecture and the three design architectures ( data, applications and technology).</a:t>
            </a:r>
          </a:p>
          <a:p>
            <a:r>
              <a:rPr lang="nb-NO" altLang="en-US" sz="1800" smtClean="0"/>
              <a:t>It also defines Enterprise Architecture Planning (EAP).</a:t>
            </a:r>
          </a:p>
          <a:p>
            <a:r>
              <a:rPr lang="nb-NO" altLang="en-US" sz="1800" smtClean="0"/>
              <a:t>EAP focuses on defining what data, applications and technology architectures are appropriate for and support the overall enterprise.</a:t>
            </a:r>
          </a:p>
        </p:txBody>
      </p:sp>
      <p:pic>
        <p:nvPicPr>
          <p:cNvPr id="2663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7088" y="2974975"/>
            <a:ext cx="7629525"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Box 6"/>
          <p:cNvSpPr txBox="1">
            <a:spLocks noChangeArrowheads="1"/>
          </p:cNvSpPr>
          <p:nvPr/>
        </p:nvSpPr>
        <p:spPr bwMode="auto">
          <a:xfrm>
            <a:off x="900113" y="2781300"/>
            <a:ext cx="16906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nb-NO" altLang="en-US" sz="2800">
                <a:solidFill>
                  <a:srgbClr val="C00000"/>
                </a:solidFill>
              </a:rPr>
              <a:t>EAP</a:t>
            </a:r>
          </a:p>
        </p:txBody>
      </p:sp>
      <p:sp>
        <p:nvSpPr>
          <p:cNvPr id="8" name="Slide Number Placeholder 7"/>
          <p:cNvSpPr>
            <a:spLocks noGrp="1"/>
          </p:cNvSpPr>
          <p:nvPr>
            <p:ph type="sldNum" sz="quarter" idx="12"/>
          </p:nvPr>
        </p:nvSpPr>
        <p:spPr/>
        <p:txBody>
          <a:bodyPr/>
          <a:lstStyle/>
          <a:p>
            <a:fld id="{B0665EA5-0B15-410E-9B1A-F61E11C28FB9}" type="slidenum">
              <a:rPr lang="en-US" smtClean="0"/>
              <a:pPr/>
              <a:t>49</a:t>
            </a:fld>
            <a:endParaRPr lang="en-US" dirty="0"/>
          </a:p>
        </p:txBody>
      </p:sp>
    </p:spTree>
    <p:extLst>
      <p:ext uri="{BB962C8B-B14F-4D97-AF65-F5344CB8AC3E}">
        <p14:creationId xmlns:p14="http://schemas.microsoft.com/office/powerpoint/2010/main" val="1655504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431948" y="488423"/>
            <a:ext cx="1521743" cy="923330"/>
          </a:xfrm>
          <a:prstGeom prst="rect">
            <a:avLst/>
          </a:prstGeom>
        </p:spPr>
        <p:txBody>
          <a:bodyPr wrap="square">
            <a:spAutoFit/>
          </a:bodyPr>
          <a:lstStyle/>
          <a:p>
            <a:pPr algn="ctr"/>
            <a:endParaRPr lang="fa-IR" dirty="0">
              <a:cs typeface="2  Mitra" panose="00000400000000000000" pitchFamily="2" charset="-78"/>
            </a:endParaRPr>
          </a:p>
          <a:p>
            <a:pPr algn="ctr"/>
            <a:endParaRPr lang="fa-IR" dirty="0">
              <a:cs typeface="2  Mitra" panose="00000400000000000000" pitchFamily="2" charset="-78"/>
            </a:endParaRPr>
          </a:p>
          <a:p>
            <a:pPr algn="ctr"/>
            <a:endParaRPr lang="fa-IR" dirty="0">
              <a:cs typeface="2  Mitra" panose="00000400000000000000" pitchFamily="2" charset="-78"/>
            </a:endParaRPr>
          </a:p>
        </p:txBody>
      </p:sp>
      <p:graphicFrame>
        <p:nvGraphicFramePr>
          <p:cNvPr id="12" name="Diagram 11"/>
          <p:cNvGraphicFramePr/>
          <p:nvPr>
            <p:extLst>
              <p:ext uri="{D42A27DB-BD31-4B8C-83A1-F6EECF244321}">
                <p14:modId xmlns:p14="http://schemas.microsoft.com/office/powerpoint/2010/main" val="3478568528"/>
              </p:ext>
            </p:extLst>
          </p:nvPr>
        </p:nvGraphicFramePr>
        <p:xfrm>
          <a:off x="2290355" y="1411753"/>
          <a:ext cx="6958148" cy="4876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4" name="Group 13"/>
          <p:cNvGrpSpPr/>
          <p:nvPr/>
        </p:nvGrpSpPr>
        <p:grpSpPr>
          <a:xfrm>
            <a:off x="389536" y="2121674"/>
            <a:ext cx="1859532" cy="4427275"/>
            <a:chOff x="326066" y="1033103"/>
            <a:chExt cx="1859532" cy="4427275"/>
          </a:xfrm>
        </p:grpSpPr>
        <p:sp>
          <p:nvSpPr>
            <p:cNvPr id="18" name="Rectangular Callout 17"/>
            <p:cNvSpPr/>
            <p:nvPr/>
          </p:nvSpPr>
          <p:spPr>
            <a:xfrm>
              <a:off x="326066" y="1033103"/>
              <a:ext cx="1859532" cy="4427275"/>
            </a:xfrm>
            <a:prstGeom prst="wedgeRectCallout">
              <a:avLst>
                <a:gd name="adj1" fmla="val 0"/>
                <a:gd name="adj2" fmla="val 0"/>
              </a:avLst>
            </a:prstGeom>
          </p:spPr>
          <p:style>
            <a:lnRef idx="2">
              <a:schemeClr val="lt1">
                <a:hueOff val="0"/>
                <a:satOff val="0"/>
                <a:lumOff val="0"/>
                <a:alphaOff val="0"/>
              </a:schemeClr>
            </a:lnRef>
            <a:fillRef idx="1">
              <a:schemeClr val="accent5">
                <a:tint val="50000"/>
                <a:hueOff val="0"/>
                <a:satOff val="0"/>
                <a:lumOff val="0"/>
                <a:alphaOff val="0"/>
              </a:schemeClr>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19" name="Rectangular Callout 4"/>
            <p:cNvSpPr/>
            <p:nvPr/>
          </p:nvSpPr>
          <p:spPr>
            <a:xfrm>
              <a:off x="326066" y="1033103"/>
              <a:ext cx="1623743" cy="4427275"/>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66675" tIns="66675" rIns="66675" bIns="66675" numCol="1" spcCol="1270" anchor="t" anchorCtr="0">
              <a:noAutofit/>
            </a:bodyPr>
            <a:lstStyle/>
            <a:p>
              <a:pPr lvl="0" algn="ctr" defTabSz="933450" rtl="1">
                <a:lnSpc>
                  <a:spcPct val="90000"/>
                </a:lnSpc>
                <a:spcBef>
                  <a:spcPct val="0"/>
                </a:spcBef>
                <a:spcAft>
                  <a:spcPct val="35000"/>
                </a:spcAft>
              </a:pPr>
              <a:endParaRPr lang="fa-IR" sz="2100" kern="1200" dirty="0" smtClean="0">
                <a:solidFill>
                  <a:schemeClr val="tx1">
                    <a:lumMod val="95000"/>
                    <a:lumOff val="5000"/>
                  </a:schemeClr>
                </a:solidFill>
                <a:cs typeface="B Koodak" pitchFamily="2" charset="-78"/>
              </a:endParaRPr>
            </a:p>
            <a:p>
              <a:pPr lvl="0" algn="ctr" defTabSz="933450" rtl="1">
                <a:lnSpc>
                  <a:spcPct val="90000"/>
                </a:lnSpc>
                <a:spcBef>
                  <a:spcPct val="0"/>
                </a:spcBef>
                <a:spcAft>
                  <a:spcPct val="35000"/>
                </a:spcAft>
              </a:pPr>
              <a:r>
                <a:rPr lang="fa-IR" sz="2100" kern="1200" dirty="0" smtClean="0">
                  <a:solidFill>
                    <a:schemeClr val="tx1">
                      <a:lumMod val="95000"/>
                      <a:lumOff val="5000"/>
                    </a:schemeClr>
                  </a:solidFill>
                  <a:cs typeface="B Koodak" pitchFamily="2" charset="-78"/>
                </a:rPr>
                <a:t>تشکیل </a:t>
              </a:r>
              <a:r>
                <a:rPr lang="ar-SA" sz="2100" kern="1200" dirty="0" smtClean="0">
                  <a:solidFill>
                    <a:schemeClr val="tx1">
                      <a:lumMod val="95000"/>
                      <a:lumOff val="5000"/>
                    </a:schemeClr>
                  </a:solidFill>
                  <a:cs typeface="B Koodak" pitchFamily="2" charset="-78"/>
                </a:rPr>
                <a:t>کمیته فنی معماری اطلاعات ایران</a:t>
              </a:r>
              <a:r>
                <a:rPr lang="fa-IR" sz="2100" kern="1200" dirty="0" smtClean="0">
                  <a:solidFill>
                    <a:schemeClr val="tx1">
                      <a:lumMod val="95000"/>
                      <a:lumOff val="5000"/>
                    </a:schemeClr>
                  </a:solidFill>
                  <a:cs typeface="B Koodak" pitchFamily="2" charset="-78"/>
                </a:rPr>
                <a:t> توسط دکتر شمس و همکارانش در سال 1385</a:t>
              </a:r>
            </a:p>
            <a:p>
              <a:pPr lvl="0" algn="ctr" defTabSz="933450" rtl="1">
                <a:lnSpc>
                  <a:spcPct val="90000"/>
                </a:lnSpc>
                <a:spcBef>
                  <a:spcPct val="0"/>
                </a:spcBef>
                <a:spcAft>
                  <a:spcPct val="35000"/>
                </a:spcAft>
              </a:pPr>
              <a:r>
                <a:rPr lang="fa-IR" sz="2100" dirty="0" smtClean="0">
                  <a:solidFill>
                    <a:schemeClr val="tx1">
                      <a:lumMod val="95000"/>
                      <a:lumOff val="5000"/>
                    </a:schemeClr>
                  </a:solidFill>
                  <a:cs typeface="B Koodak" pitchFamily="2" charset="-78"/>
                </a:rPr>
                <a:t>و اخذمجوز رشته دانشگاهی معماری سازمانی</a:t>
              </a:r>
              <a:endParaRPr lang="en-US" sz="2100" kern="1200" dirty="0">
                <a:solidFill>
                  <a:schemeClr val="tx1">
                    <a:lumMod val="95000"/>
                    <a:lumOff val="5000"/>
                  </a:schemeClr>
                </a:solidFill>
                <a:cs typeface="B Koodak" pitchFamily="2" charset="-78"/>
              </a:endParaRPr>
            </a:p>
          </p:txBody>
        </p:sp>
      </p:grpSp>
      <p:grpSp>
        <p:nvGrpSpPr>
          <p:cNvPr id="15" name="Group 14"/>
          <p:cNvGrpSpPr/>
          <p:nvPr/>
        </p:nvGrpSpPr>
        <p:grpSpPr>
          <a:xfrm>
            <a:off x="389536" y="1088571"/>
            <a:ext cx="1859532" cy="1033103"/>
            <a:chOff x="326066" y="0"/>
            <a:chExt cx="1859532" cy="1033103"/>
          </a:xfrm>
        </p:grpSpPr>
        <p:sp>
          <p:nvSpPr>
            <p:cNvPr id="16" name="Rectangle 15"/>
            <p:cNvSpPr/>
            <p:nvPr/>
          </p:nvSpPr>
          <p:spPr>
            <a:xfrm>
              <a:off x="326066" y="0"/>
              <a:ext cx="1859532" cy="1033103"/>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326066" y="0"/>
              <a:ext cx="1859532" cy="1033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66675" tIns="66675" rIns="66675" bIns="66675" numCol="1" spcCol="1270" anchor="ctr" anchorCtr="0">
              <a:noAutofit/>
            </a:bodyPr>
            <a:lstStyle/>
            <a:p>
              <a:pPr lvl="0" algn="ctr" defTabSz="933450">
                <a:lnSpc>
                  <a:spcPct val="90000"/>
                </a:lnSpc>
                <a:spcBef>
                  <a:spcPct val="0"/>
                </a:spcBef>
                <a:spcAft>
                  <a:spcPct val="35000"/>
                </a:spcAft>
              </a:pPr>
              <a:r>
                <a:rPr lang="fa-IR" sz="2100" kern="1200" dirty="0" smtClean="0">
                  <a:cs typeface="B Koodak" pitchFamily="2" charset="-78"/>
                </a:rPr>
                <a:t>2006</a:t>
              </a:r>
              <a:endParaRPr lang="en-US" sz="2100" kern="1200" dirty="0">
                <a:cs typeface="B Koodak" pitchFamily="2" charset="-78"/>
              </a:endParaRPr>
            </a:p>
          </p:txBody>
        </p:sp>
      </p:grpSp>
      <p:sp>
        <p:nvSpPr>
          <p:cNvPr id="11" name="Slide Number Placeholder 10"/>
          <p:cNvSpPr>
            <a:spLocks noGrp="1"/>
          </p:cNvSpPr>
          <p:nvPr>
            <p:ph type="sldNum" sz="quarter" idx="12"/>
          </p:nvPr>
        </p:nvSpPr>
        <p:spPr/>
        <p:txBody>
          <a:bodyPr/>
          <a:lstStyle/>
          <a:p>
            <a:fld id="{B0665EA5-0B15-410E-9B1A-F61E11C28FB9}" type="slidenum">
              <a:rPr lang="en-US" smtClean="0"/>
              <a:pPr/>
              <a:t>5</a:t>
            </a:fld>
            <a:endParaRPr lang="en-US" dirty="0"/>
          </a:p>
        </p:txBody>
      </p:sp>
      <p:sp>
        <p:nvSpPr>
          <p:cNvPr id="13" name="Rectangle 12"/>
          <p:cNvSpPr/>
          <p:nvPr/>
        </p:nvSpPr>
        <p:spPr>
          <a:xfrm>
            <a:off x="6069567" y="373544"/>
            <a:ext cx="2456122" cy="369332"/>
          </a:xfrm>
          <a:prstGeom prst="rect">
            <a:avLst/>
          </a:prstGeom>
        </p:spPr>
        <p:txBody>
          <a:bodyPr wrap="none">
            <a:spAutoFit/>
          </a:bodyPr>
          <a:lstStyle/>
          <a:p>
            <a:r>
              <a:rPr lang="fa-IR" dirty="0" smtClean="0">
                <a:latin typeface="Calibri" panose="020F0502020204030204" pitchFamily="34" charset="0"/>
                <a:ea typeface="Calibri" panose="020F0502020204030204" pitchFamily="34" charset="0"/>
                <a:cs typeface="B Titr" pitchFamily="2" charset="-78"/>
              </a:rPr>
              <a:t>مسیر تحول معماری سازمانی</a:t>
            </a:r>
            <a:endParaRPr lang="fa-IR" dirty="0"/>
          </a:p>
        </p:txBody>
      </p:sp>
    </p:spTree>
    <p:extLst>
      <p:ext uri="{BB962C8B-B14F-4D97-AF65-F5344CB8AC3E}">
        <p14:creationId xmlns:p14="http://schemas.microsoft.com/office/powerpoint/2010/main" val="97025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graphicEl>
                                              <a:dgm id="{B366F474-0E5F-4CA7-9A81-84F1212D2F31}"/>
                                            </p:graphicEl>
                                          </p:spTgt>
                                        </p:tgtEl>
                                        <p:attrNameLst>
                                          <p:attrName>style.visibility</p:attrName>
                                        </p:attrNameLst>
                                      </p:cBhvr>
                                      <p:to>
                                        <p:strVal val="visible"/>
                                      </p:to>
                                    </p:set>
                                    <p:animEffect transition="in" filter="fade">
                                      <p:cBhvr>
                                        <p:cTn id="7" dur="2000"/>
                                        <p:tgtEl>
                                          <p:spTgt spid="12">
                                            <p:graphicEl>
                                              <a:dgm id="{B366F474-0E5F-4CA7-9A81-84F1212D2F31}"/>
                                            </p:graphic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2">
                                            <p:graphicEl>
                                              <a:dgm id="{9A819FAA-B1FF-4E3C-B76C-83103B86A817}"/>
                                            </p:graphicEl>
                                          </p:spTgt>
                                        </p:tgtEl>
                                        <p:attrNameLst>
                                          <p:attrName>style.visibility</p:attrName>
                                        </p:attrNameLst>
                                      </p:cBhvr>
                                      <p:to>
                                        <p:strVal val="visible"/>
                                      </p:to>
                                    </p:set>
                                    <p:animEffect transition="in" filter="fade">
                                      <p:cBhvr>
                                        <p:cTn id="11" dur="2000"/>
                                        <p:tgtEl>
                                          <p:spTgt spid="12">
                                            <p:graphicEl>
                                              <a:dgm id="{9A819FAA-B1FF-4E3C-B76C-83103B86A817}"/>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graphicEl>
                                              <a:dgm id="{E399EF21-D08C-445C-9FEE-672B28875664}"/>
                                            </p:graphicEl>
                                          </p:spTgt>
                                        </p:tgtEl>
                                        <p:attrNameLst>
                                          <p:attrName>style.visibility</p:attrName>
                                        </p:attrNameLst>
                                      </p:cBhvr>
                                      <p:to>
                                        <p:strVal val="visible"/>
                                      </p:to>
                                    </p:set>
                                    <p:animEffect transition="in" filter="fade">
                                      <p:cBhvr>
                                        <p:cTn id="16" dur="2000"/>
                                        <p:tgtEl>
                                          <p:spTgt spid="12">
                                            <p:graphicEl>
                                              <a:dgm id="{E399EF21-D08C-445C-9FEE-672B28875664}"/>
                                            </p:graphic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2">
                                            <p:graphicEl>
                                              <a:dgm id="{025C12B5-B8E4-46C2-BB60-150B271F834F}"/>
                                            </p:graphicEl>
                                          </p:spTgt>
                                        </p:tgtEl>
                                        <p:attrNameLst>
                                          <p:attrName>style.visibility</p:attrName>
                                        </p:attrNameLst>
                                      </p:cBhvr>
                                      <p:to>
                                        <p:strVal val="visible"/>
                                      </p:to>
                                    </p:set>
                                    <p:animEffect transition="in" filter="fade">
                                      <p:cBhvr>
                                        <p:cTn id="20" dur="2000"/>
                                        <p:tgtEl>
                                          <p:spTgt spid="12">
                                            <p:graphicEl>
                                              <a:dgm id="{025C12B5-B8E4-46C2-BB60-150B271F834F}"/>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graphicEl>
                                              <a:dgm id="{1247454F-1536-4216-8527-7A03072DA35F}"/>
                                            </p:graphicEl>
                                          </p:spTgt>
                                        </p:tgtEl>
                                        <p:attrNameLst>
                                          <p:attrName>style.visibility</p:attrName>
                                        </p:attrNameLst>
                                      </p:cBhvr>
                                      <p:to>
                                        <p:strVal val="visible"/>
                                      </p:to>
                                    </p:set>
                                    <p:animEffect transition="in" filter="fade">
                                      <p:cBhvr>
                                        <p:cTn id="25" dur="2000"/>
                                        <p:tgtEl>
                                          <p:spTgt spid="12">
                                            <p:graphicEl>
                                              <a:dgm id="{1247454F-1536-4216-8527-7A03072DA35F}"/>
                                            </p:graphicEl>
                                          </p:spTgt>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2">
                                            <p:graphicEl>
                                              <a:dgm id="{06B07013-E9DE-4B74-83AF-8525E847A965}"/>
                                            </p:graphicEl>
                                          </p:spTgt>
                                        </p:tgtEl>
                                        <p:attrNameLst>
                                          <p:attrName>style.visibility</p:attrName>
                                        </p:attrNameLst>
                                      </p:cBhvr>
                                      <p:to>
                                        <p:strVal val="visible"/>
                                      </p:to>
                                    </p:set>
                                    <p:animEffect transition="in" filter="fade">
                                      <p:cBhvr>
                                        <p:cTn id="29" dur="2000"/>
                                        <p:tgtEl>
                                          <p:spTgt spid="12">
                                            <p:graphicEl>
                                              <a:dgm id="{06B07013-E9DE-4B74-83AF-8525E847A965}"/>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2000"/>
                                        <p:tgtEl>
                                          <p:spTgt spid="15"/>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Dgm bld="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1862137" y="-28575"/>
            <a:ext cx="5419725" cy="6915150"/>
          </a:xfrm>
          <a:prstGeom prst="rect">
            <a:avLst/>
          </a:prstGeom>
        </p:spPr>
      </p:pic>
      <p:sp>
        <p:nvSpPr>
          <p:cNvPr id="5" name="Slide Number Placeholder 4"/>
          <p:cNvSpPr>
            <a:spLocks noGrp="1"/>
          </p:cNvSpPr>
          <p:nvPr>
            <p:ph type="sldNum" sz="quarter" idx="12"/>
          </p:nvPr>
        </p:nvSpPr>
        <p:spPr/>
        <p:txBody>
          <a:bodyPr/>
          <a:lstStyle/>
          <a:p>
            <a:fld id="{B0665EA5-0B15-410E-9B1A-F61E11C28FB9}" type="slidenum">
              <a:rPr lang="en-US" smtClean="0"/>
              <a:pPr/>
              <a:t>50</a:t>
            </a:fld>
            <a:endParaRPr lang="en-US" dirty="0"/>
          </a:p>
        </p:txBody>
      </p:sp>
    </p:spTree>
    <p:extLst>
      <p:ext uri="{BB962C8B-B14F-4D97-AF65-F5344CB8AC3E}">
        <p14:creationId xmlns:p14="http://schemas.microsoft.com/office/powerpoint/2010/main" val="3656146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نقاط قوت چارچوب فدرال	</a:t>
            </a:r>
            <a:endParaRPr lang="en-US" dirty="0"/>
          </a:p>
        </p:txBody>
      </p:sp>
      <p:sp>
        <p:nvSpPr>
          <p:cNvPr id="3" name="Content Placeholder 2"/>
          <p:cNvSpPr>
            <a:spLocks noGrp="1"/>
          </p:cNvSpPr>
          <p:nvPr>
            <p:ph idx="1"/>
          </p:nvPr>
        </p:nvSpPr>
        <p:spPr/>
        <p:txBody>
          <a:bodyPr>
            <a:normAutofit/>
          </a:bodyPr>
          <a:lstStyle/>
          <a:p>
            <a:pPr algn="just" rtl="1"/>
            <a:r>
              <a:rPr lang="fa-IR" dirty="0" smtClean="0"/>
              <a:t>این چارچوب گامی مهم در راستای تعریف عناصر و اجزاء معماری سازمانی است</a:t>
            </a:r>
          </a:p>
          <a:p>
            <a:pPr algn="just" rtl="1"/>
            <a:r>
              <a:rPr lang="fa-IR" dirty="0" smtClean="0"/>
              <a:t>برخلاف چارچوب زاکمن که تنها به خود چارچوب محصولات و مدل ها می پردازد در اینجا به اهداف استراتژیک و نیازهای گذر (تحول) نیز پرداخته شده است.</a:t>
            </a:r>
          </a:p>
          <a:p>
            <a:pPr algn="just" rtl="1"/>
            <a:r>
              <a:rPr lang="fa-IR" dirty="0" smtClean="0"/>
              <a:t>از متدلوژی برنامه ریزی معماری سازمانی اسپیواک به عنوان روش برپاسازی نامبرده شده و لایه های معماری تشریح شده اند.</a:t>
            </a:r>
            <a:endParaRPr lang="en-US" dirty="0"/>
          </a:p>
        </p:txBody>
      </p:sp>
      <p:sp>
        <p:nvSpPr>
          <p:cNvPr id="4" name="Slide Number Placeholder 3"/>
          <p:cNvSpPr>
            <a:spLocks noGrp="1"/>
          </p:cNvSpPr>
          <p:nvPr>
            <p:ph type="sldNum" sz="quarter" idx="12"/>
          </p:nvPr>
        </p:nvSpPr>
        <p:spPr/>
        <p:txBody>
          <a:bodyPr/>
          <a:lstStyle/>
          <a:p>
            <a:fld id="{B0665EA5-0B15-410E-9B1A-F61E11C28FB9}" type="slidenum">
              <a:rPr lang="en-US" smtClean="0"/>
              <a:pPr/>
              <a:t>51</a:t>
            </a:fld>
            <a:endParaRPr lang="en-US" dirty="0"/>
          </a:p>
        </p:txBody>
      </p:sp>
    </p:spTree>
    <p:extLst>
      <p:ext uri="{BB962C8B-B14F-4D97-AF65-F5344CB8AC3E}">
        <p14:creationId xmlns:p14="http://schemas.microsoft.com/office/powerpoint/2010/main" val="25486245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نقاط ضعف </a:t>
            </a:r>
            <a:endParaRPr lang="en-US" dirty="0"/>
          </a:p>
        </p:txBody>
      </p:sp>
      <p:sp>
        <p:nvSpPr>
          <p:cNvPr id="3" name="Content Placeholder 2"/>
          <p:cNvSpPr>
            <a:spLocks noGrp="1"/>
          </p:cNvSpPr>
          <p:nvPr>
            <p:ph idx="1"/>
          </p:nvPr>
        </p:nvSpPr>
        <p:spPr/>
        <p:txBody>
          <a:bodyPr/>
          <a:lstStyle/>
          <a:p>
            <a:pPr algn="r" rtl="1"/>
            <a:r>
              <a:rPr lang="fa-IR" dirty="0" smtClean="0"/>
              <a:t>اگر چه چارچوب فدرال از استاندادها و طرح های انتقالی به عنوان بخشی از معماری بهره برده ولی مشخص نکرده که این استانداردها چگونه بایست سازماندهی و بکاربرده شود.</a:t>
            </a:r>
          </a:p>
          <a:p>
            <a:pPr algn="r" rtl="1"/>
            <a:r>
              <a:rPr lang="fa-IR" dirty="0" smtClean="0"/>
              <a:t>در مورد طرح انتقالی هیچ راهنمایی ارائه نشده است.</a:t>
            </a:r>
          </a:p>
          <a:p>
            <a:pPr algn="r" rtl="1"/>
            <a:r>
              <a:rPr lang="fa-IR" dirty="0" smtClean="0"/>
              <a:t>اگر چه در مستندات چارچوب فدرال نیاز به مخزن مدل ها مطرح شده ولی توضیح یا پیشنهادی داده نشده است.</a:t>
            </a:r>
          </a:p>
          <a:p>
            <a:pPr algn="r" rtl="1"/>
            <a:r>
              <a:rPr lang="fa-IR" dirty="0" smtClean="0"/>
              <a:t>راهنمایی در خصوص امنیت وجود ندارد.</a:t>
            </a:r>
          </a:p>
          <a:p>
            <a:pPr algn="r" rtl="1"/>
            <a:r>
              <a:rPr lang="fa-IR" dirty="0" smtClean="0"/>
              <a:t>چارچوب معماری سازمانی فدرال به عنوان راهنما برای سازمانهای فدرال ارائه شده و جنبه اجباری ندارد.</a:t>
            </a:r>
            <a:endParaRPr lang="en-US" dirty="0"/>
          </a:p>
        </p:txBody>
      </p:sp>
      <p:sp>
        <p:nvSpPr>
          <p:cNvPr id="4" name="Slide Number Placeholder 3"/>
          <p:cNvSpPr>
            <a:spLocks noGrp="1"/>
          </p:cNvSpPr>
          <p:nvPr>
            <p:ph type="sldNum" sz="quarter" idx="12"/>
          </p:nvPr>
        </p:nvSpPr>
        <p:spPr/>
        <p:txBody>
          <a:bodyPr/>
          <a:lstStyle/>
          <a:p>
            <a:fld id="{B0665EA5-0B15-410E-9B1A-F61E11C28FB9}" type="slidenum">
              <a:rPr lang="en-US" smtClean="0"/>
              <a:pPr/>
              <a:t>52</a:t>
            </a:fld>
            <a:endParaRPr lang="en-US" dirty="0"/>
          </a:p>
        </p:txBody>
      </p:sp>
    </p:spTree>
    <p:extLst>
      <p:ext uri="{BB962C8B-B14F-4D97-AF65-F5344CB8AC3E}">
        <p14:creationId xmlns:p14="http://schemas.microsoft.com/office/powerpoint/2010/main" val="25458836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en.wikipedia.org/wiki/Federal_enterprise_architecture</a:t>
            </a:r>
            <a:endParaRPr lang="fa-IR" dirty="0" smtClean="0"/>
          </a:p>
          <a:p>
            <a:r>
              <a:rPr lang="en-US" u="sng" dirty="0">
                <a:hlinkClick r:id="rId3"/>
              </a:rPr>
              <a:t>http://</a:t>
            </a:r>
            <a:r>
              <a:rPr lang="en-US" u="sng" dirty="0" smtClean="0">
                <a:hlinkClick r:id="rId3"/>
              </a:rPr>
              <a:t>enterprisearchitecture.ir</a:t>
            </a:r>
            <a:r>
              <a:rPr lang="fa-IR" u="sng" dirty="0" smtClean="0"/>
              <a:t> </a:t>
            </a:r>
            <a:endParaRPr lang="fa-IR" dirty="0" smtClean="0"/>
          </a:p>
          <a:p>
            <a:r>
              <a:rPr lang="fa-IR" dirty="0" smtClean="0"/>
              <a:t>صمدی اوانسر، عسگر، مقدمه ای بر معماری سازمانی (ویژه مدیران)، شورای عالی اطلاع رسانی، 1384، تهران</a:t>
            </a:r>
          </a:p>
          <a:p>
            <a:endParaRPr lang="en-US" dirty="0"/>
          </a:p>
        </p:txBody>
      </p:sp>
      <p:sp>
        <p:nvSpPr>
          <p:cNvPr id="4" name="Slide Number Placeholder 3"/>
          <p:cNvSpPr>
            <a:spLocks noGrp="1"/>
          </p:cNvSpPr>
          <p:nvPr>
            <p:ph type="sldNum" sz="quarter" idx="12"/>
          </p:nvPr>
        </p:nvSpPr>
        <p:spPr/>
        <p:txBody>
          <a:bodyPr/>
          <a:lstStyle/>
          <a:p>
            <a:fld id="{B0665EA5-0B15-410E-9B1A-F61E11C28FB9}" type="slidenum">
              <a:rPr lang="en-US" smtClean="0"/>
              <a:pPr/>
              <a:t>53</a:t>
            </a:fld>
            <a:endParaRPr lang="en-US" dirty="0"/>
          </a:p>
        </p:txBody>
      </p:sp>
    </p:spTree>
    <p:extLst>
      <p:ext uri="{BB962C8B-B14F-4D97-AF65-F5344CB8AC3E}">
        <p14:creationId xmlns:p14="http://schemas.microsoft.com/office/powerpoint/2010/main" val="3461332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66414" y="1323466"/>
            <a:ext cx="2720019" cy="4537781"/>
          </a:xfrm>
          <a:prstGeom prst="rect">
            <a:avLst/>
          </a:prstGeom>
        </p:spPr>
        <p:txBody>
          <a:bodyPr wrap="square">
            <a:spAutoFit/>
          </a:bodyPr>
          <a:lstStyle/>
          <a:p>
            <a:pPr algn="justLow" rtl="1">
              <a:lnSpc>
                <a:spcPct val="107000"/>
              </a:lnSpc>
              <a:spcAft>
                <a:spcPts val="0"/>
              </a:spcAft>
            </a:pPr>
            <a:r>
              <a:rPr lang="fa-IR" dirty="0">
                <a:latin typeface="Calibri" panose="020F0502020204030204" pitchFamily="34" charset="0"/>
                <a:ea typeface="Calibri" panose="020F0502020204030204" pitchFamily="34" charset="0"/>
                <a:cs typeface="B Koodak" pitchFamily="2" charset="-78"/>
              </a:rPr>
              <a:t>عدم توجه به معماری سازمانی، بویژه در بخشهای دولتی که فاقد عامل های کنترل کننده اقتصادی نظیر ورشکستگی در اثر بی کفایتی و غیره هستند، باعث ایجاد سازمانهایی مشابه عمارت خانم </a:t>
            </a:r>
            <a:r>
              <a:rPr lang="fa-IR" dirty="0" smtClean="0">
                <a:latin typeface="Calibri" panose="020F0502020204030204" pitchFamily="34" charset="0"/>
                <a:ea typeface="Calibri" panose="020F0502020204030204" pitchFamily="34" charset="0"/>
                <a:cs typeface="B Koodak" pitchFamily="2" charset="-78"/>
              </a:rPr>
              <a:t>وینچستر </a:t>
            </a:r>
            <a:r>
              <a:rPr lang="fa-IR" dirty="0">
                <a:latin typeface="Calibri" panose="020F0502020204030204" pitchFamily="34" charset="0"/>
                <a:ea typeface="Calibri" panose="020F0502020204030204" pitchFamily="34" charset="0"/>
                <a:cs typeface="B Koodak" pitchFamily="2" charset="-78"/>
              </a:rPr>
              <a:t>که طی 38 سال با هزینه </a:t>
            </a:r>
            <a:r>
              <a:rPr lang="fa-IR" dirty="0" smtClean="0">
                <a:latin typeface="Calibri" panose="020F0502020204030204" pitchFamily="34" charset="0"/>
                <a:ea typeface="Calibri" panose="020F0502020204030204" pitchFamily="34" charset="0"/>
                <a:cs typeface="B Koodak" pitchFamily="2" charset="-78"/>
              </a:rPr>
              <a:t>5/5 </a:t>
            </a:r>
            <a:r>
              <a:rPr lang="fa-IR" dirty="0">
                <a:latin typeface="Calibri" panose="020F0502020204030204" pitchFamily="34" charset="0"/>
                <a:ea typeface="Calibri" panose="020F0502020204030204" pitchFamily="34" charset="0"/>
                <a:cs typeface="B Koodak" pitchFamily="2" charset="-78"/>
              </a:rPr>
              <a:t>میلیون دلار بدون نقشه و براساس خرافات و انگیزه های ذهنی ایشان در سن خوزه آمریکا بنا شده است، می شود که هرچند برای ایجاد و نگهداری آنها </a:t>
            </a:r>
            <a:r>
              <a:rPr lang="fa-IR" dirty="0">
                <a:solidFill>
                  <a:srgbClr val="FF0000"/>
                </a:solidFill>
                <a:latin typeface="Calibri" panose="020F0502020204030204" pitchFamily="34" charset="0"/>
                <a:ea typeface="Calibri" panose="020F0502020204030204" pitchFamily="34" charset="0"/>
                <a:cs typeface="B Koodak" pitchFamily="2" charset="-78"/>
              </a:rPr>
              <a:t>هزینه</a:t>
            </a:r>
            <a:r>
              <a:rPr lang="fa-IR" dirty="0">
                <a:latin typeface="Calibri" panose="020F0502020204030204" pitchFamily="34" charset="0"/>
                <a:ea typeface="Calibri" panose="020F0502020204030204" pitchFamily="34" charset="0"/>
                <a:cs typeface="B Koodak" pitchFamily="2" charset="-78"/>
              </a:rPr>
              <a:t> و </a:t>
            </a:r>
            <a:r>
              <a:rPr lang="fa-IR" dirty="0">
                <a:solidFill>
                  <a:srgbClr val="FF0000"/>
                </a:solidFill>
                <a:latin typeface="Calibri" panose="020F0502020204030204" pitchFamily="34" charset="0"/>
                <a:ea typeface="Calibri" panose="020F0502020204030204" pitchFamily="34" charset="0"/>
                <a:cs typeface="B Koodak" pitchFamily="2" charset="-78"/>
              </a:rPr>
              <a:t>زمان</a:t>
            </a:r>
            <a:r>
              <a:rPr lang="fa-IR" dirty="0">
                <a:latin typeface="Calibri" panose="020F0502020204030204" pitchFamily="34" charset="0"/>
                <a:ea typeface="Calibri" panose="020F0502020204030204" pitchFamily="34" charset="0"/>
                <a:cs typeface="B Koodak" pitchFamily="2" charset="-78"/>
              </a:rPr>
              <a:t> زیادی صرف می شود ولی در نهایت قادر به پاسخگویی به انتظارات مورد نظر نیستند.</a:t>
            </a:r>
            <a:endParaRPr lang="en-US" sz="1400" dirty="0">
              <a:effectLst/>
              <a:latin typeface="Calibri" panose="020F0502020204030204" pitchFamily="34" charset="0"/>
              <a:ea typeface="Calibri" panose="020F0502020204030204" pitchFamily="34" charset="0"/>
              <a:cs typeface="B Koodak" pitchFamily="2" charset="-78"/>
            </a:endParaRPr>
          </a:p>
        </p:txBody>
      </p:sp>
      <p:pic>
        <p:nvPicPr>
          <p:cNvPr id="5" name="Picture 4"/>
          <p:cNvPicPr/>
          <p:nvPr/>
        </p:nvPicPr>
        <p:blipFill>
          <a:blip r:embed="rId2" cstate="email">
            <a:clrChange>
              <a:clrFrom>
                <a:srgbClr val="FFFFFF"/>
              </a:clrFrom>
              <a:clrTo>
                <a:srgbClr val="FFFFFF">
                  <a:alpha val="0"/>
                </a:srgbClr>
              </a:clrTo>
            </a:clrChange>
            <a:lum bright="-10000" contrast="10000"/>
            <a:extLst>
              <a:ext uri="{28A0092B-C50C-407E-A947-70E740481C1C}">
                <a14:useLocalDpi xmlns:a14="http://schemas.microsoft.com/office/drawing/2010/main"/>
              </a:ext>
            </a:extLst>
          </a:blip>
          <a:srcRect/>
          <a:stretch>
            <a:fillRect/>
          </a:stretch>
        </p:blipFill>
        <p:spPr>
          <a:xfrm>
            <a:off x="189184" y="1431728"/>
            <a:ext cx="5709683" cy="4104168"/>
          </a:xfrm>
          <a:prstGeom prst="rect">
            <a:avLst/>
          </a:prstGeom>
        </p:spPr>
      </p:pic>
      <p:sp>
        <p:nvSpPr>
          <p:cNvPr id="6" name="Rectangle 5"/>
          <p:cNvSpPr/>
          <p:nvPr/>
        </p:nvSpPr>
        <p:spPr>
          <a:xfrm>
            <a:off x="1042793" y="375625"/>
            <a:ext cx="7790420" cy="388696"/>
          </a:xfrm>
          <a:prstGeom prst="rect">
            <a:avLst/>
          </a:prstGeom>
        </p:spPr>
        <p:txBody>
          <a:bodyPr wrap="square">
            <a:spAutoFit/>
          </a:bodyPr>
          <a:lstStyle/>
          <a:p>
            <a:pPr algn="r" rtl="1">
              <a:lnSpc>
                <a:spcPct val="107000"/>
              </a:lnSpc>
              <a:spcAft>
                <a:spcPts val="0"/>
              </a:spcAft>
            </a:pPr>
            <a:r>
              <a:rPr lang="fa-IR" dirty="0" smtClean="0">
                <a:latin typeface="Calibri" panose="020F0502020204030204" pitchFamily="34" charset="0"/>
                <a:ea typeface="Calibri" panose="020F0502020204030204" pitchFamily="34" charset="0"/>
                <a:cs typeface="B Titr" pitchFamily="2" charset="-78"/>
              </a:rPr>
              <a:t>اهمیت و ضرورت معماری سازمانی</a:t>
            </a:r>
            <a:endParaRPr lang="en-US" sz="1400" dirty="0">
              <a:effectLst/>
              <a:latin typeface="Calibri" panose="020F0502020204030204" pitchFamily="34" charset="0"/>
              <a:ea typeface="Calibri" panose="020F0502020204030204" pitchFamily="34" charset="0"/>
              <a:cs typeface="B Titr" pitchFamily="2" charset="-78"/>
            </a:endParaRPr>
          </a:p>
        </p:txBody>
      </p:sp>
      <p:sp>
        <p:nvSpPr>
          <p:cNvPr id="7" name="Slide Number Placeholder 6"/>
          <p:cNvSpPr>
            <a:spLocks noGrp="1"/>
          </p:cNvSpPr>
          <p:nvPr>
            <p:ph type="sldNum" sz="quarter" idx="12"/>
          </p:nvPr>
        </p:nvSpPr>
        <p:spPr/>
        <p:txBody>
          <a:bodyPr/>
          <a:lstStyle/>
          <a:p>
            <a:fld id="{B0665EA5-0B15-410E-9B1A-F61E11C28FB9}" type="slidenum">
              <a:rPr lang="en-US" smtClean="0"/>
              <a:pPr/>
              <a:t>6</a:t>
            </a:fld>
            <a:endParaRPr lang="en-US" dirty="0"/>
          </a:p>
        </p:txBody>
      </p:sp>
    </p:spTree>
    <p:extLst>
      <p:ext uri="{BB962C8B-B14F-4D97-AF65-F5344CB8AC3E}">
        <p14:creationId xmlns:p14="http://schemas.microsoft.com/office/powerpoint/2010/main" val="328592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700193"/>
          </a:xfrm>
        </p:spPr>
        <p:txBody>
          <a:bodyPr>
            <a:normAutofit/>
          </a:bodyPr>
          <a:lstStyle/>
          <a:p>
            <a:pPr algn="r" rtl="1"/>
            <a:r>
              <a:rPr lang="fa-IR" sz="2800" dirty="0" smtClean="0">
                <a:cs typeface="B Titr" pitchFamily="2" charset="-78"/>
              </a:rPr>
              <a:t>بررسی دقیق تر سازمان </a:t>
            </a:r>
            <a:endParaRPr lang="en-US" sz="2800" dirty="0">
              <a:cs typeface="B Titr" pitchFamily="2" charset="-78"/>
            </a:endParaRPr>
          </a:p>
        </p:txBody>
      </p:sp>
      <p:sp>
        <p:nvSpPr>
          <p:cNvPr id="4" name="Rectangle 3"/>
          <p:cNvSpPr/>
          <p:nvPr/>
        </p:nvSpPr>
        <p:spPr>
          <a:xfrm>
            <a:off x="827765" y="2195185"/>
            <a:ext cx="7519852" cy="685059"/>
          </a:xfrm>
          <a:prstGeom prst="rect">
            <a:avLst/>
          </a:prstGeom>
        </p:spPr>
        <p:txBody>
          <a:bodyPr wrap="square">
            <a:spAutoFit/>
          </a:bodyPr>
          <a:lstStyle/>
          <a:p>
            <a:pPr algn="r" rtl="1">
              <a:lnSpc>
                <a:spcPct val="107000"/>
              </a:lnSpc>
              <a:spcAft>
                <a:spcPts val="0"/>
              </a:spcAft>
            </a:pPr>
            <a:r>
              <a:rPr lang="fa-IR" dirty="0" smtClean="0">
                <a:latin typeface="Calibri" panose="020F0502020204030204" pitchFamily="34" charset="0"/>
                <a:ea typeface="Calibri" panose="020F0502020204030204" pitchFamily="34" charset="0"/>
                <a:cs typeface="2  Mitra" panose="00000400000000000000" pitchFamily="2" charset="-78"/>
              </a:rPr>
              <a:t>در نگرش افقی جنبه </a:t>
            </a:r>
            <a:r>
              <a:rPr lang="fa-IR" dirty="0">
                <a:latin typeface="Calibri" panose="020F0502020204030204" pitchFamily="34" charset="0"/>
                <a:ea typeface="Calibri" panose="020F0502020204030204" pitchFamily="34" charset="0"/>
                <a:cs typeface="2  Mitra" panose="00000400000000000000" pitchFamily="2" charset="-78"/>
              </a:rPr>
              <a:t>های </a:t>
            </a:r>
            <a:r>
              <a:rPr lang="fa-IR" dirty="0" smtClean="0">
                <a:latin typeface="Calibri" panose="020F0502020204030204" pitchFamily="34" charset="0"/>
                <a:ea typeface="Calibri" panose="020F0502020204030204" pitchFamily="34" charset="0"/>
                <a:cs typeface="2  Mitra" panose="00000400000000000000" pitchFamily="2" charset="-78"/>
              </a:rPr>
              <a:t>سازمانی نظیر </a:t>
            </a:r>
            <a:r>
              <a:rPr lang="fa-IR" dirty="0">
                <a:latin typeface="Calibri" panose="020F0502020204030204" pitchFamily="34" charset="0"/>
                <a:ea typeface="Calibri" panose="020F0502020204030204" pitchFamily="34" charset="0"/>
                <a:cs typeface="2  Mitra" panose="00000400000000000000" pitchFamily="2" charset="-78"/>
              </a:rPr>
              <a:t>اطلاعات، فرآیندها، مکانها، افراد، رویدادها و اهداف </a:t>
            </a:r>
            <a:r>
              <a:rPr lang="fa-IR" dirty="0" smtClean="0">
                <a:latin typeface="Calibri" panose="020F0502020204030204" pitchFamily="34" charset="0"/>
                <a:ea typeface="Calibri" panose="020F0502020204030204" pitchFamily="34" charset="0"/>
                <a:cs typeface="2  Mitra" panose="00000400000000000000" pitchFamily="2" charset="-78"/>
              </a:rPr>
              <a:t>مورد بررسی قرار می گیرد.</a:t>
            </a:r>
            <a:endParaRPr lang="en-US" sz="1400" dirty="0">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975361" y="3016252"/>
            <a:ext cx="7424058" cy="388696"/>
          </a:xfrm>
          <a:prstGeom prst="rect">
            <a:avLst/>
          </a:prstGeom>
        </p:spPr>
        <p:txBody>
          <a:bodyPr wrap="square">
            <a:spAutoFit/>
          </a:bodyPr>
          <a:lstStyle/>
          <a:p>
            <a:pPr algn="r" rtl="1">
              <a:lnSpc>
                <a:spcPct val="107000"/>
              </a:lnSpc>
              <a:spcAft>
                <a:spcPts val="0"/>
              </a:spcAft>
            </a:pPr>
            <a:r>
              <a:rPr lang="fa-IR" dirty="0" smtClean="0">
                <a:latin typeface="Calibri" panose="020F0502020204030204" pitchFamily="34" charset="0"/>
                <a:ea typeface="Calibri" panose="020F0502020204030204" pitchFamily="34" charset="0"/>
                <a:cs typeface="2  Mitra" panose="00000400000000000000" pitchFamily="2" charset="-78"/>
              </a:rPr>
              <a:t>در نگرش عمودی  </a:t>
            </a:r>
            <a:r>
              <a:rPr lang="fa-IR" dirty="0">
                <a:latin typeface="Calibri" panose="020F0502020204030204" pitchFamily="34" charset="0"/>
                <a:ea typeface="Calibri" panose="020F0502020204030204" pitchFamily="34" charset="0"/>
                <a:cs typeface="2  Mitra" panose="00000400000000000000" pitchFamily="2" charset="-78"/>
              </a:rPr>
              <a:t>لایه های سازمانی نظیر  لایه راهبردی، لایه ماموریتی و لایه فناوری مورد بررسی قرار می گیرد</a:t>
            </a:r>
            <a:r>
              <a:rPr lang="fa-IR" dirty="0" smtClean="0">
                <a:latin typeface="Calibri" panose="020F0502020204030204" pitchFamily="34" charset="0"/>
                <a:ea typeface="Calibri" panose="020F0502020204030204" pitchFamily="34" charset="0"/>
                <a:cs typeface="2  Mitra" panose="00000400000000000000" pitchFamily="2" charset="-78"/>
              </a:rPr>
              <a:t>.</a:t>
            </a:r>
            <a:endParaRPr lang="fa-IR" dirty="0">
              <a:latin typeface="Calibri" panose="020F0502020204030204" pitchFamily="34" charset="0"/>
              <a:ea typeface="Calibri" panose="020F0502020204030204" pitchFamily="34" charset="0"/>
              <a:cs typeface="2  Mitra" panose="00000400000000000000" pitchFamily="2" charset="-78"/>
            </a:endParaRPr>
          </a:p>
        </p:txBody>
      </p:sp>
      <p:sp>
        <p:nvSpPr>
          <p:cNvPr id="6" name="Slide Number Placeholder 5"/>
          <p:cNvSpPr>
            <a:spLocks noGrp="1"/>
          </p:cNvSpPr>
          <p:nvPr>
            <p:ph type="sldNum" sz="quarter" idx="12"/>
          </p:nvPr>
        </p:nvSpPr>
        <p:spPr/>
        <p:txBody>
          <a:bodyPr/>
          <a:lstStyle/>
          <a:p>
            <a:fld id="{B0665EA5-0B15-410E-9B1A-F61E11C28FB9}" type="slidenum">
              <a:rPr lang="en-US" smtClean="0"/>
              <a:pPr/>
              <a:t>7</a:t>
            </a:fld>
            <a:endParaRPr lang="en-US" dirty="0"/>
          </a:p>
        </p:txBody>
      </p:sp>
    </p:spTree>
    <p:extLst>
      <p:ext uri="{BB962C8B-B14F-4D97-AF65-F5344CB8AC3E}">
        <p14:creationId xmlns:p14="http://schemas.microsoft.com/office/powerpoint/2010/main" val="981451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13756" y="867511"/>
            <a:ext cx="4519789" cy="5293757"/>
          </a:xfrm>
          <a:custGeom>
            <a:avLst/>
            <a:gdLst>
              <a:gd name="connsiteX0" fmla="*/ 0 w 4477407"/>
              <a:gd name="connsiteY0" fmla="*/ 0 h 7402026"/>
              <a:gd name="connsiteX1" fmla="*/ 4477407 w 4477407"/>
              <a:gd name="connsiteY1" fmla="*/ 0 h 7402026"/>
              <a:gd name="connsiteX2" fmla="*/ 4477407 w 4477407"/>
              <a:gd name="connsiteY2" fmla="*/ 7402026 h 7402026"/>
              <a:gd name="connsiteX3" fmla="*/ 0 w 4477407"/>
              <a:gd name="connsiteY3" fmla="*/ 7402026 h 7402026"/>
              <a:gd name="connsiteX4" fmla="*/ 0 w 4477407"/>
              <a:gd name="connsiteY4" fmla="*/ 0 h 740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7407" h="7402026">
                <a:moveTo>
                  <a:pt x="0" y="0"/>
                </a:moveTo>
                <a:lnTo>
                  <a:pt x="4477407" y="0"/>
                </a:lnTo>
                <a:lnTo>
                  <a:pt x="4477407" y="7402026"/>
                </a:lnTo>
                <a:lnTo>
                  <a:pt x="0" y="7402026"/>
                </a:lnTo>
                <a:lnTo>
                  <a:pt x="0" y="0"/>
                </a:lnTo>
                <a:close/>
              </a:path>
            </a:pathLst>
          </a:custGeom>
        </p:spPr>
        <p:txBody>
          <a:bodyPr wrap="square">
            <a:spAutoFit/>
          </a:bodyPr>
          <a:lstStyle/>
          <a:p>
            <a:pPr algn="justLow" rtl="1">
              <a:spcAft>
                <a:spcPts val="1200"/>
              </a:spcAft>
            </a:pPr>
            <a:r>
              <a:rPr lang="fa-IR" dirty="0">
                <a:latin typeface="Calibri" panose="020F0502020204030204" pitchFamily="34" charset="0"/>
                <a:ea typeface="Calibri" panose="020F0502020204030204" pitchFamily="34" charset="0"/>
                <a:cs typeface="B Koodak" pitchFamily="2" charset="-78"/>
              </a:rPr>
              <a:t>اطلاعات: </a:t>
            </a:r>
            <a:r>
              <a:rPr lang="fa-IR" dirty="0" smtClean="0">
                <a:solidFill>
                  <a:srgbClr val="FF0000"/>
                </a:solidFill>
                <a:latin typeface="Calibri" panose="020F0502020204030204" pitchFamily="34" charset="0"/>
                <a:ea typeface="Calibri" panose="020F0502020204030204" pitchFamily="34" charset="0"/>
                <a:cs typeface="B Koodak" pitchFamily="2" charset="-78"/>
              </a:rPr>
              <a:t>حافظه </a:t>
            </a:r>
            <a:r>
              <a:rPr lang="fa-IR" dirty="0">
                <a:solidFill>
                  <a:srgbClr val="FF0000"/>
                </a:solidFill>
                <a:latin typeface="Calibri" panose="020F0502020204030204" pitchFamily="34" charset="0"/>
                <a:ea typeface="Calibri" panose="020F0502020204030204" pitchFamily="34" charset="0"/>
                <a:cs typeface="B Koodak" pitchFamily="2" charset="-78"/>
              </a:rPr>
              <a:t>یک سازمان</a:t>
            </a:r>
            <a:r>
              <a:rPr lang="fa-IR" dirty="0">
                <a:latin typeface="Calibri" panose="020F0502020204030204" pitchFamily="34" charset="0"/>
                <a:ea typeface="Calibri" panose="020F0502020204030204" pitchFamily="34" charset="0"/>
                <a:cs typeface="B Koodak" pitchFamily="2" charset="-78"/>
              </a:rPr>
              <a:t> به حساب آمده ومعمولاً درقالب فرمها، گزارشها، اسناد مالی، اسناد رسمی و غیره تولید و </a:t>
            </a:r>
            <a:r>
              <a:rPr lang="fa-IR" dirty="0" smtClean="0">
                <a:latin typeface="Calibri" panose="020F0502020204030204" pitchFamily="34" charset="0"/>
                <a:ea typeface="Calibri" panose="020F0502020204030204" pitchFamily="34" charset="0"/>
                <a:cs typeface="B Koodak" pitchFamily="2" charset="-78"/>
              </a:rPr>
              <a:t>به </a:t>
            </a:r>
            <a:r>
              <a:rPr lang="fa-IR" dirty="0">
                <a:solidFill>
                  <a:srgbClr val="FF0000"/>
                </a:solidFill>
                <a:latin typeface="Calibri" panose="020F0502020204030204" pitchFamily="34" charset="0"/>
                <a:ea typeface="Calibri" panose="020F0502020204030204" pitchFamily="34" charset="0"/>
                <a:cs typeface="B Koodak" pitchFamily="2" charset="-78"/>
              </a:rPr>
              <a:t>روزرسانی</a:t>
            </a:r>
            <a:r>
              <a:rPr lang="fa-IR" dirty="0">
                <a:latin typeface="Calibri" panose="020F0502020204030204" pitchFamily="34" charset="0"/>
                <a:ea typeface="Calibri" panose="020F0502020204030204" pitchFamily="34" charset="0"/>
                <a:cs typeface="B Koodak" pitchFamily="2" charset="-78"/>
              </a:rPr>
              <a:t> می شوند.</a:t>
            </a:r>
            <a:endParaRPr lang="en-US" sz="1400" dirty="0">
              <a:latin typeface="Calibri" panose="020F0502020204030204" pitchFamily="34" charset="0"/>
              <a:ea typeface="Calibri" panose="020F0502020204030204" pitchFamily="34" charset="0"/>
              <a:cs typeface="B Koodak" pitchFamily="2" charset="-78"/>
            </a:endParaRPr>
          </a:p>
          <a:p>
            <a:pPr algn="justLow" rtl="1">
              <a:spcAft>
                <a:spcPts val="1200"/>
              </a:spcAft>
            </a:pPr>
            <a:r>
              <a:rPr lang="fa-IR" dirty="0">
                <a:latin typeface="Calibri" panose="020F0502020204030204" pitchFamily="34" charset="0"/>
                <a:ea typeface="Calibri" panose="020F0502020204030204" pitchFamily="34" charset="0"/>
                <a:cs typeface="B Koodak" pitchFamily="2" charset="-78"/>
              </a:rPr>
              <a:t>فرایندها: </a:t>
            </a:r>
            <a:r>
              <a:rPr lang="fa-IR" dirty="0" smtClean="0">
                <a:solidFill>
                  <a:srgbClr val="FF0000"/>
                </a:solidFill>
                <a:latin typeface="Calibri" panose="020F0502020204030204" pitchFamily="34" charset="0"/>
                <a:ea typeface="Calibri" panose="020F0502020204030204" pitchFamily="34" charset="0"/>
                <a:cs typeface="B Koodak" pitchFamily="2" charset="-78"/>
              </a:rPr>
              <a:t>روشهای</a:t>
            </a:r>
            <a:r>
              <a:rPr lang="fa-IR" dirty="0" smtClean="0">
                <a:latin typeface="Calibri" panose="020F0502020204030204" pitchFamily="34" charset="0"/>
                <a:ea typeface="Calibri" panose="020F0502020204030204" pitchFamily="34" charset="0"/>
                <a:cs typeface="B Koodak" pitchFamily="2" charset="-78"/>
              </a:rPr>
              <a:t> </a:t>
            </a:r>
            <a:r>
              <a:rPr lang="fa-IR" dirty="0">
                <a:latin typeface="Calibri" panose="020F0502020204030204" pitchFamily="34" charset="0"/>
                <a:ea typeface="Calibri" panose="020F0502020204030204" pitchFamily="34" charset="0"/>
                <a:cs typeface="B Koodak" pitchFamily="2" charset="-78"/>
              </a:rPr>
              <a:t>انجام کارها بوده ومعمولا در راستای یکی از ماموریتهای اصلی سازمان اجرا می شوند .</a:t>
            </a:r>
            <a:endParaRPr lang="en-US" sz="1400" dirty="0">
              <a:latin typeface="Calibri" panose="020F0502020204030204" pitchFamily="34" charset="0"/>
              <a:ea typeface="Calibri" panose="020F0502020204030204" pitchFamily="34" charset="0"/>
              <a:cs typeface="B Koodak" pitchFamily="2" charset="-78"/>
            </a:endParaRPr>
          </a:p>
          <a:p>
            <a:pPr algn="justLow" rtl="1">
              <a:spcAft>
                <a:spcPts val="1200"/>
              </a:spcAft>
            </a:pPr>
            <a:r>
              <a:rPr lang="fa-IR" dirty="0">
                <a:latin typeface="Calibri" panose="020F0502020204030204" pitchFamily="34" charset="0"/>
                <a:ea typeface="Calibri" panose="020F0502020204030204" pitchFamily="34" charset="0"/>
                <a:cs typeface="B Koodak" pitchFamily="2" charset="-78"/>
              </a:rPr>
              <a:t>مکانها: معمولاً افراد و دارایی های سازمان در مکانهای مختلفی </a:t>
            </a:r>
            <a:r>
              <a:rPr lang="fa-IR" dirty="0" smtClean="0">
                <a:latin typeface="Calibri" panose="020F0502020204030204" pitchFamily="34" charset="0"/>
                <a:ea typeface="Calibri" panose="020F0502020204030204" pitchFamily="34" charset="0"/>
                <a:cs typeface="B Koodak" pitchFamily="2" charset="-78"/>
              </a:rPr>
              <a:t>توزیع </a:t>
            </a:r>
            <a:r>
              <a:rPr lang="fa-IR" dirty="0">
                <a:latin typeface="Calibri" panose="020F0502020204030204" pitchFamily="34" charset="0"/>
                <a:ea typeface="Calibri" panose="020F0502020204030204" pitchFamily="34" charset="0"/>
                <a:cs typeface="B Koodak" pitchFamily="2" charset="-78"/>
              </a:rPr>
              <a:t>شده و به فعالیتهای مربوطه می پردازند.</a:t>
            </a:r>
            <a:endParaRPr lang="en-US" sz="1400" dirty="0">
              <a:latin typeface="Calibri" panose="020F0502020204030204" pitchFamily="34" charset="0"/>
              <a:ea typeface="Calibri" panose="020F0502020204030204" pitchFamily="34" charset="0"/>
              <a:cs typeface="B Koodak" pitchFamily="2" charset="-78"/>
            </a:endParaRPr>
          </a:p>
          <a:p>
            <a:pPr algn="justLow" rtl="1">
              <a:spcAft>
                <a:spcPts val="1200"/>
              </a:spcAft>
            </a:pPr>
            <a:r>
              <a:rPr lang="fa-IR" dirty="0">
                <a:latin typeface="Calibri" panose="020F0502020204030204" pitchFamily="34" charset="0"/>
                <a:ea typeface="Calibri" panose="020F0502020204030204" pitchFamily="34" charset="0"/>
                <a:cs typeface="B Koodak" pitchFamily="2" charset="-78"/>
              </a:rPr>
              <a:t>افراد: هر سازمان دارای </a:t>
            </a:r>
            <a:r>
              <a:rPr lang="fa-IR" dirty="0">
                <a:solidFill>
                  <a:srgbClr val="FF0000"/>
                </a:solidFill>
                <a:latin typeface="Calibri" panose="020F0502020204030204" pitchFamily="34" charset="0"/>
                <a:ea typeface="Calibri" panose="020F0502020204030204" pitchFamily="34" charset="0"/>
                <a:cs typeface="B Koodak" pitchFamily="2" charset="-78"/>
              </a:rPr>
              <a:t>ساختار</a:t>
            </a:r>
            <a:r>
              <a:rPr lang="fa-IR" dirty="0">
                <a:latin typeface="Calibri" panose="020F0502020204030204" pitchFamily="34" charset="0"/>
                <a:ea typeface="Calibri" panose="020F0502020204030204" pitchFamily="34" charset="0"/>
                <a:cs typeface="B Koodak" pitchFamily="2" charset="-78"/>
              </a:rPr>
              <a:t> مشخصی است که در آن بخش های </a:t>
            </a:r>
            <a:r>
              <a:rPr lang="fa-IR" dirty="0" smtClean="0">
                <a:latin typeface="Calibri" panose="020F0502020204030204" pitchFamily="34" charset="0"/>
                <a:ea typeface="Calibri" panose="020F0502020204030204" pitchFamily="34" charset="0"/>
                <a:cs typeface="B Koodak" pitchFamily="2" charset="-78"/>
              </a:rPr>
              <a:t>سازمانی و </a:t>
            </a:r>
            <a:r>
              <a:rPr lang="fa-IR" dirty="0">
                <a:latin typeface="Calibri" panose="020F0502020204030204" pitchFamily="34" charset="0"/>
                <a:ea typeface="Calibri" panose="020F0502020204030204" pitchFamily="34" charset="0"/>
                <a:cs typeface="B Koodak" pitchFamily="2" charset="-78"/>
              </a:rPr>
              <a:t>پست های سازمانی تعریف شده و سلسله مراتب آنها </a:t>
            </a:r>
            <a:r>
              <a:rPr lang="fa-IR" dirty="0" smtClean="0">
                <a:latin typeface="Calibri" panose="020F0502020204030204" pitchFamily="34" charset="0"/>
                <a:ea typeface="Calibri" panose="020F0502020204030204" pitchFamily="34" charset="0"/>
                <a:cs typeface="B Koodak" pitchFamily="2" charset="-78"/>
              </a:rPr>
              <a:t>مشخص </a:t>
            </a:r>
            <a:r>
              <a:rPr lang="fa-IR" dirty="0">
                <a:latin typeface="Calibri" panose="020F0502020204030204" pitchFamily="34" charset="0"/>
                <a:ea typeface="Calibri" panose="020F0502020204030204" pitchFamily="34" charset="0"/>
                <a:cs typeface="B Koodak" pitchFamily="2" charset="-78"/>
              </a:rPr>
              <a:t>شده است .</a:t>
            </a:r>
            <a:endParaRPr lang="en-US" sz="1400" dirty="0">
              <a:latin typeface="Calibri" panose="020F0502020204030204" pitchFamily="34" charset="0"/>
              <a:ea typeface="Calibri" panose="020F0502020204030204" pitchFamily="34" charset="0"/>
              <a:cs typeface="B Koodak" pitchFamily="2" charset="-78"/>
            </a:endParaRPr>
          </a:p>
          <a:p>
            <a:pPr algn="justLow" rtl="1">
              <a:spcAft>
                <a:spcPts val="1200"/>
              </a:spcAft>
            </a:pPr>
            <a:r>
              <a:rPr lang="fa-IR" dirty="0">
                <a:latin typeface="Calibri" panose="020F0502020204030204" pitchFamily="34" charset="0"/>
                <a:ea typeface="Calibri" panose="020F0502020204030204" pitchFamily="34" charset="0"/>
                <a:cs typeface="B Koodak" pitchFamily="2" charset="-78"/>
              </a:rPr>
              <a:t>رویدادها: </a:t>
            </a:r>
            <a:r>
              <a:rPr lang="fa-IR" dirty="0" smtClean="0">
                <a:latin typeface="Calibri" panose="020F0502020204030204" pitchFamily="34" charset="0"/>
                <a:ea typeface="Calibri" panose="020F0502020204030204" pitchFamily="34" charset="0"/>
                <a:cs typeface="B Koodak" pitchFamily="2" charset="-78"/>
              </a:rPr>
              <a:t>رویدادها </a:t>
            </a:r>
            <a:r>
              <a:rPr lang="fa-IR" dirty="0">
                <a:latin typeface="Calibri" panose="020F0502020204030204" pitchFamily="34" charset="0"/>
                <a:ea typeface="Calibri" panose="020F0502020204030204" pitchFamily="34" charset="0"/>
                <a:cs typeface="B Koodak" pitchFamily="2" charset="-78"/>
              </a:rPr>
              <a:t>معمولاً منجر به </a:t>
            </a:r>
            <a:r>
              <a:rPr lang="fa-IR" dirty="0">
                <a:solidFill>
                  <a:srgbClr val="FF0000"/>
                </a:solidFill>
                <a:latin typeface="Calibri" panose="020F0502020204030204" pitchFamily="34" charset="0"/>
                <a:ea typeface="Calibri" panose="020F0502020204030204" pitchFamily="34" charset="0"/>
                <a:cs typeface="B Koodak" pitchFamily="2" charset="-78"/>
              </a:rPr>
              <a:t>تغییر</a:t>
            </a:r>
            <a:r>
              <a:rPr lang="fa-IR" dirty="0">
                <a:latin typeface="Calibri" panose="020F0502020204030204" pitchFamily="34" charset="0"/>
                <a:ea typeface="Calibri" panose="020F0502020204030204" pitchFamily="34" charset="0"/>
                <a:cs typeface="B Koodak" pitchFamily="2" charset="-78"/>
              </a:rPr>
              <a:t> وضعیت سازمان یا </a:t>
            </a:r>
            <a:r>
              <a:rPr lang="fa-IR" dirty="0">
                <a:solidFill>
                  <a:srgbClr val="FF0000"/>
                </a:solidFill>
                <a:latin typeface="Calibri" panose="020F0502020204030204" pitchFamily="34" charset="0"/>
                <a:ea typeface="Calibri" panose="020F0502020204030204" pitchFamily="34" charset="0"/>
                <a:cs typeface="B Koodak" pitchFamily="2" charset="-78"/>
              </a:rPr>
              <a:t>آغاز</a:t>
            </a:r>
            <a:r>
              <a:rPr lang="fa-IR" dirty="0">
                <a:latin typeface="Calibri" panose="020F0502020204030204" pitchFamily="34" charset="0"/>
                <a:ea typeface="Calibri" panose="020F0502020204030204" pitchFamily="34" charset="0"/>
                <a:cs typeface="B Koodak" pitchFamily="2" charset="-78"/>
              </a:rPr>
              <a:t> یک یا چند فرایند کاری می شوند.</a:t>
            </a:r>
            <a:endParaRPr lang="en-US" sz="1400" dirty="0">
              <a:latin typeface="Calibri" panose="020F0502020204030204" pitchFamily="34" charset="0"/>
              <a:ea typeface="Calibri" panose="020F0502020204030204" pitchFamily="34" charset="0"/>
              <a:cs typeface="B Koodak" pitchFamily="2" charset="-78"/>
            </a:endParaRPr>
          </a:p>
          <a:p>
            <a:pPr algn="justLow" rtl="1">
              <a:spcAft>
                <a:spcPts val="1200"/>
              </a:spcAft>
            </a:pPr>
            <a:r>
              <a:rPr lang="fa-IR" dirty="0">
                <a:latin typeface="Calibri" panose="020F0502020204030204" pitchFamily="34" charset="0"/>
                <a:ea typeface="Calibri" panose="020F0502020204030204" pitchFamily="34" charset="0"/>
                <a:cs typeface="B Koodak" pitchFamily="2" charset="-78"/>
              </a:rPr>
              <a:t>اهداف: هرسازمان درهر لحظه از زمان به سمت یکسری اهداف درحرکت است</a:t>
            </a:r>
            <a:r>
              <a:rPr lang="en-US" dirty="0">
                <a:latin typeface="Calibri" panose="020F0502020204030204" pitchFamily="34" charset="0"/>
                <a:ea typeface="Calibri" panose="020F0502020204030204" pitchFamily="34" charset="0"/>
                <a:cs typeface="B Koodak" pitchFamily="2" charset="-78"/>
              </a:rPr>
              <a:t> .</a:t>
            </a:r>
            <a:r>
              <a:rPr lang="fa-IR" dirty="0">
                <a:latin typeface="Calibri" panose="020F0502020204030204" pitchFamily="34" charset="0"/>
                <a:ea typeface="Calibri" panose="020F0502020204030204" pitchFamily="34" charset="0"/>
                <a:cs typeface="B Koodak" pitchFamily="2" charset="-78"/>
              </a:rPr>
              <a:t>درحالت ایده آل این اهداف باید مطابق با اهداف تعریف شده برای سازمان باشند ولی لزوماً این گونه نیست .</a:t>
            </a:r>
            <a:endParaRPr lang="en-US" sz="1400" dirty="0">
              <a:effectLst/>
              <a:latin typeface="Calibri" panose="020F0502020204030204" pitchFamily="34" charset="0"/>
              <a:ea typeface="Calibri" panose="020F0502020204030204" pitchFamily="34" charset="0"/>
              <a:cs typeface="B Koodak" pitchFamily="2" charset="-78"/>
            </a:endParaRPr>
          </a:p>
        </p:txBody>
      </p:sp>
      <p:graphicFrame>
        <p:nvGraphicFramePr>
          <p:cNvPr id="7" name="Diagram 6"/>
          <p:cNvGraphicFramePr/>
          <p:nvPr>
            <p:extLst>
              <p:ext uri="{D42A27DB-BD31-4B8C-83A1-F6EECF244321}">
                <p14:modId xmlns:p14="http://schemas.microsoft.com/office/powerpoint/2010/main" val="3200556960"/>
              </p:ext>
            </p:extLst>
          </p:nvPr>
        </p:nvGraphicFramePr>
        <p:xfrm>
          <a:off x="4524703" y="1212341"/>
          <a:ext cx="4871546" cy="4888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B0665EA5-0B15-410E-9B1A-F61E11C28FB9}" type="slidenum">
              <a:rPr lang="en-US" smtClean="0"/>
              <a:pPr/>
              <a:t>8</a:t>
            </a:fld>
            <a:endParaRPr lang="en-US" dirty="0"/>
          </a:p>
        </p:txBody>
      </p:sp>
      <p:sp>
        <p:nvSpPr>
          <p:cNvPr id="6" name="Rectangle 5"/>
          <p:cNvSpPr/>
          <p:nvPr/>
        </p:nvSpPr>
        <p:spPr>
          <a:xfrm>
            <a:off x="6069567" y="373544"/>
            <a:ext cx="2436886" cy="369332"/>
          </a:xfrm>
          <a:prstGeom prst="rect">
            <a:avLst/>
          </a:prstGeom>
        </p:spPr>
        <p:txBody>
          <a:bodyPr wrap="none">
            <a:spAutoFit/>
          </a:bodyPr>
          <a:lstStyle/>
          <a:p>
            <a:r>
              <a:rPr lang="fa-IR" dirty="0" smtClean="0">
                <a:latin typeface="Calibri" panose="020F0502020204030204" pitchFamily="34" charset="0"/>
                <a:ea typeface="Calibri" panose="020F0502020204030204" pitchFamily="34" charset="0"/>
                <a:cs typeface="B Titr" pitchFamily="2" charset="-78"/>
              </a:rPr>
              <a:t>ابعاد سازمانی با نگرش افقی</a:t>
            </a:r>
            <a:endParaRPr lang="fa-IR" dirty="0"/>
          </a:p>
        </p:txBody>
      </p:sp>
    </p:spTree>
    <p:extLst>
      <p:ext uri="{BB962C8B-B14F-4D97-AF65-F5344CB8AC3E}">
        <p14:creationId xmlns:p14="http://schemas.microsoft.com/office/powerpoint/2010/main" val="71982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graphicEl>
                                              <a:dgm id="{D36E9DAE-2E4D-4D8A-947D-9C3EEEF43613}"/>
                                            </p:graphicEl>
                                          </p:spTgt>
                                        </p:tgtEl>
                                        <p:attrNameLst>
                                          <p:attrName>style.visibility</p:attrName>
                                        </p:attrNameLst>
                                      </p:cBhvr>
                                      <p:to>
                                        <p:strVal val="visible"/>
                                      </p:to>
                                    </p:set>
                                    <p:animEffect transition="in" filter="fade">
                                      <p:cBhvr>
                                        <p:cTn id="7" dur="2000"/>
                                        <p:tgtEl>
                                          <p:spTgt spid="7">
                                            <p:graphicEl>
                                              <a:dgm id="{D36E9DAE-2E4D-4D8A-947D-9C3EEEF43613}"/>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graphicEl>
                                              <a:dgm id="{3C21FC7B-DC1F-4A08-A88B-EFB66891B760}"/>
                                            </p:graphicEl>
                                          </p:spTgt>
                                        </p:tgtEl>
                                        <p:attrNameLst>
                                          <p:attrName>style.visibility</p:attrName>
                                        </p:attrNameLst>
                                      </p:cBhvr>
                                      <p:to>
                                        <p:strVal val="visible"/>
                                      </p:to>
                                    </p:set>
                                    <p:animEffect transition="in" filter="fade">
                                      <p:cBhvr>
                                        <p:cTn id="10" dur="2000"/>
                                        <p:tgtEl>
                                          <p:spTgt spid="7">
                                            <p:graphicEl>
                                              <a:dgm id="{3C21FC7B-DC1F-4A08-A88B-EFB66891B760}"/>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20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graphicEl>
                                              <a:dgm id="{F1B90CE8-8F35-42F4-9754-FCC0C7399DCC}"/>
                                            </p:graphicEl>
                                          </p:spTgt>
                                        </p:tgtEl>
                                        <p:attrNameLst>
                                          <p:attrName>style.visibility</p:attrName>
                                        </p:attrNameLst>
                                      </p:cBhvr>
                                      <p:to>
                                        <p:strVal val="visible"/>
                                      </p:to>
                                    </p:set>
                                    <p:animEffect transition="in" filter="fade">
                                      <p:cBhvr>
                                        <p:cTn id="18" dur="2000"/>
                                        <p:tgtEl>
                                          <p:spTgt spid="7">
                                            <p:graphicEl>
                                              <a:dgm id="{F1B90CE8-8F35-42F4-9754-FCC0C7399DCC}"/>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graphicEl>
                                              <a:dgm id="{68665889-2429-4DD4-B917-E15795D2ECA1}"/>
                                            </p:graphicEl>
                                          </p:spTgt>
                                        </p:tgtEl>
                                        <p:attrNameLst>
                                          <p:attrName>style.visibility</p:attrName>
                                        </p:attrNameLst>
                                      </p:cBhvr>
                                      <p:to>
                                        <p:strVal val="visible"/>
                                      </p:to>
                                    </p:set>
                                    <p:animEffect transition="in" filter="fade">
                                      <p:cBhvr>
                                        <p:cTn id="21" dur="2000"/>
                                        <p:tgtEl>
                                          <p:spTgt spid="7">
                                            <p:graphicEl>
                                              <a:dgm id="{68665889-2429-4DD4-B917-E15795D2ECA1}"/>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20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graphicEl>
                                              <a:dgm id="{F0DD4D14-A76B-4A5A-BD12-A547574155ED}"/>
                                            </p:graphicEl>
                                          </p:spTgt>
                                        </p:tgtEl>
                                        <p:attrNameLst>
                                          <p:attrName>style.visibility</p:attrName>
                                        </p:attrNameLst>
                                      </p:cBhvr>
                                      <p:to>
                                        <p:strVal val="visible"/>
                                      </p:to>
                                    </p:set>
                                    <p:animEffect transition="in" filter="fade">
                                      <p:cBhvr>
                                        <p:cTn id="29" dur="2000"/>
                                        <p:tgtEl>
                                          <p:spTgt spid="7">
                                            <p:graphicEl>
                                              <a:dgm id="{F0DD4D14-A76B-4A5A-BD12-A547574155ED}"/>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graphicEl>
                                              <a:dgm id="{0A076344-BE83-44A1-8B22-F28300EAD9E6}"/>
                                            </p:graphicEl>
                                          </p:spTgt>
                                        </p:tgtEl>
                                        <p:attrNameLst>
                                          <p:attrName>style.visibility</p:attrName>
                                        </p:attrNameLst>
                                      </p:cBhvr>
                                      <p:to>
                                        <p:strVal val="visible"/>
                                      </p:to>
                                    </p:set>
                                    <p:animEffect transition="in" filter="fade">
                                      <p:cBhvr>
                                        <p:cTn id="32" dur="2000"/>
                                        <p:tgtEl>
                                          <p:spTgt spid="7">
                                            <p:graphicEl>
                                              <a:dgm id="{0A076344-BE83-44A1-8B22-F28300EAD9E6}"/>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20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graphicEl>
                                              <a:dgm id="{98359534-5B06-4EC5-8A26-A3A085FA5EE0}"/>
                                            </p:graphicEl>
                                          </p:spTgt>
                                        </p:tgtEl>
                                        <p:attrNameLst>
                                          <p:attrName>style.visibility</p:attrName>
                                        </p:attrNameLst>
                                      </p:cBhvr>
                                      <p:to>
                                        <p:strVal val="visible"/>
                                      </p:to>
                                    </p:set>
                                    <p:animEffect transition="in" filter="fade">
                                      <p:cBhvr>
                                        <p:cTn id="40" dur="2000"/>
                                        <p:tgtEl>
                                          <p:spTgt spid="7">
                                            <p:graphicEl>
                                              <a:dgm id="{98359534-5B06-4EC5-8A26-A3A085FA5EE0}"/>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graphicEl>
                                              <a:dgm id="{CA340847-FA8D-4FD4-8CD3-BBFA93053314}"/>
                                            </p:graphicEl>
                                          </p:spTgt>
                                        </p:tgtEl>
                                        <p:attrNameLst>
                                          <p:attrName>style.visibility</p:attrName>
                                        </p:attrNameLst>
                                      </p:cBhvr>
                                      <p:to>
                                        <p:strVal val="visible"/>
                                      </p:to>
                                    </p:set>
                                    <p:animEffect transition="in" filter="fade">
                                      <p:cBhvr>
                                        <p:cTn id="43" dur="2000"/>
                                        <p:tgtEl>
                                          <p:spTgt spid="7">
                                            <p:graphicEl>
                                              <a:dgm id="{CA340847-FA8D-4FD4-8CD3-BBFA93053314}"/>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Effect transition="in" filter="fade">
                                      <p:cBhvr>
                                        <p:cTn id="46" dur="2000"/>
                                        <p:tgtEl>
                                          <p:spTgt spid="4">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
                                            <p:graphicEl>
                                              <a:dgm id="{22264B36-7457-429C-B255-636A3715563D}"/>
                                            </p:graphicEl>
                                          </p:spTgt>
                                        </p:tgtEl>
                                        <p:attrNameLst>
                                          <p:attrName>style.visibility</p:attrName>
                                        </p:attrNameLst>
                                      </p:cBhvr>
                                      <p:to>
                                        <p:strVal val="visible"/>
                                      </p:to>
                                    </p:set>
                                    <p:animEffect transition="in" filter="fade">
                                      <p:cBhvr>
                                        <p:cTn id="51" dur="2000"/>
                                        <p:tgtEl>
                                          <p:spTgt spid="7">
                                            <p:graphicEl>
                                              <a:dgm id="{22264B36-7457-429C-B255-636A3715563D}"/>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
                                            <p:graphicEl>
                                              <a:dgm id="{B65C66A8-6B44-4614-AB49-543723F5ABA7}"/>
                                            </p:graphicEl>
                                          </p:spTgt>
                                        </p:tgtEl>
                                        <p:attrNameLst>
                                          <p:attrName>style.visibility</p:attrName>
                                        </p:attrNameLst>
                                      </p:cBhvr>
                                      <p:to>
                                        <p:strVal val="visible"/>
                                      </p:to>
                                    </p:set>
                                    <p:animEffect transition="in" filter="fade">
                                      <p:cBhvr>
                                        <p:cTn id="54" dur="2000"/>
                                        <p:tgtEl>
                                          <p:spTgt spid="7">
                                            <p:graphicEl>
                                              <a:dgm id="{B65C66A8-6B44-4614-AB49-543723F5ABA7}"/>
                                            </p:graphic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fade">
                                      <p:cBhvr>
                                        <p:cTn id="57" dur="2000"/>
                                        <p:tgtEl>
                                          <p:spTgt spid="4">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graphicEl>
                                              <a:dgm id="{3FB3DCE9-98EF-49C5-AE4F-FEE7A9FE0443}"/>
                                            </p:graphicEl>
                                          </p:spTgt>
                                        </p:tgtEl>
                                        <p:attrNameLst>
                                          <p:attrName>style.visibility</p:attrName>
                                        </p:attrNameLst>
                                      </p:cBhvr>
                                      <p:to>
                                        <p:strVal val="visible"/>
                                      </p:to>
                                    </p:set>
                                    <p:animEffect transition="in" filter="fade">
                                      <p:cBhvr>
                                        <p:cTn id="62" dur="2000"/>
                                        <p:tgtEl>
                                          <p:spTgt spid="7">
                                            <p:graphicEl>
                                              <a:dgm id="{3FB3DCE9-98EF-49C5-AE4F-FEE7A9FE0443}"/>
                                            </p:graphic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
                                            <p:graphicEl>
                                              <a:dgm id="{AD667E6E-1F7A-48C5-9574-F36C014BE761}"/>
                                            </p:graphicEl>
                                          </p:spTgt>
                                        </p:tgtEl>
                                        <p:attrNameLst>
                                          <p:attrName>style.visibility</p:attrName>
                                        </p:attrNameLst>
                                      </p:cBhvr>
                                      <p:to>
                                        <p:strVal val="visible"/>
                                      </p:to>
                                    </p:set>
                                    <p:animEffect transition="in" filter="fade">
                                      <p:cBhvr>
                                        <p:cTn id="65" dur="2000"/>
                                        <p:tgtEl>
                                          <p:spTgt spid="7">
                                            <p:graphicEl>
                                              <a:dgm id="{AD667E6E-1F7A-48C5-9574-F36C014BE761}"/>
                                            </p:graphic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
                                            <p:txEl>
                                              <p:pRg st="5" end="5"/>
                                            </p:txEl>
                                          </p:spTgt>
                                        </p:tgtEl>
                                        <p:attrNameLst>
                                          <p:attrName>style.visibility</p:attrName>
                                        </p:attrNameLst>
                                      </p:cBhvr>
                                      <p:to>
                                        <p:strVal val="visible"/>
                                      </p:to>
                                    </p:set>
                                    <p:animEffect transition="in" filter="fade">
                                      <p:cBhvr>
                                        <p:cTn id="68" dur="2000"/>
                                        <p:tgtEl>
                                          <p:spTgt spid="4">
                                            <p:txEl>
                                              <p:pRg st="5" end="5"/>
                                            </p:tx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
                                            <p:graphicEl>
                                              <a:dgm id="{E4F550CB-39F1-4E2C-B7F7-7222EDF8A772}"/>
                                            </p:graphicEl>
                                          </p:spTgt>
                                        </p:tgtEl>
                                        <p:attrNameLst>
                                          <p:attrName>style.visibility</p:attrName>
                                        </p:attrNameLst>
                                      </p:cBhvr>
                                      <p:to>
                                        <p:strVal val="visible"/>
                                      </p:to>
                                    </p:set>
                                    <p:animEffect transition="in" filter="fade">
                                      <p:cBhvr>
                                        <p:cTn id="71" dur="2000"/>
                                        <p:tgtEl>
                                          <p:spTgt spid="7">
                                            <p:graphicEl>
                                              <a:dgm id="{E4F550CB-39F1-4E2C-B7F7-7222EDF8A77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Graphic spid="7" grpId="0" uiExpand="1">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2"/>
          <p:cNvPicPr>
            <a:picLocks noChangeAspect="1" noChangeArrowheads="1"/>
          </p:cNvPicPr>
          <p:nvPr/>
        </p:nvPicPr>
        <p:blipFill>
          <a:blip r:embed="rId2" cstate="email">
            <a:lum bright="-10000" contrast="10000"/>
            <a:extLst>
              <a:ext uri="{28A0092B-C50C-407E-A947-70E740481C1C}">
                <a14:useLocalDpi xmlns:a14="http://schemas.microsoft.com/office/drawing/2010/main"/>
              </a:ext>
            </a:extLst>
          </a:blip>
          <a:srcRect/>
          <a:stretch>
            <a:fillRect/>
          </a:stretch>
        </p:blipFill>
        <p:spPr bwMode="auto">
          <a:xfrm>
            <a:off x="83132" y="1353787"/>
            <a:ext cx="4880758" cy="12706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5082639" y="1370550"/>
            <a:ext cx="3859479"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Low" rtl="1" eaLnBrk="0" fontAlgn="base" hangingPunct="0">
              <a:spcBef>
                <a:spcPct val="0"/>
              </a:spcBef>
              <a:spcAft>
                <a:spcPts val="1200"/>
              </a:spcAft>
            </a:pPr>
            <a:r>
              <a:rPr lang="fa-IR" altLang="en-US" sz="1400" dirty="0" smtClean="0">
                <a:latin typeface="Calibri" panose="020F0502020204030204" pitchFamily="34" charset="0"/>
                <a:ea typeface="Calibri" panose="020F0502020204030204" pitchFamily="34" charset="0"/>
                <a:cs typeface="B Koodak" pitchFamily="2" charset="-78"/>
              </a:rPr>
              <a:t>لایه راهبردی : لایه راهبردی به بخشهایی ا ز سازمان اطلاق می شوند که موظف به سیاست گذاری، تعیین اهداف درازمدت، ارزشها، سیاست ها، راهبردها، و نیز برنامه ریزی کلان سازمان بوده و چشم اندازها و نیز معیارهای سنجش کارایی و اثربخشی لایه های پایین تر را تعیین می کنند. این لایه از بحث معماری سازمانی خارج می باشد و اسناد مربوط به آن جزو وردی های فرآیند معماری سازمانی به حساب می آید.</a:t>
            </a:r>
            <a:endParaRPr lang="en-US" altLang="en-US" sz="1400" dirty="0" smtClean="0">
              <a:cs typeface="B Koodak" pitchFamily="2" charset="-78"/>
            </a:endParaRPr>
          </a:p>
          <a:p>
            <a:pPr marL="0" marR="0" lvl="0" indent="0" algn="justLow" defTabSz="914400" rtl="1" eaLnBrk="0" fontAlgn="base" latinLnBrk="0" hangingPunct="0">
              <a:lnSpc>
                <a:spcPct val="100000"/>
              </a:lnSpc>
              <a:spcBef>
                <a:spcPct val="0"/>
              </a:spcBef>
              <a:spcAft>
                <a:spcPts val="1200"/>
              </a:spcAft>
              <a:buClrTx/>
              <a:buSzTx/>
              <a:buFontTx/>
              <a:buNone/>
              <a:tabLst/>
            </a:pPr>
            <a:r>
              <a:rPr kumimoji="0" lang="fa-IR"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Koodak" pitchFamily="2" charset="-78"/>
              </a:rPr>
              <a:t>لایه ماموریتی : این لایه شامل بخشهای ماموریتی سازمان است که خود دارای سطوح مختلفی چون مدیریت عالی، مدیریت میانی و عملیات است. عملاً کلیه فعالیت های سازمان در این لایه انجام می شود . بسته به نوع سازمان، نتیجه فعالیت های این لایه می تواند تولید محصول یا ارائه خدمات باشد. فرآیندهای جاری در این لایه قابلیت های سازمان را ایجاد می کند.</a:t>
            </a:r>
            <a:endParaRPr kumimoji="0" lang="en-US" altLang="en-US" sz="1400" b="0" i="0" u="none" strike="noStrike" cap="none" normalizeH="0" baseline="0" dirty="0" smtClean="0">
              <a:ln>
                <a:noFill/>
              </a:ln>
              <a:solidFill>
                <a:schemeClr val="tx1"/>
              </a:solidFill>
              <a:effectLst/>
              <a:cs typeface="B Koodak" pitchFamily="2" charset="-78"/>
            </a:endParaRPr>
          </a:p>
          <a:p>
            <a:pPr marL="0" marR="0" lvl="0" indent="0" algn="justLow" defTabSz="914400" rtl="1" eaLnBrk="0" fontAlgn="base" latinLnBrk="0" hangingPunct="0">
              <a:lnSpc>
                <a:spcPct val="100000"/>
              </a:lnSpc>
              <a:spcBef>
                <a:spcPct val="0"/>
              </a:spcBef>
              <a:spcAft>
                <a:spcPts val="1200"/>
              </a:spcAft>
              <a:buClrTx/>
              <a:buSzTx/>
              <a:buFontTx/>
              <a:buNone/>
              <a:tabLst/>
            </a:pPr>
            <a:r>
              <a:rPr kumimoji="0" lang="fa-IR"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Koodak" pitchFamily="2" charset="-78"/>
              </a:rPr>
              <a:t>لایه فناوری اطلاعات و ارتباطات : این لایه بصورت خاص شامل کلیه فناوری های اطلاعاتی و ارتباطی است که سازمان در راستای انجام فعالیتهای لایه ماموریتی از آنها استفاده می کند.</a:t>
            </a:r>
            <a:endParaRPr kumimoji="0" lang="fa-IR" altLang="en-US" sz="1400" b="0" i="0" u="none" strike="noStrike" cap="none" normalizeH="0" baseline="0" dirty="0" smtClean="0">
              <a:ln>
                <a:noFill/>
              </a:ln>
              <a:solidFill>
                <a:schemeClr val="tx1"/>
              </a:solidFill>
              <a:effectLst/>
              <a:latin typeface="Arial" panose="020B0604020202020204" pitchFamily="34" charset="0"/>
              <a:cs typeface="B Koodak" pitchFamily="2" charset="-78"/>
            </a:endParaRPr>
          </a:p>
        </p:txBody>
      </p:sp>
      <p:sp>
        <p:nvSpPr>
          <p:cNvPr id="6" name="Slide Number Placeholder 5"/>
          <p:cNvSpPr>
            <a:spLocks noGrp="1"/>
          </p:cNvSpPr>
          <p:nvPr>
            <p:ph type="sldNum" sz="quarter" idx="12"/>
          </p:nvPr>
        </p:nvSpPr>
        <p:spPr/>
        <p:txBody>
          <a:bodyPr/>
          <a:lstStyle/>
          <a:p>
            <a:fld id="{B0665EA5-0B15-410E-9B1A-F61E11C28FB9}" type="slidenum">
              <a:rPr lang="en-US" smtClean="0"/>
              <a:pPr/>
              <a:t>9</a:t>
            </a:fld>
            <a:endParaRPr lang="en-US" dirty="0"/>
          </a:p>
        </p:txBody>
      </p:sp>
      <p:pic>
        <p:nvPicPr>
          <p:cNvPr id="7" name="Picture 2"/>
          <p:cNvPicPr>
            <a:picLocks noChangeAspect="1" noChangeArrowheads="1"/>
          </p:cNvPicPr>
          <p:nvPr/>
        </p:nvPicPr>
        <p:blipFill>
          <a:blip r:embed="rId3" cstate="email">
            <a:lum bright="-10000" contrast="10000"/>
            <a:extLst>
              <a:ext uri="{28A0092B-C50C-407E-A947-70E740481C1C}">
                <a14:useLocalDpi xmlns:a14="http://schemas.microsoft.com/office/drawing/2010/main"/>
              </a:ext>
            </a:extLst>
          </a:blip>
          <a:srcRect/>
          <a:stretch>
            <a:fillRect/>
          </a:stretch>
        </p:blipFill>
        <p:spPr bwMode="auto">
          <a:xfrm>
            <a:off x="83132" y="2713511"/>
            <a:ext cx="4857008" cy="12706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email">
            <a:lum bright="-10000" contrast="10000"/>
            <a:extLst>
              <a:ext uri="{28A0092B-C50C-407E-A947-70E740481C1C}">
                <a14:useLocalDpi xmlns:a14="http://schemas.microsoft.com/office/drawing/2010/main"/>
              </a:ext>
            </a:extLst>
          </a:blip>
          <a:srcRect/>
          <a:stretch>
            <a:fillRect/>
          </a:stretch>
        </p:blipFill>
        <p:spPr bwMode="auto">
          <a:xfrm>
            <a:off x="83132" y="4073236"/>
            <a:ext cx="4845132" cy="124690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416424" y="385419"/>
            <a:ext cx="3377848" cy="369332"/>
          </a:xfrm>
          <a:prstGeom prst="rect">
            <a:avLst/>
          </a:prstGeom>
        </p:spPr>
        <p:txBody>
          <a:bodyPr wrap="none">
            <a:spAutoFit/>
          </a:bodyPr>
          <a:lstStyle/>
          <a:p>
            <a:r>
              <a:rPr lang="fa-IR" dirty="0" smtClean="0">
                <a:latin typeface="Calibri" panose="020F0502020204030204" pitchFamily="34" charset="0"/>
                <a:ea typeface="Calibri" panose="020F0502020204030204" pitchFamily="34" charset="0"/>
                <a:cs typeface="B Titr" pitchFamily="2" charset="-78"/>
              </a:rPr>
              <a:t>ابعاد سازمانی با نگرش عمودی (لایه ها)</a:t>
            </a:r>
            <a:endParaRPr lang="fa-IR" dirty="0"/>
          </a:p>
        </p:txBody>
      </p:sp>
    </p:spTree>
    <p:extLst>
      <p:ext uri="{BB962C8B-B14F-4D97-AF65-F5344CB8AC3E}">
        <p14:creationId xmlns:p14="http://schemas.microsoft.com/office/powerpoint/2010/main" val="158316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fade">
                                      <p:cBhvr>
                                        <p:cTn id="7" dur="2000"/>
                                        <p:tgtEl>
                                          <p:spTgt spid="10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20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1492</TotalTime>
  <Words>3026</Words>
  <Application>Microsoft Office PowerPoint</Application>
  <PresentationFormat>On-screen Show (4:3)</PresentationFormat>
  <Paragraphs>351</Paragraphs>
  <Slides>53</Slides>
  <Notes>9</Notes>
  <HiddenSlides>0</HiddenSlides>
  <MMClips>0</MMClips>
  <ScaleCrop>false</ScaleCrop>
  <HeadingPairs>
    <vt:vector size="6" baseType="variant">
      <vt:variant>
        <vt:lpstr>Fonts Used</vt:lpstr>
      </vt:variant>
      <vt:variant>
        <vt:i4>24</vt:i4>
      </vt:variant>
      <vt:variant>
        <vt:lpstr>Theme</vt:lpstr>
      </vt:variant>
      <vt:variant>
        <vt:i4>1</vt:i4>
      </vt:variant>
      <vt:variant>
        <vt:lpstr>Slide Titles</vt:lpstr>
      </vt:variant>
      <vt:variant>
        <vt:i4>53</vt:i4>
      </vt:variant>
    </vt:vector>
  </HeadingPairs>
  <TitlesOfParts>
    <vt:vector size="78" baseType="lpstr">
      <vt:lpstr>SimSun</vt:lpstr>
      <vt:lpstr>2  Homa</vt:lpstr>
      <vt:lpstr>2  Mitra</vt:lpstr>
      <vt:lpstr>2  Zar</vt:lpstr>
      <vt:lpstr>Arial</vt:lpstr>
      <vt:lpstr>Arial Black</vt:lpstr>
      <vt:lpstr>Arial Narrow</vt:lpstr>
      <vt:lpstr>B Davat</vt:lpstr>
      <vt:lpstr>B Jadid</vt:lpstr>
      <vt:lpstr>B Koodak</vt:lpstr>
      <vt:lpstr>B Nazanin</vt:lpstr>
      <vt:lpstr>B Titr</vt:lpstr>
      <vt:lpstr>B Yagut</vt:lpstr>
      <vt:lpstr>B Zar</vt:lpstr>
      <vt:lpstr>Calibri</vt:lpstr>
      <vt:lpstr>Century Gothic</vt:lpstr>
      <vt:lpstr>Homa</vt:lpstr>
      <vt:lpstr>Roya</vt:lpstr>
      <vt:lpstr>Tahoma</vt:lpstr>
      <vt:lpstr>Times New Roman</vt:lpstr>
      <vt:lpstr>Titr</vt:lpstr>
      <vt:lpstr>Verdana</vt:lpstr>
      <vt:lpstr>Wingdings</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بررسی دقیق تر سازمان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نقاط ضعف چارگوب فدرال</vt:lpstr>
      <vt:lpstr>PowerPoint Presentation</vt:lpstr>
      <vt:lpstr>PowerPoint Presentation</vt:lpstr>
      <vt:lpstr> محتويات معماري سازماني</vt:lpstr>
      <vt:lpstr>الگوي عمومي</vt:lpstr>
      <vt:lpstr>PowerPoint Presentation</vt:lpstr>
      <vt:lpstr>PowerPoint Presentation</vt:lpstr>
      <vt:lpstr>PowerPoint Presentation</vt:lpstr>
      <vt:lpstr>PowerPoint Presentation</vt:lpstr>
      <vt:lpstr>PowerPoint Presentation</vt:lpstr>
      <vt:lpstr>اجزاء معماری فدرال</vt:lpstr>
      <vt:lpstr>What is FEAF?</vt:lpstr>
      <vt:lpstr>Why FEAF?</vt:lpstr>
      <vt:lpstr>Value of FEAF</vt:lpstr>
      <vt:lpstr>اجزاء معماری فدرال</vt:lpstr>
      <vt:lpstr>اجزاء معماری فدرال</vt:lpstr>
      <vt:lpstr>FEAF Components (2)</vt:lpstr>
      <vt:lpstr>بخش های معماری</vt:lpstr>
      <vt:lpstr>FEA – Federal Enterprise Architecture</vt:lpstr>
      <vt:lpstr>مدل مرجع معماری سازمانی فدرال</vt:lpstr>
      <vt:lpstr>مدل های مرجع</vt:lpstr>
      <vt:lpstr>FEA – Reference Models: descriptions</vt:lpstr>
      <vt:lpstr>FEA – Business Reference Model</vt:lpstr>
      <vt:lpstr>FEA – Service Components Reference Model</vt:lpstr>
      <vt:lpstr>FEA – Technical Reference Model</vt:lpstr>
      <vt:lpstr>FEA – Data Reference Model</vt:lpstr>
      <vt:lpstr>FEA – Data Reference Model: Collaboration</vt:lpstr>
      <vt:lpstr>FEA – Performance Reference Model</vt:lpstr>
      <vt:lpstr>FEA – Segment architecture approach</vt:lpstr>
      <vt:lpstr>FEA – Segment Map</vt:lpstr>
      <vt:lpstr>FEA Process (1)</vt:lpstr>
      <vt:lpstr>FEA Process, Level I</vt:lpstr>
      <vt:lpstr>FEA Process – Level II</vt:lpstr>
      <vt:lpstr>FEA Process – Level III</vt:lpstr>
      <vt:lpstr>FEA Process – Level IV</vt:lpstr>
      <vt:lpstr>PowerPoint Presentation</vt:lpstr>
      <vt:lpstr>نقاط قوت چارچوب فدرال </vt:lpstr>
      <vt:lpstr>نقاط ضعف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rza dabiri</dc:creator>
  <cp:lastModifiedBy>alborz</cp:lastModifiedBy>
  <cp:revision>97</cp:revision>
  <dcterms:created xsi:type="dcterms:W3CDTF">2015-11-03T09:24:23Z</dcterms:created>
  <dcterms:modified xsi:type="dcterms:W3CDTF">2015-12-29T20:26:34Z</dcterms:modified>
</cp:coreProperties>
</file>