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96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3" r:id="rId4"/>
    <p:sldId id="257" r:id="rId5"/>
    <p:sldId id="264" r:id="rId6"/>
    <p:sldId id="277" r:id="rId7"/>
    <p:sldId id="265" r:id="rId8"/>
    <p:sldId id="266" r:id="rId9"/>
    <p:sldId id="267" r:id="rId10"/>
    <p:sldId id="278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62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52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B8596-2424-4EE1-B7D4-EE0B5EFA943D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3DF5-E5B6-4B45-B21A-9494872A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731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62F0-8E30-41EF-92AD-D5FFFDA34703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9593-C317-445E-8EA1-13B264B0B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6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191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760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760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05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05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834F-EED5-4BDF-BFD3-78CDD3417023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r" rtl="1">
              <a:buNone/>
              <a:defRPr sz="3200">
                <a:solidFill>
                  <a:srgbClr val="C00000"/>
                </a:solidFill>
                <a:latin typeface="Cambria" pitchFamily="18" charset="0"/>
                <a:cs typeface="B Nazanin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 algn="r" rtl="1">
              <a:defRPr sz="6600">
                <a:ln>
                  <a:noFill/>
                </a:ln>
                <a:solidFill>
                  <a:schemeClr val="tx2"/>
                </a:solidFill>
                <a:latin typeface="Cambria" pitchFamily="18" charset="0"/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119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A4C7-9E70-4107-BAA7-C8D6B1593FDE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5642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A7AB-4C76-4202-A0A6-EEE6B19406BF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8001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FC42-0501-41C4-B3A8-DB3BD38FAA38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r" rtl="1">
              <a:defRPr sz="3200">
                <a:latin typeface="Cambria" pitchFamily="18" charset="0"/>
                <a:cs typeface="B Nazanin" pitchFamily="2" charset="-78"/>
              </a:defRPr>
            </a:lvl1pPr>
            <a:lvl2pPr algn="r" rtl="1">
              <a:defRPr sz="3200">
                <a:latin typeface="Cambria" pitchFamily="18" charset="0"/>
                <a:cs typeface="B Nazanin" pitchFamily="2" charset="-78"/>
              </a:defRPr>
            </a:lvl2pPr>
            <a:lvl3pPr algn="r" rtl="1">
              <a:defRPr sz="2800">
                <a:latin typeface="Cambria" pitchFamily="18" charset="0"/>
                <a:cs typeface="B Nazanin" pitchFamily="2" charset="-78"/>
              </a:defRPr>
            </a:lvl3pPr>
            <a:lvl4pPr algn="r" rtl="1">
              <a:defRPr sz="2400">
                <a:latin typeface="Cambria" pitchFamily="18" charset="0"/>
                <a:cs typeface="B Nazanin" pitchFamily="2" charset="-78"/>
              </a:defRPr>
            </a:lvl4pPr>
            <a:lvl5pPr algn="r" rtl="1">
              <a:defRPr sz="2000">
                <a:latin typeface="Cambria" pitchFamily="18" charset="0"/>
                <a:cs typeface="B Nazanin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latin typeface="Cambria" pitchFamily="18" charset="0"/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8072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821-1318-4B77-841F-2BB48AA42FCF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 algn="r" rtl="1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r" rtl="1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6138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78B6-DFEA-478C-B1EE-9D257172A343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158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2818-4C34-4AE6-A1B3-FE84E95020AD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102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6394-5F15-4716-BBB3-5D2035990F25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4418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AA05-7AA1-4A56-A55B-31593AB98394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484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502C-FE5D-4C90-B023-075A9D4F86E7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857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E086-03C9-461C-AD84-EF24E5312651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585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pPr rtl="1"/>
            <a:fld id="{401CF334-2D5C-4859-84A6-CA7E6E43FAEB}" type="slidenum">
              <a:rPr lang="en-US" smtClean="0"/>
              <a:pPr rtl="1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4C7820B-9FC2-4CB8-A73B-F1D558D28C14}" type="datetime1">
              <a:rPr lang="en-US" smtClean="0"/>
              <a:pPr/>
              <a:t>5/18/2013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962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519518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سمینار درس : برنامه‌سازی منطق</a:t>
            </a:r>
          </a:p>
          <a:p>
            <a:r>
              <a:rPr lang="fa-IR" dirty="0" smtClean="0"/>
              <a:t>استاد درس : دکتر شیری</a:t>
            </a:r>
          </a:p>
          <a:p>
            <a:r>
              <a:rPr lang="fa-IR" dirty="0" smtClean="0"/>
              <a:t>ارائه دهنده : میلاد مظفری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اتصال </a:t>
            </a:r>
            <a:r>
              <a:rPr lang="en-US" dirty="0" smtClean="0"/>
              <a:t>C#</a:t>
            </a:r>
            <a:r>
              <a:rPr lang="fa-IR" dirty="0" smtClean="0"/>
              <a:t> به </a:t>
            </a:r>
            <a:r>
              <a:rPr lang="en-US" dirty="0" smtClean="0"/>
              <a:t>PROLOG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1470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رابط اصلی </a:t>
            </a:r>
            <a:r>
              <a:rPr lang="en-US" dirty="0" smtClean="0"/>
              <a:t>Prolog</a:t>
            </a:r>
            <a:r>
              <a:rPr lang="fa-IR" dirty="0" smtClean="0"/>
              <a:t> و </a:t>
            </a:r>
            <a:r>
              <a:rPr lang="en-US" dirty="0" smtClean="0"/>
              <a:t>C#</a:t>
            </a:r>
            <a:endParaRPr lang="fa-IR" dirty="0" smtClean="0"/>
          </a:p>
          <a:p>
            <a:r>
              <a:rPr lang="fa-IR" dirty="0" smtClean="0"/>
              <a:t>کلاس‌ها و ساختارها:</a:t>
            </a:r>
          </a:p>
          <a:p>
            <a:pPr lvl="1"/>
            <a:r>
              <a:rPr lang="en-US" dirty="0" err="1" smtClean="0"/>
              <a:t>PlEngine</a:t>
            </a:r>
            <a:r>
              <a:rPr lang="fa-IR" dirty="0" smtClean="0"/>
              <a:t>		کلاس استاتیک جهت دسترسی به موتور </a:t>
            </a:r>
            <a:r>
              <a:rPr lang="en-US" dirty="0" smtClean="0"/>
              <a:t>Prolog</a:t>
            </a:r>
          </a:p>
          <a:p>
            <a:pPr lvl="1"/>
            <a:r>
              <a:rPr lang="en-US" dirty="0" err="1" smtClean="0"/>
              <a:t>PlTerm</a:t>
            </a:r>
            <a:r>
              <a:rPr lang="fa-IR" dirty="0" smtClean="0"/>
              <a:t>		ساختار برای کار با داده‌های </a:t>
            </a:r>
            <a:r>
              <a:rPr lang="en-US" dirty="0" smtClean="0"/>
              <a:t>Prolog</a:t>
            </a:r>
          </a:p>
          <a:p>
            <a:pPr lvl="1"/>
            <a:r>
              <a:rPr lang="en-US" dirty="0" err="1" smtClean="0"/>
              <a:t>PlTermV</a:t>
            </a:r>
            <a:r>
              <a:rPr lang="fa-IR" dirty="0" smtClean="0"/>
              <a:t>		بردار از </a:t>
            </a:r>
            <a:r>
              <a:rPr lang="en-US" dirty="0" err="1" smtClean="0"/>
              <a:t>PlTerm</a:t>
            </a:r>
            <a:r>
              <a:rPr lang="fa-IR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PlQuery</a:t>
            </a:r>
            <a:r>
              <a:rPr lang="fa-IR" dirty="0" smtClean="0"/>
              <a:t>		کلاس جهت پرسش از </a:t>
            </a:r>
            <a:r>
              <a:rPr lang="en-US" dirty="0" smtClean="0"/>
              <a:t>Prolog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فضای نام </a:t>
            </a:r>
            <a:r>
              <a:rPr lang="en-US" dirty="0" err="1" smtClean="0"/>
              <a:t>SbsSW.SwiPlCs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این کلاس ارتباط با موتور </a:t>
            </a:r>
            <a:r>
              <a:rPr lang="en-US" dirty="0" smtClean="0"/>
              <a:t>Prolog</a:t>
            </a:r>
            <a:r>
              <a:rPr lang="fa-IR" dirty="0" smtClean="0"/>
              <a:t> را برعهده دارد و شامل موارد زیر است:</a:t>
            </a:r>
          </a:p>
          <a:p>
            <a:pPr lvl="1"/>
            <a:r>
              <a:rPr lang="en-US" dirty="0" smtClean="0"/>
              <a:t>Initialize(String[ ])</a:t>
            </a:r>
          </a:p>
          <a:p>
            <a:pPr lvl="2"/>
            <a:r>
              <a:rPr lang="fa-IR" dirty="0" smtClean="0"/>
              <a:t>راه‌اندازی موتور </a:t>
            </a:r>
            <a:r>
              <a:rPr lang="en-US" dirty="0" smtClean="0"/>
              <a:t>Prolog</a:t>
            </a:r>
            <a:r>
              <a:rPr lang="fa-IR" dirty="0" smtClean="0"/>
              <a:t> با توجه به آرگومان‌های مورد نظر (به راهنما مراجعه شود)</a:t>
            </a:r>
            <a:endParaRPr lang="en-US" dirty="0" smtClean="0"/>
          </a:p>
          <a:p>
            <a:pPr lvl="1"/>
            <a:r>
              <a:rPr lang="en-US" dirty="0" err="1" smtClean="0"/>
              <a:t>IsInitialized</a:t>
            </a:r>
            <a:endParaRPr lang="fa-IR" dirty="0" smtClean="0"/>
          </a:p>
          <a:p>
            <a:pPr lvl="2"/>
            <a:r>
              <a:rPr lang="fa-IR" dirty="0" smtClean="0"/>
              <a:t>بررسی اینکه آیا موتور </a:t>
            </a:r>
            <a:r>
              <a:rPr lang="en-US" dirty="0" smtClean="0"/>
              <a:t>Prolog</a:t>
            </a:r>
            <a:r>
              <a:rPr lang="fa-IR" dirty="0" smtClean="0"/>
              <a:t> راه‌اندازی شده است یا خیر</a:t>
            </a:r>
            <a:endParaRPr lang="en-US" dirty="0" smtClean="0"/>
          </a:p>
          <a:p>
            <a:pPr lvl="1"/>
            <a:r>
              <a:rPr lang="en-US" dirty="0" err="1" smtClean="0"/>
              <a:t>PlHalt</a:t>
            </a:r>
            <a:r>
              <a:rPr lang="en-US" dirty="0" smtClean="0"/>
              <a:t>( )</a:t>
            </a:r>
            <a:endParaRPr lang="fa-IR" dirty="0" smtClean="0"/>
          </a:p>
          <a:p>
            <a:pPr lvl="2"/>
            <a:r>
              <a:rPr lang="fa-IR" dirty="0" smtClean="0"/>
              <a:t>متوقف کردن موتور </a:t>
            </a:r>
            <a:r>
              <a:rPr lang="en-US" dirty="0" smtClean="0"/>
              <a:t>Prolog</a:t>
            </a:r>
          </a:p>
          <a:p>
            <a:pPr lvl="1"/>
            <a:r>
              <a:rPr lang="en-US" dirty="0" err="1" smtClean="0"/>
              <a:t>PlCleanup</a:t>
            </a:r>
            <a:r>
              <a:rPr lang="en-US" dirty="0" smtClean="0"/>
              <a:t>( )</a:t>
            </a:r>
            <a:endParaRPr lang="fa-IR" dirty="0" smtClean="0"/>
          </a:p>
          <a:p>
            <a:pPr lvl="2"/>
            <a:r>
              <a:rPr lang="fa-IR" dirty="0" smtClean="0"/>
              <a:t>آزاد‌سازی منابع استفاده شده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</a:t>
            </a:r>
            <a:r>
              <a:rPr lang="en-US" dirty="0" err="1" smtClean="0"/>
              <a:t>PlEngine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مثال: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</a:t>
            </a:r>
            <a:r>
              <a:rPr lang="en-US" dirty="0" err="1" smtClean="0"/>
              <a:t>PlEngine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5141" y="2588807"/>
          <a:ext cx="81280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if</a:t>
                      </a:r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 (!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PlEngine</a:t>
                      </a:r>
                      <a:r>
                        <a:rPr lang="en-US" sz="2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.IsInitialized</a:t>
                      </a:r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</a:p>
                    <a:p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{</a:t>
                      </a:r>
                    </a:p>
                    <a:p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    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[] </a:t>
                      </a:r>
                      <a:r>
                        <a:rPr lang="en-US" sz="2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empty_param</a:t>
                      </a:r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 = {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""</a:t>
                      </a:r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 };</a:t>
                      </a:r>
                    </a:p>
                    <a:p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    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PlEngine</a:t>
                      </a:r>
                      <a:r>
                        <a:rPr lang="en-US" sz="2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.Initialize</a:t>
                      </a:r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empty_param</a:t>
                      </a:r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);</a:t>
                      </a:r>
                    </a:p>
                    <a:p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   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// do some funny things ...</a:t>
                      </a:r>
                    </a:p>
                    <a:p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    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PlEngine</a:t>
                      </a:r>
                      <a:r>
                        <a:rPr lang="en-US" sz="2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.PlCleanup</a:t>
                      </a:r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();</a:t>
                      </a:r>
                    </a:p>
                    <a:p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} 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// program ends here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اعضای ساختار </a:t>
            </a:r>
            <a:r>
              <a:rPr lang="en-US" dirty="0" err="1" smtClean="0"/>
              <a:t>PlTerm</a:t>
            </a:r>
            <a:r>
              <a:rPr lang="fa-IR" dirty="0" smtClean="0"/>
              <a:t>:</a:t>
            </a:r>
          </a:p>
          <a:p>
            <a:pPr lvl="1"/>
            <a:r>
              <a:rPr lang="fa-IR" dirty="0" smtClean="0"/>
              <a:t>سازنده‌ها:</a:t>
            </a:r>
          </a:p>
          <a:p>
            <a:pPr lvl="2"/>
            <a:r>
              <a:rPr lang="en-US" dirty="0" err="1" smtClean="0"/>
              <a:t>PlTerm</a:t>
            </a:r>
            <a:r>
              <a:rPr lang="en-US" dirty="0" smtClean="0"/>
              <a:t>(String)</a:t>
            </a:r>
            <a:r>
              <a:rPr lang="fa-IR" dirty="0" smtClean="0"/>
              <a:t>		ساخت ترم متناظر با یک رشته</a:t>
            </a:r>
            <a:endParaRPr lang="en-US" dirty="0" smtClean="0"/>
          </a:p>
          <a:p>
            <a:pPr lvl="2"/>
            <a:r>
              <a:rPr lang="en-US" dirty="0" err="1" smtClean="0"/>
              <a:t>PlTerm</a:t>
            </a:r>
            <a:r>
              <a:rPr lang="en-US" dirty="0" smtClean="0"/>
              <a:t>(Int32)</a:t>
            </a:r>
            <a:r>
              <a:rPr lang="fa-IR" dirty="0" smtClean="0"/>
              <a:t>		ساخت ترم متناظر با یک عدد صحیح</a:t>
            </a:r>
            <a:endParaRPr lang="en-US" dirty="0" smtClean="0"/>
          </a:p>
          <a:p>
            <a:pPr lvl="2"/>
            <a:r>
              <a:rPr lang="en-US" dirty="0" err="1" smtClean="0"/>
              <a:t>PlTerm</a:t>
            </a:r>
            <a:r>
              <a:rPr lang="en-US" dirty="0" smtClean="0"/>
              <a:t>(Double)</a:t>
            </a:r>
            <a:r>
              <a:rPr lang="fa-IR" dirty="0" smtClean="0"/>
              <a:t>		ساخت ترم متناظر با یک عدد اعشاری</a:t>
            </a:r>
          </a:p>
          <a:p>
            <a:pPr lvl="1"/>
            <a:r>
              <a:rPr lang="fa-IR" dirty="0" smtClean="0"/>
              <a:t>مشخصه‌ها: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ساختار </a:t>
            </a:r>
            <a:r>
              <a:rPr lang="en-US" dirty="0" err="1" smtClean="0"/>
              <a:t>PlTerm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387" y="5115272"/>
            <a:ext cx="9903032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/>
              <a:t>Arity</a:t>
            </a:r>
            <a:r>
              <a:rPr lang="en-US" dirty="0" smtClean="0"/>
              <a:t>     </a:t>
            </a:r>
            <a:r>
              <a:rPr lang="en-US" dirty="0" err="1" smtClean="0"/>
              <a:t>IsAtom</a:t>
            </a:r>
            <a:r>
              <a:rPr lang="en-US" dirty="0" smtClean="0"/>
              <a:t>     </a:t>
            </a:r>
            <a:r>
              <a:rPr lang="en-US" dirty="0" err="1" smtClean="0"/>
              <a:t>IsAtomic</a:t>
            </a:r>
            <a:r>
              <a:rPr lang="en-US" dirty="0" smtClean="0"/>
              <a:t>     </a:t>
            </a:r>
            <a:r>
              <a:rPr lang="en-US" dirty="0" err="1" smtClean="0"/>
              <a:t>IsCompund</a:t>
            </a:r>
            <a:r>
              <a:rPr lang="en-US" dirty="0" smtClean="0"/>
              <a:t>     </a:t>
            </a:r>
            <a:r>
              <a:rPr lang="en-US" dirty="0" err="1" smtClean="0"/>
              <a:t>IsFloat</a:t>
            </a:r>
            <a:r>
              <a:rPr lang="en-US" dirty="0" smtClean="0"/>
              <a:t>     </a:t>
            </a:r>
            <a:r>
              <a:rPr lang="en-US" dirty="0" err="1" smtClean="0"/>
              <a:t>IsGround</a:t>
            </a:r>
            <a:r>
              <a:rPr lang="en-US" dirty="0" smtClean="0"/>
              <a:t>     </a:t>
            </a:r>
            <a:r>
              <a:rPr lang="en-US" dirty="0" err="1" smtClean="0"/>
              <a:t>IsInteger</a:t>
            </a:r>
            <a:r>
              <a:rPr lang="en-US" dirty="0" smtClean="0"/>
              <a:t>     </a:t>
            </a:r>
            <a:r>
              <a:rPr lang="en-US" dirty="0" err="1" smtClean="0"/>
              <a:t>IsList</a:t>
            </a:r>
            <a:r>
              <a:rPr lang="en-US" dirty="0" smtClean="0"/>
              <a:t>     </a:t>
            </a:r>
            <a:r>
              <a:rPr lang="en-US" dirty="0" err="1" smtClean="0"/>
              <a:t>IsNumber</a:t>
            </a:r>
            <a:r>
              <a:rPr lang="en-US" dirty="0" smtClean="0"/>
              <a:t>     </a:t>
            </a:r>
            <a:r>
              <a:rPr lang="en-US" dirty="0" err="1" smtClean="0"/>
              <a:t>IsString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IsVar</a:t>
            </a:r>
            <a:r>
              <a:rPr lang="en-US" dirty="0" smtClean="0"/>
              <a:t>     Item[ ]     Name          </a:t>
            </a:r>
            <a:r>
              <a:rPr lang="en-US" dirty="0" err="1" smtClean="0"/>
              <a:t>PlType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اعضای ساختار </a:t>
            </a:r>
            <a:r>
              <a:rPr lang="en-US" dirty="0" err="1" smtClean="0"/>
              <a:t>PlTerm</a:t>
            </a:r>
            <a:r>
              <a:rPr lang="fa-IR" dirty="0" smtClean="0"/>
              <a:t>:</a:t>
            </a:r>
          </a:p>
          <a:p>
            <a:pPr lvl="1"/>
            <a:r>
              <a:rPr lang="fa-IR" dirty="0" smtClean="0"/>
              <a:t>متدها:</a:t>
            </a:r>
          </a:p>
          <a:p>
            <a:pPr lvl="2"/>
            <a:r>
              <a:rPr lang="en-US" dirty="0" smtClean="0"/>
              <a:t>Add(</a:t>
            </a:r>
            <a:r>
              <a:rPr lang="en-US" dirty="0" err="1" smtClean="0"/>
              <a:t>PlTerm</a:t>
            </a:r>
            <a:r>
              <a:rPr lang="en-US" dirty="0" smtClean="0"/>
              <a:t>)</a:t>
            </a:r>
            <a:r>
              <a:rPr lang="fa-IR" dirty="0" smtClean="0"/>
              <a:t>		اضافه کردن یک عنصر به لیست</a:t>
            </a:r>
            <a:endParaRPr lang="en-US" dirty="0" smtClean="0"/>
          </a:p>
          <a:p>
            <a:pPr lvl="2"/>
            <a:r>
              <a:rPr lang="en-US" dirty="0" err="1" smtClean="0"/>
              <a:t>AddList</a:t>
            </a:r>
            <a:r>
              <a:rPr lang="en-US" dirty="0" smtClean="0"/>
              <a:t>(</a:t>
            </a:r>
            <a:r>
              <a:rPr lang="en-US" dirty="0" err="1" smtClean="0"/>
              <a:t>PlTerm</a:t>
            </a:r>
            <a:r>
              <a:rPr lang="en-US" dirty="0" smtClean="0"/>
              <a:t>)</a:t>
            </a:r>
            <a:r>
              <a:rPr lang="fa-IR" dirty="0" smtClean="0"/>
              <a:t>		اضافه کردن یک لیست به لیست دیگر</a:t>
            </a:r>
            <a:endParaRPr lang="en-US" dirty="0" smtClean="0"/>
          </a:p>
          <a:p>
            <a:pPr lvl="2"/>
            <a:r>
              <a:rPr lang="en-US" dirty="0" smtClean="0"/>
              <a:t>Unify( </a:t>
            </a:r>
            <a:r>
              <a:rPr lang="en-US" dirty="0" err="1" smtClean="0"/>
              <a:t>PlTerm</a:t>
            </a:r>
            <a:r>
              <a:rPr lang="en-US" dirty="0" smtClean="0"/>
              <a:t> )</a:t>
            </a:r>
            <a:r>
              <a:rPr lang="fa-IR" dirty="0" smtClean="0"/>
              <a:t>		همسانسازی با یک ترم</a:t>
            </a:r>
            <a:endParaRPr lang="en-US" dirty="0" smtClean="0"/>
          </a:p>
          <a:p>
            <a:pPr lvl="2"/>
            <a:r>
              <a:rPr lang="en-US" dirty="0" err="1" smtClean="0"/>
              <a:t>NextValue</a:t>
            </a:r>
            <a:r>
              <a:rPr lang="en-US" dirty="0" smtClean="0"/>
              <a:t>( )</a:t>
            </a:r>
            <a:r>
              <a:rPr lang="fa-IR" dirty="0" smtClean="0"/>
              <a:t>		عنصر بعدی در لیست</a:t>
            </a:r>
          </a:p>
          <a:p>
            <a:pPr lvl="1"/>
            <a:r>
              <a:rPr lang="fa-IR" dirty="0" smtClean="0"/>
              <a:t>متدها (عملگرها):</a:t>
            </a:r>
          </a:p>
          <a:p>
            <a:pPr lvl="2"/>
            <a:r>
              <a:rPr lang="fa-IR" dirty="0" smtClean="0"/>
              <a:t>برای اکثر عملگرهای </a:t>
            </a:r>
            <a:r>
              <a:rPr lang="en-US" dirty="0" smtClean="0"/>
              <a:t>Prolog</a:t>
            </a:r>
            <a:r>
              <a:rPr lang="fa-IR" dirty="0" smtClean="0"/>
              <a:t> مانند تساوی، کوچکتر بزرگتر و ... توابع معادل آن برای </a:t>
            </a:r>
            <a:r>
              <a:rPr lang="en-US" dirty="0" err="1" smtClean="0"/>
              <a:t>PlTerm</a:t>
            </a:r>
            <a:r>
              <a:rPr lang="fa-IR" dirty="0" smtClean="0"/>
              <a:t>ها نیز وجود دارد.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ساختار </a:t>
            </a:r>
            <a:r>
              <a:rPr lang="en-US" dirty="0" err="1" smtClean="0"/>
              <a:t>PlTerm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اعضای کلاس </a:t>
            </a:r>
            <a:r>
              <a:rPr lang="en-US" dirty="0" err="1" smtClean="0"/>
              <a:t>PlTermV</a:t>
            </a:r>
            <a:endParaRPr lang="fa-IR" dirty="0" smtClean="0"/>
          </a:p>
          <a:p>
            <a:pPr lvl="1"/>
            <a:r>
              <a:rPr lang="fa-IR" dirty="0" smtClean="0"/>
              <a:t>سازنده‌ها:</a:t>
            </a:r>
          </a:p>
          <a:p>
            <a:pPr lvl="2"/>
            <a:r>
              <a:rPr lang="en-US" dirty="0" err="1" smtClean="0"/>
              <a:t>PlTermV</a:t>
            </a:r>
            <a:r>
              <a:rPr lang="en-US" dirty="0" smtClean="0"/>
              <a:t>(Int32)</a:t>
            </a:r>
          </a:p>
          <a:p>
            <a:pPr lvl="2"/>
            <a:r>
              <a:rPr lang="en-US" dirty="0" err="1" smtClean="0"/>
              <a:t>PlTermV</a:t>
            </a:r>
            <a:r>
              <a:rPr lang="en-US" dirty="0" smtClean="0"/>
              <a:t>(</a:t>
            </a:r>
            <a:r>
              <a:rPr lang="en-US" dirty="0" err="1" smtClean="0"/>
              <a:t>PlTerm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PlTermV</a:t>
            </a:r>
            <a:r>
              <a:rPr lang="en-US" dirty="0" smtClean="0"/>
              <a:t>(</a:t>
            </a:r>
            <a:r>
              <a:rPr lang="en-US" dirty="0" err="1" smtClean="0"/>
              <a:t>PlTerm,PlTerm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PlTermV</a:t>
            </a:r>
            <a:r>
              <a:rPr lang="en-US" dirty="0" smtClean="0"/>
              <a:t>(</a:t>
            </a:r>
            <a:r>
              <a:rPr lang="en-US" dirty="0" err="1" smtClean="0"/>
              <a:t>PlTerm,PlTerm,PlTerm</a:t>
            </a:r>
            <a:r>
              <a:rPr lang="en-US" dirty="0" smtClean="0"/>
              <a:t>)</a:t>
            </a:r>
          </a:p>
          <a:p>
            <a:pPr lvl="1"/>
            <a:r>
              <a:rPr lang="fa-IR" dirty="0" smtClean="0"/>
              <a:t>مشخصه‌ها:</a:t>
            </a:r>
          </a:p>
          <a:p>
            <a:pPr lvl="2"/>
            <a:r>
              <a:rPr lang="en-US" dirty="0" smtClean="0"/>
              <a:t>Item[Int32]</a:t>
            </a:r>
            <a:r>
              <a:rPr lang="fa-IR" dirty="0" smtClean="0"/>
              <a:t>		انتخاب ترم با اندیس مورد نظر از بردار ترم‌ها</a:t>
            </a:r>
            <a:endParaRPr lang="en-US" dirty="0" smtClean="0"/>
          </a:p>
          <a:p>
            <a:pPr lvl="2"/>
            <a:r>
              <a:rPr lang="en-US" dirty="0" smtClean="0"/>
              <a:t>Size</a:t>
            </a:r>
            <a:r>
              <a:rPr lang="fa-IR" dirty="0" smtClean="0"/>
              <a:t>				تعداد ترم‌های موجود در بردار ترم‌ها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</a:t>
            </a:r>
            <a:r>
              <a:rPr lang="en-US" dirty="0" err="1" smtClean="0"/>
              <a:t>PlTermV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اعضای کلاس </a:t>
            </a:r>
            <a:r>
              <a:rPr lang="en-US" dirty="0" err="1" smtClean="0"/>
              <a:t>PlQuery</a:t>
            </a:r>
            <a:endParaRPr lang="fa-IR" dirty="0" smtClean="0"/>
          </a:p>
          <a:p>
            <a:pPr lvl="1"/>
            <a:r>
              <a:rPr lang="fa-IR" dirty="0" smtClean="0"/>
              <a:t>سازنده‌ها:</a:t>
            </a:r>
          </a:p>
          <a:p>
            <a:pPr lvl="2"/>
            <a:r>
              <a:rPr lang="en-US" dirty="0" err="1" smtClean="0"/>
              <a:t>PlQuery</a:t>
            </a:r>
            <a:r>
              <a:rPr lang="en-US" dirty="0" smtClean="0"/>
              <a:t>(String)</a:t>
            </a:r>
          </a:p>
          <a:p>
            <a:pPr lvl="2"/>
            <a:r>
              <a:rPr lang="en-US" dirty="0" err="1" smtClean="0"/>
              <a:t>PlQuery</a:t>
            </a:r>
            <a:r>
              <a:rPr lang="en-US" dirty="0" smtClean="0"/>
              <a:t>(</a:t>
            </a:r>
            <a:r>
              <a:rPr lang="en-US" dirty="0" err="1" smtClean="0"/>
              <a:t>String,PlTermV</a:t>
            </a:r>
            <a:r>
              <a:rPr lang="en-US" dirty="0" smtClean="0"/>
              <a:t>)</a:t>
            </a:r>
          </a:p>
          <a:p>
            <a:pPr lvl="1"/>
            <a:r>
              <a:rPr lang="fa-IR" dirty="0" smtClean="0"/>
              <a:t>مشخصه‌ها:</a:t>
            </a:r>
          </a:p>
          <a:p>
            <a:pPr lvl="2"/>
            <a:r>
              <a:rPr lang="en-US" dirty="0" err="1" smtClean="0"/>
              <a:t>SolutionVariables</a:t>
            </a:r>
            <a:r>
              <a:rPr lang="en-US" dirty="0" smtClean="0"/>
              <a:t>		</a:t>
            </a:r>
            <a:r>
              <a:rPr lang="fa-IR" dirty="0" smtClean="0"/>
              <a:t>متغیرها بعد از مقداردهی (جواب‌ها)</a:t>
            </a:r>
            <a:endParaRPr lang="en-US" dirty="0" smtClean="0"/>
          </a:p>
          <a:p>
            <a:pPr lvl="2"/>
            <a:r>
              <a:rPr lang="en-US" dirty="0" smtClean="0"/>
              <a:t>Variables</a:t>
            </a:r>
            <a:r>
              <a:rPr lang="fa-IR" dirty="0" smtClean="0"/>
              <a:t>				متغیرهای پرسش (برای کار با پرسش)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</a:t>
            </a:r>
            <a:r>
              <a:rPr lang="en-US" dirty="0" err="1" smtClean="0"/>
              <a:t>PlQuery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اعضای کلاس </a:t>
            </a:r>
            <a:r>
              <a:rPr lang="en-US" dirty="0" err="1" smtClean="0"/>
              <a:t>PlQuery</a:t>
            </a:r>
            <a:endParaRPr lang="fa-IR" dirty="0" smtClean="0"/>
          </a:p>
          <a:p>
            <a:pPr lvl="1"/>
            <a:r>
              <a:rPr lang="fa-IR" dirty="0" smtClean="0"/>
              <a:t>متدها:</a:t>
            </a:r>
          </a:p>
          <a:p>
            <a:pPr lvl="2"/>
            <a:r>
              <a:rPr lang="en-US" dirty="0" err="1" smtClean="0"/>
              <a:t>PlCall</a:t>
            </a:r>
            <a:r>
              <a:rPr lang="en-US" dirty="0" smtClean="0"/>
              <a:t>(…)</a:t>
            </a:r>
            <a:r>
              <a:rPr lang="fa-IR" dirty="0" smtClean="0"/>
              <a:t>			فراخوانی پرسش در </a:t>
            </a:r>
            <a:r>
              <a:rPr lang="en-US" dirty="0" smtClean="0"/>
              <a:t>Prolog</a:t>
            </a:r>
          </a:p>
          <a:p>
            <a:pPr lvl="2"/>
            <a:r>
              <a:rPr lang="en-US" dirty="0" err="1" smtClean="0"/>
              <a:t>NextSolution</a:t>
            </a:r>
            <a:r>
              <a:rPr lang="en-US" dirty="0" smtClean="0"/>
              <a:t>( )</a:t>
            </a:r>
            <a:r>
              <a:rPr lang="fa-IR" dirty="0" smtClean="0"/>
              <a:t>		پاسخ بعدی (در صورت وجود) برای پرسش</a:t>
            </a:r>
            <a:endParaRPr lang="en-US" dirty="0" smtClean="0"/>
          </a:p>
          <a:p>
            <a:pPr lvl="2"/>
            <a:r>
              <a:rPr lang="en-US" dirty="0" err="1" smtClean="0"/>
              <a:t>ToList</a:t>
            </a:r>
            <a:r>
              <a:rPr lang="en-US" dirty="0" smtClean="0"/>
              <a:t>( )	</a:t>
            </a:r>
            <a:r>
              <a:rPr lang="fa-IR" dirty="0" smtClean="0"/>
              <a:t>		دریافت همه‌ی پاسخ‌ها و قرار دادن در یک لیست</a:t>
            </a:r>
            <a:r>
              <a:rPr lang="en-US" dirty="0" smtClean="0"/>
              <a:t>			</a:t>
            </a:r>
            <a:endParaRPr lang="fa-I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کلاس </a:t>
            </a:r>
            <a:r>
              <a:rPr lang="en-US" dirty="0" err="1" smtClean="0"/>
              <a:t>PlQuery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روش 1)</a:t>
            </a:r>
          </a:p>
          <a:p>
            <a:pPr lvl="1"/>
            <a:r>
              <a:rPr lang="fa-IR" dirty="0" smtClean="0"/>
              <a:t>استفاده از متد استاتیک </a:t>
            </a:r>
            <a:r>
              <a:rPr lang="en-US" dirty="0" err="1" smtClean="0"/>
              <a:t>PlCall</a:t>
            </a:r>
            <a:r>
              <a:rPr lang="fa-IR" dirty="0" smtClean="0"/>
              <a:t> موجود در کلاس </a:t>
            </a:r>
            <a:r>
              <a:rPr lang="en-US" dirty="0" err="1" smtClean="0"/>
              <a:t>PlQuery</a:t>
            </a:r>
            <a:endParaRPr lang="fa-IR" dirty="0" smtClean="0"/>
          </a:p>
          <a:p>
            <a:pPr lvl="2"/>
            <a:r>
              <a:rPr lang="fa-IR" dirty="0" smtClean="0"/>
              <a:t>این روش برای پرسش‌هایی که جنبه‌ی عملیاتی دارند و پاسخ آن‌ها برایمان مهم نیست استفاده می‌شود.</a:t>
            </a:r>
          </a:p>
          <a:p>
            <a:pPr lvl="2"/>
            <a:r>
              <a:rPr lang="fa-IR" dirty="0" smtClean="0"/>
              <a:t>روی متغیرهای پرسش کنترل وجود دارد.</a:t>
            </a:r>
          </a:p>
          <a:p>
            <a:pPr lvl="2"/>
            <a:r>
              <a:rPr lang="fa-IR" dirty="0" smtClean="0"/>
              <a:t>قابلیت انعطاف ندارد.</a:t>
            </a:r>
          </a:p>
          <a:p>
            <a:pPr lvl="1"/>
            <a:r>
              <a:rPr lang="fa-IR" dirty="0" smtClean="0"/>
              <a:t>مثال: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راه‌های پرسش از </a:t>
            </a:r>
            <a:r>
              <a:rPr lang="en-US" dirty="0" smtClean="0"/>
              <a:t>Prolog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8000" y="5489786"/>
          <a:ext cx="887984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98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PlQuery</a:t>
                      </a:r>
                      <a:r>
                        <a:rPr lang="en-US" sz="2400" b="1" dirty="0" err="1" smtClean="0">
                          <a:latin typeface="Courier New" pitchFamily="49" charset="0"/>
                          <a:cs typeface="Courier New" pitchFamily="49" charset="0"/>
                        </a:rPr>
                        <a:t>.PlCall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"assert(father(martin,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inka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))"</a:t>
                      </a:r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);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روش 2)</a:t>
            </a:r>
          </a:p>
          <a:p>
            <a:pPr lvl="1"/>
            <a:r>
              <a:rPr lang="fa-IR" dirty="0" smtClean="0"/>
              <a:t>استفاده از نمونه کلاس </a:t>
            </a:r>
            <a:r>
              <a:rPr lang="en-US" dirty="0" err="1" smtClean="0"/>
              <a:t>PlQuery</a:t>
            </a:r>
            <a:endParaRPr lang="fa-IR" dirty="0" smtClean="0"/>
          </a:p>
          <a:p>
            <a:pPr lvl="2"/>
            <a:r>
              <a:rPr lang="fa-IR" dirty="0" smtClean="0"/>
              <a:t>قابلیت کنترل متغیرهای موجود در پرسش</a:t>
            </a:r>
          </a:p>
          <a:p>
            <a:pPr lvl="2"/>
            <a:r>
              <a:rPr lang="fa-IR" dirty="0" smtClean="0"/>
              <a:t>کنترل کامل جواب‌های ممکن</a:t>
            </a:r>
          </a:p>
          <a:p>
            <a:pPr lvl="2"/>
            <a:r>
              <a:rPr lang="fa-IR" dirty="0" smtClean="0"/>
              <a:t>گرفتن </a:t>
            </a:r>
            <a:r>
              <a:rPr lang="en-US" dirty="0" smtClean="0"/>
              <a:t>Exception</a:t>
            </a:r>
            <a:r>
              <a:rPr lang="fa-IR" dirty="0" smtClean="0"/>
              <a:t>های دقیق‌تر در صورت بروز خطا</a:t>
            </a:r>
          </a:p>
          <a:p>
            <a:pPr lvl="1"/>
            <a:r>
              <a:rPr lang="fa-IR" dirty="0" smtClean="0"/>
              <a:t>مثال: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روش‌های پرسش از </a:t>
            </a:r>
            <a:r>
              <a:rPr lang="en-US" dirty="0" smtClean="0"/>
              <a:t>Prolog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8000" y="5489786"/>
          <a:ext cx="1034288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42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PlQuery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q =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new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PlQuery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"father(P, C),</a:t>
                      </a:r>
                      <a:endParaRPr lang="fa-IR" sz="2400" b="1" dirty="0" smtClean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   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atomic_list_concat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([P,'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is_father_of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',C], L)"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چرا؟</a:t>
            </a:r>
          </a:p>
          <a:p>
            <a:pPr lvl="1"/>
            <a:r>
              <a:rPr lang="fa-IR" dirty="0" smtClean="0"/>
              <a:t>ترکیب برنامه‌نویسی منطقی و شئ‌گرا</a:t>
            </a:r>
          </a:p>
          <a:p>
            <a:pPr lvl="1"/>
            <a:r>
              <a:rPr lang="fa-IR" dirty="0" smtClean="0"/>
              <a:t>بهره‌گیری از امکانات </a:t>
            </a:r>
            <a:r>
              <a:rPr lang="en-US" dirty="0" smtClean="0"/>
              <a:t>.NET</a:t>
            </a:r>
            <a:endParaRPr lang="fa-IR" dirty="0" smtClean="0"/>
          </a:p>
          <a:p>
            <a:pPr lvl="1"/>
            <a:r>
              <a:rPr lang="fa-IR" dirty="0" smtClean="0"/>
              <a:t>ایجاد واسط‌های کاربری برای کار با برنامه‌های منطقی</a:t>
            </a:r>
          </a:p>
          <a:p>
            <a:pPr lvl="1"/>
            <a:r>
              <a:rPr lang="fa-IR" dirty="0" smtClean="0"/>
              <a:t>نوشتن برنامه‌های منطقی با قابلیت انعطاف بیشتر</a:t>
            </a:r>
          </a:p>
          <a:p>
            <a:pPr lvl="1"/>
            <a:r>
              <a:rPr lang="fa-IR" dirty="0" smtClean="0"/>
              <a:t>کاهش پیچیدگی کار با پایگاه دانش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مقدمه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783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اتوماتا سلولی یک-بعدی متناهی</a:t>
            </a:r>
          </a:p>
          <a:p>
            <a:pPr lvl="1"/>
            <a:r>
              <a:rPr lang="fa-IR" dirty="0" smtClean="0"/>
              <a:t>یک آرایه خطی متناهی از اتوماتون‌ها</a:t>
            </a:r>
          </a:p>
          <a:p>
            <a:pPr lvl="1"/>
            <a:r>
              <a:rPr lang="fa-IR" dirty="0" smtClean="0"/>
              <a:t>دارای یک مجموعه متناهی شامل تمامی وضعیت‌های ممکن</a:t>
            </a:r>
          </a:p>
          <a:p>
            <a:pPr lvl="1"/>
            <a:r>
              <a:rPr lang="fa-IR" dirty="0" smtClean="0"/>
              <a:t>قوانین (محلی) انتقال از یک وضعیت به وضعیت دیگر</a:t>
            </a:r>
          </a:p>
          <a:p>
            <a:r>
              <a:rPr lang="fa-IR" dirty="0" smtClean="0"/>
              <a:t>اتوماتا سلولی یک-بعدی دو وضعیتی</a:t>
            </a:r>
          </a:p>
          <a:p>
            <a:pPr lvl="1"/>
            <a:r>
              <a:rPr lang="fa-IR" sz="2800" dirty="0" smtClean="0"/>
              <a:t>یک اتوماتای سلولی با مجموعه وضعیت‌های دو عضوی (در اینجا سیاه و سفید)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پیاده‌سازی اتوماتا سلولی یک-بعدی دو وضعیتی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41600" y="5398346"/>
          <a:ext cx="6228080" cy="56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</a:tblGrid>
              <a:tr h="5604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اتوماتا سلولی یک-بعدی دو وضعیتی</a:t>
            </a:r>
          </a:p>
          <a:p>
            <a:pPr lvl="1"/>
            <a:r>
              <a:rPr lang="fa-IR" sz="2800" dirty="0" smtClean="0"/>
              <a:t>در هر مرحله از تکامل، هر اتوماتون با توجه به قوانین انتقال تغییر وضعیت می‌دهد.</a:t>
            </a:r>
          </a:p>
          <a:p>
            <a:pPr lvl="1"/>
            <a:r>
              <a:rPr lang="fa-IR" sz="2800" dirty="0" smtClean="0"/>
              <a:t>قوانین انتقال بر اساس وضعیت خود سلول و وضعیت همسایه‌ی چپ و راست آن تعیین می‌شود.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پیاده‌سازی اتوماتا سلولی یک-بعدی دو وضعیتی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5280" y="3767666"/>
          <a:ext cx="6228080" cy="56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</a:tblGrid>
              <a:tr h="5604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5280" y="5230706"/>
          <a:ext cx="6228080" cy="56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  <a:gridCol w="622808"/>
              </a:tblGrid>
              <a:tr h="5604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373880" y="4541520"/>
            <a:ext cx="701040" cy="41148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8559800" cy="4800600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تعداد قوانین متمایز در اتوماتا سلولی یک-بعدی دو وضعیتی</a:t>
            </a:r>
          </a:p>
          <a:p>
            <a:pPr lvl="1"/>
            <a:r>
              <a:rPr lang="fa-IR" dirty="0" smtClean="0"/>
              <a:t>8 حالت مختلف برای هر 3 سلول کنار هم وجود دارد.</a:t>
            </a:r>
          </a:p>
          <a:p>
            <a:pPr lvl="1"/>
            <a:r>
              <a:rPr lang="fa-IR" dirty="0" smtClean="0"/>
              <a:t>برای هر کدام از وضعیت‌های مقابل می‌توان دو انتقال متمایز ایجاد کرد:</a:t>
            </a:r>
          </a:p>
          <a:p>
            <a:pPr lvl="2"/>
            <a:r>
              <a:rPr lang="fa-IR" dirty="0" smtClean="0"/>
              <a:t>انتقال به وضعیت مشکی</a:t>
            </a:r>
          </a:p>
          <a:p>
            <a:pPr lvl="2"/>
            <a:r>
              <a:rPr lang="fa-IR" dirty="0" smtClean="0"/>
              <a:t>انتقال به وضعیت سفید</a:t>
            </a:r>
          </a:p>
          <a:p>
            <a:pPr lvl="1"/>
            <a:r>
              <a:rPr lang="fa-IR" dirty="0" smtClean="0"/>
              <a:t>هر جایگشت مختلف از انتخاب‌های بالا، یک قانون جدید ایجاد می‌کند.</a:t>
            </a:r>
          </a:p>
          <a:p>
            <a:pPr lvl="1"/>
            <a:r>
              <a:rPr lang="fa-IR" dirty="0" smtClean="0"/>
              <a:t>در نتیجه تعداد </a:t>
            </a:r>
            <a:r>
              <a:rPr lang="fa-IR" b="1" dirty="0" smtClean="0"/>
              <a:t>256</a:t>
            </a:r>
            <a:r>
              <a:rPr lang="fa-IR" dirty="0" smtClean="0"/>
              <a:t> قانون متمایز می‌توان تعریف کرد.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پیاده‌سازی اتوماتا سلولی یک-بعدی دو وضعیتی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5161" y="2258906"/>
          <a:ext cx="12293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786"/>
                <a:gridCol w="409786"/>
                <a:gridCol w="4097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5161" y="2716106"/>
          <a:ext cx="12293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786"/>
                <a:gridCol w="409786"/>
                <a:gridCol w="4097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45161" y="3173306"/>
          <a:ext cx="12293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786"/>
                <a:gridCol w="409786"/>
                <a:gridCol w="4097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45161" y="3630506"/>
          <a:ext cx="12293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786"/>
                <a:gridCol w="409786"/>
                <a:gridCol w="4097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5161" y="4087706"/>
          <a:ext cx="12293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786"/>
                <a:gridCol w="409786"/>
                <a:gridCol w="4097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45161" y="4544906"/>
          <a:ext cx="12293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786"/>
                <a:gridCol w="409786"/>
                <a:gridCol w="4097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45161" y="4986866"/>
          <a:ext cx="12293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786"/>
                <a:gridCol w="409786"/>
                <a:gridCol w="4097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45161" y="5444066"/>
          <a:ext cx="122935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786"/>
                <a:gridCol w="409786"/>
                <a:gridCol w="40978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پیاده‌سازی در </a:t>
            </a:r>
            <a:r>
              <a:rPr lang="en-US" dirty="0" smtClean="0"/>
              <a:t>Prolog</a:t>
            </a:r>
            <a:endParaRPr lang="fa-IR" dirty="0" smtClean="0"/>
          </a:p>
          <a:p>
            <a:pPr lvl="1"/>
            <a:r>
              <a:rPr lang="fa-IR" dirty="0" smtClean="0"/>
              <a:t>نوشتن قوانین انتقال به صورت حقایق		</a:t>
            </a:r>
            <a:r>
              <a:rPr lang="en-US" dirty="0" smtClean="0"/>
              <a:t>trans(c1,c2,c3,c4)</a:t>
            </a:r>
            <a:endParaRPr lang="fa-IR" dirty="0" smtClean="0"/>
          </a:p>
          <a:p>
            <a:pPr lvl="2"/>
            <a:r>
              <a:rPr lang="fa-IR" dirty="0" smtClean="0"/>
              <a:t>معنی: اگر رنگ‌های </a:t>
            </a:r>
            <a:r>
              <a:rPr lang="en-US" dirty="0" smtClean="0"/>
              <a:t>c1,c2,c3</a:t>
            </a:r>
            <a:r>
              <a:rPr lang="fa-IR" dirty="0" smtClean="0"/>
              <a:t> کنار هم بودند، به رنگ </a:t>
            </a:r>
            <a:r>
              <a:rPr lang="en-US" dirty="0" smtClean="0"/>
              <a:t>c4</a:t>
            </a:r>
            <a:r>
              <a:rPr lang="fa-IR" dirty="0" smtClean="0"/>
              <a:t> برو.</a:t>
            </a:r>
          </a:p>
          <a:p>
            <a:pPr lvl="1"/>
            <a:r>
              <a:rPr lang="fa-IR" dirty="0" smtClean="0"/>
              <a:t>نوشتن عملکرد کلی اتوماتا به صورت قوانین</a:t>
            </a:r>
          </a:p>
          <a:p>
            <a:pPr lvl="2"/>
            <a:r>
              <a:rPr lang="fa-IR" dirty="0" smtClean="0"/>
              <a:t>سلول‌های ابتدایی و انتهایی همواره ثابت می‌باشند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پیاده‌سازی اتوماتا سلولی یک-بعدی دو وضعیتی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9560" y="4697306"/>
          <a:ext cx="1060704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7040"/>
              </a:tblGrid>
              <a:tr h="1490134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Courier New" pitchFamily="49" charset="0"/>
                          <a:cs typeface="Courier New" pitchFamily="49" charset="0"/>
                        </a:rPr>
                        <a:t>evolve([L|Automata],[L|T]) :- do_evolve([L|Automata],T).</a:t>
                      </a:r>
                    </a:p>
                    <a:p>
                      <a:r>
                        <a:rPr lang="pt-BR" sz="2400" b="1" dirty="0" smtClean="0">
                          <a:latin typeface="Courier New" pitchFamily="49" charset="0"/>
                          <a:cs typeface="Courier New" pitchFamily="49" charset="0"/>
                        </a:rPr>
                        <a:t>do_evolve([A,B,R|[]],[H,R]) :- trans(A,B,R,H).</a:t>
                      </a:r>
                    </a:p>
                    <a:p>
                      <a:r>
                        <a:rPr lang="pt-BR" sz="2400" b="1" dirty="0" smtClean="0">
                          <a:latin typeface="Courier New" pitchFamily="49" charset="0"/>
                          <a:cs typeface="Courier New" pitchFamily="49" charset="0"/>
                        </a:rPr>
                        <a:t>do_evolve([A,B,C|T],[H|T2]) :- trans(A,B,C,H), do_evolve([B,C|T],T2),!.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ضعف‌های پیاده‌سازی در </a:t>
            </a:r>
            <a:r>
              <a:rPr lang="en-US" dirty="0" smtClean="0"/>
              <a:t>Prolog</a:t>
            </a:r>
            <a:endParaRPr lang="fa-IR" dirty="0" smtClean="0"/>
          </a:p>
          <a:p>
            <a:pPr lvl="1"/>
            <a:r>
              <a:rPr lang="fa-IR" dirty="0" smtClean="0"/>
              <a:t>عدم وجود نمایش گرافیکی</a:t>
            </a:r>
          </a:p>
          <a:p>
            <a:pPr lvl="1"/>
            <a:r>
              <a:rPr lang="fa-IR" dirty="0" smtClean="0"/>
              <a:t>نیاز به 256 پایگاه دانش مختلف برای هر قانون</a:t>
            </a:r>
          </a:p>
          <a:p>
            <a:pPr lvl="1"/>
            <a:r>
              <a:rPr lang="fa-IR" dirty="0" smtClean="0"/>
              <a:t>نبودن امکان تغییر قانون اتوماتا در یک برنامه (برنامه‌های ایستا)</a:t>
            </a:r>
          </a:p>
          <a:p>
            <a:pPr lvl="1"/>
            <a:r>
              <a:rPr lang="fa-IR" dirty="0" smtClean="0"/>
              <a:t>نبودن امکان ذخیره سازی اتوماتای بدست آمده در مرحله‌ی جدید</a:t>
            </a:r>
          </a:p>
          <a:p>
            <a:pPr lvl="1"/>
            <a:r>
              <a:rPr lang="fa-IR" dirty="0" smtClean="0"/>
              <a:t>برای مشاهده‌ی وضعیت اتوماتا در هر مرحله، لازم است دوباره از اولین آرایش حرکت کنیم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پیاده‌سازی اتوماتا سلولی یک-بعدی دو وضعیتی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نقاط قوت پیاده‌سازی در </a:t>
            </a:r>
            <a:r>
              <a:rPr lang="en-US" dirty="0" smtClean="0"/>
              <a:t>Prolog</a:t>
            </a:r>
            <a:endParaRPr lang="fa-IR" dirty="0" smtClean="0"/>
          </a:p>
          <a:p>
            <a:pPr lvl="1"/>
            <a:r>
              <a:rPr lang="fa-IR" dirty="0" smtClean="0"/>
              <a:t>الگوریتم ساده</a:t>
            </a:r>
          </a:p>
          <a:p>
            <a:pPr lvl="1"/>
            <a:r>
              <a:rPr lang="fa-IR" dirty="0" smtClean="0"/>
              <a:t>حجم کد بسیار کم</a:t>
            </a:r>
          </a:p>
          <a:p>
            <a:r>
              <a:rPr lang="fa-IR" dirty="0" smtClean="0"/>
              <a:t>هدف از ترکیب پیاده‌سازی با </a:t>
            </a:r>
            <a:r>
              <a:rPr lang="en-US" dirty="0" smtClean="0"/>
              <a:t>C#</a:t>
            </a:r>
            <a:endParaRPr lang="fa-IR" dirty="0" smtClean="0"/>
          </a:p>
          <a:p>
            <a:pPr lvl="1"/>
            <a:r>
              <a:rPr lang="fa-IR" dirty="0" smtClean="0"/>
              <a:t>ایجاد پایگاه دانش پویا</a:t>
            </a:r>
          </a:p>
          <a:p>
            <a:pPr lvl="1"/>
            <a:r>
              <a:rPr lang="fa-IR" dirty="0" smtClean="0"/>
              <a:t>ایجاد محیط گرافیکی</a:t>
            </a:r>
          </a:p>
          <a:p>
            <a:pPr lvl="1"/>
            <a:r>
              <a:rPr lang="fa-IR" dirty="0" smtClean="0"/>
              <a:t>ذخیره‌سازی هر مرحله و شروع دوباره از همان مرحله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پیاده‌سازی اتوماتا سلولی یک-بعدی دو وضعیتی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پیاده‌سازی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6000" dirty="0" smtClean="0">
                <a:cs typeface="B Nazanin" pitchFamily="2" charset="-78"/>
              </a:rPr>
              <a:t>پرسش و پاسخ</a:t>
            </a:r>
            <a:endParaRPr lang="en-US" sz="60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34535" y="1116105"/>
            <a:ext cx="4406806" cy="3401919"/>
            <a:chOff x="4441359" y="753035"/>
            <a:chExt cx="4406806" cy="3401919"/>
          </a:xfrm>
        </p:grpSpPr>
        <p:sp>
          <p:nvSpPr>
            <p:cNvPr id="7" name="Cloud Callout 6"/>
            <p:cNvSpPr/>
            <p:nvPr/>
          </p:nvSpPr>
          <p:spPr>
            <a:xfrm>
              <a:off x="6306671" y="753035"/>
              <a:ext cx="2541494" cy="1702801"/>
            </a:xfrm>
            <a:prstGeom prst="cloudCallou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D:\Picture\Icons Vectors PSD ClipArt\Y o l k s\wu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1359" y="2061042"/>
              <a:ext cx="2093912" cy="2093912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342094" y="1036787"/>
              <a:ext cx="50045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fa-IR" sz="7200" dirty="0" smtClean="0">
                  <a:solidFill>
                    <a:schemeClr val="accent2">
                      <a:lumMod val="50000"/>
                    </a:schemeClr>
                  </a:solidFill>
                  <a:cs typeface="B Nazanin" pitchFamily="2" charset="-78"/>
                </a:rPr>
                <a:t>؟</a:t>
              </a:r>
              <a:endParaRPr lang="en-US" sz="72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21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6000" dirty="0" smtClean="0">
                <a:cs typeface="B Nazanin" pitchFamily="2" charset="-78"/>
              </a:rPr>
              <a:t>با تشکر از توجه شما</a:t>
            </a:r>
            <a:endParaRPr lang="en-US" sz="60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2" descr="D:\Picture\Icons Vectors PSD ClipArt\Y o l k s\have a nice d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706" y="2420471"/>
            <a:ext cx="2111653" cy="21116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21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چگونه؟</a:t>
            </a:r>
          </a:p>
          <a:p>
            <a:pPr lvl="1"/>
            <a:r>
              <a:rPr lang="fa-IR" dirty="0" smtClean="0"/>
              <a:t>استفاده از یک کتابخانه‌ی </a:t>
            </a:r>
            <a:r>
              <a:rPr lang="en-US" dirty="0" smtClean="0"/>
              <a:t>.NET</a:t>
            </a:r>
            <a:r>
              <a:rPr lang="fa-IR" dirty="0" smtClean="0"/>
              <a:t> برای برقراری ارتباط بین </a:t>
            </a:r>
            <a:r>
              <a:rPr lang="en-US" dirty="0" smtClean="0"/>
              <a:t>C#</a:t>
            </a:r>
            <a:r>
              <a:rPr lang="fa-IR" dirty="0" smtClean="0"/>
              <a:t> و </a:t>
            </a:r>
            <a:r>
              <a:rPr lang="en-US" dirty="0" smtClean="0"/>
              <a:t>Prolog</a:t>
            </a:r>
            <a:endParaRPr lang="fa-IR" dirty="0" smtClean="0"/>
          </a:p>
          <a:p>
            <a:pPr lvl="1"/>
            <a:r>
              <a:rPr lang="fa-IR" dirty="0" smtClean="0"/>
              <a:t>این کتابخانه توسط </a:t>
            </a:r>
            <a:r>
              <a:rPr lang="en-US" dirty="0" smtClean="0"/>
              <a:t>SWI-Prolog</a:t>
            </a:r>
            <a:r>
              <a:rPr lang="fa-IR" dirty="0" smtClean="0"/>
              <a:t> طراحی و پیاده‌سازی شده است.</a:t>
            </a:r>
          </a:p>
          <a:p>
            <a:r>
              <a:rPr lang="fa-IR" dirty="0" smtClean="0"/>
              <a:t>امکانات:</a:t>
            </a:r>
          </a:p>
          <a:p>
            <a:pPr lvl="1"/>
            <a:r>
              <a:rPr lang="fa-IR" dirty="0" smtClean="0"/>
              <a:t>قابلیت تبدیل تایپ‌های </a:t>
            </a:r>
            <a:r>
              <a:rPr lang="en-US" dirty="0" smtClean="0"/>
              <a:t>.NET</a:t>
            </a:r>
            <a:r>
              <a:rPr lang="fa-IR" dirty="0" smtClean="0"/>
              <a:t> به </a:t>
            </a:r>
            <a:r>
              <a:rPr lang="en-US" dirty="0" smtClean="0"/>
              <a:t>Prolog</a:t>
            </a:r>
            <a:r>
              <a:rPr lang="fa-IR" dirty="0" smtClean="0"/>
              <a:t> و بلعکس</a:t>
            </a:r>
          </a:p>
          <a:p>
            <a:pPr lvl="1"/>
            <a:r>
              <a:rPr lang="fa-IR" dirty="0" smtClean="0"/>
              <a:t>قابلیت ایجاد پرسش (</a:t>
            </a:r>
            <a:r>
              <a:rPr lang="en-US" dirty="0" smtClean="0"/>
              <a:t>query</a:t>
            </a:r>
            <a:r>
              <a:rPr lang="fa-IR" dirty="0" smtClean="0"/>
              <a:t>) از طریق </a:t>
            </a:r>
            <a:r>
              <a:rPr lang="en-US" dirty="0" smtClean="0"/>
              <a:t>C#</a:t>
            </a:r>
            <a:endParaRPr lang="fa-IR" dirty="0" smtClean="0"/>
          </a:p>
          <a:p>
            <a:pPr lvl="1"/>
            <a:r>
              <a:rPr lang="fa-IR" dirty="0" smtClean="0"/>
              <a:t>قابلیت مدیریت استثناء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مقدمه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783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 smtClean="0"/>
              <a:t>موارد زیر باید روی سیستم نصب شده باشد:</a:t>
            </a:r>
          </a:p>
          <a:p>
            <a:pPr lvl="1"/>
            <a:r>
              <a:rPr lang="fa-IR" sz="2800" dirty="0" smtClean="0"/>
              <a:t>آخرین ورژن نرم‌افزار </a:t>
            </a:r>
            <a:r>
              <a:rPr lang="en-US" sz="2800" dirty="0" smtClean="0"/>
              <a:t>Prolog</a:t>
            </a:r>
          </a:p>
          <a:p>
            <a:pPr lvl="1"/>
            <a:r>
              <a:rPr lang="en-US" sz="2800" dirty="0" smtClean="0"/>
              <a:t>.NET Framework</a:t>
            </a:r>
            <a:r>
              <a:rPr lang="fa-IR" sz="2800" dirty="0" smtClean="0"/>
              <a:t> نسخه 3.5 یا بالاتر</a:t>
            </a:r>
          </a:p>
          <a:p>
            <a:pPr lvl="1"/>
            <a:r>
              <a:rPr lang="en-US" sz="2800" dirty="0" smtClean="0"/>
              <a:t>Visual Studio</a:t>
            </a:r>
            <a:r>
              <a:rPr lang="fa-IR" sz="2800" dirty="0" smtClean="0"/>
              <a:t> (اختیاری، برای آسان‌تر شدن کار)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برای شروع</a:t>
            </a:r>
            <a:endParaRPr lang="en-US" dirty="0"/>
          </a:p>
        </p:txBody>
      </p:sp>
      <p:pic>
        <p:nvPicPr>
          <p:cNvPr id="7" name="Picture 6" descr="200px-Microsoft_.NET_Framework_v4.5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5740" y="5207317"/>
            <a:ext cx="2320992" cy="568643"/>
          </a:xfrm>
          <a:prstGeom prst="rect">
            <a:avLst/>
          </a:prstGeom>
        </p:spPr>
      </p:pic>
      <p:pic>
        <p:nvPicPr>
          <p:cNvPr id="8" name="Picture 7" descr="swip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275" y="4648199"/>
            <a:ext cx="1761162" cy="1450369"/>
          </a:xfrm>
          <a:prstGeom prst="rect">
            <a:avLst/>
          </a:prstGeom>
        </p:spPr>
      </p:pic>
      <p:pic>
        <p:nvPicPr>
          <p:cNvPr id="10" name="Picture 9" descr="visual-stud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3320" y="4726995"/>
            <a:ext cx="2727960" cy="1061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دانلود فایل‌های مورد نیاز از سایت</a:t>
            </a:r>
          </a:p>
          <a:p>
            <a:pPr lvl="1"/>
            <a:r>
              <a:rPr lang="en-US" sz="2800" dirty="0" smtClean="0"/>
              <a:t>http://www.lesta.de/prolog/swiplcs/download/index.htm</a:t>
            </a:r>
            <a:endParaRPr lang="fa-IR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برای شروع</a:t>
            </a:r>
            <a:endParaRPr lang="en-US" dirty="0"/>
          </a:p>
        </p:txBody>
      </p:sp>
      <p:pic>
        <p:nvPicPr>
          <p:cNvPr id="6" name="Picture 5" descr="csharp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1677" y="2702858"/>
            <a:ext cx="5759672" cy="3829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افزودن مسیر </a:t>
            </a:r>
            <a:r>
              <a:rPr lang="en-US" dirty="0" smtClean="0"/>
              <a:t>bin</a:t>
            </a:r>
            <a:r>
              <a:rPr lang="fa-IR" dirty="0" smtClean="0"/>
              <a:t> برنامه‌ی </a:t>
            </a:r>
            <a:r>
              <a:rPr lang="en-US" dirty="0" smtClean="0"/>
              <a:t>Prolog</a:t>
            </a:r>
            <a:r>
              <a:rPr lang="fa-IR" dirty="0" smtClean="0"/>
              <a:t> به مسیرهای سیستم عامل</a:t>
            </a:r>
          </a:p>
          <a:p>
            <a:pPr lvl="1"/>
            <a:r>
              <a:rPr lang="en-US" sz="2000" dirty="0" smtClean="0"/>
              <a:t>My Computer&gt;Properties</a:t>
            </a:r>
          </a:p>
          <a:p>
            <a:pPr lvl="1"/>
            <a:r>
              <a:rPr lang="en-US" sz="2000" dirty="0" smtClean="0"/>
              <a:t>Advanced system settings&gt;Advanced</a:t>
            </a:r>
          </a:p>
          <a:p>
            <a:pPr lvl="1"/>
            <a:r>
              <a:rPr lang="en-US" sz="2000" dirty="0" smtClean="0"/>
              <a:t>Environment Variables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برای شروع</a:t>
            </a:r>
            <a:endParaRPr lang="en-US" dirty="0"/>
          </a:p>
        </p:txBody>
      </p:sp>
      <p:pic>
        <p:nvPicPr>
          <p:cNvPr id="5" name="Picture 4" descr="e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082" y="2334184"/>
            <a:ext cx="3752850" cy="4152900"/>
          </a:xfrm>
          <a:prstGeom prst="rect">
            <a:avLst/>
          </a:prstGeom>
        </p:spPr>
      </p:pic>
      <p:pic>
        <p:nvPicPr>
          <p:cNvPr id="6" name="Picture 5" descr="en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8339" y="3616819"/>
            <a:ext cx="3400425" cy="14573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59506" y="4155141"/>
            <a:ext cx="739588" cy="3899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افزودن فایل‌ </a:t>
            </a:r>
            <a:r>
              <a:rPr lang="en-US" dirty="0" smtClean="0"/>
              <a:t>SwiPlCs.dll</a:t>
            </a:r>
            <a:r>
              <a:rPr lang="fa-IR" dirty="0" smtClean="0"/>
              <a:t> به پروژه‌ی </a:t>
            </a:r>
            <a:r>
              <a:rPr lang="en-US" dirty="0" smtClean="0"/>
              <a:t>.NET</a:t>
            </a:r>
            <a:endParaRPr lang="fa-I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برای شروع</a:t>
            </a:r>
            <a:endParaRPr lang="en-US" dirty="0"/>
          </a:p>
        </p:txBody>
      </p:sp>
      <p:pic>
        <p:nvPicPr>
          <p:cNvPr id="5" name="Picture 4" descr="r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229" y="2821081"/>
            <a:ext cx="2771775" cy="2990850"/>
          </a:xfrm>
          <a:prstGeom prst="rect">
            <a:avLst/>
          </a:prstGeom>
        </p:spPr>
      </p:pic>
      <p:pic>
        <p:nvPicPr>
          <p:cNvPr id="6" name="Picture 5" descr="re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469" y="2827925"/>
            <a:ext cx="2790825" cy="29813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365377" y="4155141"/>
            <a:ext cx="739588" cy="3899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برنامه</a:t>
            </a:r>
            <a:endParaRPr lang="en-US" dirty="0"/>
          </a:p>
        </p:txBody>
      </p:sp>
      <p:pic>
        <p:nvPicPr>
          <p:cNvPr id="7" name="Picture 6" descr="sa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3" y="1248894"/>
            <a:ext cx="8462516" cy="5272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ساختار کتابخانه</a:t>
            </a:r>
            <a:endParaRPr lang="en-US" dirty="0"/>
          </a:p>
        </p:txBody>
      </p:sp>
      <p:pic>
        <p:nvPicPr>
          <p:cNvPr id="5" name="Picture 4" descr="stru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295" y="1434072"/>
            <a:ext cx="6953250" cy="5038725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8122023" y="1775013"/>
            <a:ext cx="2541495" cy="1223682"/>
          </a:xfrm>
          <a:prstGeom prst="borderCallout2">
            <a:avLst>
              <a:gd name="adj1" fmla="val 18750"/>
              <a:gd name="adj2" fmla="val -8333"/>
              <a:gd name="adj3" fmla="val 18640"/>
              <a:gd name="adj4" fmla="val -45239"/>
              <a:gd name="adj5" fmla="val -10577"/>
              <a:gd name="adj6" fmla="val -12021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قسمت اصلی کتابخانه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و برقراری ارتباط</a:t>
            </a:r>
            <a:endParaRPr lang="en-US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710082" y="5177118"/>
            <a:ext cx="363071" cy="115644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2 7"/>
          <p:cNvSpPr/>
          <p:nvPr/>
        </p:nvSpPr>
        <p:spPr>
          <a:xfrm>
            <a:off x="8175812" y="3590365"/>
            <a:ext cx="2460812" cy="24204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490"/>
              <a:gd name="adj6" fmla="val -4284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algn="r" rtl="1"/>
            <a:r>
              <a:rPr lang="fa-IR" sz="2400" dirty="0" smtClean="0">
                <a:cs typeface="B Nazanin" pitchFamily="2" charset="-78"/>
              </a:rPr>
              <a:t>شامل بخش‌های:</a:t>
            </a:r>
          </a:p>
          <a:p>
            <a:pPr marL="174625" indent="-174625" algn="r" rtl="1"/>
            <a:endParaRPr lang="fa-IR" sz="2400" dirty="0" smtClean="0">
              <a:cs typeface="B Nazanin" pitchFamily="2" charset="-78"/>
            </a:endParaRPr>
          </a:p>
          <a:p>
            <a:pPr marL="174625" indent="-174625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برنامه‌های چندنخی</a:t>
            </a:r>
          </a:p>
          <a:p>
            <a:pPr marL="174625" indent="-174625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مدیریت استثنا</a:t>
            </a:r>
          </a:p>
          <a:p>
            <a:pPr marL="174625" indent="-174625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جریان‌های ورودی، خروجی، شبکه و ...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6825" y="5801508"/>
            <a:ext cx="468398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fa-IR" sz="1200" b="1" dirty="0" smtClean="0">
                <a:solidFill>
                  <a:srgbClr val="FF0000"/>
                </a:solidFill>
              </a:rPr>
              <a:t>27/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553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arent Bill of Rights presentation" id="{FFB8DD09-E889-436C-9890-EDCB8B87C37D}" vid="{0650B77A-9CFB-47E5-9969-37AE0A32A9A6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stantia-Franklin Gothic Book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stantia-Franklin Gothic Book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E507829-6D7C-4C56-8D46-9575E34331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TS103460553</Template>
  <TotalTime>0</TotalTime>
  <Words>917</Words>
  <Application>Microsoft Office PowerPoint</Application>
  <PresentationFormat>Custom</PresentationFormat>
  <Paragraphs>236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TS103460553</vt:lpstr>
      <vt:lpstr>اتصال C# به PROLOG</vt:lpstr>
      <vt:lpstr>مقدمه</vt:lpstr>
      <vt:lpstr>مقدمه</vt:lpstr>
      <vt:lpstr>برای شروع</vt:lpstr>
      <vt:lpstr>برای شروع</vt:lpstr>
      <vt:lpstr>برای شروع</vt:lpstr>
      <vt:lpstr>برای شروع</vt:lpstr>
      <vt:lpstr>نمونه برنامه</vt:lpstr>
      <vt:lpstr>ساختار کتابخانه</vt:lpstr>
      <vt:lpstr>فضای نام SbsSW.SwiPlCs</vt:lpstr>
      <vt:lpstr>کلاس PlEngine</vt:lpstr>
      <vt:lpstr>کلاس PlEngine</vt:lpstr>
      <vt:lpstr>ساختار PlTerm</vt:lpstr>
      <vt:lpstr>ساختار PlTerm</vt:lpstr>
      <vt:lpstr>کلاس PlTermV</vt:lpstr>
      <vt:lpstr>کلاس PlQuery</vt:lpstr>
      <vt:lpstr>کلاس PlQuery</vt:lpstr>
      <vt:lpstr>انواع راه‌های پرسش از Prolog</vt:lpstr>
      <vt:lpstr>انواع روش‌های پرسش از Prolog</vt:lpstr>
      <vt:lpstr>پیاده‌سازی اتوماتا سلولی یک-بعدی دو وضعیتی</vt:lpstr>
      <vt:lpstr>پیاده‌سازی اتوماتا سلولی یک-بعدی دو وضعیتی</vt:lpstr>
      <vt:lpstr>پیاده‌سازی اتوماتا سلولی یک-بعدی دو وضعیتی</vt:lpstr>
      <vt:lpstr>پیاده‌سازی اتوماتا سلولی یک-بعدی دو وضعیتی</vt:lpstr>
      <vt:lpstr>پیاده‌سازی اتوماتا سلولی یک-بعدی دو وضعیتی</vt:lpstr>
      <vt:lpstr>پیاده‌سازی اتوماتا سلولی یک-بعدی دو وضعیتی</vt:lpstr>
      <vt:lpstr>پیاده‌سازی</vt:lpstr>
      <vt:lpstr>پرسش و پاسخ</vt:lpstr>
      <vt:lpstr>با تشکر از توجه شما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2013-05-11T14:13:44Z</dcterms:created>
  <dcterms:modified xsi:type="dcterms:W3CDTF">2013-05-18T05:27:02Z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TC034605539991</vt:lpwstr>
  </property>
</Properties>
</file>