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91" r:id="rId1"/>
  </p:sldMasterIdLst>
  <p:sldIdLst>
    <p:sldId id="294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70" r:id="rId16"/>
    <p:sldId id="271" r:id="rId17"/>
    <p:sldId id="272" r:id="rId18"/>
    <p:sldId id="273" r:id="rId19"/>
    <p:sldId id="277" r:id="rId20"/>
    <p:sldId id="278" r:id="rId21"/>
    <p:sldId id="279" r:id="rId22"/>
    <p:sldId id="281" r:id="rId23"/>
    <p:sldId id="282" r:id="rId24"/>
    <p:sldId id="283" r:id="rId25"/>
    <p:sldId id="284" r:id="rId26"/>
    <p:sldId id="285" r:id="rId27"/>
    <p:sldId id="274" r:id="rId28"/>
    <p:sldId id="275" r:id="rId29"/>
    <p:sldId id="286" r:id="rId30"/>
    <p:sldId id="287" r:id="rId31"/>
    <p:sldId id="288" r:id="rId32"/>
    <p:sldId id="289" r:id="rId33"/>
    <p:sldId id="290" r:id="rId34"/>
    <p:sldId id="291" r:id="rId35"/>
    <p:sldId id="292" r:id="rId36"/>
    <p:sldId id="293" r:id="rId37"/>
    <p:sldId id="295" r:id="rId3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B0D05"/>
    <a:srgbClr val="FF6600"/>
    <a:srgbClr val="9900FF"/>
    <a:srgbClr val="B01C9E"/>
    <a:srgbClr val="E8661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588" autoAdjust="0"/>
    <p:restoredTop sz="94660"/>
  </p:normalViewPr>
  <p:slideViewPr>
    <p:cSldViewPr snapToGrid="0">
      <p:cViewPr varScale="1">
        <p:scale>
          <a:sx n="74" d="100"/>
          <a:sy n="74" d="100"/>
        </p:scale>
        <p:origin x="34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A745F-CBCD-4D3A-BCC7-4C6649BE8133}" type="datetimeFigureOut">
              <a:rPr lang="en-US" smtClean="0"/>
              <a:t>12/17/2015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38579-DF7F-4F05-B8C1-F27FD37D71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008484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ferris dir="l"/>
      </p:transition>
    </mc:Choice>
    <mc:Fallback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A745F-CBCD-4D3A-BCC7-4C6649BE8133}" type="datetimeFigureOut">
              <a:rPr lang="en-US" smtClean="0"/>
              <a:t>12/17/2015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38579-DF7F-4F05-B8C1-F27FD37D71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669912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ferris dir="l"/>
      </p:transition>
    </mc:Choice>
    <mc:Fallback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A745F-CBCD-4D3A-BCC7-4C6649BE8133}" type="datetimeFigureOut">
              <a:rPr lang="en-US" smtClean="0"/>
              <a:t>12/17/2015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38579-DF7F-4F05-B8C1-F27FD37D71C2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05107107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ferris dir="l"/>
      </p:transition>
    </mc:Choice>
    <mc:Fallback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A745F-CBCD-4D3A-BCC7-4C6649BE8133}" type="datetimeFigureOut">
              <a:rPr lang="en-US" smtClean="0"/>
              <a:t>12/17/2015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38579-DF7F-4F05-B8C1-F27FD37D71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254921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ferris dir="l"/>
      </p:transition>
    </mc:Choice>
    <mc:Fallback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A745F-CBCD-4D3A-BCC7-4C6649BE8133}" type="datetimeFigureOut">
              <a:rPr lang="en-US" smtClean="0"/>
              <a:t>12/17/2015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38579-DF7F-4F05-B8C1-F27FD37D71C2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82841970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ferris dir="l"/>
      </p:transition>
    </mc:Choice>
    <mc:Fallback>
      <p:transition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A745F-CBCD-4D3A-BCC7-4C6649BE8133}" type="datetimeFigureOut">
              <a:rPr lang="en-US" smtClean="0"/>
              <a:t>12/17/2015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38579-DF7F-4F05-B8C1-F27FD37D71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433376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ferris dir="l"/>
      </p:transition>
    </mc:Choice>
    <mc:Fallback>
      <p:transition spd="slow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A745F-CBCD-4D3A-BCC7-4C6649BE8133}" type="datetimeFigureOut">
              <a:rPr lang="en-US" smtClean="0"/>
              <a:t>12/17/2015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38579-DF7F-4F05-B8C1-F27FD37D71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394054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ferris dir="l"/>
      </p:transition>
    </mc:Choice>
    <mc:Fallback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A745F-CBCD-4D3A-BCC7-4C6649BE8133}" type="datetimeFigureOut">
              <a:rPr lang="en-US" smtClean="0"/>
              <a:t>12/17/2015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38579-DF7F-4F05-B8C1-F27FD37D71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867383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ferris dir="l"/>
      </p:transition>
    </mc:Choice>
    <mc:Fallback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A745F-CBCD-4D3A-BCC7-4C6649BE8133}" type="datetimeFigureOut">
              <a:rPr lang="en-US" smtClean="0"/>
              <a:t>12/17/2015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38579-DF7F-4F05-B8C1-F27FD37D71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616890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ferris dir="l"/>
      </p:transition>
    </mc:Choice>
    <mc:Fallback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A745F-CBCD-4D3A-BCC7-4C6649BE8133}" type="datetimeFigureOut">
              <a:rPr lang="en-US" smtClean="0"/>
              <a:t>12/17/2015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38579-DF7F-4F05-B8C1-F27FD37D71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078902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ferris dir="l"/>
      </p:transition>
    </mc:Choice>
    <mc:Fallback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A745F-CBCD-4D3A-BCC7-4C6649BE8133}" type="datetimeFigureOut">
              <a:rPr lang="en-US" smtClean="0"/>
              <a:t>12/17/2015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38579-DF7F-4F05-B8C1-F27FD37D71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691448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ferris dir="l"/>
      </p:transition>
    </mc:Choice>
    <mc:Fallback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A745F-CBCD-4D3A-BCC7-4C6649BE8133}" type="datetimeFigureOut">
              <a:rPr lang="en-US" smtClean="0"/>
              <a:t>12/17/2015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38579-DF7F-4F05-B8C1-F27FD37D71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845040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ferris dir="l"/>
      </p:transition>
    </mc:Choice>
    <mc:Fallback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A745F-CBCD-4D3A-BCC7-4C6649BE8133}" type="datetimeFigureOut">
              <a:rPr lang="en-US" smtClean="0"/>
              <a:t>12/17/2015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38579-DF7F-4F05-B8C1-F27FD37D71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115543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ferris dir="l"/>
      </p:transition>
    </mc:Choice>
    <mc:Fallback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A745F-CBCD-4D3A-BCC7-4C6649BE8133}" type="datetimeFigureOut">
              <a:rPr lang="en-US" smtClean="0"/>
              <a:t>12/17/2015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38579-DF7F-4F05-B8C1-F27FD37D71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081445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ferris dir="l"/>
      </p:transition>
    </mc:Choice>
    <mc:Fallback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A745F-CBCD-4D3A-BCC7-4C6649BE8133}" type="datetimeFigureOut">
              <a:rPr lang="en-US" smtClean="0"/>
              <a:t>12/17/2015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38579-DF7F-4F05-B8C1-F27FD37D71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241430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ferris dir="l"/>
      </p:transition>
    </mc:Choice>
    <mc:Fallback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A745F-CBCD-4D3A-BCC7-4C6649BE8133}" type="datetimeFigureOut">
              <a:rPr lang="en-US" smtClean="0"/>
              <a:t>12/17/2015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38579-DF7F-4F05-B8C1-F27FD37D71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168739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ferris dir="l"/>
      </p:transition>
    </mc:Choice>
    <mc:Fallback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7A745F-CBCD-4D3A-BCC7-4C6649BE8133}" type="datetimeFigureOut">
              <a:rPr lang="en-US" smtClean="0"/>
              <a:t>12/17/2015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72438579-DF7F-4F05-B8C1-F27FD37D71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83750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92" r:id="rId1"/>
    <p:sldLayoutId id="2147483993" r:id="rId2"/>
    <p:sldLayoutId id="2147483994" r:id="rId3"/>
    <p:sldLayoutId id="2147483995" r:id="rId4"/>
    <p:sldLayoutId id="2147483996" r:id="rId5"/>
    <p:sldLayoutId id="2147483997" r:id="rId6"/>
    <p:sldLayoutId id="2147483998" r:id="rId7"/>
    <p:sldLayoutId id="2147483999" r:id="rId8"/>
    <p:sldLayoutId id="2147484000" r:id="rId9"/>
    <p:sldLayoutId id="2147484001" r:id="rId10"/>
    <p:sldLayoutId id="2147484002" r:id="rId11"/>
    <p:sldLayoutId id="2147484003" r:id="rId12"/>
    <p:sldLayoutId id="2147484004" r:id="rId13"/>
    <p:sldLayoutId id="2147484005" r:id="rId14"/>
    <p:sldLayoutId id="2147484006" r:id="rId15"/>
    <p:sldLayoutId id="2147484007" r:id="rId16"/>
  </p:sldLayoutIdLst>
  <mc:AlternateContent xmlns:mc="http://schemas.openxmlformats.org/markup-compatibility/2006">
    <mc:Choice xmlns:p14="http://schemas.microsoft.com/office/powerpoint/2010/main" Requires="p14">
      <p:transition spd="slow" p14:dur="2000">
        <p14:ferris dir="l"/>
      </p:transition>
    </mc:Choice>
    <mc:Fallback>
      <p:transition spd="slow">
        <p:fade/>
      </p:transition>
    </mc:Fallback>
  </mc:AlternateConten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3792" y="746975"/>
            <a:ext cx="8720209" cy="5307929"/>
          </a:xfrm>
        </p:spPr>
      </p:pic>
    </p:spTree>
    <p:extLst>
      <p:ext uri="{BB962C8B-B14F-4D97-AF65-F5344CB8AC3E}">
        <p14:creationId xmlns:p14="http://schemas.microsoft.com/office/powerpoint/2010/main" val="29937869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4303" y="0"/>
            <a:ext cx="8596668" cy="1320800"/>
          </a:xfrm>
        </p:spPr>
        <p:txBody>
          <a:bodyPr/>
          <a:lstStyle/>
          <a:p>
            <a:pPr algn="ctr" rtl="1"/>
            <a:r>
              <a:rPr lang="fa-IR" dirty="0" smtClean="0"/>
              <a:t>جهانی شدن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9093" y="1558344"/>
            <a:ext cx="8964909" cy="4842455"/>
          </a:xfrm>
        </p:spPr>
        <p:txBody>
          <a:bodyPr>
            <a:normAutofit lnSpcReduction="10000"/>
          </a:bodyPr>
          <a:lstStyle/>
          <a:p>
            <a:pPr algn="just" rtl="1"/>
            <a:r>
              <a:rPr lang="fa-IR" sz="2400" dirty="0">
                <a:cs typeface="B Nazanin" panose="00000400000000000000" pitchFamily="2" charset="-78"/>
              </a:rPr>
              <a:t>جهانی شدن </a:t>
            </a:r>
            <a:r>
              <a:rPr lang="fa-IR" sz="2400" dirty="0" smtClean="0">
                <a:solidFill>
                  <a:srgbClr val="00B0F0"/>
                </a:solidFill>
                <a:cs typeface="B Nazanin" panose="00000400000000000000" pitchFamily="2" charset="-78"/>
              </a:rPr>
              <a:t>فرایندی</a:t>
            </a:r>
            <a:r>
              <a:rPr lang="fa-IR" sz="2400" dirty="0" smtClean="0">
                <a:cs typeface="B Nazanin" panose="00000400000000000000" pitchFamily="2" charset="-78"/>
              </a:rPr>
              <a:t> است </a:t>
            </a:r>
            <a:r>
              <a:rPr lang="fa-IR" sz="2400" dirty="0">
                <a:cs typeface="B Nazanin" panose="00000400000000000000" pitchFamily="2" charset="-78"/>
              </a:rPr>
              <a:t>که بدان وسیله </a:t>
            </a:r>
            <a:r>
              <a:rPr lang="fa-IR" sz="2400" dirty="0">
                <a:solidFill>
                  <a:srgbClr val="00B0F0"/>
                </a:solidFill>
                <a:cs typeface="B Nazanin" panose="00000400000000000000" pitchFamily="2" charset="-78"/>
              </a:rPr>
              <a:t>تدوین ، اجرا و ارزیابی </a:t>
            </a:r>
            <a:r>
              <a:rPr lang="fa-IR" sz="2400" dirty="0">
                <a:cs typeface="B Nazanin" panose="00000400000000000000" pitchFamily="2" charset="-78"/>
              </a:rPr>
              <a:t>استراتژی در </a:t>
            </a:r>
            <a:r>
              <a:rPr lang="fa-IR" sz="2400" dirty="0">
                <a:solidFill>
                  <a:srgbClr val="00B0F0"/>
                </a:solidFill>
                <a:cs typeface="B Nazanin" panose="00000400000000000000" pitchFamily="2" charset="-78"/>
              </a:rPr>
              <a:t>سطح جهانی</a:t>
            </a:r>
            <a:r>
              <a:rPr lang="fa-IR" sz="2400" dirty="0">
                <a:cs typeface="B Nazanin" panose="00000400000000000000" pitchFamily="2" charset="-78"/>
              </a:rPr>
              <a:t> یکپارچه میشود . </a:t>
            </a:r>
            <a:endParaRPr lang="fa-IR" sz="2400" dirty="0" smtClean="0">
              <a:cs typeface="B Nazanin" panose="00000400000000000000" pitchFamily="2" charset="-78"/>
            </a:endParaRPr>
          </a:p>
          <a:p>
            <a:pPr algn="just" rtl="1"/>
            <a:r>
              <a:rPr lang="fa-IR" sz="2400" dirty="0" smtClean="0">
                <a:cs typeface="B Nazanin" panose="00000400000000000000" pitchFamily="2" charset="-78"/>
              </a:rPr>
              <a:t>به </a:t>
            </a:r>
            <a:r>
              <a:rPr lang="fa-IR" sz="2400" dirty="0">
                <a:cs typeface="B Nazanin" panose="00000400000000000000" pitchFamily="2" charset="-78"/>
              </a:rPr>
              <a:t>هنگام تدوین استراتژی جهانی شرکت می کوشد در سراسر دنیا با محصولاتی که دارای بیشترین ارزش باشند و پایین ترین هزینه تولید و عرضه شوند ، نیاز مشتریان در سراسر دنیا تامین کند </a:t>
            </a:r>
            <a:r>
              <a:rPr lang="fa-IR" sz="2400" dirty="0" smtClean="0">
                <a:cs typeface="B Nazanin" panose="00000400000000000000" pitchFamily="2" charset="-78"/>
              </a:rPr>
              <a:t>.</a:t>
            </a:r>
          </a:p>
          <a:p>
            <a:pPr algn="just" rtl="1"/>
            <a:r>
              <a:rPr lang="fa-IR" sz="2400" dirty="0" smtClean="0">
                <a:cs typeface="B Nazanin" panose="00000400000000000000" pitchFamily="2" charset="-78"/>
              </a:rPr>
              <a:t> </a:t>
            </a:r>
            <a:r>
              <a:rPr lang="fa-IR" sz="2400" dirty="0">
                <a:cs typeface="B Nazanin" panose="00000400000000000000" pitchFamily="2" charset="-78"/>
              </a:rPr>
              <a:t>استراتژی جهانی مستلزم </a:t>
            </a:r>
            <a:r>
              <a:rPr lang="fa-IR" sz="2400" dirty="0">
                <a:solidFill>
                  <a:srgbClr val="00B0F0"/>
                </a:solidFill>
                <a:cs typeface="B Nazanin" panose="00000400000000000000" pitchFamily="2" charset="-78"/>
              </a:rPr>
              <a:t>طرح ریزی ، تولید و عرضه </a:t>
            </a:r>
            <a:r>
              <a:rPr lang="fa-IR" sz="2400" dirty="0">
                <a:cs typeface="B Nazanin" panose="00000400000000000000" pitchFamily="2" charset="-78"/>
              </a:rPr>
              <a:t>محصولات در سراسر جهان است و نه عرضه و تولید این محصولات در برخی از کشورهای مشخص </a:t>
            </a:r>
            <a:r>
              <a:rPr lang="fa-IR" sz="2400" dirty="0" smtClean="0">
                <a:cs typeface="B Nazanin" panose="00000400000000000000" pitchFamily="2" charset="-78"/>
              </a:rPr>
              <a:t>.</a:t>
            </a:r>
          </a:p>
          <a:p>
            <a:pPr algn="just" rtl="1"/>
            <a:r>
              <a:rPr lang="fa-IR" sz="2400" dirty="0" smtClean="0">
                <a:cs typeface="B Nazanin" panose="00000400000000000000" pitchFamily="2" charset="-78"/>
              </a:rPr>
              <a:t> </a:t>
            </a:r>
            <a:r>
              <a:rPr lang="fa-IR" sz="2400" dirty="0">
                <a:solidFill>
                  <a:srgbClr val="00B0F0"/>
                </a:solidFill>
                <a:cs typeface="B Nazanin" panose="00000400000000000000" pitchFamily="2" charset="-78"/>
              </a:rPr>
              <a:t>دیوید شانگز </a:t>
            </a:r>
            <a:r>
              <a:rPr lang="fa-IR" sz="2400" dirty="0">
                <a:cs typeface="B Nazanin" panose="00000400000000000000" pitchFamily="2" charset="-78"/>
              </a:rPr>
              <a:t>بر این باور است که </a:t>
            </a:r>
            <a:r>
              <a:rPr lang="fa-IR" sz="2400" dirty="0">
                <a:solidFill>
                  <a:srgbClr val="00B0F0"/>
                </a:solidFill>
                <a:cs typeface="B Nazanin" panose="00000400000000000000" pitchFamily="2" charset="-78"/>
              </a:rPr>
              <a:t>سه عامل </a:t>
            </a:r>
            <a:r>
              <a:rPr lang="fa-IR" sz="2400" dirty="0">
                <a:cs typeface="B Nazanin" panose="00000400000000000000" pitchFamily="2" charset="-78"/>
              </a:rPr>
              <a:t>عمده موجب میشود که شرکتها به شرکتهای بین المللی بپیوندند و فعالیتهای خود را به سطح جهانی گسترش دهند :</a:t>
            </a:r>
            <a:endParaRPr lang="en-US" sz="2400" dirty="0">
              <a:cs typeface="B Nazanin" panose="00000400000000000000" pitchFamily="2" charset="-78"/>
            </a:endParaRPr>
          </a:p>
          <a:p>
            <a:pPr algn="just" rtl="1">
              <a:buFont typeface="+mj-lt"/>
              <a:buAutoNum type="arabicPeriod"/>
            </a:pPr>
            <a:r>
              <a:rPr lang="fa-IR" sz="2400" dirty="0" smtClean="0">
                <a:cs typeface="B Nazanin" panose="00000400000000000000" pitchFamily="2" charset="-78"/>
              </a:rPr>
              <a:t>اشباع </a:t>
            </a:r>
            <a:r>
              <a:rPr lang="fa-IR" sz="2400" dirty="0">
                <a:cs typeface="B Nazanin" panose="00000400000000000000" pitchFamily="2" charset="-78"/>
              </a:rPr>
              <a:t>شدن سیستم اقتصادی کشورهای صنعتی </a:t>
            </a:r>
            <a:endParaRPr lang="en-US" sz="2400" dirty="0">
              <a:cs typeface="B Nazanin" panose="00000400000000000000" pitchFamily="2" charset="-78"/>
            </a:endParaRPr>
          </a:p>
          <a:p>
            <a:pPr algn="just" rtl="1">
              <a:buFont typeface="+mj-lt"/>
              <a:buAutoNum type="arabicPeriod"/>
            </a:pPr>
            <a:r>
              <a:rPr lang="fa-IR" sz="2400" dirty="0" smtClean="0">
                <a:cs typeface="B Nazanin" panose="00000400000000000000" pitchFamily="2" charset="-78"/>
              </a:rPr>
              <a:t>پیدایش </a:t>
            </a:r>
            <a:r>
              <a:rPr lang="fa-IR" sz="2400" dirty="0">
                <a:cs typeface="B Nazanin" panose="00000400000000000000" pitchFamily="2" charset="-78"/>
              </a:rPr>
              <a:t>بازارهای جدید جغرافیایی و مناطق یا صحنه های جدید تجاری </a:t>
            </a:r>
            <a:endParaRPr lang="en-US" sz="2400" dirty="0">
              <a:cs typeface="B Nazanin" panose="00000400000000000000" pitchFamily="2" charset="-78"/>
            </a:endParaRPr>
          </a:p>
          <a:p>
            <a:pPr algn="just" rtl="1">
              <a:buFont typeface="+mj-lt"/>
              <a:buAutoNum type="arabicPeriod"/>
            </a:pPr>
            <a:r>
              <a:rPr lang="fa-IR" sz="2400" dirty="0" smtClean="0">
                <a:cs typeface="B Nazanin" panose="00000400000000000000" pitchFamily="2" charset="-78"/>
              </a:rPr>
              <a:t>جهانی </a:t>
            </a:r>
            <a:r>
              <a:rPr lang="fa-IR" sz="2400" dirty="0">
                <a:cs typeface="B Nazanin" panose="00000400000000000000" pitchFamily="2" charset="-78"/>
              </a:rPr>
              <a:t>شدن سیستم های مالی</a:t>
            </a:r>
            <a:endParaRPr lang="en-US" sz="2400" dirty="0">
              <a:cs typeface="B Nazanin" panose="00000400000000000000" pitchFamily="2" charset="-78"/>
            </a:endParaRPr>
          </a:p>
          <a:p>
            <a:pPr algn="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054080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ferris dir="l"/>
      </p:transition>
    </mc:Choice>
    <mc:Fallback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dirty="0" smtClean="0"/>
              <a:t> مکزیک :اوضاع سیاسی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 rtl="1">
              <a:lnSpc>
                <a:spcPct val="200000"/>
              </a:lnSpc>
            </a:pPr>
            <a:r>
              <a:rPr lang="fa-IR" sz="2400" dirty="0">
                <a:solidFill>
                  <a:schemeClr val="accent3">
                    <a:lumMod val="75000"/>
                  </a:schemeClr>
                </a:solidFill>
                <a:cs typeface="B Nazanin" panose="00000400000000000000" pitchFamily="2" charset="-78"/>
              </a:rPr>
              <a:t>تدوین قرارداد تجارت آزاد آمریکای شمالی (نفتا</a:t>
            </a:r>
            <a:r>
              <a:rPr lang="fa-IR" sz="2400" dirty="0">
                <a:cs typeface="B Nazanin" panose="00000400000000000000" pitchFamily="2" charset="-78"/>
              </a:rPr>
              <a:t>) و در نتیجه </a:t>
            </a:r>
            <a:r>
              <a:rPr lang="fa-IR" sz="2400" dirty="0">
                <a:solidFill>
                  <a:schemeClr val="accent3">
                    <a:lumMod val="75000"/>
                  </a:schemeClr>
                </a:solidFill>
                <a:cs typeface="B Nazanin" panose="00000400000000000000" pitchFamily="2" charset="-78"/>
              </a:rPr>
              <a:t>کاهش تعرفه ها </a:t>
            </a:r>
            <a:r>
              <a:rPr lang="fa-IR" sz="2400" dirty="0" smtClean="0">
                <a:cs typeface="B Nazanin" panose="00000400000000000000" pitchFamily="2" charset="-78"/>
              </a:rPr>
              <a:t>باعث </a:t>
            </a:r>
            <a:r>
              <a:rPr lang="fa-IR" sz="2400" dirty="0">
                <a:cs typeface="B Nazanin" panose="00000400000000000000" pitchFamily="2" charset="-78"/>
              </a:rPr>
              <a:t>شد که تجارت بین ایالت متحده آمریکا و مکزیک با سرعت افزایش یابد . </a:t>
            </a:r>
            <a:endParaRPr lang="fa-IR" sz="2400" dirty="0" smtClean="0">
              <a:cs typeface="B Nazanin" panose="00000400000000000000" pitchFamily="2" charset="-78"/>
            </a:endParaRPr>
          </a:p>
          <a:p>
            <a:pPr algn="just" rtl="1">
              <a:lnSpc>
                <a:spcPct val="200000"/>
              </a:lnSpc>
            </a:pPr>
            <a:r>
              <a:rPr lang="fa-IR" sz="2400" dirty="0" smtClean="0">
                <a:cs typeface="B Nazanin" panose="00000400000000000000" pitchFamily="2" charset="-78"/>
              </a:rPr>
              <a:t>نفتا </a:t>
            </a:r>
            <a:r>
              <a:rPr lang="fa-IR" sz="2400" dirty="0">
                <a:cs typeface="B Nazanin" panose="00000400000000000000" pitchFamily="2" charset="-78"/>
              </a:rPr>
              <a:t>باعث شد که مکزیک بتواند خود را از </a:t>
            </a:r>
            <a:r>
              <a:rPr lang="fa-IR" sz="2400" dirty="0" smtClean="0">
                <a:cs typeface="B Nazanin" panose="00000400000000000000" pitchFamily="2" charset="-78"/>
              </a:rPr>
              <a:t>بحران </a:t>
            </a:r>
            <a:r>
              <a:rPr lang="fa-IR" sz="2400" dirty="0">
                <a:cs typeface="B Nazanin" panose="00000400000000000000" pitchFamily="2" charset="-78"/>
              </a:rPr>
              <a:t>نجات دهد </a:t>
            </a:r>
            <a:r>
              <a:rPr lang="fa-IR" sz="2400" dirty="0" smtClean="0">
                <a:cs typeface="B Nazanin" panose="00000400000000000000" pitchFamily="2" charset="-78"/>
              </a:rPr>
              <a:t>.</a:t>
            </a:r>
          </a:p>
          <a:p>
            <a:pPr algn="just" rtl="1">
              <a:lnSpc>
                <a:spcPct val="200000"/>
              </a:lnSpc>
            </a:pPr>
            <a:r>
              <a:rPr lang="fa-IR" sz="2400" dirty="0" smtClean="0">
                <a:cs typeface="B Nazanin" panose="00000400000000000000" pitchFamily="2" charset="-78"/>
              </a:rPr>
              <a:t>در </a:t>
            </a:r>
            <a:r>
              <a:rPr lang="fa-IR" sz="2400" dirty="0">
                <a:cs typeface="B Nazanin" panose="00000400000000000000" pitchFamily="2" charset="-78"/>
              </a:rPr>
              <a:t>ژانویه 1998 مکزیک توانست از نظر صدور محصولات به بازارهای آمریکا از ژاپن پیشی بگیرد و تنها پس از کانادا قرار گیرد . </a:t>
            </a:r>
            <a:endParaRPr lang="en-US" sz="2400" dirty="0">
              <a:cs typeface="B Nazanin" panose="00000400000000000000" pitchFamily="2" charset="-78"/>
            </a:endParaRPr>
          </a:p>
          <a:p>
            <a:pPr algn="r" rt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803727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ferris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94445"/>
            <a:ext cx="8596668" cy="1320800"/>
          </a:xfrm>
        </p:spPr>
        <p:txBody>
          <a:bodyPr>
            <a:normAutofit/>
          </a:bodyPr>
          <a:lstStyle/>
          <a:p>
            <a:pPr algn="ctr" rtl="1"/>
            <a:r>
              <a:rPr lang="fa-IR" dirty="0" smtClean="0"/>
              <a:t>مرزهای آن  با ایالت متحده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276" y="1648496"/>
            <a:ext cx="8771726" cy="4159876"/>
          </a:xfrm>
        </p:spPr>
        <p:txBody>
          <a:bodyPr>
            <a:noAutofit/>
          </a:bodyPr>
          <a:lstStyle/>
          <a:p>
            <a:pPr algn="just" rtl="1"/>
            <a:r>
              <a:rPr lang="fa-IR" sz="2800" dirty="0">
                <a:cs typeface="B Nazanin" panose="00000400000000000000" pitchFamily="2" charset="-78"/>
              </a:rPr>
              <a:t>مکزیک با آمریکا 2100 مایل مرز دارد </a:t>
            </a:r>
            <a:r>
              <a:rPr lang="fa-IR" sz="2800" dirty="0" smtClean="0">
                <a:cs typeface="B Nazanin" panose="00000400000000000000" pitchFamily="2" charset="-78"/>
              </a:rPr>
              <a:t> </a:t>
            </a:r>
            <a:r>
              <a:rPr lang="fa-IR" sz="2800" dirty="0">
                <a:cs typeface="B Nazanin" panose="00000400000000000000" pitchFamily="2" charset="-78"/>
              </a:rPr>
              <a:t>و در زمان کنونی بیش از 1500 واحد تولیدی در داخل مرز مکزیک قرار </a:t>
            </a:r>
            <a:r>
              <a:rPr lang="fa-IR" sz="2800" dirty="0" smtClean="0">
                <a:cs typeface="B Nazanin" panose="00000400000000000000" pitchFamily="2" charset="-78"/>
              </a:rPr>
              <a:t>دارد.</a:t>
            </a:r>
            <a:endParaRPr lang="fa-IR" sz="2800" dirty="0" smtClean="0">
              <a:cs typeface="B Nazanin" panose="00000400000000000000" pitchFamily="2" charset="-78"/>
            </a:endParaRPr>
          </a:p>
          <a:p>
            <a:pPr algn="just" rtl="1"/>
            <a:r>
              <a:rPr lang="fa-IR" sz="2800" dirty="0" smtClean="0">
                <a:cs typeface="B Nazanin" panose="00000400000000000000" pitchFamily="2" charset="-78"/>
              </a:rPr>
              <a:t> </a:t>
            </a:r>
            <a:r>
              <a:rPr lang="fa-IR" sz="2800" dirty="0">
                <a:cs typeface="B Nazanin" panose="00000400000000000000" pitchFamily="2" charset="-78"/>
              </a:rPr>
              <a:t>بسیاری از صاحب نظران بر این باورند که این واحدهای تولیدی برای حفظ مزیت رقابتی ایالات متحده آمریکا در سطح جهانی از اهمیت زیادی برخوردارند </a:t>
            </a:r>
            <a:r>
              <a:rPr lang="fa-IR" sz="2800" dirty="0" smtClean="0">
                <a:cs typeface="B Nazanin" panose="00000400000000000000" pitchFamily="2" charset="-78"/>
              </a:rPr>
              <a:t>.</a:t>
            </a:r>
          </a:p>
          <a:p>
            <a:pPr algn="just" rtl="1"/>
            <a:r>
              <a:rPr lang="fa-IR" sz="2800" dirty="0" smtClean="0">
                <a:cs typeface="B Nazanin" panose="00000400000000000000" pitchFamily="2" charset="-78"/>
              </a:rPr>
              <a:t> </a:t>
            </a:r>
            <a:r>
              <a:rPr lang="fa-IR" sz="2800" dirty="0">
                <a:cs typeface="B Nazanin" panose="00000400000000000000" pitchFamily="2" charset="-78"/>
              </a:rPr>
              <a:t>از نظر جذب سرمایه های خارجی و تاسیس واحدهای تولیدی در دنیای پیشرفته ، در زمان کنونی تنها پس از چین قرار میگیرد </a:t>
            </a:r>
            <a:r>
              <a:rPr lang="fa-IR" sz="2800" dirty="0" smtClean="0">
                <a:cs typeface="B Nazanin" panose="00000400000000000000" pitchFamily="2" charset="-78"/>
              </a:rPr>
              <a:t>.</a:t>
            </a:r>
          </a:p>
          <a:p>
            <a:pPr algn="just" rtl="1"/>
            <a:r>
              <a:rPr lang="fa-IR" sz="2800" dirty="0" smtClean="0">
                <a:cs typeface="B Nazanin" panose="00000400000000000000" pitchFamily="2" charset="-78"/>
              </a:rPr>
              <a:t> </a:t>
            </a:r>
            <a:r>
              <a:rPr lang="fa-IR" sz="2800" dirty="0">
                <a:cs typeface="B Nazanin" panose="00000400000000000000" pitchFamily="2" charset="-78"/>
              </a:rPr>
              <a:t>به عنوان مثال در کوئی داد خوآرز که در فاصله بین اقیانوس آرام و خلیج مکزیک قرار گرفته و تنها 15 دقیقه </a:t>
            </a:r>
            <a:r>
              <a:rPr lang="fa-IR" sz="2800" dirty="0" smtClean="0">
                <a:cs typeface="B Nazanin" panose="00000400000000000000" pitchFamily="2" charset="-78"/>
              </a:rPr>
              <a:t>با ال </a:t>
            </a:r>
            <a:r>
              <a:rPr lang="fa-IR" sz="2800" dirty="0">
                <a:cs typeface="B Nazanin" panose="00000400000000000000" pitchFamily="2" charset="-78"/>
              </a:rPr>
              <a:t>پاسو فاصله دارد 235 کارخانه وجود دارد و بیش از 375000 نفر در آنها کار می کنند و این بزرگترین مرز واحدهای تولیدی مشترک آمریکا و مکزیک در سراسر این مرز است .</a:t>
            </a:r>
            <a:endParaRPr lang="en-US" sz="2800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28048018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ferris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7182" y="0"/>
            <a:ext cx="8596668" cy="1320800"/>
          </a:xfrm>
        </p:spPr>
        <p:txBody>
          <a:bodyPr/>
          <a:lstStyle/>
          <a:p>
            <a:pPr algn="ctr" rtl="1"/>
            <a:r>
              <a:rPr lang="fa-IR" dirty="0" smtClean="0"/>
              <a:t>فرهنگ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7182" y="1671192"/>
            <a:ext cx="8596668" cy="3880773"/>
          </a:xfrm>
        </p:spPr>
        <p:txBody>
          <a:bodyPr>
            <a:noAutofit/>
          </a:bodyPr>
          <a:lstStyle/>
          <a:p>
            <a:pPr algn="just" rtl="1"/>
            <a:r>
              <a:rPr lang="fa-IR" sz="2400" dirty="0">
                <a:cs typeface="B Nazanin" panose="00000400000000000000" pitchFamily="2" charset="-78"/>
              </a:rPr>
              <a:t>از نظر مدرسه ، کلیسا ، واحد تجاری و خانواده ، مکزیک همیشه یک جامعه خودکامه بوده و هست . </a:t>
            </a:r>
            <a:endParaRPr lang="fa-IR" sz="2400" dirty="0" smtClean="0">
              <a:cs typeface="B Nazanin" panose="00000400000000000000" pitchFamily="2" charset="-78"/>
            </a:endParaRPr>
          </a:p>
          <a:p>
            <a:pPr algn="just" rtl="1"/>
            <a:r>
              <a:rPr lang="fa-IR" sz="2400" dirty="0" smtClean="0">
                <a:cs typeface="B Nazanin" panose="00000400000000000000" pitchFamily="2" charset="-78"/>
              </a:rPr>
              <a:t>کارفرمایان </a:t>
            </a:r>
            <a:r>
              <a:rPr lang="fa-IR" sz="2400" dirty="0">
                <a:cs typeface="B Nazanin" panose="00000400000000000000" pitchFamily="2" charset="-78"/>
              </a:rPr>
              <a:t>همواره در جستجوی کارگرانی هستند که سربه زیر ، فرمانبردار و مودب باشند و کارگرانی را که نوآور خلاق و مستقل هستند استخدام نمی کنند </a:t>
            </a:r>
            <a:r>
              <a:rPr lang="fa-IR" sz="2400" dirty="0" smtClean="0">
                <a:cs typeface="B Nazanin" panose="00000400000000000000" pitchFamily="2" charset="-78"/>
              </a:rPr>
              <a:t>.</a:t>
            </a:r>
          </a:p>
          <a:p>
            <a:pPr algn="just" rtl="1"/>
            <a:r>
              <a:rPr lang="fa-IR" sz="2400" dirty="0" smtClean="0">
                <a:cs typeface="B Nazanin" panose="00000400000000000000" pitchFamily="2" charset="-78"/>
              </a:rPr>
              <a:t> </a:t>
            </a:r>
            <a:r>
              <a:rPr lang="fa-IR" sz="2400" dirty="0">
                <a:cs typeface="B Nazanin" panose="00000400000000000000" pitchFamily="2" charset="-78"/>
              </a:rPr>
              <a:t>کارگران مکزیکی بیشتر تمایل دارند که کار تعیین شده ای را انجام دهند و کمتر در صدد حل مسائل بر می آیند . </a:t>
            </a:r>
            <a:endParaRPr lang="fa-IR" sz="2400" dirty="0" smtClean="0">
              <a:cs typeface="B Nazanin" panose="00000400000000000000" pitchFamily="2" charset="-78"/>
            </a:endParaRPr>
          </a:p>
          <a:p>
            <a:pPr algn="just" rtl="1"/>
            <a:r>
              <a:rPr lang="fa-IR" sz="2400" dirty="0" smtClean="0">
                <a:cs typeface="B Nazanin" panose="00000400000000000000" pitchFamily="2" charset="-78"/>
              </a:rPr>
              <a:t>مکزیکی </a:t>
            </a:r>
            <a:r>
              <a:rPr lang="fa-IR" sz="2400" dirty="0">
                <a:cs typeface="B Nazanin" panose="00000400000000000000" pitchFamily="2" charset="-78"/>
              </a:rPr>
              <a:t>ها خواستار هماهنگی (نه تعارض) می باشند . </a:t>
            </a:r>
            <a:endParaRPr lang="fa-IR" sz="2400" dirty="0" smtClean="0">
              <a:cs typeface="B Nazanin" panose="00000400000000000000" pitchFamily="2" charset="-78"/>
            </a:endParaRPr>
          </a:p>
          <a:p>
            <a:pPr algn="just" rtl="1"/>
            <a:r>
              <a:rPr lang="fa-IR" sz="2400" dirty="0" smtClean="0">
                <a:cs typeface="B Nazanin" panose="00000400000000000000" pitchFamily="2" charset="-78"/>
              </a:rPr>
              <a:t>در </a:t>
            </a:r>
            <a:r>
              <a:rPr lang="fa-IR" sz="2400" dirty="0">
                <a:cs typeface="B Nazanin" panose="00000400000000000000" pitchFamily="2" charset="-78"/>
              </a:rPr>
              <a:t>مکزیک تمایل به هماهنگی جزء جدانشدنی رابطه بین کارگر و مدیر است . در مکزیک ، در مقایسه با ایالات متحده آمریکا ، تضاد ، تعارض ، اصطکاک یا برخورد بین افراد در سازمان تحمل پذیر نیست . </a:t>
            </a:r>
            <a:endParaRPr lang="en-US" sz="2400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31675147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ferris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1"/>
            <a:r>
              <a:rPr lang="fa-IR" dirty="0" smtClean="0"/>
              <a:t>فرصت های جدید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439372"/>
            <a:ext cx="8596668" cy="3880773"/>
          </a:xfrm>
        </p:spPr>
        <p:txBody>
          <a:bodyPr>
            <a:noAutofit/>
          </a:bodyPr>
          <a:lstStyle/>
          <a:p>
            <a:pPr algn="just" rtl="1">
              <a:lnSpc>
                <a:spcPct val="200000"/>
              </a:lnSpc>
            </a:pPr>
            <a:r>
              <a:rPr lang="fa-IR" sz="2400" dirty="0">
                <a:cs typeface="B Nazanin" panose="00000400000000000000" pitchFamily="2" charset="-78"/>
              </a:rPr>
              <a:t>به چندین دلیل برای تجارت و بازرگانی ، مکزیک مکان مناسبی است </a:t>
            </a:r>
            <a:r>
              <a:rPr lang="fa-IR" sz="2400" dirty="0" smtClean="0">
                <a:cs typeface="B Nazanin" panose="00000400000000000000" pitchFamily="2" charset="-78"/>
              </a:rPr>
              <a:t>:</a:t>
            </a:r>
          </a:p>
          <a:p>
            <a:pPr algn="just" rtl="1">
              <a:lnSpc>
                <a:spcPct val="200000"/>
              </a:lnSpc>
              <a:buFont typeface="+mj-lt"/>
              <a:buAutoNum type="arabicPeriod"/>
            </a:pPr>
            <a:r>
              <a:rPr lang="fa-IR" sz="2400" dirty="0" smtClean="0">
                <a:cs typeface="B Nazanin" panose="00000400000000000000" pitchFamily="2" charset="-78"/>
              </a:rPr>
              <a:t>یکی </a:t>
            </a:r>
            <a:r>
              <a:rPr lang="fa-IR" sz="2400" dirty="0">
                <a:cs typeface="B Nazanin" panose="00000400000000000000" pitchFamily="2" charset="-78"/>
              </a:rPr>
              <a:t>از دلیل های مهم این است که این کشور مردمی </a:t>
            </a:r>
            <a:r>
              <a:rPr lang="fa-IR" sz="2400" dirty="0">
                <a:solidFill>
                  <a:srgbClr val="0070C0"/>
                </a:solidFill>
                <a:cs typeface="B Nazanin" panose="00000400000000000000" pitchFamily="2" charset="-78"/>
              </a:rPr>
              <a:t>سخت کوش </a:t>
            </a:r>
            <a:r>
              <a:rPr lang="fa-IR" sz="2400" dirty="0">
                <a:cs typeface="B Nazanin" panose="00000400000000000000" pitchFamily="2" charset="-78"/>
              </a:rPr>
              <a:t>دارد . </a:t>
            </a:r>
            <a:endParaRPr lang="fa-IR" sz="2400" dirty="0" smtClean="0">
              <a:cs typeface="B Nazanin" panose="00000400000000000000" pitchFamily="2" charset="-78"/>
            </a:endParaRPr>
          </a:p>
          <a:p>
            <a:pPr algn="just" rtl="1">
              <a:lnSpc>
                <a:spcPct val="200000"/>
              </a:lnSpc>
              <a:buFont typeface="+mj-lt"/>
              <a:buAutoNum type="arabicPeriod"/>
            </a:pPr>
            <a:r>
              <a:rPr lang="fa-IR" sz="2400" dirty="0" smtClean="0">
                <a:cs typeface="B Nazanin" panose="00000400000000000000" pitchFamily="2" charset="-78"/>
              </a:rPr>
              <a:t>دومین </a:t>
            </a:r>
            <a:r>
              <a:rPr lang="fa-IR" sz="2400" dirty="0">
                <a:cs typeface="B Nazanin" panose="00000400000000000000" pitchFamily="2" charset="-78"/>
              </a:rPr>
              <a:t>دلیل </a:t>
            </a:r>
            <a:r>
              <a:rPr lang="fa-IR" sz="2400" dirty="0">
                <a:solidFill>
                  <a:srgbClr val="0070C0"/>
                </a:solidFill>
                <a:cs typeface="B Nazanin" panose="00000400000000000000" pitchFamily="2" charset="-78"/>
              </a:rPr>
              <a:t>مالیات بر سود شرکتها پایین </a:t>
            </a:r>
            <a:r>
              <a:rPr lang="fa-IR" sz="2400" dirty="0">
                <a:cs typeface="B Nazanin" panose="00000400000000000000" pitchFamily="2" charset="-78"/>
              </a:rPr>
              <a:t>است و بیش از 35 درصد نمی رسد . </a:t>
            </a:r>
            <a:endParaRPr lang="fa-IR" sz="2400" dirty="0" smtClean="0">
              <a:cs typeface="B Nazanin" panose="00000400000000000000" pitchFamily="2" charset="-78"/>
            </a:endParaRPr>
          </a:p>
          <a:p>
            <a:pPr algn="just" rtl="1">
              <a:lnSpc>
                <a:spcPct val="200000"/>
              </a:lnSpc>
              <a:buFont typeface="+mj-lt"/>
              <a:buAutoNum type="arabicPeriod"/>
            </a:pPr>
            <a:r>
              <a:rPr lang="fa-IR" sz="2400" dirty="0" smtClean="0">
                <a:cs typeface="B Nazanin" panose="00000400000000000000" pitchFamily="2" charset="-78"/>
              </a:rPr>
              <a:t>سومین </a:t>
            </a:r>
            <a:r>
              <a:rPr lang="fa-IR" sz="2400" dirty="0">
                <a:cs typeface="B Nazanin" panose="00000400000000000000" pitchFamily="2" charset="-78"/>
              </a:rPr>
              <a:t>دلیل برای صنایع ماهیگیری گاز و نفت و نیز حمل و نقل هیچ نوع قوانین و مقررات شدیدی وجود ندارد و بیش از 100 شرکت هواپیمایی و پتروشیمی که پیش از این دولتی بوده اند خصوصی شده اند . </a:t>
            </a:r>
            <a:endParaRPr lang="en-US" sz="2400" dirty="0">
              <a:cs typeface="B Nazanin" panose="00000400000000000000" pitchFamily="2" charset="-78"/>
            </a:endParaRPr>
          </a:p>
          <a:p>
            <a:pPr algn="just" rtl="1"/>
            <a:endParaRPr lang="en-US" sz="2400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50241505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ferris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33082"/>
            <a:ext cx="8596668" cy="1320800"/>
          </a:xfrm>
        </p:spPr>
        <p:txBody>
          <a:bodyPr/>
          <a:lstStyle/>
          <a:p>
            <a:pPr algn="ctr" rtl="1"/>
            <a:r>
              <a:rPr lang="fa-IR" dirty="0" smtClean="0"/>
              <a:t>روسیه :فساد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9501" y="927280"/>
            <a:ext cx="9132334" cy="4766354"/>
          </a:xfrm>
        </p:spPr>
        <p:txBody>
          <a:bodyPr>
            <a:noAutofit/>
          </a:bodyPr>
          <a:lstStyle/>
          <a:p>
            <a:pPr algn="just" rtl="1"/>
            <a:r>
              <a:rPr lang="fa-IR" sz="2400" dirty="0">
                <a:cs typeface="B Nazanin" panose="00000400000000000000" pitchFamily="2" charset="-78"/>
              </a:rPr>
              <a:t>در سالهای کنونی روسیه ، تقریبا 200 هزار واحد تجاری خود را خصوصی کرد و این شرکتها بیش از 70 درصد نیروی کار کشور را در استخدام دارند . </a:t>
            </a:r>
            <a:endParaRPr lang="fa-IR" sz="2400" dirty="0" smtClean="0">
              <a:cs typeface="B Nazanin" panose="00000400000000000000" pitchFamily="2" charset="-78"/>
            </a:endParaRPr>
          </a:p>
          <a:p>
            <a:pPr algn="just" rtl="1"/>
            <a:r>
              <a:rPr lang="fa-IR" sz="2400" dirty="0" smtClean="0">
                <a:cs typeface="B Nazanin" panose="00000400000000000000" pitchFamily="2" charset="-78"/>
              </a:rPr>
              <a:t>در </a:t>
            </a:r>
            <a:r>
              <a:rPr lang="fa-IR" sz="2400" dirty="0">
                <a:cs typeface="B Nazanin" panose="00000400000000000000" pitchFamily="2" charset="-78"/>
              </a:rPr>
              <a:t>روسیه ، خصوصی سازی به این معنی است که شرکت را به کارکنان واگذار می کنند </a:t>
            </a:r>
            <a:r>
              <a:rPr lang="fa-IR" sz="2400" dirty="0" smtClean="0">
                <a:cs typeface="B Nazanin" panose="00000400000000000000" pitchFamily="2" charset="-78"/>
              </a:rPr>
              <a:t>.</a:t>
            </a:r>
          </a:p>
          <a:p>
            <a:pPr algn="just" rtl="1"/>
            <a:r>
              <a:rPr lang="fa-IR" sz="2400" dirty="0" smtClean="0">
                <a:cs typeface="B Nazanin" panose="00000400000000000000" pitchFamily="2" charset="-78"/>
              </a:rPr>
              <a:t> </a:t>
            </a:r>
            <a:r>
              <a:rPr lang="fa-IR" sz="2400" dirty="0">
                <a:cs typeface="B Nazanin" panose="00000400000000000000" pitchFamily="2" charset="-78"/>
              </a:rPr>
              <a:t>این کارکنان ناآزموده و سازمان نیافته تمام سهم خود را به مدیران ارشد می فروشند و این مدیران به صورت ثروتمندان تازه به دوران رسیده در </a:t>
            </a:r>
            <a:r>
              <a:rPr lang="fa-IR" sz="2400" dirty="0" smtClean="0">
                <a:cs typeface="B Nazanin" panose="00000400000000000000" pitchFamily="2" charset="-78"/>
              </a:rPr>
              <a:t>می </a:t>
            </a:r>
            <a:r>
              <a:rPr lang="fa-IR" sz="2400" dirty="0">
                <a:cs typeface="B Nazanin" panose="00000400000000000000" pitchFamily="2" charset="-78"/>
              </a:rPr>
              <a:t>آیند . </a:t>
            </a:r>
            <a:endParaRPr lang="fa-IR" sz="2400" dirty="0" smtClean="0">
              <a:cs typeface="B Nazanin" panose="00000400000000000000" pitchFamily="2" charset="-78"/>
            </a:endParaRPr>
          </a:p>
          <a:p>
            <a:pPr algn="just" rtl="1"/>
            <a:r>
              <a:rPr lang="fa-IR" sz="2400" dirty="0" smtClean="0">
                <a:cs typeface="B Nazanin" panose="00000400000000000000" pitchFamily="2" charset="-78"/>
              </a:rPr>
              <a:t>تقریبا </a:t>
            </a:r>
            <a:r>
              <a:rPr lang="fa-IR" sz="2400" dirty="0">
                <a:cs typeface="B Nazanin" panose="00000400000000000000" pitchFamily="2" charset="-78"/>
              </a:rPr>
              <a:t>90 درصد کارکنان روسی زیر خط فقر زندگی می کنند . به سبب دزدی های بیشتر مدیران ، جنگ در چچن ، کاهش ارزش روبل ، بالا رفتن میزان بیکاری ، افزایش تورم ، مالیاتهای سرسام آور و افزایش جنایت ها ، جو حاکم بر تجارت و بازرگانی در روسیه از 1996 تا 1998 بدتر شد . </a:t>
            </a:r>
            <a:endParaRPr lang="fa-IR" sz="2400" dirty="0" smtClean="0">
              <a:cs typeface="B Nazanin" panose="00000400000000000000" pitchFamily="2" charset="-78"/>
            </a:endParaRPr>
          </a:p>
          <a:p>
            <a:pPr algn="just" rtl="1"/>
            <a:r>
              <a:rPr lang="fa-IR" sz="2400" dirty="0" smtClean="0">
                <a:cs typeface="B Nazanin" panose="00000400000000000000" pitchFamily="2" charset="-78"/>
              </a:rPr>
              <a:t>قوانین </a:t>
            </a:r>
            <a:r>
              <a:rPr lang="fa-IR" sz="2400" dirty="0">
                <a:cs typeface="B Nazanin" panose="00000400000000000000" pitchFamily="2" charset="-78"/>
              </a:rPr>
              <a:t>مالیاتی روسیه در دنیا ، بدترین و مبهم ترین قوانین است . در حال حاضر ، تقریبا امکان ندارد که بتوان در روسیه شرکتی را به صورت قانونی اداره کرد . </a:t>
            </a:r>
            <a:endParaRPr lang="fa-IR" sz="2400" dirty="0" smtClean="0">
              <a:cs typeface="B Nazanin" panose="00000400000000000000" pitchFamily="2" charset="-78"/>
            </a:endParaRPr>
          </a:p>
          <a:p>
            <a:pPr algn="just" rtl="1"/>
            <a:r>
              <a:rPr lang="fa-IR" sz="2400" dirty="0" smtClean="0">
                <a:cs typeface="B Nazanin" panose="00000400000000000000" pitchFamily="2" charset="-78"/>
              </a:rPr>
              <a:t>رشوه </a:t>
            </a:r>
            <a:r>
              <a:rPr lang="fa-IR" sz="2400" dirty="0">
                <a:cs typeface="B Nazanin" panose="00000400000000000000" pitchFamily="2" charset="-78"/>
              </a:rPr>
              <a:t>، اخاذی ، گزارش های ساختگی مالی و جنایت های سازمان یافته باعث شدند که در روسیه ، تجارت فلج شود . </a:t>
            </a:r>
            <a:r>
              <a:rPr lang="fa-IR" sz="2400" dirty="0">
                <a:solidFill>
                  <a:srgbClr val="0070C0"/>
                </a:solidFill>
                <a:cs typeface="B Nazanin" panose="00000400000000000000" pitchFamily="2" charset="-78"/>
              </a:rPr>
              <a:t>بزرگترین ضعف رییس جمهور </a:t>
            </a:r>
            <a:r>
              <a:rPr lang="fa-IR" sz="2400" dirty="0">
                <a:cs typeface="B Nazanin" panose="00000400000000000000" pitchFamily="2" charset="-78"/>
              </a:rPr>
              <a:t>روسیه ، بوریس یلتسین ، این است که </a:t>
            </a:r>
            <a:r>
              <a:rPr lang="fa-IR" sz="2400" dirty="0">
                <a:solidFill>
                  <a:srgbClr val="0070C0"/>
                </a:solidFill>
                <a:cs typeface="B Nazanin" panose="00000400000000000000" pitchFamily="2" charset="-78"/>
              </a:rPr>
              <a:t>نمی تواند جنایت های اقتصادی </a:t>
            </a:r>
            <a:r>
              <a:rPr lang="fa-IR" sz="2400" dirty="0">
                <a:cs typeface="B Nazanin" panose="00000400000000000000" pitchFamily="2" charset="-78"/>
              </a:rPr>
              <a:t>را مهار کند .</a:t>
            </a:r>
            <a:endParaRPr lang="en-US" sz="2400" dirty="0">
              <a:cs typeface="B Nazanin" panose="00000400000000000000" pitchFamily="2" charset="-78"/>
            </a:endParaRPr>
          </a:p>
          <a:p>
            <a:pPr algn="just" rtl="1"/>
            <a:endParaRPr lang="en-US" sz="2400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29399371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ferris dir="l"/>
      </p:transition>
    </mc:Choice>
    <mc:Fallback>
      <p:transition spd="slow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94445"/>
            <a:ext cx="8596668" cy="1320800"/>
          </a:xfrm>
        </p:spPr>
        <p:txBody>
          <a:bodyPr/>
          <a:lstStyle/>
          <a:p>
            <a:pPr algn="ctr" rtl="1"/>
            <a:r>
              <a:rPr lang="fa-IR" dirty="0" smtClean="0"/>
              <a:t>فرهنگ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532587"/>
            <a:ext cx="8596668" cy="5138670"/>
          </a:xfrm>
        </p:spPr>
        <p:txBody>
          <a:bodyPr>
            <a:normAutofit/>
          </a:bodyPr>
          <a:lstStyle/>
          <a:p>
            <a:pPr algn="just" rtl="1"/>
            <a:r>
              <a:rPr lang="fa-IR" sz="2000" dirty="0"/>
              <a:t>در روسیه فشارهای اجتماعی بسیار زیادی وارد و مانع از موفقیت شرکت های تازه تاسیس می شود </a:t>
            </a:r>
            <a:r>
              <a:rPr lang="fa-IR" sz="2000" dirty="0" smtClean="0"/>
              <a:t>.</a:t>
            </a:r>
          </a:p>
          <a:p>
            <a:pPr algn="just" rtl="1"/>
            <a:r>
              <a:rPr lang="fa-IR" sz="2000" dirty="0" smtClean="0"/>
              <a:t> </a:t>
            </a:r>
            <a:r>
              <a:rPr lang="fa-IR" sz="2000" dirty="0"/>
              <a:t>در روسیه کسی که موفق است </a:t>
            </a:r>
            <a:r>
              <a:rPr lang="fa-IR" sz="2000" dirty="0" smtClean="0"/>
              <a:t>،مورد حسادت </a:t>
            </a:r>
            <a:r>
              <a:rPr lang="fa-IR" sz="2000" dirty="0"/>
              <a:t>دیگران قرار می گیرد ، مردم از وی می رنجند و سرانجام از توده مردم جدا می شود و به قشر نخبگان می پیوندد </a:t>
            </a:r>
            <a:r>
              <a:rPr lang="fa-IR" sz="2000" dirty="0" smtClean="0"/>
              <a:t>.</a:t>
            </a:r>
          </a:p>
          <a:p>
            <a:pPr algn="just" rtl="1"/>
            <a:r>
              <a:rPr lang="fa-IR" sz="2000" dirty="0" smtClean="0"/>
              <a:t>توده </a:t>
            </a:r>
            <a:r>
              <a:rPr lang="fa-IR" sz="2000" dirty="0"/>
              <a:t>مردم به افراد موفق کینه می ورزند و آنها را ریشخند می کنند . </a:t>
            </a:r>
            <a:endParaRPr lang="fa-IR" sz="2000" dirty="0" smtClean="0"/>
          </a:p>
          <a:p>
            <a:pPr algn="just" rtl="1"/>
            <a:r>
              <a:rPr lang="fa-IR" sz="2000" dirty="0" smtClean="0"/>
              <a:t>با </a:t>
            </a:r>
            <a:r>
              <a:rPr lang="fa-IR" sz="2000" dirty="0"/>
              <a:t>وجود این همه مانع ، باز هم شهرت مردم روس در این است که دارای پویایی ، انرژی بی پایان ، سخت کوشی و استقامت هستند . </a:t>
            </a:r>
            <a:endParaRPr lang="fa-IR" sz="2000" dirty="0" smtClean="0"/>
          </a:p>
          <a:p>
            <a:pPr algn="just" rtl="1"/>
            <a:r>
              <a:rPr lang="fa-IR" sz="2000" dirty="0" smtClean="0"/>
              <a:t>در </a:t>
            </a:r>
            <a:r>
              <a:rPr lang="fa-IR" sz="2000" dirty="0"/>
              <a:t>روسیه ، رعایت اصول اخلاقی در سازمان و در امور شخصی متفاوت اند </a:t>
            </a:r>
            <a:r>
              <a:rPr lang="fa-IR" sz="2000" dirty="0" smtClean="0"/>
              <a:t>.</a:t>
            </a:r>
          </a:p>
          <a:p>
            <a:pPr algn="just" rtl="1"/>
            <a:r>
              <a:rPr lang="fa-IR" sz="2000" dirty="0" smtClean="0"/>
              <a:t> </a:t>
            </a:r>
            <a:r>
              <a:rPr lang="fa-IR" sz="2000" dirty="0"/>
              <a:t>در روسیه فریب دادن دیگری ، رشوه دادن و دروغ گفتن با هدف بهبود داد و ستدهای تجاری امری غیر اخلاقی یا غیر معنوی به حساب نمی آید ، ولی فریب دادن یک دوست یا کسی که به وی اعتماد کرده است امری غیر اخلاقی به حساب می آید . </a:t>
            </a:r>
            <a:endParaRPr lang="en-US" sz="2000" dirty="0"/>
          </a:p>
          <a:p>
            <a:pPr algn="just" rt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303910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ferris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dirty="0" smtClean="0"/>
              <a:t>تجارت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684071"/>
            <a:ext cx="8596668" cy="3880773"/>
          </a:xfrm>
        </p:spPr>
        <p:txBody>
          <a:bodyPr>
            <a:noAutofit/>
          </a:bodyPr>
          <a:lstStyle/>
          <a:p>
            <a:pPr algn="just" rtl="1">
              <a:lnSpc>
                <a:spcPct val="150000"/>
              </a:lnSpc>
            </a:pPr>
            <a:r>
              <a:rPr lang="fa-IR" sz="2400" dirty="0">
                <a:cs typeface="B Nazanin" panose="00000400000000000000" pitchFamily="2" charset="-78"/>
              </a:rPr>
              <a:t>مالیات های بسیار سنگین ، گمرک ورودی و تعرفه های روسی از جمله موانع عمده ای است که راه ورود کالا و خدمات به روسیه را سد می کنند </a:t>
            </a:r>
            <a:r>
              <a:rPr lang="fa-IR" sz="2400" dirty="0" smtClean="0">
                <a:cs typeface="B Nazanin" panose="00000400000000000000" pitchFamily="2" charset="-78"/>
              </a:rPr>
              <a:t>.</a:t>
            </a:r>
          </a:p>
          <a:p>
            <a:pPr algn="just" rtl="1">
              <a:lnSpc>
                <a:spcPct val="150000"/>
              </a:lnSpc>
            </a:pPr>
            <a:r>
              <a:rPr lang="fa-IR" sz="2400" dirty="0" smtClean="0">
                <a:cs typeface="B Nazanin" panose="00000400000000000000" pitchFamily="2" charset="-78"/>
              </a:rPr>
              <a:t> </a:t>
            </a:r>
            <a:r>
              <a:rPr lang="fa-IR" sz="2400" dirty="0">
                <a:cs typeface="B Nazanin" panose="00000400000000000000" pitchFamily="2" charset="-78"/>
              </a:rPr>
              <a:t>اغلب ، امور گمرکی در مرزهای ورودی روسیه بسیار پر دردسر و غیر قابل پیش بینی است </a:t>
            </a:r>
            <a:r>
              <a:rPr lang="fa-IR" sz="2400" dirty="0" smtClean="0">
                <a:cs typeface="B Nazanin" panose="00000400000000000000" pitchFamily="2" charset="-78"/>
              </a:rPr>
              <a:t>.</a:t>
            </a:r>
          </a:p>
          <a:p>
            <a:pPr algn="just" rtl="1">
              <a:lnSpc>
                <a:spcPct val="150000"/>
              </a:lnSpc>
            </a:pPr>
            <a:r>
              <a:rPr lang="fa-IR" sz="2400" dirty="0" smtClean="0">
                <a:cs typeface="B Nazanin" panose="00000400000000000000" pitchFamily="2" charset="-78"/>
              </a:rPr>
              <a:t> </a:t>
            </a:r>
            <a:r>
              <a:rPr lang="fa-IR" sz="2400" dirty="0">
                <a:cs typeface="B Nazanin" panose="00000400000000000000" pitchFamily="2" charset="-78"/>
              </a:rPr>
              <a:t>مساله حمل و نقل داخلی هم بسیار پر دردسر می باشد و نمی توان به راحتی کالایی را به بازارهای روسیه عرضه کرد . </a:t>
            </a:r>
            <a:r>
              <a:rPr lang="fa-IR" sz="2400" dirty="0" smtClean="0">
                <a:cs typeface="B Nazanin" panose="00000400000000000000" pitchFamily="2" charset="-78"/>
              </a:rPr>
              <a:t>در صورتی که پنجمین کشور بزرگ دنیاست و ذخایر نفتی بیشتر از عربستان دارد همچنین دارای بهترین دانشمند و تحصیل کرده علمی </a:t>
            </a:r>
            <a:r>
              <a:rPr lang="fa-IR" sz="2400" dirty="0" smtClean="0">
                <a:cs typeface="B Nazanin" panose="00000400000000000000" pitchFamily="2" charset="-78"/>
              </a:rPr>
              <a:t>است</a:t>
            </a:r>
            <a:r>
              <a:rPr lang="en-US" sz="2400" dirty="0">
                <a:cs typeface="B Nazanin" panose="00000400000000000000" pitchFamily="2" charset="-78"/>
              </a:rPr>
              <a:t>.</a:t>
            </a:r>
            <a:endParaRPr lang="en-US" sz="2400" dirty="0">
              <a:cs typeface="B Nazanin" panose="00000400000000000000" pitchFamily="2" charset="-78"/>
            </a:endParaRPr>
          </a:p>
          <a:p>
            <a:pPr algn="just" rtl="1"/>
            <a:endParaRPr lang="en-US" sz="2400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22059080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ferris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1"/>
            <a:r>
              <a:rPr lang="fa-IR" dirty="0" smtClean="0"/>
              <a:t>صنایع کوچک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468193"/>
            <a:ext cx="8596668" cy="4573170"/>
          </a:xfrm>
        </p:spPr>
        <p:txBody>
          <a:bodyPr>
            <a:normAutofit/>
          </a:bodyPr>
          <a:lstStyle/>
          <a:p>
            <a:pPr algn="just" rtl="1"/>
            <a:r>
              <a:rPr lang="fa-IR" sz="2400" dirty="0">
                <a:cs typeface="B Nazanin" panose="00000400000000000000" pitchFamily="2" charset="-78"/>
              </a:rPr>
              <a:t>بسیاری از کارآفرینان امریکایی ، پس از گذراندن چند مدت در روسیه و مشاهده خدمات بسیار بدی که در زمینه های مختلف ارائه می شود ، در صدد راه اندازی یک شرکت برآمده اند </a:t>
            </a:r>
            <a:r>
              <a:rPr lang="fa-IR" sz="2400" dirty="0" smtClean="0">
                <a:cs typeface="B Nazanin" panose="00000400000000000000" pitchFamily="2" charset="-78"/>
              </a:rPr>
              <a:t>.</a:t>
            </a:r>
          </a:p>
          <a:p>
            <a:pPr algn="just" rtl="1"/>
            <a:r>
              <a:rPr lang="fa-IR" sz="2400" dirty="0" smtClean="0">
                <a:cs typeface="B Nazanin" panose="00000400000000000000" pitchFamily="2" charset="-78"/>
              </a:rPr>
              <a:t> </a:t>
            </a:r>
            <a:r>
              <a:rPr lang="fa-IR" sz="2400" dirty="0">
                <a:cs typeface="B Nazanin" panose="00000400000000000000" pitchFamily="2" charset="-78"/>
              </a:rPr>
              <a:t>در سراسر روسیه می توان شاهد خدمات بسیار نامناسبی بود که به مشتریان عرضه می شود . </a:t>
            </a:r>
            <a:endParaRPr lang="fa-IR" sz="2400" dirty="0" smtClean="0">
              <a:cs typeface="B Nazanin" panose="00000400000000000000" pitchFamily="2" charset="-78"/>
            </a:endParaRPr>
          </a:p>
          <a:p>
            <a:pPr algn="just" rtl="1"/>
            <a:r>
              <a:rPr lang="fa-IR" sz="2400" dirty="0" smtClean="0">
                <a:cs typeface="B Nazanin" panose="00000400000000000000" pitchFamily="2" charset="-78"/>
              </a:rPr>
              <a:t>امریکایی </a:t>
            </a:r>
            <a:r>
              <a:rPr lang="fa-IR" sz="2400" dirty="0">
                <a:cs typeface="B Nazanin" panose="00000400000000000000" pitchFamily="2" charset="-78"/>
              </a:rPr>
              <a:t>ها ، در روسیه با موانع زیادی رو به رو می شوند . </a:t>
            </a:r>
            <a:endParaRPr lang="fa-IR" sz="2400" dirty="0" smtClean="0">
              <a:cs typeface="B Nazanin" panose="00000400000000000000" pitchFamily="2" charset="-78"/>
            </a:endParaRPr>
          </a:p>
          <a:p>
            <a:pPr algn="just" rtl="1"/>
            <a:r>
              <a:rPr lang="fa-IR" sz="2400" dirty="0" smtClean="0">
                <a:cs typeface="B Nazanin" panose="00000400000000000000" pitchFamily="2" charset="-78"/>
              </a:rPr>
              <a:t>تنها </a:t>
            </a:r>
            <a:r>
              <a:rPr lang="fa-IR" sz="2400" dirty="0">
                <a:cs typeface="B Nazanin" panose="00000400000000000000" pitchFamily="2" charset="-78"/>
              </a:rPr>
              <a:t>به ثبت رسانیدن یک شرکت در روسیه بیش از 6 ماه طول می کشد . </a:t>
            </a:r>
            <a:endParaRPr lang="fa-IR" sz="2400" dirty="0" smtClean="0">
              <a:cs typeface="B Nazanin" panose="00000400000000000000" pitchFamily="2" charset="-78"/>
            </a:endParaRPr>
          </a:p>
          <a:p>
            <a:pPr algn="just" rtl="1"/>
            <a:r>
              <a:rPr lang="fa-IR" sz="2400" dirty="0" smtClean="0">
                <a:cs typeface="B Nazanin" panose="00000400000000000000" pitchFamily="2" charset="-78"/>
              </a:rPr>
              <a:t>برای </a:t>
            </a:r>
            <a:r>
              <a:rPr lang="fa-IR" sz="2400" dirty="0">
                <a:cs typeface="B Nazanin" panose="00000400000000000000" pitchFamily="2" charset="-78"/>
              </a:rPr>
              <a:t>گرفتن جواز یک شرکت کوچک باید هزینه های زیادی در مسکو پرداخت کرد . </a:t>
            </a:r>
            <a:endParaRPr lang="fa-IR" sz="2400" dirty="0" smtClean="0">
              <a:cs typeface="B Nazanin" panose="00000400000000000000" pitchFamily="2" charset="-78"/>
            </a:endParaRPr>
          </a:p>
          <a:p>
            <a:pPr algn="just" rtl="1"/>
            <a:r>
              <a:rPr lang="fa-IR" sz="2400" dirty="0" smtClean="0">
                <a:cs typeface="B Nazanin" panose="00000400000000000000" pitchFamily="2" charset="-78"/>
              </a:rPr>
              <a:t>نا </a:t>
            </a:r>
            <a:r>
              <a:rPr lang="fa-IR" sz="2400" dirty="0">
                <a:cs typeface="B Nazanin" panose="00000400000000000000" pitchFamily="2" charset="-78"/>
              </a:rPr>
              <a:t>آرامی های سیاسی در روسیه موجب نگرانی تجار و بازرگانان در آن کشور می شود ، ولی فرصت های بسیار زیادی برای کارآفرینان وجود دارد . </a:t>
            </a:r>
            <a:endParaRPr lang="en-US" sz="2400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15800843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ferris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224665"/>
            <a:ext cx="8596668" cy="1320800"/>
          </a:xfrm>
        </p:spPr>
        <p:txBody>
          <a:bodyPr/>
          <a:lstStyle/>
          <a:p>
            <a:pPr algn="ctr" rtl="1"/>
            <a:r>
              <a:rPr lang="fa-IR" dirty="0" smtClean="0"/>
              <a:t>پول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545465"/>
            <a:ext cx="8596668" cy="4495897"/>
          </a:xfrm>
        </p:spPr>
        <p:txBody>
          <a:bodyPr>
            <a:noAutofit/>
          </a:bodyPr>
          <a:lstStyle/>
          <a:p>
            <a:pPr algn="just" rtl="1"/>
            <a:r>
              <a:rPr lang="fa-IR" sz="2400" dirty="0">
                <a:cs typeface="B Nazanin" panose="00000400000000000000" pitchFamily="2" charset="-78"/>
              </a:rPr>
              <a:t>در روسیه به حقوق فردی احترام می گذارند و افراد می بینند که اصول برابری ، حفظ حریم شخصی ، آزادی بیان ، آزادی اطلاعات و آزادی برای انتخاب شغل وجود دارد . </a:t>
            </a:r>
            <a:endParaRPr lang="fa-IR" sz="2400" dirty="0" smtClean="0">
              <a:cs typeface="B Nazanin" panose="00000400000000000000" pitchFamily="2" charset="-78"/>
            </a:endParaRPr>
          </a:p>
          <a:p>
            <a:pPr algn="just" rtl="1"/>
            <a:r>
              <a:rPr lang="fa-IR" sz="2400" dirty="0" smtClean="0">
                <a:cs typeface="B Nazanin" panose="00000400000000000000" pitchFamily="2" charset="-78"/>
              </a:rPr>
              <a:t>ولی </a:t>
            </a:r>
            <a:r>
              <a:rPr lang="fa-IR" sz="2400" dirty="0">
                <a:cs typeface="B Nazanin" panose="00000400000000000000" pitchFamily="2" charset="-78"/>
              </a:rPr>
              <a:t>این آزادی ها که به تازگی به افراد داده شده باعث شده است که قیمت ها به صورتی سرسام آور افزایش یابد و نارضایی مصرف کنندگان را در پی داشته باشد </a:t>
            </a:r>
            <a:r>
              <a:rPr lang="fa-IR" sz="2400" dirty="0" smtClean="0">
                <a:cs typeface="B Nazanin" panose="00000400000000000000" pitchFamily="2" charset="-78"/>
              </a:rPr>
              <a:t>.</a:t>
            </a:r>
          </a:p>
          <a:p>
            <a:pPr algn="just" rtl="1"/>
            <a:r>
              <a:rPr lang="fa-IR" sz="2400" dirty="0" smtClean="0">
                <a:cs typeface="B Nazanin" panose="00000400000000000000" pitchFamily="2" charset="-78"/>
              </a:rPr>
              <a:t>نابسامانی </a:t>
            </a:r>
            <a:r>
              <a:rPr lang="fa-IR" sz="2400" dirty="0">
                <a:cs typeface="B Nazanin" panose="00000400000000000000" pitchFamily="2" charset="-78"/>
              </a:rPr>
              <a:t>اقتصادی یکی از مشکلات عمده ای است که روسیه با آن رو به رو می باشد . </a:t>
            </a:r>
            <a:endParaRPr lang="fa-IR" sz="2400" dirty="0" smtClean="0">
              <a:cs typeface="B Nazanin" panose="00000400000000000000" pitchFamily="2" charset="-78"/>
            </a:endParaRPr>
          </a:p>
          <a:p>
            <a:pPr algn="just" rtl="1"/>
            <a:r>
              <a:rPr lang="fa-IR" sz="2400" dirty="0" smtClean="0">
                <a:cs typeface="B Nazanin" panose="00000400000000000000" pitchFamily="2" charset="-78"/>
              </a:rPr>
              <a:t>نرخ </a:t>
            </a:r>
            <a:r>
              <a:rPr lang="fa-IR" sz="2400" dirty="0">
                <a:cs typeface="B Nazanin" panose="00000400000000000000" pitchFamily="2" charset="-78"/>
              </a:rPr>
              <a:t>مبادله رسمی روبل بسیار زیاد است </a:t>
            </a:r>
            <a:r>
              <a:rPr lang="fa-IR" sz="2400" dirty="0" smtClean="0">
                <a:cs typeface="B Nazanin" panose="00000400000000000000" pitchFamily="2" charset="-78"/>
              </a:rPr>
              <a:t>.مثلاهر روبل در ازای 1/79 دلار دادوستد میشود</a:t>
            </a:r>
          </a:p>
          <a:p>
            <a:pPr algn="just" rtl="1"/>
            <a:r>
              <a:rPr lang="fa-IR" sz="2400" dirty="0" smtClean="0">
                <a:cs typeface="B Nazanin" panose="00000400000000000000" pitchFamily="2" charset="-78"/>
              </a:rPr>
              <a:t> </a:t>
            </a:r>
            <a:r>
              <a:rPr lang="fa-IR" sz="2400" dirty="0">
                <a:cs typeface="B Nazanin" panose="00000400000000000000" pitchFamily="2" charset="-78"/>
              </a:rPr>
              <a:t>شرکت هایی که با شرکت های روسی داد و ستد می کنند باید اقداماتی در جهت مصون ماندن از کاهش ارزش روبل در برابر دلار به عمل آورند . </a:t>
            </a:r>
            <a:endParaRPr lang="fa-IR" sz="2400" dirty="0" smtClean="0">
              <a:cs typeface="B Nazanin" panose="00000400000000000000" pitchFamily="2" charset="-78"/>
            </a:endParaRPr>
          </a:p>
          <a:p>
            <a:pPr algn="just" rtl="1"/>
            <a:r>
              <a:rPr lang="fa-IR" sz="2400" dirty="0" smtClean="0">
                <a:cs typeface="B Nazanin" panose="00000400000000000000" pitchFamily="2" charset="-78"/>
              </a:rPr>
              <a:t>بسیاری </a:t>
            </a:r>
            <a:r>
              <a:rPr lang="fa-IR" sz="2400" dirty="0">
                <a:cs typeface="B Nazanin" panose="00000400000000000000" pitchFamily="2" charset="-78"/>
              </a:rPr>
              <a:t>از شرکت ها تا زمانی که روبل به یک واحد استاندارد جهانی ، مثل طلا تبدیل نشود با شرکت های متعلق به اتحاد جماهیر پیشین وارد مذاکره یا داد و ستد نمی شوند ، زیرا مساله نرخ ارز دردناک شده است .</a:t>
            </a:r>
            <a:endParaRPr lang="en-US" sz="2400" dirty="0">
              <a:cs typeface="B Nazanin" panose="00000400000000000000" pitchFamily="2" charset="-78"/>
            </a:endParaRPr>
          </a:p>
          <a:p>
            <a:pPr algn="just"/>
            <a:endParaRPr lang="en-US" sz="2400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388349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ferris dir="l"/>
      </p:transition>
    </mc:Choice>
    <mc:Fallback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912439" cy="6126840"/>
          </a:xfrm>
        </p:spPr>
        <p:txBody>
          <a:bodyPr>
            <a:normAutofit/>
          </a:bodyPr>
          <a:lstStyle/>
          <a:p>
            <a:pPr algn="ctr" rtl="1"/>
            <a:r>
              <a:rPr lang="fa-IR" dirty="0" smtClean="0"/>
              <a:t>فصل دهم</a:t>
            </a:r>
            <a:br>
              <a:rPr lang="fa-IR" dirty="0" smtClean="0"/>
            </a:br>
            <a:r>
              <a:rPr lang="fa-IR" dirty="0" smtClean="0"/>
              <a:t>مدیریت استراتژیک بین المللی</a:t>
            </a:r>
            <a:br>
              <a:rPr lang="fa-IR" dirty="0" smtClean="0"/>
            </a:br>
            <a:r>
              <a:rPr lang="fa-IR" dirty="0" smtClean="0"/>
              <a:t/>
            </a:r>
            <a:br>
              <a:rPr lang="fa-IR" dirty="0" smtClean="0"/>
            </a:br>
            <a:r>
              <a:rPr lang="fa-IR" dirty="0" smtClean="0"/>
              <a:t>جناب آقای دکتر حکیم پور</a:t>
            </a:r>
            <a:br>
              <a:rPr lang="fa-IR" dirty="0" smtClean="0"/>
            </a:br>
            <a:r>
              <a:rPr lang="fa-IR" dirty="0" smtClean="0"/>
              <a:t/>
            </a:r>
            <a:br>
              <a:rPr lang="fa-IR" dirty="0" smtClean="0"/>
            </a:br>
            <a:r>
              <a:rPr lang="fa-IR" dirty="0" smtClean="0"/>
              <a:t>جلیلی پروانه ،محمدی، سیروسی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a-IR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433991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>
        <p14:shred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1"/>
            <a:r>
              <a:rPr lang="fa-IR" dirty="0" smtClean="0"/>
              <a:t>مشارکت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8393" y="1478009"/>
            <a:ext cx="8596668" cy="3880773"/>
          </a:xfrm>
        </p:spPr>
        <p:txBody>
          <a:bodyPr>
            <a:noAutofit/>
          </a:bodyPr>
          <a:lstStyle/>
          <a:p>
            <a:pPr algn="just" rtl="1">
              <a:lnSpc>
                <a:spcPct val="150000"/>
              </a:lnSpc>
            </a:pPr>
            <a:r>
              <a:rPr lang="fa-IR" sz="2400" dirty="0">
                <a:cs typeface="B Nazanin" panose="00000400000000000000" pitchFamily="2" charset="-78"/>
              </a:rPr>
              <a:t>استراتژی مبتنی بر تشکیل مشارکت یکی از راه های بسیار شایسته ای است که می توان بدان وسیله وارد بازارهای روسیه شد. </a:t>
            </a:r>
            <a:endParaRPr lang="fa-IR" sz="2400" dirty="0" smtClean="0">
              <a:cs typeface="B Nazanin" panose="00000400000000000000" pitchFamily="2" charset="-78"/>
            </a:endParaRPr>
          </a:p>
          <a:p>
            <a:pPr algn="just" rtl="1">
              <a:lnSpc>
                <a:spcPct val="150000"/>
              </a:lnSpc>
            </a:pPr>
            <a:r>
              <a:rPr lang="fa-IR" sz="2400" dirty="0" smtClean="0">
                <a:cs typeface="B Nazanin" panose="00000400000000000000" pitchFamily="2" charset="-78"/>
              </a:rPr>
              <a:t>مشارکت </a:t>
            </a:r>
            <a:r>
              <a:rPr lang="fa-IR" sz="2400" dirty="0">
                <a:cs typeface="B Nazanin" panose="00000400000000000000" pitchFamily="2" charset="-78"/>
              </a:rPr>
              <a:t>ساز و کاری را بوجود می آورد که می توات بدان وسیله به یک ارز معتبر دست یافت ، یعنی بزرگ ترین مسئله ای که دامنگیر کسانی است که با روبل سروکار دارن . قانون مربوط به تشکیل مشارکت در روسیه مورد تجدید نظر قرار گرفته است و به خارجی ها اجازه می دهد مالک 99 درصد این مشارکت های خصوصی باشند و نیز می توانند مدیریت عامل شرکت را برعهد بگیرند</a:t>
            </a:r>
            <a:r>
              <a:rPr lang="fa-IR" sz="2400" dirty="0" smtClean="0">
                <a:cs typeface="B Nazanin" panose="00000400000000000000" pitchFamily="2" charset="-78"/>
              </a:rPr>
              <a:t>.</a:t>
            </a:r>
          </a:p>
          <a:p>
            <a:pPr algn="just" rtl="1">
              <a:lnSpc>
                <a:spcPct val="150000"/>
              </a:lnSpc>
            </a:pPr>
            <a:r>
              <a:rPr lang="fa-IR" sz="2400" dirty="0" smtClean="0">
                <a:cs typeface="B Nazanin" panose="00000400000000000000" pitchFamily="2" charset="-78"/>
              </a:rPr>
              <a:t> </a:t>
            </a:r>
            <a:r>
              <a:rPr lang="fa-IR" sz="2400" dirty="0">
                <a:cs typeface="B Nazanin" panose="00000400000000000000" pitchFamily="2" charset="-78"/>
              </a:rPr>
              <a:t>بیشتر تحلیلگران بر این باورند که روسیه به صورت بازاری در می آید که بسیاری از شرکت های امریکایی خواستار ورود به آن خواهند شد. </a:t>
            </a:r>
            <a:endParaRPr lang="en-US" sz="2400" dirty="0">
              <a:cs typeface="B Nazanin" panose="00000400000000000000" pitchFamily="2" charset="-78"/>
            </a:endParaRPr>
          </a:p>
          <a:p>
            <a:pPr algn="just"/>
            <a:endParaRPr lang="en-US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90757024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ferris dir="l"/>
      </p:transition>
    </mc:Choice>
    <mc:Fallback>
      <p:transition spd="slow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fa-IR" dirty="0"/>
              <a:t>رهنمودهایی برای اقدامات استراتژیک در روسیه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2788" y="1387857"/>
            <a:ext cx="8596668" cy="3880773"/>
          </a:xfrm>
        </p:spPr>
        <p:txBody>
          <a:bodyPr>
            <a:noAutofit/>
          </a:bodyPr>
          <a:lstStyle/>
          <a:p>
            <a:pPr algn="just" rtl="1">
              <a:lnSpc>
                <a:spcPct val="150000"/>
              </a:lnSpc>
            </a:pPr>
            <a:r>
              <a:rPr lang="fa-IR" sz="2000" dirty="0">
                <a:cs typeface="B Nazanin" panose="00000400000000000000" pitchFamily="2" charset="-78"/>
              </a:rPr>
              <a:t>نخست نباید وارد منطقه ای شد که برخوردهای قومی وجود دارد. </a:t>
            </a:r>
            <a:endParaRPr lang="fa-IR" sz="2000" dirty="0" smtClean="0">
              <a:cs typeface="B Nazanin" panose="00000400000000000000" pitchFamily="2" charset="-78"/>
            </a:endParaRPr>
          </a:p>
          <a:p>
            <a:pPr algn="just" rtl="1">
              <a:lnSpc>
                <a:spcPct val="150000"/>
              </a:lnSpc>
            </a:pPr>
            <a:r>
              <a:rPr lang="fa-IR" sz="2000" dirty="0" smtClean="0">
                <a:cs typeface="B Nazanin" panose="00000400000000000000" pitchFamily="2" charset="-78"/>
              </a:rPr>
              <a:t>همچنین </a:t>
            </a:r>
            <a:r>
              <a:rPr lang="fa-IR" sz="2000" dirty="0">
                <a:cs typeface="B Nazanin" panose="00000400000000000000" pitchFamily="2" charset="-78"/>
              </a:rPr>
              <a:t>باید اطمینان حاصل کرد که شرکت طرف قرار داد دارای اساسنامه مناسبی است و در اساسنامه قید شده باشد که آن می تواند مشارکت تشکیل دهد. </a:t>
            </a:r>
            <a:endParaRPr lang="en-US" sz="2000" dirty="0">
              <a:cs typeface="B Nazanin" panose="00000400000000000000" pitchFamily="2" charset="-78"/>
            </a:endParaRPr>
          </a:p>
          <a:p>
            <a:pPr algn="just" rtl="1">
              <a:lnSpc>
                <a:spcPct val="150000"/>
              </a:lnSpc>
            </a:pPr>
            <a:r>
              <a:rPr lang="fa-IR" sz="2000" dirty="0">
                <a:cs typeface="B Nazanin" panose="00000400000000000000" pitchFamily="2" charset="-78"/>
              </a:rPr>
              <a:t>در قراردادهای تجاری که با شرکت های روسی بسته می شود باید به مسائل حفظ محیط زیست توجه کرد . </a:t>
            </a:r>
            <a:endParaRPr lang="fa-IR" sz="2000" dirty="0" smtClean="0">
              <a:cs typeface="B Nazanin" panose="00000400000000000000" pitchFamily="2" charset="-78"/>
            </a:endParaRPr>
          </a:p>
          <a:p>
            <a:pPr algn="just" rtl="1">
              <a:lnSpc>
                <a:spcPct val="150000"/>
              </a:lnSpc>
            </a:pPr>
            <a:r>
              <a:rPr lang="fa-IR" sz="2000" dirty="0" smtClean="0">
                <a:cs typeface="B Nazanin" panose="00000400000000000000" pitchFamily="2" charset="-78"/>
              </a:rPr>
              <a:t>برای </a:t>
            </a:r>
            <a:r>
              <a:rPr lang="fa-IR" sz="2000" dirty="0">
                <a:cs typeface="B Nazanin" panose="00000400000000000000" pitchFamily="2" charset="-78"/>
              </a:rPr>
              <a:t>تبدیل روبل به دلار باید چاره ای اندیشیده شود . </a:t>
            </a:r>
            <a:endParaRPr lang="fa-IR" sz="2000" dirty="0" smtClean="0">
              <a:cs typeface="B Nazanin" panose="00000400000000000000" pitchFamily="2" charset="-78"/>
            </a:endParaRPr>
          </a:p>
          <a:p>
            <a:pPr algn="just" rtl="1">
              <a:lnSpc>
                <a:spcPct val="150000"/>
              </a:lnSpc>
            </a:pPr>
            <a:r>
              <a:rPr lang="fa-IR" sz="2000" dirty="0" smtClean="0">
                <a:cs typeface="B Nazanin" panose="00000400000000000000" pitchFamily="2" charset="-78"/>
              </a:rPr>
              <a:t>باید </a:t>
            </a:r>
            <a:r>
              <a:rPr lang="fa-IR" sz="2000" dirty="0">
                <a:cs typeface="B Nazanin" panose="00000400000000000000" pitchFamily="2" charset="-78"/>
              </a:rPr>
              <a:t>به این نکته توجه کرد که از گذشته های دور مواد اولیه کمبود داشته و موجب دردسر زیاد برای شرکت های روسی بوده است </a:t>
            </a:r>
            <a:r>
              <a:rPr lang="fa-IR" sz="2000" dirty="0" smtClean="0">
                <a:cs typeface="B Nazanin" panose="00000400000000000000" pitchFamily="2" charset="-78"/>
              </a:rPr>
              <a:t>.</a:t>
            </a:r>
          </a:p>
          <a:p>
            <a:pPr algn="just" rtl="1">
              <a:lnSpc>
                <a:spcPct val="150000"/>
              </a:lnSpc>
            </a:pPr>
            <a:r>
              <a:rPr lang="fa-IR" sz="2000" dirty="0" smtClean="0">
                <a:cs typeface="B Nazanin" panose="00000400000000000000" pitchFamily="2" charset="-78"/>
              </a:rPr>
              <a:t> </a:t>
            </a:r>
            <a:r>
              <a:rPr lang="fa-IR" sz="2000" dirty="0">
                <a:cs typeface="B Nazanin" panose="00000400000000000000" pitchFamily="2" charset="-78"/>
              </a:rPr>
              <a:t>امکان دارد از شرکت خارجی سلب مالکیت شود .</a:t>
            </a:r>
            <a:endParaRPr lang="en-US" sz="2000" dirty="0">
              <a:cs typeface="B Nazanin" panose="00000400000000000000" pitchFamily="2" charset="-78"/>
            </a:endParaRPr>
          </a:p>
          <a:p>
            <a:pPr algn="just"/>
            <a:endParaRPr lang="en-US" sz="2000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61484440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ferris dir="l"/>
      </p:transition>
    </mc:Choice>
    <mc:Fallback>
      <p:transition spd="slow"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1"/>
            <a:r>
              <a:rPr lang="fa-IR" dirty="0" smtClean="0"/>
              <a:t>چین : بوم شناسی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1668" y="1529524"/>
            <a:ext cx="9132334" cy="3880773"/>
          </a:xfrm>
        </p:spPr>
        <p:txBody>
          <a:bodyPr>
            <a:noAutofit/>
          </a:bodyPr>
          <a:lstStyle/>
          <a:p>
            <a:pPr algn="r" rtl="1">
              <a:lnSpc>
                <a:spcPct val="150000"/>
              </a:lnSpc>
            </a:pPr>
            <a:r>
              <a:rPr lang="fa-IR" sz="2400" dirty="0">
                <a:cs typeface="B Nazanin" panose="00000400000000000000" pitchFamily="2" charset="-78"/>
              </a:rPr>
              <a:t>چین تقریبا به اندازه ایالات متحده امریکاست ، ولی از بسیاری از جنبه ها متفاوت است . </a:t>
            </a:r>
            <a:endParaRPr lang="fa-IR" sz="2400" dirty="0" smtClean="0">
              <a:cs typeface="B Nazanin" panose="00000400000000000000" pitchFamily="2" charset="-78"/>
            </a:endParaRPr>
          </a:p>
          <a:p>
            <a:pPr algn="r" rtl="1">
              <a:lnSpc>
                <a:spcPct val="150000"/>
              </a:lnSpc>
            </a:pPr>
            <a:r>
              <a:rPr lang="fa-IR" sz="2400" dirty="0" smtClean="0">
                <a:cs typeface="B Nazanin" panose="00000400000000000000" pitchFamily="2" charset="-78"/>
              </a:rPr>
              <a:t>یکی </a:t>
            </a:r>
            <a:r>
              <a:rPr lang="fa-IR" sz="2400" dirty="0">
                <a:cs typeface="B Nazanin" panose="00000400000000000000" pitchFamily="2" charset="-78"/>
              </a:rPr>
              <a:t>از آخرین اصول مارکسیست یعنی مانع بزرگی که بر سر راه مالکیت شخصی شرکت های بزرگ وجود داشت ، در چین لغو گردید </a:t>
            </a:r>
            <a:r>
              <a:rPr lang="fa-IR" sz="2400" dirty="0" smtClean="0">
                <a:cs typeface="B Nazanin" panose="00000400000000000000" pitchFamily="2" charset="-78"/>
              </a:rPr>
              <a:t>.</a:t>
            </a:r>
          </a:p>
          <a:p>
            <a:pPr algn="r" rtl="1">
              <a:lnSpc>
                <a:spcPct val="150000"/>
              </a:lnSpc>
            </a:pPr>
            <a:r>
              <a:rPr lang="fa-IR" sz="2400" dirty="0" smtClean="0">
                <a:cs typeface="B Nazanin" panose="00000400000000000000" pitchFamily="2" charset="-78"/>
              </a:rPr>
              <a:t> </a:t>
            </a:r>
            <a:r>
              <a:rPr lang="fa-IR" sz="2400" dirty="0">
                <a:cs typeface="B Nazanin" panose="00000400000000000000" pitchFamily="2" charset="-78"/>
              </a:rPr>
              <a:t>جیانگ زمین ،رییس جمهور چین ، همه شرکت های محلی و دولتی را تشویق می کند تا سهام منتشر کنند و مالکیت خود را به دیگران و مردم واگذار نمایند </a:t>
            </a:r>
            <a:r>
              <a:rPr lang="fa-IR" sz="2400" dirty="0" smtClean="0">
                <a:cs typeface="B Nazanin" panose="00000400000000000000" pitchFamily="2" charset="-78"/>
              </a:rPr>
              <a:t>.</a:t>
            </a:r>
          </a:p>
          <a:p>
            <a:pPr algn="r" rtl="1">
              <a:lnSpc>
                <a:spcPct val="150000"/>
              </a:lnSpc>
            </a:pPr>
            <a:r>
              <a:rPr lang="fa-IR" sz="2400" dirty="0" smtClean="0">
                <a:cs typeface="B Nazanin" panose="00000400000000000000" pitchFamily="2" charset="-78"/>
              </a:rPr>
              <a:t>قدرت </a:t>
            </a:r>
            <a:r>
              <a:rPr lang="fa-IR" sz="2400" dirty="0">
                <a:cs typeface="B Nazanin" panose="00000400000000000000" pitchFamily="2" charset="-78"/>
              </a:rPr>
              <a:t>کنونی چین در دست شرکت های خصوصی و کوچک ، شرکت های متعلق به خارجیان ، مشارکت های خصوصی ، تعاونی های کشاورزی و شرکت هایی است که متعلق به مردم می باشند و به صورت انتفاعی فعالیت می کنند .</a:t>
            </a:r>
            <a:endParaRPr lang="en-US" sz="2400" dirty="0">
              <a:cs typeface="B Nazanin" panose="00000400000000000000" pitchFamily="2" charset="-78"/>
            </a:endParaRPr>
          </a:p>
          <a:p>
            <a:endParaRPr lang="en-US" sz="2400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20500810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ferris dir="l"/>
      </p:transition>
    </mc:Choice>
    <mc:Fallback>
      <p:transition spd="slow">
        <p:fad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0"/>
            <a:ext cx="8596668" cy="1320800"/>
          </a:xfrm>
        </p:spPr>
        <p:txBody>
          <a:bodyPr/>
          <a:lstStyle/>
          <a:p>
            <a:pPr algn="ctr" rtl="1"/>
            <a:r>
              <a:rPr lang="fa-IR" dirty="0" smtClean="0"/>
              <a:t>اوضاع سیاسی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53036"/>
            <a:ext cx="9106577" cy="5653825"/>
          </a:xfrm>
        </p:spPr>
        <p:txBody>
          <a:bodyPr>
            <a:noAutofit/>
          </a:bodyPr>
          <a:lstStyle/>
          <a:p>
            <a:pPr algn="r" rtl="1"/>
            <a:r>
              <a:rPr lang="fa-IR" sz="2200" dirty="0">
                <a:cs typeface="B Nazanin" panose="00000400000000000000" pitchFamily="2" charset="-78"/>
              </a:rPr>
              <a:t>چین با سرعتی بسیار زیاد به سوی یک سیستم اقتصاد با ثبات به پیش می رود و برای امریکا شریکی بسیار معتبر در آسیا می باشد . </a:t>
            </a:r>
            <a:endParaRPr lang="fa-IR" sz="2200" dirty="0" smtClean="0">
              <a:cs typeface="B Nazanin" panose="00000400000000000000" pitchFamily="2" charset="-78"/>
            </a:endParaRPr>
          </a:p>
          <a:p>
            <a:pPr algn="r" rtl="1"/>
            <a:r>
              <a:rPr lang="fa-IR" sz="2200" dirty="0" smtClean="0">
                <a:cs typeface="B Nazanin" panose="00000400000000000000" pitchFamily="2" charset="-78"/>
              </a:rPr>
              <a:t>چین </a:t>
            </a:r>
            <a:r>
              <a:rPr lang="fa-IR" sz="2200" dirty="0">
                <a:cs typeface="B Nazanin" panose="00000400000000000000" pitchFamily="2" charset="-78"/>
              </a:rPr>
              <a:t>به سرعت در راه خصوصی سازی ، حذف قوانین و مقررات دست و پاگیر ، انجام اصلاحات از طریق انتشار سهام و دادن آنها به کارگران ، واگذاری بخش های مختلفی از شرکت ها ، ادغام ها ، اعلان ورشکستگی ها و فروش 370 هزار شرکت یا واحد تجاری متعلق به دولت ، به سوی تجارت آزاد گام بر می دارد . </a:t>
            </a:r>
            <a:endParaRPr lang="fa-IR" sz="2200" dirty="0" smtClean="0">
              <a:cs typeface="B Nazanin" panose="00000400000000000000" pitchFamily="2" charset="-78"/>
            </a:endParaRPr>
          </a:p>
          <a:p>
            <a:pPr algn="r" rtl="1"/>
            <a:r>
              <a:rPr lang="fa-IR" sz="2200" dirty="0" smtClean="0">
                <a:cs typeface="B Nazanin" panose="00000400000000000000" pitchFamily="2" charset="-78"/>
              </a:rPr>
              <a:t>رییس </a:t>
            </a:r>
            <a:r>
              <a:rPr lang="fa-IR" sz="2200" dirty="0">
                <a:cs typeface="B Nazanin" panose="00000400000000000000" pitchFamily="2" charset="-78"/>
              </a:rPr>
              <a:t>جمهور چین از تعداد سازمان های اقتصادی تخصصی کاسته است تا بسیاری از مسائل مربوط به دیوان سالاری و دخالت در امور شرکت ها را بکاهد . </a:t>
            </a:r>
            <a:endParaRPr lang="fa-IR" sz="2200" dirty="0" smtClean="0">
              <a:cs typeface="B Nazanin" panose="00000400000000000000" pitchFamily="2" charset="-78"/>
            </a:endParaRPr>
          </a:p>
          <a:p>
            <a:pPr algn="r" rtl="1"/>
            <a:r>
              <a:rPr lang="fa-IR" sz="2200" dirty="0" smtClean="0">
                <a:cs typeface="B Nazanin" panose="00000400000000000000" pitchFamily="2" charset="-78"/>
              </a:rPr>
              <a:t>اصلاحاتی </a:t>
            </a:r>
            <a:r>
              <a:rPr lang="fa-IR" sz="2200" dirty="0">
                <a:cs typeface="B Nazanin" panose="00000400000000000000" pitchFamily="2" charset="-78"/>
              </a:rPr>
              <a:t>را که جیانگ زمین متعهد به انجام آنها شده است در برگیرنده 5 استراتژی اصلی می شوند :</a:t>
            </a:r>
            <a:endParaRPr lang="en-US" sz="2200" dirty="0">
              <a:cs typeface="B Nazanin" panose="00000400000000000000" pitchFamily="2" charset="-78"/>
            </a:endParaRPr>
          </a:p>
          <a:p>
            <a:pPr lvl="0" algn="r" rtl="1">
              <a:buFont typeface="+mj-lt"/>
              <a:buAutoNum type="arabicPeriod"/>
            </a:pPr>
            <a:r>
              <a:rPr lang="fa-IR" sz="2200" dirty="0">
                <a:cs typeface="B Nazanin" panose="00000400000000000000" pitchFamily="2" charset="-78"/>
              </a:rPr>
              <a:t>بازسازی یا تجدید ساختار در شرکتهای دولتی </a:t>
            </a:r>
            <a:endParaRPr lang="en-US" sz="2200" dirty="0">
              <a:cs typeface="B Nazanin" panose="00000400000000000000" pitchFamily="2" charset="-78"/>
            </a:endParaRPr>
          </a:p>
          <a:p>
            <a:pPr lvl="0" algn="r" rtl="1">
              <a:buFont typeface="+mj-lt"/>
              <a:buAutoNum type="arabicPeriod"/>
            </a:pPr>
            <a:r>
              <a:rPr lang="fa-IR" sz="2200" dirty="0">
                <a:cs typeface="B Nazanin" panose="00000400000000000000" pitchFamily="2" charset="-78"/>
              </a:rPr>
              <a:t>تقویت بازارهای مالی</a:t>
            </a:r>
            <a:endParaRPr lang="en-US" sz="2200" dirty="0">
              <a:cs typeface="B Nazanin" panose="00000400000000000000" pitchFamily="2" charset="-78"/>
            </a:endParaRPr>
          </a:p>
          <a:p>
            <a:pPr lvl="0" algn="r" rtl="1">
              <a:buFont typeface="+mj-lt"/>
              <a:buAutoNum type="arabicPeriod"/>
            </a:pPr>
            <a:r>
              <a:rPr lang="fa-IR" sz="2200" dirty="0">
                <a:cs typeface="B Nazanin" panose="00000400000000000000" pitchFamily="2" charset="-78"/>
              </a:rPr>
              <a:t>به فروش رساندن دارایی های دولتی </a:t>
            </a:r>
            <a:endParaRPr lang="en-US" sz="2200" dirty="0">
              <a:cs typeface="B Nazanin" panose="00000400000000000000" pitchFamily="2" charset="-78"/>
            </a:endParaRPr>
          </a:p>
          <a:p>
            <a:pPr lvl="0" algn="r" rtl="1">
              <a:buFont typeface="+mj-lt"/>
              <a:buAutoNum type="arabicPeriod"/>
            </a:pPr>
            <a:r>
              <a:rPr lang="fa-IR" sz="2200" dirty="0">
                <a:cs typeface="B Nazanin" panose="00000400000000000000" pitchFamily="2" charset="-78"/>
              </a:rPr>
              <a:t>ایجاد سازمان های تامین کننده خدمات اجتماعی</a:t>
            </a:r>
            <a:endParaRPr lang="en-US" sz="2200" dirty="0">
              <a:cs typeface="B Nazanin" panose="00000400000000000000" pitchFamily="2" charset="-78"/>
            </a:endParaRPr>
          </a:p>
          <a:p>
            <a:pPr lvl="0" algn="r" rtl="1">
              <a:buFont typeface="+mj-lt"/>
              <a:buAutoNum type="arabicPeriod"/>
            </a:pPr>
            <a:r>
              <a:rPr lang="fa-IR" sz="2200" dirty="0">
                <a:cs typeface="B Nazanin" panose="00000400000000000000" pitchFamily="2" charset="-78"/>
              </a:rPr>
              <a:t>کاهش دادن تعرفه ها</a:t>
            </a:r>
            <a:endParaRPr lang="en-US" sz="2200" dirty="0">
              <a:cs typeface="B Nazanin" panose="00000400000000000000" pitchFamily="2" charset="-78"/>
            </a:endParaRPr>
          </a:p>
          <a:p>
            <a:pPr algn="r"/>
            <a:endParaRPr lang="en-US" sz="2200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08012939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ferris dir="l"/>
      </p:transition>
    </mc:Choice>
    <mc:Fallback>
      <p:transition spd="slow">
        <p:fade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1"/>
            <a:r>
              <a:rPr lang="fa-IR" dirty="0" smtClean="0"/>
              <a:t>فرصت ها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581040"/>
            <a:ext cx="8596668" cy="3880773"/>
          </a:xfrm>
        </p:spPr>
        <p:txBody>
          <a:bodyPr>
            <a:noAutofit/>
          </a:bodyPr>
          <a:lstStyle/>
          <a:p>
            <a:pPr algn="just" rtl="1"/>
            <a:r>
              <a:rPr lang="fa-IR" sz="2400" dirty="0">
                <a:cs typeface="B Nazanin" panose="00000400000000000000" pitchFamily="2" charset="-78"/>
              </a:rPr>
              <a:t>در حالیکه اصلاحات بازار هر روز زمینه های تجاری بیشتری را مهیا می سازد ، شرکت های امریکایی به فرصت های زیادی دست می یابند تا در چین به فعالیت مشغول شوند . </a:t>
            </a:r>
            <a:endParaRPr lang="fa-IR" sz="2400" dirty="0" smtClean="0">
              <a:cs typeface="B Nazanin" panose="00000400000000000000" pitchFamily="2" charset="-78"/>
            </a:endParaRPr>
          </a:p>
          <a:p>
            <a:pPr algn="just" rtl="1"/>
            <a:r>
              <a:rPr lang="fa-IR" sz="2400" dirty="0" smtClean="0">
                <a:cs typeface="B Nazanin" panose="00000400000000000000" pitchFamily="2" charset="-78"/>
              </a:rPr>
              <a:t>چنین </a:t>
            </a:r>
            <a:r>
              <a:rPr lang="fa-IR" sz="2400" dirty="0">
                <a:cs typeface="B Nazanin" panose="00000400000000000000" pitchFamily="2" charset="-78"/>
              </a:rPr>
              <a:t>وضعی باعث شد که چین ، از این نظر ، پس از ایالات متحده امریکا قرار گیرد و از نظر جذب سرمایه های خارجی مناسب ترین کشور بشود . </a:t>
            </a:r>
            <a:endParaRPr lang="fa-IR" sz="2400" dirty="0" smtClean="0">
              <a:cs typeface="B Nazanin" panose="00000400000000000000" pitchFamily="2" charset="-78"/>
            </a:endParaRPr>
          </a:p>
          <a:p>
            <a:pPr algn="just" rtl="1"/>
            <a:r>
              <a:rPr lang="fa-IR" sz="2400" dirty="0" smtClean="0">
                <a:cs typeface="B Nazanin" panose="00000400000000000000" pitchFamily="2" charset="-78"/>
              </a:rPr>
              <a:t>چین </a:t>
            </a:r>
            <a:r>
              <a:rPr lang="fa-IR" sz="2400" dirty="0">
                <a:cs typeface="B Nazanin" panose="00000400000000000000" pitchFamily="2" charset="-78"/>
              </a:rPr>
              <a:t>بازار بورس و اوراق قرضه را به روز می کند تا شرکت ها بتوانند برای تامین مالی از بانک ها پول بگیرند . </a:t>
            </a:r>
            <a:endParaRPr lang="fa-IR" sz="2400" dirty="0" smtClean="0">
              <a:cs typeface="B Nazanin" panose="00000400000000000000" pitchFamily="2" charset="-78"/>
            </a:endParaRPr>
          </a:p>
          <a:p>
            <a:pPr algn="just" rtl="1"/>
            <a:r>
              <a:rPr lang="fa-IR" sz="2400" dirty="0" smtClean="0">
                <a:cs typeface="B Nazanin" panose="00000400000000000000" pitchFamily="2" charset="-78"/>
              </a:rPr>
              <a:t>دلیل </a:t>
            </a:r>
            <a:r>
              <a:rPr lang="fa-IR" sz="2400" dirty="0">
                <a:cs typeface="B Nazanin" panose="00000400000000000000" pitchFamily="2" charset="-78"/>
              </a:rPr>
              <a:t>موفقیت چین در اصلاح بازار نگرشی است که دولت به هنگ کنگ دارد . </a:t>
            </a:r>
            <a:endParaRPr lang="fa-IR" sz="2400" dirty="0" smtClean="0">
              <a:cs typeface="B Nazanin" panose="00000400000000000000" pitchFamily="2" charset="-78"/>
            </a:endParaRPr>
          </a:p>
          <a:p>
            <a:pPr algn="just" rtl="1"/>
            <a:r>
              <a:rPr lang="fa-IR" sz="2400" dirty="0" smtClean="0">
                <a:cs typeface="B Nazanin" panose="00000400000000000000" pitchFamily="2" charset="-78"/>
              </a:rPr>
              <a:t>برخورد </a:t>
            </a:r>
            <a:r>
              <a:rPr lang="fa-IR" sz="2400" dirty="0">
                <a:cs typeface="B Nazanin" panose="00000400000000000000" pitchFamily="2" charset="-78"/>
              </a:rPr>
              <a:t>چین با تایوان تغییر کرده و از حالت خصمانه و برخورد به صورت روش سیاستمدارانه درآمده است و از تایوانی ها خواسته می شود به تجربه هنگ کنگ توجه کنند ، به صورت مسالمت آمیز به سرزمین اصلی ملحق شوند و یک بار دیگر با خاک چین متحد گردند . </a:t>
            </a:r>
            <a:endParaRPr lang="en-US" sz="2400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65616545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ferris dir="l"/>
      </p:transition>
    </mc:Choice>
    <mc:Fallback>
      <p:transition spd="slow">
        <p:fade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dirty="0" smtClean="0"/>
              <a:t>خطرهای ناشی از تجارت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1424" y="1735586"/>
            <a:ext cx="8596668" cy="3880773"/>
          </a:xfrm>
        </p:spPr>
        <p:txBody>
          <a:bodyPr>
            <a:noAutofit/>
          </a:bodyPr>
          <a:lstStyle/>
          <a:p>
            <a:pPr lvl="0" algn="just" rtl="1"/>
            <a:r>
              <a:rPr lang="fa-IR" sz="2400" dirty="0">
                <a:cs typeface="B Nazanin" panose="00000400000000000000" pitchFamily="2" charset="-78"/>
              </a:rPr>
              <a:t>نبودن ساختارهای مناسب زیربنایی</a:t>
            </a:r>
            <a:endParaRPr lang="en-US" sz="2400" dirty="0">
              <a:cs typeface="B Nazanin" panose="00000400000000000000" pitchFamily="2" charset="-78"/>
            </a:endParaRPr>
          </a:p>
          <a:p>
            <a:pPr lvl="0" algn="just" rtl="1"/>
            <a:r>
              <a:rPr lang="fa-IR" sz="2400" dirty="0">
                <a:cs typeface="B Nazanin" panose="00000400000000000000" pitchFamily="2" charset="-78"/>
              </a:rPr>
              <a:t>توجه نکردن به محیط طبیعی</a:t>
            </a:r>
            <a:endParaRPr lang="en-US" sz="2400" dirty="0">
              <a:cs typeface="B Nazanin" panose="00000400000000000000" pitchFamily="2" charset="-78"/>
            </a:endParaRPr>
          </a:p>
          <a:p>
            <a:pPr lvl="0" algn="just" rtl="1"/>
            <a:r>
              <a:rPr lang="fa-IR" sz="2400" dirty="0">
                <a:cs typeface="B Nazanin" panose="00000400000000000000" pitchFamily="2" charset="-78"/>
              </a:rPr>
              <a:t>نبودن یک سیستم حقوقی مناسب </a:t>
            </a:r>
            <a:endParaRPr lang="en-US" sz="2400" dirty="0">
              <a:cs typeface="B Nazanin" panose="00000400000000000000" pitchFamily="2" charset="-78"/>
            </a:endParaRPr>
          </a:p>
          <a:p>
            <a:pPr lvl="0" algn="just" rtl="1"/>
            <a:r>
              <a:rPr lang="fa-IR" sz="2400" dirty="0">
                <a:cs typeface="B Nazanin" panose="00000400000000000000" pitchFamily="2" charset="-78"/>
              </a:rPr>
              <a:t>فساد بیش از حد</a:t>
            </a:r>
            <a:endParaRPr lang="en-US" sz="2400" dirty="0">
              <a:cs typeface="B Nazanin" panose="00000400000000000000" pitchFamily="2" charset="-78"/>
            </a:endParaRPr>
          </a:p>
          <a:p>
            <a:pPr lvl="0" algn="just" rtl="1"/>
            <a:r>
              <a:rPr lang="fa-IR" sz="2400" dirty="0">
                <a:cs typeface="B Nazanin" panose="00000400000000000000" pitchFamily="2" charset="-78"/>
              </a:rPr>
              <a:t>نبودن آزادی بیان ، مذهب و نشریات</a:t>
            </a:r>
            <a:endParaRPr lang="en-US" sz="2400" dirty="0">
              <a:cs typeface="B Nazanin" panose="00000400000000000000" pitchFamily="2" charset="-78"/>
            </a:endParaRPr>
          </a:p>
          <a:p>
            <a:pPr lvl="0" algn="just" rtl="1"/>
            <a:r>
              <a:rPr lang="fa-IR" sz="2400" dirty="0">
                <a:cs typeface="B Nazanin" panose="00000400000000000000" pitchFamily="2" charset="-78"/>
              </a:rPr>
              <a:t>نقض بسیار شدید حقوق بشر</a:t>
            </a:r>
            <a:endParaRPr lang="en-US" sz="2400" dirty="0">
              <a:cs typeface="B Nazanin" panose="00000400000000000000" pitchFamily="2" charset="-78"/>
            </a:endParaRPr>
          </a:p>
          <a:p>
            <a:pPr lvl="0" algn="just" rtl="1"/>
            <a:r>
              <a:rPr lang="fa-IR" sz="2400" dirty="0">
                <a:cs typeface="B Nazanin" panose="00000400000000000000" pitchFamily="2" charset="-78"/>
              </a:rPr>
              <a:t>احترام نگذاردن به حقوق معنوی</a:t>
            </a:r>
            <a:endParaRPr lang="en-US" sz="2400" dirty="0">
              <a:cs typeface="B Nazanin" panose="00000400000000000000" pitchFamily="2" charset="-78"/>
            </a:endParaRPr>
          </a:p>
          <a:p>
            <a:pPr lvl="0" algn="just" rtl="1"/>
            <a:r>
              <a:rPr lang="fa-IR" sz="2400" dirty="0">
                <a:cs typeface="B Nazanin" panose="00000400000000000000" pitchFamily="2" charset="-78"/>
              </a:rPr>
              <a:t>تقلب ، ریاکاری ، کلاهبرداری و دزدی</a:t>
            </a:r>
            <a:endParaRPr lang="en-US" sz="2400" dirty="0">
              <a:cs typeface="B Nazanin" panose="00000400000000000000" pitchFamily="2" charset="-78"/>
            </a:endParaRPr>
          </a:p>
          <a:p>
            <a:pPr lvl="0" algn="just" rtl="1"/>
            <a:r>
              <a:rPr lang="fa-IR" sz="2400" dirty="0">
                <a:cs typeface="B Nazanin" panose="00000400000000000000" pitchFamily="2" charset="-78"/>
              </a:rPr>
              <a:t>احترام نگذاشتن به قراردادهای قانونی</a:t>
            </a:r>
            <a:endParaRPr lang="en-US" sz="2400" dirty="0">
              <a:cs typeface="B Nazanin" panose="00000400000000000000" pitchFamily="2" charset="-78"/>
            </a:endParaRPr>
          </a:p>
          <a:p>
            <a:pPr lvl="0" algn="just" rtl="1"/>
            <a:r>
              <a:rPr lang="fa-IR" sz="2400" dirty="0">
                <a:cs typeface="B Nazanin" panose="00000400000000000000" pitchFamily="2" charset="-78"/>
              </a:rPr>
              <a:t>نبودن اصول پذیرفته شده حسابداری</a:t>
            </a:r>
            <a:endParaRPr lang="en-US" sz="2400" dirty="0">
              <a:cs typeface="B Nazanin" panose="00000400000000000000" pitchFamily="2" charset="-78"/>
            </a:endParaRPr>
          </a:p>
          <a:p>
            <a:pPr algn="just"/>
            <a:endParaRPr lang="en-US" sz="2400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40404622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ferris dir="l"/>
      </p:transition>
    </mc:Choice>
    <mc:Fallback>
      <p:transition spd="slow">
        <p:fade/>
      </p:transition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1"/>
            <a:r>
              <a:rPr lang="fa-IR" dirty="0" smtClean="0"/>
              <a:t>استراتژی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619676"/>
            <a:ext cx="8596668" cy="3880773"/>
          </a:xfrm>
        </p:spPr>
        <p:txBody>
          <a:bodyPr>
            <a:noAutofit/>
          </a:bodyPr>
          <a:lstStyle/>
          <a:p>
            <a:pPr marL="0" indent="0" algn="just" rtl="1">
              <a:lnSpc>
                <a:spcPct val="200000"/>
              </a:lnSpc>
              <a:buNone/>
            </a:pPr>
            <a:r>
              <a:rPr lang="fa-IR" sz="2200" b="1" dirty="0" smtClean="0">
                <a:cs typeface="B Nazanin" panose="00000400000000000000" pitchFamily="2" charset="-78"/>
              </a:rPr>
              <a:t>بیزینس ویک برای کسب موفقیت در بازار های چین دستورالعمل های زیر را صادر کرد :</a:t>
            </a:r>
          </a:p>
          <a:p>
            <a:pPr algn="just" rtl="1">
              <a:lnSpc>
                <a:spcPct val="200000"/>
              </a:lnSpc>
              <a:buFont typeface="+mj-lt"/>
              <a:buAutoNum type="arabicPeriod"/>
            </a:pPr>
            <a:r>
              <a:rPr lang="fa-IR" sz="2400" dirty="0" smtClean="0">
                <a:cs typeface="B Nazanin" panose="00000400000000000000" pitchFamily="2" charset="-78"/>
              </a:rPr>
              <a:t>با </a:t>
            </a:r>
            <a:r>
              <a:rPr lang="fa-IR" sz="2400" dirty="0">
                <a:cs typeface="B Nazanin" panose="00000400000000000000" pitchFamily="2" charset="-78"/>
              </a:rPr>
              <a:t>چشمانی باز شرکای خود </a:t>
            </a:r>
            <a:r>
              <a:rPr lang="fa-IR" sz="2400" dirty="0" smtClean="0">
                <a:cs typeface="B Nazanin" panose="00000400000000000000" pitchFamily="2" charset="-78"/>
              </a:rPr>
              <a:t>را انتخاب </a:t>
            </a:r>
            <a:r>
              <a:rPr lang="fa-IR" sz="2400" dirty="0">
                <a:cs typeface="B Nazanin" panose="00000400000000000000" pitchFamily="2" charset="-78"/>
              </a:rPr>
              <a:t>کنید . </a:t>
            </a:r>
            <a:endParaRPr lang="en-US" sz="2400" dirty="0" smtClean="0">
              <a:cs typeface="B Nazanin" panose="00000400000000000000" pitchFamily="2" charset="-78"/>
            </a:endParaRPr>
          </a:p>
          <a:p>
            <a:pPr algn="just" rtl="1">
              <a:lnSpc>
                <a:spcPct val="200000"/>
              </a:lnSpc>
              <a:buFont typeface="+mj-lt"/>
              <a:buAutoNum type="arabicPeriod"/>
            </a:pPr>
            <a:r>
              <a:rPr lang="fa-IR" sz="2400" dirty="0" smtClean="0">
                <a:cs typeface="B Nazanin" panose="00000400000000000000" pitchFamily="2" charset="-78"/>
              </a:rPr>
              <a:t>به </a:t>
            </a:r>
            <a:r>
              <a:rPr lang="fa-IR" sz="2400" dirty="0">
                <a:cs typeface="B Nazanin" panose="00000400000000000000" pitchFamily="2" charset="-78"/>
              </a:rPr>
              <a:t>اصول و مبانی تجارت و بازرگانی توجه زیاد بنمایید .</a:t>
            </a:r>
            <a:endParaRPr lang="en-US" sz="2400" dirty="0">
              <a:cs typeface="B Nazanin" panose="00000400000000000000" pitchFamily="2" charset="-78"/>
            </a:endParaRPr>
          </a:p>
          <a:p>
            <a:pPr algn="just" rtl="1">
              <a:lnSpc>
                <a:spcPct val="200000"/>
              </a:lnSpc>
              <a:buFont typeface="+mj-lt"/>
              <a:buAutoNum type="arabicPeriod"/>
            </a:pPr>
            <a:r>
              <a:rPr lang="fa-IR" sz="2400" dirty="0" smtClean="0">
                <a:cs typeface="B Nazanin" panose="00000400000000000000" pitchFamily="2" charset="-78"/>
              </a:rPr>
              <a:t>از </a:t>
            </a:r>
            <a:r>
              <a:rPr lang="fa-IR" sz="2400" dirty="0">
                <a:cs typeface="B Nazanin" panose="00000400000000000000" pitchFamily="2" charset="-78"/>
              </a:rPr>
              <a:t>دانش و آگاهی های خود مراقبت لازم به عمل آورید .</a:t>
            </a:r>
            <a:endParaRPr lang="en-US" sz="2400" dirty="0">
              <a:cs typeface="B Nazanin" panose="00000400000000000000" pitchFamily="2" charset="-78"/>
            </a:endParaRPr>
          </a:p>
          <a:p>
            <a:pPr algn="just" rtl="1">
              <a:lnSpc>
                <a:spcPct val="200000"/>
              </a:lnSpc>
              <a:buFont typeface="+mj-lt"/>
              <a:buAutoNum type="arabicPeriod"/>
            </a:pPr>
            <a:r>
              <a:rPr lang="fa-IR" sz="2400" dirty="0" smtClean="0">
                <a:cs typeface="B Nazanin" panose="00000400000000000000" pitchFamily="2" charset="-78"/>
              </a:rPr>
              <a:t>بلند </a:t>
            </a:r>
            <a:r>
              <a:rPr lang="fa-IR" sz="2400" dirty="0">
                <a:cs typeface="B Nazanin" panose="00000400000000000000" pitchFamily="2" charset="-78"/>
              </a:rPr>
              <a:t>پروازی نکنید .</a:t>
            </a:r>
            <a:endParaRPr lang="en-US" sz="2400" dirty="0">
              <a:cs typeface="B Nazanin" panose="00000400000000000000" pitchFamily="2" charset="-78"/>
            </a:endParaRPr>
          </a:p>
          <a:p>
            <a:pPr algn="just">
              <a:buFont typeface="+mj-lt"/>
              <a:buAutoNum type="arabicPeriod"/>
            </a:pPr>
            <a:endParaRPr lang="en-US" sz="2400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03255813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ferris dir="l"/>
      </p:transition>
    </mc:Choice>
    <mc:Fallback>
      <p:transition spd="slow">
        <p:fade/>
      </p:transition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274750"/>
            <a:ext cx="8596668" cy="1320800"/>
          </a:xfrm>
        </p:spPr>
        <p:txBody>
          <a:bodyPr/>
          <a:lstStyle/>
          <a:p>
            <a:pPr algn="ctr"/>
            <a:r>
              <a:rPr lang="fa-IR" dirty="0" smtClean="0"/>
              <a:t>ژاپن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339403"/>
            <a:ext cx="8596668" cy="4701959"/>
          </a:xfrm>
        </p:spPr>
        <p:txBody>
          <a:bodyPr>
            <a:normAutofit/>
          </a:bodyPr>
          <a:lstStyle/>
          <a:p>
            <a:pPr algn="just" rtl="1"/>
            <a:r>
              <a:rPr lang="fa-IR" sz="2400" dirty="0">
                <a:cs typeface="B Nazanin" panose="00000400000000000000" pitchFamily="2" charset="-78"/>
              </a:rPr>
              <a:t>برنامه های نخست وزیر ژاپن این است که در صنایع </a:t>
            </a:r>
            <a:r>
              <a:rPr lang="fa-IR" sz="2400" dirty="0" smtClean="0">
                <a:cs typeface="B Nazanin" panose="00000400000000000000" pitchFamily="2" charset="-78"/>
              </a:rPr>
              <a:t>،مقررات </a:t>
            </a:r>
            <a:r>
              <a:rPr lang="fa-IR" sz="2400" dirty="0">
                <a:cs typeface="B Nazanin" panose="00000400000000000000" pitchFamily="2" charset="-78"/>
              </a:rPr>
              <a:t>دست و پاگیر را حذف نماید و اعتماد مصرف کننده به بازارهای مالی ژاپن را که از دست رفته است ، باز گرداند </a:t>
            </a:r>
            <a:r>
              <a:rPr lang="fa-IR" sz="2400" dirty="0" smtClean="0">
                <a:cs typeface="B Nazanin" panose="00000400000000000000" pitchFamily="2" charset="-78"/>
              </a:rPr>
              <a:t>.</a:t>
            </a:r>
          </a:p>
          <a:p>
            <a:pPr algn="just" rtl="1"/>
            <a:r>
              <a:rPr lang="fa-IR" sz="2400" dirty="0" smtClean="0">
                <a:cs typeface="B Nazanin" panose="00000400000000000000" pitchFamily="2" charset="-78"/>
              </a:rPr>
              <a:t>سیستم </a:t>
            </a:r>
            <a:r>
              <a:rPr lang="fa-IR" sz="2400" dirty="0">
                <a:cs typeface="B Nazanin" panose="00000400000000000000" pitchFamily="2" charset="-78"/>
              </a:rPr>
              <a:t>اقتصادی ژاپن از نخستین سالهای دهه 1970 تا کنون کندترین آهنگ رشد را تجربه می کند . </a:t>
            </a:r>
            <a:endParaRPr lang="fa-IR" sz="2400" dirty="0" smtClean="0">
              <a:cs typeface="B Nazanin" panose="00000400000000000000" pitchFamily="2" charset="-78"/>
            </a:endParaRPr>
          </a:p>
          <a:p>
            <a:pPr algn="just" rtl="1"/>
            <a:r>
              <a:rPr lang="fa-IR" sz="2400" dirty="0" smtClean="0">
                <a:cs typeface="B Nazanin" panose="00000400000000000000" pitchFamily="2" charset="-78"/>
              </a:rPr>
              <a:t>کاهش </a:t>
            </a:r>
            <a:r>
              <a:rPr lang="fa-IR" sz="2400" dirty="0">
                <a:cs typeface="B Nazanin" panose="00000400000000000000" pitchFamily="2" charset="-78"/>
              </a:rPr>
              <a:t>در ارزش دارایی ها باعث شد که متقاضی برای وام بانک ها به شدت کاهش یابد و ترازنامه آنها با مشکلاتی رو به رو شود . </a:t>
            </a:r>
            <a:endParaRPr lang="fa-IR" sz="2400" dirty="0" smtClean="0">
              <a:cs typeface="B Nazanin" panose="00000400000000000000" pitchFamily="2" charset="-78"/>
            </a:endParaRPr>
          </a:p>
          <a:p>
            <a:pPr algn="just" rtl="1"/>
            <a:r>
              <a:rPr lang="fa-IR" sz="2400" dirty="0" smtClean="0">
                <a:cs typeface="B Nazanin" panose="00000400000000000000" pitchFamily="2" charset="-78"/>
              </a:rPr>
              <a:t>میزان </a:t>
            </a:r>
            <a:r>
              <a:rPr lang="fa-IR" sz="2400" dirty="0">
                <a:cs typeface="B Nazanin" panose="00000400000000000000" pitchFamily="2" charset="-78"/>
              </a:rPr>
              <a:t>مصرف خصوصی (به وسیله افراد و سازمان های خصوصی) باعث شده است که فعالیت های اقتصادی دارای آهنگ رشد نسبتا زیادی شود . بازار کار ژاپن بسیار ضعیف است . </a:t>
            </a:r>
            <a:endParaRPr lang="en-US" sz="2400" dirty="0">
              <a:cs typeface="B Nazanin" panose="00000400000000000000" pitchFamily="2" charset="-78"/>
            </a:endParaRPr>
          </a:p>
          <a:p>
            <a:pPr algn="just"/>
            <a:endParaRPr lang="en-US" sz="2400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88127311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ferris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1"/>
            <a:r>
              <a:rPr lang="fa-IR" dirty="0" smtClean="0"/>
              <a:t>روند تجارت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632556"/>
            <a:ext cx="8596668" cy="3880773"/>
          </a:xfrm>
        </p:spPr>
        <p:txBody>
          <a:bodyPr>
            <a:noAutofit/>
          </a:bodyPr>
          <a:lstStyle/>
          <a:p>
            <a:pPr algn="just" rtl="1">
              <a:lnSpc>
                <a:spcPct val="200000"/>
              </a:lnSpc>
            </a:pPr>
            <a:r>
              <a:rPr lang="fa-IR" sz="2400" dirty="0">
                <a:cs typeface="B Nazanin" panose="00000400000000000000" pitchFamily="2" charset="-78"/>
              </a:rPr>
              <a:t>ژاپن پس از ایالات متحده امریکا و آلمان سومین کشور صادرکننده و واردکننده در دنیاست </a:t>
            </a:r>
            <a:r>
              <a:rPr lang="fa-IR" sz="2400" dirty="0" smtClean="0">
                <a:cs typeface="B Nazanin" panose="00000400000000000000" pitchFamily="2" charset="-78"/>
              </a:rPr>
              <a:t>.</a:t>
            </a:r>
          </a:p>
          <a:p>
            <a:pPr algn="just" rtl="1">
              <a:lnSpc>
                <a:spcPct val="200000"/>
              </a:lnSpc>
            </a:pPr>
            <a:r>
              <a:rPr lang="fa-IR" sz="2400" dirty="0" smtClean="0">
                <a:cs typeface="B Nazanin" panose="00000400000000000000" pitchFamily="2" charset="-78"/>
              </a:rPr>
              <a:t> </a:t>
            </a:r>
            <a:r>
              <a:rPr lang="fa-IR" sz="2400" dirty="0">
                <a:cs typeface="B Nazanin" panose="00000400000000000000" pitchFamily="2" charset="-78"/>
              </a:rPr>
              <a:t>ماشین آلات و تجهیزات </a:t>
            </a:r>
            <a:r>
              <a:rPr lang="fa-IR" sz="2400" dirty="0" smtClean="0">
                <a:cs typeface="B Nazanin" panose="00000400000000000000" pitchFamily="2" charset="-78"/>
              </a:rPr>
              <a:t>،حدود </a:t>
            </a:r>
            <a:r>
              <a:rPr lang="fa-IR" sz="2400" dirty="0">
                <a:cs typeface="B Nazanin" panose="00000400000000000000" pitchFamily="2" charset="-78"/>
              </a:rPr>
              <a:t>75 درصد از صادرات ژاپن را تشکیل می دهد . </a:t>
            </a:r>
            <a:endParaRPr lang="fa-IR" sz="2400" dirty="0" smtClean="0">
              <a:cs typeface="B Nazanin" panose="00000400000000000000" pitchFamily="2" charset="-78"/>
            </a:endParaRPr>
          </a:p>
          <a:p>
            <a:pPr algn="just" rtl="1">
              <a:lnSpc>
                <a:spcPct val="200000"/>
              </a:lnSpc>
            </a:pPr>
            <a:r>
              <a:rPr lang="fa-IR" sz="2400" dirty="0" smtClean="0">
                <a:cs typeface="B Nazanin" panose="00000400000000000000" pitchFamily="2" charset="-78"/>
              </a:rPr>
              <a:t>ایالات </a:t>
            </a:r>
            <a:r>
              <a:rPr lang="fa-IR" sz="2400" dirty="0">
                <a:cs typeface="B Nazanin" panose="00000400000000000000" pitchFamily="2" charset="-78"/>
              </a:rPr>
              <a:t>متحده امریکا بزرگترین شریک تجاری ژاپن است که 23 درصد بازار واردات ژاپن را در دست دارد و 30 درصد از صادرات ژاپن به امریکا وارد می شود .</a:t>
            </a:r>
            <a:endParaRPr lang="en-US" sz="2400" dirty="0">
              <a:cs typeface="B Nazanin" panose="00000400000000000000" pitchFamily="2" charset="-78"/>
            </a:endParaRPr>
          </a:p>
          <a:p>
            <a:pPr algn="just"/>
            <a:endParaRPr lang="en-US" sz="2400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97406196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ferris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0"/>
            <a:ext cx="8596668" cy="1320800"/>
          </a:xfrm>
        </p:spPr>
        <p:txBody>
          <a:bodyPr/>
          <a:lstStyle/>
          <a:p>
            <a:pPr algn="ctr"/>
            <a:r>
              <a:rPr lang="fa-IR" dirty="0" smtClean="0"/>
              <a:t>جو حاکم بر تجارت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558345"/>
            <a:ext cx="8596668" cy="4483018"/>
          </a:xfrm>
        </p:spPr>
        <p:txBody>
          <a:bodyPr>
            <a:normAutofit/>
          </a:bodyPr>
          <a:lstStyle/>
          <a:p>
            <a:pPr marL="0" indent="0" algn="just" rtl="1">
              <a:buNone/>
            </a:pPr>
            <a:r>
              <a:rPr lang="fa-IR" sz="2400" dirty="0" smtClean="0">
                <a:cs typeface="B Nazanin" panose="00000400000000000000" pitchFamily="2" charset="-78"/>
              </a:rPr>
              <a:t> </a:t>
            </a:r>
            <a:r>
              <a:rPr lang="fa-IR" sz="2400" dirty="0">
                <a:cs typeface="B Nazanin" panose="00000400000000000000" pitchFamily="2" charset="-78"/>
              </a:rPr>
              <a:t>نخستین هدف سیاست تجاری ایالات متحده امریکا با ژاپن این بوده است که برای صدور کالا و ورود به بازارهای ژاپن و سرمایه گذاری های خارجی در این کشور راه های بیشتری بیابد . </a:t>
            </a:r>
            <a:endParaRPr lang="fa-IR" sz="2400" dirty="0" smtClean="0">
              <a:cs typeface="B Nazanin" panose="00000400000000000000" pitchFamily="2" charset="-78"/>
            </a:endParaRPr>
          </a:p>
          <a:p>
            <a:pPr algn="just" rtl="1"/>
            <a:r>
              <a:rPr lang="fa-IR" sz="2400" dirty="0" smtClean="0">
                <a:cs typeface="B Nazanin" panose="00000400000000000000" pitchFamily="2" charset="-78"/>
              </a:rPr>
              <a:t>موانع </a:t>
            </a:r>
            <a:r>
              <a:rPr lang="fa-IR" sz="2400" dirty="0">
                <a:cs typeface="B Nazanin" panose="00000400000000000000" pitchFamily="2" charset="-78"/>
              </a:rPr>
              <a:t>مزبور از این قرارند : </a:t>
            </a:r>
            <a:endParaRPr lang="fa-IR" sz="2400" dirty="0" smtClean="0">
              <a:cs typeface="B Nazanin" panose="00000400000000000000" pitchFamily="2" charset="-78"/>
            </a:endParaRPr>
          </a:p>
          <a:p>
            <a:pPr algn="just" rtl="1">
              <a:buFont typeface="+mj-lt"/>
              <a:buAutoNum type="arabicPeriod"/>
            </a:pPr>
            <a:r>
              <a:rPr lang="fa-IR" sz="2400" b="1" dirty="0" smtClean="0">
                <a:cs typeface="B Nazanin" panose="00000400000000000000" pitchFamily="2" charset="-78"/>
              </a:rPr>
              <a:t>مقررات </a:t>
            </a:r>
            <a:r>
              <a:rPr lang="fa-IR" sz="2400" b="1" dirty="0">
                <a:cs typeface="B Nazanin" panose="00000400000000000000" pitchFamily="2" charset="-78"/>
              </a:rPr>
              <a:t>اجرایی مانند رویه های مبهم گمرکی ؛ </a:t>
            </a:r>
            <a:endParaRPr lang="fa-IR" sz="2400" b="1" dirty="0" smtClean="0">
              <a:cs typeface="B Nazanin" panose="00000400000000000000" pitchFamily="2" charset="-78"/>
            </a:endParaRPr>
          </a:p>
          <a:p>
            <a:pPr algn="just" rtl="1">
              <a:buFont typeface="+mj-lt"/>
              <a:buAutoNum type="arabicPeriod"/>
            </a:pPr>
            <a:r>
              <a:rPr lang="fa-IR" sz="2400" b="1" dirty="0" smtClean="0">
                <a:cs typeface="B Nazanin" panose="00000400000000000000" pitchFamily="2" charset="-78"/>
              </a:rPr>
              <a:t>انجام </a:t>
            </a:r>
            <a:r>
              <a:rPr lang="fa-IR" sz="2400" b="1" dirty="0">
                <a:cs typeface="B Nazanin" panose="00000400000000000000" pitchFamily="2" charset="-78"/>
              </a:rPr>
              <a:t>دادن آزمون هایی برای تعیین استانداردهای معین و جواز یا گواهینامه های مشخص ؛ </a:t>
            </a:r>
            <a:endParaRPr lang="fa-IR" sz="2400" b="1" dirty="0" smtClean="0">
              <a:cs typeface="B Nazanin" panose="00000400000000000000" pitchFamily="2" charset="-78"/>
            </a:endParaRPr>
          </a:p>
          <a:p>
            <a:pPr algn="just" rtl="1">
              <a:buFont typeface="+mj-lt"/>
              <a:buAutoNum type="arabicPeriod"/>
            </a:pPr>
            <a:r>
              <a:rPr lang="fa-IR" sz="2400" b="1" dirty="0" smtClean="0">
                <a:cs typeface="B Nazanin" panose="00000400000000000000" pitchFamily="2" charset="-78"/>
              </a:rPr>
              <a:t>اجرای </a:t>
            </a:r>
            <a:r>
              <a:rPr lang="fa-IR" sz="2400" b="1" dirty="0">
                <a:cs typeface="B Nazanin" panose="00000400000000000000" pitchFamily="2" charset="-78"/>
              </a:rPr>
              <a:t>سیاست هایی برای ارتقای سطح صنعت و اعمال محدودیت های عمومی </a:t>
            </a:r>
            <a:r>
              <a:rPr lang="fa-IR" sz="2400" b="1" dirty="0" smtClean="0">
                <a:cs typeface="B Nazanin" panose="00000400000000000000" pitchFamily="2" charset="-78"/>
              </a:rPr>
              <a:t> </a:t>
            </a:r>
          </a:p>
          <a:p>
            <a:pPr algn="just" rtl="1">
              <a:buFont typeface="+mj-lt"/>
              <a:buAutoNum type="arabicPeriod"/>
            </a:pPr>
            <a:r>
              <a:rPr lang="fa-IR" sz="2400" b="1" dirty="0" smtClean="0">
                <a:cs typeface="B Nazanin" panose="00000400000000000000" pitchFamily="2" charset="-78"/>
              </a:rPr>
              <a:t>اعمال </a:t>
            </a:r>
            <a:r>
              <a:rPr lang="fa-IR" sz="2400" b="1" dirty="0">
                <a:cs typeface="B Nazanin" panose="00000400000000000000" pitchFamily="2" charset="-78"/>
              </a:rPr>
              <a:t>مقرراتی برای حفظ حقوق و دارایی های معنوی و سرانجام کانال های توزیع محلی که تقریبا غیر قابل نفوذ هستند .</a:t>
            </a:r>
            <a:endParaRPr lang="en-US" sz="2400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48597534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ferris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1"/>
            <a:r>
              <a:rPr lang="fa-IR" dirty="0"/>
              <a:t>ماهیت رقابت جهانی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 rtl="1"/>
            <a:r>
              <a:rPr lang="fa-IR" sz="2400" dirty="0">
                <a:cs typeface="B Nazanin" panose="00000400000000000000" pitchFamily="2" charset="-78"/>
              </a:rPr>
              <a:t>سازمانهایی که دامنه فعالیت های خود را فراتر از مرزهای ملی می کشانند </a:t>
            </a:r>
            <a:r>
              <a:rPr lang="fa-IR" sz="2400" dirty="0">
                <a:solidFill>
                  <a:srgbClr val="E86616"/>
                </a:solidFill>
                <a:cs typeface="B Nazanin" panose="00000400000000000000" pitchFamily="2" charset="-78"/>
              </a:rPr>
              <a:t>شرکت های بین المللی </a:t>
            </a:r>
            <a:r>
              <a:rPr lang="fa-IR" sz="2400" dirty="0">
                <a:cs typeface="B Nazanin" panose="00000400000000000000" pitchFamily="2" charset="-78"/>
              </a:rPr>
              <a:t>یا </a:t>
            </a:r>
            <a:r>
              <a:rPr lang="fa-IR" sz="2400" dirty="0">
                <a:solidFill>
                  <a:srgbClr val="E86616"/>
                </a:solidFill>
                <a:cs typeface="B Nazanin" panose="00000400000000000000" pitchFamily="2" charset="-78"/>
              </a:rPr>
              <a:t>شرکت های چند ملیتی </a:t>
            </a:r>
            <a:r>
              <a:rPr lang="fa-IR" sz="2400" dirty="0">
                <a:cs typeface="B Nazanin" panose="00000400000000000000" pitchFamily="2" charset="-78"/>
              </a:rPr>
              <a:t>نامیده می شوند . </a:t>
            </a:r>
            <a:endParaRPr lang="fa-IR" sz="2400" dirty="0" smtClean="0">
              <a:cs typeface="B Nazanin" panose="00000400000000000000" pitchFamily="2" charset="-78"/>
            </a:endParaRPr>
          </a:p>
          <a:p>
            <a:pPr algn="just" rtl="1"/>
            <a:r>
              <a:rPr lang="fa-IR" sz="2400" dirty="0" smtClean="0">
                <a:solidFill>
                  <a:srgbClr val="E86616"/>
                </a:solidFill>
                <a:cs typeface="B Nazanin" panose="00000400000000000000" pitchFamily="2" charset="-78"/>
              </a:rPr>
              <a:t>شرکت   مادر   </a:t>
            </a:r>
            <a:r>
              <a:rPr lang="fa-IR" sz="2400" dirty="0" smtClean="0">
                <a:cs typeface="B Nazanin" panose="00000400000000000000" pitchFamily="2" charset="-78"/>
              </a:rPr>
              <a:t>شرکتی   است </a:t>
            </a:r>
            <a:r>
              <a:rPr lang="fa-IR" sz="2400" dirty="0">
                <a:cs typeface="B Nazanin" panose="00000400000000000000" pitchFamily="2" charset="-78"/>
              </a:rPr>
              <a:t>که در </a:t>
            </a:r>
            <a:r>
              <a:rPr lang="fa-IR" sz="2400" dirty="0" smtClean="0">
                <a:cs typeface="B Nazanin" panose="00000400000000000000" pitchFamily="2" charset="-78"/>
              </a:rPr>
              <a:t> زمینه   فعالیت </a:t>
            </a:r>
            <a:r>
              <a:rPr lang="fa-IR" sz="2400" dirty="0">
                <a:cs typeface="B Nazanin" panose="00000400000000000000" pitchFamily="2" charset="-78"/>
              </a:rPr>
              <a:t>های </a:t>
            </a:r>
            <a:r>
              <a:rPr lang="fa-IR" sz="2400" dirty="0" smtClean="0">
                <a:cs typeface="B Nazanin" panose="00000400000000000000" pitchFamily="2" charset="-78"/>
              </a:rPr>
              <a:t> بین </a:t>
            </a:r>
            <a:r>
              <a:rPr lang="fa-IR" sz="2400" dirty="0">
                <a:cs typeface="B Nazanin" panose="00000400000000000000" pitchFamily="2" charset="-78"/>
              </a:rPr>
              <a:t>المللی سرمایه گذاری </a:t>
            </a:r>
            <a:endParaRPr lang="fa-IR" sz="2400" dirty="0" smtClean="0">
              <a:cs typeface="B Nazanin" panose="00000400000000000000" pitchFamily="2" charset="-78"/>
            </a:endParaRPr>
          </a:p>
          <a:p>
            <a:pPr marL="0" indent="0" algn="just" rtl="1">
              <a:buNone/>
            </a:pPr>
            <a:r>
              <a:rPr lang="fa-IR" sz="2400" dirty="0">
                <a:cs typeface="B Nazanin" panose="00000400000000000000" pitchFamily="2" charset="-78"/>
              </a:rPr>
              <a:t> </a:t>
            </a:r>
            <a:r>
              <a:rPr lang="fa-IR" sz="2400" dirty="0" smtClean="0">
                <a:cs typeface="B Nazanin" panose="00000400000000000000" pitchFamily="2" charset="-78"/>
              </a:rPr>
              <a:t>    می </a:t>
            </a:r>
            <a:r>
              <a:rPr lang="fa-IR" sz="2400" dirty="0">
                <a:cs typeface="B Nazanin" panose="00000400000000000000" pitchFamily="2" charset="-78"/>
              </a:rPr>
              <a:t>کند .</a:t>
            </a:r>
            <a:endParaRPr lang="fa-IR" sz="2400" dirty="0" smtClean="0">
              <a:cs typeface="B Nazanin" panose="00000400000000000000" pitchFamily="2" charset="-78"/>
            </a:endParaRPr>
          </a:p>
          <a:p>
            <a:pPr algn="just" rtl="1"/>
            <a:r>
              <a:rPr lang="fa-IR" sz="2400" dirty="0" smtClean="0">
                <a:solidFill>
                  <a:srgbClr val="E86616"/>
                </a:solidFill>
                <a:cs typeface="B Nazanin" panose="00000400000000000000" pitchFamily="2" charset="-78"/>
              </a:rPr>
              <a:t>کشور </a:t>
            </a:r>
            <a:r>
              <a:rPr lang="fa-IR" sz="2400" dirty="0">
                <a:solidFill>
                  <a:srgbClr val="E86616"/>
                </a:solidFill>
                <a:cs typeface="B Nazanin" panose="00000400000000000000" pitchFamily="2" charset="-78"/>
              </a:rPr>
              <a:t>میزبان </a:t>
            </a:r>
            <a:r>
              <a:rPr lang="fa-IR" sz="2400" dirty="0">
                <a:cs typeface="B Nazanin" panose="00000400000000000000" pitchFamily="2" charset="-78"/>
              </a:rPr>
              <a:t>کشوری است که بازرگانی و تجارت در آن انجام می شود </a:t>
            </a:r>
            <a:r>
              <a:rPr lang="fa-IR" sz="2400" dirty="0" smtClean="0">
                <a:cs typeface="B Nazanin" panose="00000400000000000000" pitchFamily="2" charset="-78"/>
              </a:rPr>
              <a:t>.</a:t>
            </a:r>
          </a:p>
          <a:p>
            <a:pPr algn="just" rtl="1"/>
            <a:r>
              <a:rPr lang="fa-IR" sz="2400" dirty="0" smtClean="0">
                <a:cs typeface="B Nazanin" panose="00000400000000000000" pitchFamily="2" charset="-78"/>
              </a:rPr>
              <a:t>شرکت </a:t>
            </a:r>
            <a:r>
              <a:rPr lang="fa-IR" sz="2400" dirty="0">
                <a:cs typeface="B Nazanin" panose="00000400000000000000" pitchFamily="2" charset="-78"/>
              </a:rPr>
              <a:t>های چند ملیتی با تعداد بی شماری از عوامل اجتماعی ، فرهنگی ، بوم شناسی ، محیطی ، سیاسی ، دولتی ، قانونی ، فن آوری و فرصت ها و تهدیدات رقابتی رو به رو می شوند و با توجه به تعداد زیادی محصول و حوزه های بی شمار جغرافیایی روز به روز بر تعداد و پیچیدگی این عوامل افزوده می شود . </a:t>
            </a:r>
            <a:endParaRPr lang="fa-IR" sz="2400" dirty="0" smtClean="0">
              <a:cs typeface="B Nazanin" panose="00000400000000000000" pitchFamily="2" charset="-78"/>
            </a:endParaRPr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76419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ferris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dirty="0" smtClean="0"/>
              <a:t>شیوه مدیریت ژاپنی ها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632555"/>
            <a:ext cx="8596668" cy="4317484"/>
          </a:xfrm>
        </p:spPr>
        <p:txBody>
          <a:bodyPr>
            <a:noAutofit/>
          </a:bodyPr>
          <a:lstStyle/>
          <a:p>
            <a:pPr algn="just" rtl="1"/>
            <a:r>
              <a:rPr lang="fa-IR" sz="2400" dirty="0">
                <a:cs typeface="B Nazanin" panose="00000400000000000000" pitchFamily="2" charset="-78"/>
              </a:rPr>
              <a:t>در ژاپن به وفاداری و توافق نظر گروه اهمیت زیادی داده می شود </a:t>
            </a:r>
            <a:r>
              <a:rPr lang="fa-IR" sz="2400" dirty="0" smtClean="0">
                <a:cs typeface="B Nazanin" panose="00000400000000000000" pitchFamily="2" charset="-78"/>
              </a:rPr>
              <a:t>.</a:t>
            </a:r>
          </a:p>
          <a:p>
            <a:pPr algn="just" rtl="1"/>
            <a:r>
              <a:rPr lang="fa-IR" sz="2400" dirty="0" smtClean="0">
                <a:cs typeface="B Nazanin" panose="00000400000000000000" pitchFamily="2" charset="-78"/>
              </a:rPr>
              <a:t> </a:t>
            </a:r>
            <a:r>
              <a:rPr lang="fa-IR" sz="2400" dirty="0">
                <a:cs typeface="B Nazanin" panose="00000400000000000000" pitchFamily="2" charset="-78"/>
              </a:rPr>
              <a:t>در ژاپن تقریبا در تمام فعالیت های سازمانی ، مدیران و کارکنان به اصل </a:t>
            </a:r>
            <a:r>
              <a:rPr lang="en-US" sz="2400" dirty="0" err="1">
                <a:cs typeface="B Nazanin" panose="00000400000000000000" pitchFamily="2" charset="-78"/>
              </a:rPr>
              <a:t>wa</a:t>
            </a:r>
            <a:r>
              <a:rPr lang="fa-IR" sz="2400" dirty="0">
                <a:cs typeface="B Nazanin" panose="00000400000000000000" pitchFamily="2" charset="-78"/>
              </a:rPr>
              <a:t> اهمیت زیادی می دهند . </a:t>
            </a:r>
            <a:endParaRPr lang="fa-IR" sz="2400" dirty="0" smtClean="0">
              <a:cs typeface="B Nazanin" panose="00000400000000000000" pitchFamily="2" charset="-78"/>
            </a:endParaRPr>
          </a:p>
          <a:p>
            <a:pPr algn="just" rtl="1"/>
            <a:r>
              <a:rPr lang="fa-IR" sz="2400" dirty="0" smtClean="0">
                <a:cs typeface="B Nazanin" panose="00000400000000000000" pitchFamily="2" charset="-78"/>
              </a:rPr>
              <a:t>رعایت </a:t>
            </a:r>
            <a:r>
              <a:rPr lang="fa-IR" sz="2400" dirty="0">
                <a:cs typeface="B Nazanin" panose="00000400000000000000" pitchFamily="2" charset="-78"/>
              </a:rPr>
              <a:t>اصل مزبور ایجاب می کند که همه اعضای یک گروه همکاری کنند و با هم توافق نظر داشته باشند </a:t>
            </a:r>
            <a:r>
              <a:rPr lang="fa-IR" sz="2400" dirty="0" smtClean="0">
                <a:cs typeface="B Nazanin" panose="00000400000000000000" pitchFamily="2" charset="-78"/>
              </a:rPr>
              <a:t>.</a:t>
            </a:r>
          </a:p>
          <a:p>
            <a:pPr algn="just" rtl="1"/>
            <a:r>
              <a:rPr lang="fa-IR" sz="2400" dirty="0" smtClean="0">
                <a:cs typeface="B Nazanin" panose="00000400000000000000" pitchFamily="2" charset="-78"/>
              </a:rPr>
              <a:t> </a:t>
            </a:r>
            <a:r>
              <a:rPr lang="fa-IR" sz="2400" dirty="0">
                <a:cs typeface="B Nazanin" panose="00000400000000000000" pitchFamily="2" charset="-78"/>
              </a:rPr>
              <a:t>مدیران ژاپنی جذابیت های بالقوه تصمیمات گوناگون شرکت را برحسب اثرات بلند مدتی که بر اصل «</a:t>
            </a:r>
            <a:r>
              <a:rPr lang="en-US" sz="2400" dirty="0" err="1">
                <a:cs typeface="B Nazanin" panose="00000400000000000000" pitchFamily="2" charset="-78"/>
              </a:rPr>
              <a:t>wa</a:t>
            </a:r>
            <a:r>
              <a:rPr lang="fa-IR" sz="2400" dirty="0">
                <a:cs typeface="B Nazanin" panose="00000400000000000000" pitchFamily="2" charset="-78"/>
              </a:rPr>
              <a:t>» گروه دارد ، مورد ارزیابی و قضاوت قرار می دهند . </a:t>
            </a:r>
            <a:endParaRPr lang="fa-IR" sz="2400" dirty="0" smtClean="0">
              <a:cs typeface="B Nazanin" panose="00000400000000000000" pitchFamily="2" charset="-78"/>
            </a:endParaRPr>
          </a:p>
          <a:p>
            <a:pPr algn="just" rtl="1"/>
            <a:r>
              <a:rPr lang="fa-IR" sz="2400" dirty="0" smtClean="0">
                <a:cs typeface="B Nazanin" panose="00000400000000000000" pitchFamily="2" charset="-78"/>
              </a:rPr>
              <a:t>بیشتر </a:t>
            </a:r>
            <a:r>
              <a:rPr lang="fa-IR" sz="2400" dirty="0">
                <a:cs typeface="B Nazanin" panose="00000400000000000000" pitchFamily="2" charset="-78"/>
              </a:rPr>
              <a:t>مدیران ژاپنی خوددار ، آرام ، درون نگر و سرد هستند و بیشتر درباره دیگران می اندیشند .</a:t>
            </a:r>
            <a:endParaRPr lang="en-US" sz="2400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77889847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ferris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1"/>
            <a:r>
              <a:rPr lang="fa-IR" dirty="0" smtClean="0"/>
              <a:t>گسترش در سطح جهانی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709829"/>
            <a:ext cx="8596668" cy="3880773"/>
          </a:xfrm>
        </p:spPr>
        <p:txBody>
          <a:bodyPr>
            <a:noAutofit/>
          </a:bodyPr>
          <a:lstStyle/>
          <a:p>
            <a:pPr algn="just" rtl="1"/>
            <a:r>
              <a:rPr lang="fa-IR" sz="2400" dirty="0">
                <a:cs typeface="B Nazanin" panose="00000400000000000000" pitchFamily="2" charset="-78"/>
              </a:rPr>
              <a:t>ژاپن دست از استراتژی مبتنی بر صادرات برداشته است و می کوشد به صورت مستقیم در اروپا و ایالات متحده امریکا سرمایه گذاری کند </a:t>
            </a:r>
            <a:r>
              <a:rPr lang="fa-IR" sz="2400" dirty="0" smtClean="0">
                <a:cs typeface="B Nazanin" panose="00000400000000000000" pitchFamily="2" charset="-78"/>
              </a:rPr>
              <a:t>.</a:t>
            </a:r>
          </a:p>
          <a:p>
            <a:pPr algn="just" rtl="1"/>
            <a:r>
              <a:rPr lang="fa-IR" sz="2400" dirty="0" smtClean="0">
                <a:cs typeface="B Nazanin" panose="00000400000000000000" pitchFamily="2" charset="-78"/>
              </a:rPr>
              <a:t> </a:t>
            </a:r>
            <a:r>
              <a:rPr lang="fa-IR" sz="2400" dirty="0">
                <a:cs typeface="B Nazanin" panose="00000400000000000000" pitchFamily="2" charset="-78"/>
              </a:rPr>
              <a:t>در 1992 به عنوان بزرگترین کشوری که به صورت مستقیم در ایالات متحده امریکا سرمایه گذاری کرد ، از متحده پادشاهی پیشی گرفت . </a:t>
            </a:r>
            <a:endParaRPr lang="fa-IR" sz="2400" dirty="0" smtClean="0">
              <a:cs typeface="B Nazanin" panose="00000400000000000000" pitchFamily="2" charset="-78"/>
            </a:endParaRPr>
          </a:p>
          <a:p>
            <a:pPr algn="just" rtl="1"/>
            <a:r>
              <a:rPr lang="fa-IR" sz="2400" dirty="0" smtClean="0">
                <a:cs typeface="B Nazanin" panose="00000400000000000000" pitchFamily="2" charset="-78"/>
              </a:rPr>
              <a:t> </a:t>
            </a:r>
            <a:r>
              <a:rPr lang="fa-IR" sz="2400" dirty="0">
                <a:cs typeface="B Nazanin" panose="00000400000000000000" pitchFamily="2" charset="-78"/>
              </a:rPr>
              <a:t>و همچنین با توجه از استقبال بریتانیایی ها از ژاپنی ها این امکان وجود دارد که ژاپنی ها کماکان در بریتانیای کبیر سرمایه گذاری سنگین بنمایند ودر سالهای 1990 – 1994 استراتژی سرمایه گذاری ژاپن این بود که به صورت مستقیم در ایالات متحده امریکا و اروپا سرمایه گذاری کند </a:t>
            </a:r>
            <a:r>
              <a:rPr lang="fa-IR" sz="2400" dirty="0" smtClean="0">
                <a:cs typeface="B Nazanin" panose="00000400000000000000" pitchFamily="2" charset="-78"/>
              </a:rPr>
              <a:t>.</a:t>
            </a:r>
          </a:p>
          <a:p>
            <a:pPr algn="just" rtl="1"/>
            <a:r>
              <a:rPr lang="fa-IR" sz="2400" dirty="0" smtClean="0">
                <a:cs typeface="B Nazanin" panose="00000400000000000000" pitchFamily="2" charset="-78"/>
              </a:rPr>
              <a:t>اروپایی ها تنها در سه صنعت(دارویی،شیمیایی و ارتباطات)نسبت به شرکتهای ژاپنی برتری دارند و از 10شرکت بزرگ ساختمانی دنیا5،شرکت ژاپنی </a:t>
            </a:r>
            <a:r>
              <a:rPr lang="fa-IR" sz="2400" dirty="0" smtClean="0">
                <a:cs typeface="B Nazanin" panose="00000400000000000000" pitchFamily="2" charset="-78"/>
              </a:rPr>
              <a:t>هستند</a:t>
            </a:r>
            <a:r>
              <a:rPr lang="en-US" sz="2400" dirty="0" smtClean="0">
                <a:cs typeface="B Nazanin" panose="00000400000000000000" pitchFamily="2" charset="-78"/>
              </a:rPr>
              <a:t>.</a:t>
            </a:r>
            <a:endParaRPr lang="en-US" sz="2400" dirty="0">
              <a:cs typeface="B Nazanin" panose="00000400000000000000" pitchFamily="2" charset="-78"/>
            </a:endParaRPr>
          </a:p>
          <a:p>
            <a:pPr algn="just"/>
            <a:endParaRPr lang="en-US" sz="2400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04526852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ferris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1"/>
            <a:r>
              <a:rPr lang="fa-IR" dirty="0" smtClean="0"/>
              <a:t>استخدام مادالعمر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581040"/>
            <a:ext cx="8596668" cy="3880773"/>
          </a:xfrm>
        </p:spPr>
        <p:txBody>
          <a:bodyPr>
            <a:noAutofit/>
          </a:bodyPr>
          <a:lstStyle/>
          <a:p>
            <a:pPr algn="just" rtl="1">
              <a:lnSpc>
                <a:spcPct val="250000"/>
              </a:lnSpc>
            </a:pPr>
            <a:r>
              <a:rPr lang="fa-IR" sz="2400" dirty="0">
                <a:cs typeface="B Nazanin" panose="00000400000000000000" pitchFamily="2" charset="-78"/>
              </a:rPr>
              <a:t>در ژاپن اصل استخدام مادام العمر کماکان به قوت خود باقی است </a:t>
            </a:r>
            <a:r>
              <a:rPr lang="fa-IR" sz="2400" dirty="0" smtClean="0">
                <a:cs typeface="B Nazanin" panose="00000400000000000000" pitchFamily="2" charset="-78"/>
              </a:rPr>
              <a:t>.</a:t>
            </a:r>
          </a:p>
          <a:p>
            <a:pPr algn="just" rtl="1">
              <a:lnSpc>
                <a:spcPct val="250000"/>
              </a:lnSpc>
            </a:pPr>
            <a:r>
              <a:rPr lang="fa-IR" sz="2400" dirty="0" smtClean="0">
                <a:cs typeface="B Nazanin" panose="00000400000000000000" pitchFamily="2" charset="-78"/>
              </a:rPr>
              <a:t> </a:t>
            </a:r>
            <a:r>
              <a:rPr lang="fa-IR" sz="2400" dirty="0">
                <a:cs typeface="B Nazanin" panose="00000400000000000000" pitchFamily="2" charset="-78"/>
              </a:rPr>
              <a:t>در اجرای چنین قانونی کارفرما نمی تواند کارکنان را اخراج کند ، بنابراین هنگامی که تقاضا کاهش می یابد هزینه نیروی کار و دستمزدها کاهش نخواهد یافت . </a:t>
            </a:r>
            <a:endParaRPr lang="fa-IR" sz="2400" dirty="0" smtClean="0">
              <a:cs typeface="B Nazanin" panose="00000400000000000000" pitchFamily="2" charset="-78"/>
            </a:endParaRPr>
          </a:p>
          <a:p>
            <a:pPr algn="just" rtl="1">
              <a:lnSpc>
                <a:spcPct val="250000"/>
              </a:lnSpc>
            </a:pPr>
            <a:r>
              <a:rPr lang="fa-IR" sz="2400" dirty="0" smtClean="0">
                <a:cs typeface="B Nazanin" panose="00000400000000000000" pitchFamily="2" charset="-78"/>
              </a:rPr>
              <a:t>ولی </a:t>
            </a:r>
            <a:r>
              <a:rPr lang="fa-IR" sz="2400" dirty="0">
                <a:cs typeface="B Nazanin" panose="00000400000000000000" pitchFamily="2" charset="-78"/>
              </a:rPr>
              <a:t>این نقطه ضعف منحصر به فرد ناشی از سیاست استخدام مادام العمر به وسیله مزیت های زیادی خنثی می شود . </a:t>
            </a:r>
            <a:endParaRPr lang="en-US" sz="2400" dirty="0">
              <a:cs typeface="B Nazanin" panose="00000400000000000000" pitchFamily="2" charset="-78"/>
            </a:endParaRPr>
          </a:p>
          <a:p>
            <a:pPr algn="just"/>
            <a:endParaRPr lang="en-US" sz="2400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26305675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ferris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1"/>
            <a:r>
              <a:rPr lang="fa-IR" dirty="0" smtClean="0"/>
              <a:t>اروپای متحد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478009"/>
            <a:ext cx="8596668" cy="3880773"/>
          </a:xfrm>
        </p:spPr>
        <p:txBody>
          <a:bodyPr>
            <a:noAutofit/>
          </a:bodyPr>
          <a:lstStyle/>
          <a:p>
            <a:pPr algn="just" rtl="1">
              <a:lnSpc>
                <a:spcPct val="150000"/>
              </a:lnSpc>
            </a:pPr>
            <a:r>
              <a:rPr lang="fa-IR" sz="2400" dirty="0">
                <a:cs typeface="B Nazanin" panose="00000400000000000000" pitchFamily="2" charset="-78"/>
              </a:rPr>
              <a:t>درهای بازارهای اروپا بر روی شرکت های امریکایی باز است و این در حالی است که این بازارها به صورت یکپارچه و بدون مرز در می آیند و دارای یک پول جدید خواهند شد </a:t>
            </a:r>
            <a:r>
              <a:rPr lang="fa-IR" sz="2400" dirty="0" smtClean="0">
                <a:cs typeface="B Nazanin" panose="00000400000000000000" pitchFamily="2" charset="-78"/>
              </a:rPr>
              <a:t>.</a:t>
            </a:r>
          </a:p>
          <a:p>
            <a:pPr algn="just" rtl="1">
              <a:lnSpc>
                <a:spcPct val="150000"/>
              </a:lnSpc>
            </a:pPr>
            <a:r>
              <a:rPr lang="fa-IR" sz="2400" dirty="0" smtClean="0">
                <a:cs typeface="B Nazanin" panose="00000400000000000000" pitchFamily="2" charset="-78"/>
              </a:rPr>
              <a:t>در </a:t>
            </a:r>
            <a:r>
              <a:rPr lang="fa-IR" sz="2400" dirty="0">
                <a:cs typeface="B Nazanin" panose="00000400000000000000" pitchFamily="2" charset="-78"/>
              </a:rPr>
              <a:t>کشورهای اروپایی مردم سلیقه های بسیار متفاوتی دارند . </a:t>
            </a:r>
            <a:endParaRPr lang="fa-IR" sz="2400" dirty="0" smtClean="0">
              <a:cs typeface="B Nazanin" panose="00000400000000000000" pitchFamily="2" charset="-78"/>
            </a:endParaRPr>
          </a:p>
          <a:p>
            <a:pPr algn="just" rtl="1">
              <a:lnSpc>
                <a:spcPct val="150000"/>
              </a:lnSpc>
            </a:pPr>
            <a:r>
              <a:rPr lang="fa-IR" sz="2400" dirty="0" smtClean="0">
                <a:solidFill>
                  <a:srgbClr val="0070C0"/>
                </a:solidFill>
                <a:cs typeface="B Nazanin" panose="00000400000000000000" pitchFamily="2" charset="-78"/>
              </a:rPr>
              <a:t>افزایش </a:t>
            </a:r>
            <a:r>
              <a:rPr lang="fa-IR" sz="2400" dirty="0">
                <a:solidFill>
                  <a:srgbClr val="0070C0"/>
                </a:solidFill>
                <a:cs typeface="B Nazanin" panose="00000400000000000000" pitchFamily="2" charset="-78"/>
              </a:rPr>
              <a:t>رفت و آمد مردم و نیز مبادله بسیار زیاد اطلاعات </a:t>
            </a:r>
            <a:r>
              <a:rPr lang="fa-IR" sz="2400" dirty="0">
                <a:cs typeface="B Nazanin" panose="00000400000000000000" pitchFamily="2" charset="-78"/>
              </a:rPr>
              <a:t>توانسته است تفاوت بین شرکت ها را کاهش دهد و شرکت های اروپایی تلاش زیادی می کنند تا محصولاتی را تولید و عرضه نمایند که در سراسر اروپا طرفدار و متقاضی داشته باشد . </a:t>
            </a:r>
            <a:endParaRPr lang="fa-IR" sz="2400" dirty="0" smtClean="0">
              <a:cs typeface="B Nazanin" panose="00000400000000000000" pitchFamily="2" charset="-78"/>
            </a:endParaRPr>
          </a:p>
          <a:p>
            <a:pPr algn="just" rtl="1">
              <a:lnSpc>
                <a:spcPct val="150000"/>
              </a:lnSpc>
            </a:pPr>
            <a:r>
              <a:rPr lang="fa-IR" sz="2400" dirty="0" smtClean="0">
                <a:cs typeface="B Nazanin" panose="00000400000000000000" pitchFamily="2" charset="-78"/>
              </a:rPr>
              <a:t>برای </a:t>
            </a:r>
            <a:r>
              <a:rPr lang="fa-IR" sz="2400" dirty="0">
                <a:cs typeface="B Nazanin" panose="00000400000000000000" pitchFamily="2" charset="-78"/>
              </a:rPr>
              <a:t>مثال ، به تازگی محصولی به نام «پریز اروپایی» تولید و به بازارهای اروپایی عرضه شد که در سراسر اروپا و هرجای دیگر قابل مصرف است .</a:t>
            </a:r>
            <a:endParaRPr lang="en-US" sz="2400" dirty="0">
              <a:cs typeface="B Nazanin" panose="00000400000000000000" pitchFamily="2" charset="-78"/>
            </a:endParaRPr>
          </a:p>
          <a:p>
            <a:pPr algn="just"/>
            <a:endParaRPr lang="en-US" sz="2400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61497541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ferris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1"/>
            <a:r>
              <a:rPr lang="fa-IR" dirty="0" smtClean="0"/>
              <a:t>اروپای متحد و یورو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722707"/>
            <a:ext cx="8596668" cy="3880773"/>
          </a:xfrm>
        </p:spPr>
        <p:txBody>
          <a:bodyPr>
            <a:noAutofit/>
          </a:bodyPr>
          <a:lstStyle/>
          <a:p>
            <a:pPr algn="just" rtl="1"/>
            <a:r>
              <a:rPr lang="fa-IR" sz="2400" dirty="0">
                <a:cs typeface="B Nazanin" panose="00000400000000000000" pitchFamily="2" charset="-78"/>
              </a:rPr>
              <a:t>شکل گیری اروپای متحد و به کار بردن یک واحد پول به وسیله این کشورها شاید مهم ترین رویداد جهانی باشد . </a:t>
            </a:r>
            <a:endParaRPr lang="fa-IR" sz="2400" dirty="0" smtClean="0">
              <a:cs typeface="B Nazanin" panose="00000400000000000000" pitchFamily="2" charset="-78"/>
            </a:endParaRPr>
          </a:p>
          <a:p>
            <a:pPr algn="just" rtl="1"/>
            <a:r>
              <a:rPr lang="fa-IR" sz="2400" dirty="0" smtClean="0">
                <a:cs typeface="B Nazanin" panose="00000400000000000000" pitchFamily="2" charset="-78"/>
              </a:rPr>
              <a:t>متحد </a:t>
            </a:r>
            <a:r>
              <a:rPr lang="fa-IR" sz="2400" dirty="0">
                <a:cs typeface="B Nazanin" panose="00000400000000000000" pitchFamily="2" charset="-78"/>
              </a:rPr>
              <a:t>شدن کشورها اروپای غربی و پذیرفتن یورو به عنوان یک واحد پول مشترک باعث شد موانعی که به صورت مرز بین کشورهای اروپایی (ازنظر تجارت) قرار داشت ، از بین برود . </a:t>
            </a:r>
            <a:endParaRPr lang="fa-IR" sz="2400" dirty="0" smtClean="0">
              <a:cs typeface="B Nazanin" panose="00000400000000000000" pitchFamily="2" charset="-78"/>
            </a:endParaRPr>
          </a:p>
          <a:p>
            <a:pPr algn="just" rtl="1"/>
            <a:r>
              <a:rPr lang="fa-IR" sz="2400" dirty="0" smtClean="0">
                <a:cs typeface="B Nazanin" panose="00000400000000000000" pitchFamily="2" charset="-78"/>
              </a:rPr>
              <a:t>تشکیل </a:t>
            </a:r>
            <a:r>
              <a:rPr lang="fa-IR" sz="2400" dirty="0">
                <a:cs typeface="B Nazanin" panose="00000400000000000000" pitchFamily="2" charset="-78"/>
              </a:rPr>
              <a:t>اتحادیه باعث شد که شرکت های مستقر در کشورهای اروپایی بتوانند برای تولید مواد غذایی و نوشیدنی به راحتی جواز بگیرند . </a:t>
            </a:r>
            <a:endParaRPr lang="fa-IR" sz="2400" dirty="0" smtClean="0">
              <a:cs typeface="B Nazanin" panose="00000400000000000000" pitchFamily="2" charset="-78"/>
            </a:endParaRPr>
          </a:p>
          <a:p>
            <a:pPr algn="just" rtl="1"/>
            <a:r>
              <a:rPr lang="fa-IR" sz="2400" dirty="0" smtClean="0">
                <a:cs typeface="B Nazanin" panose="00000400000000000000" pitchFamily="2" charset="-78"/>
              </a:rPr>
              <a:t>تشکیل </a:t>
            </a:r>
            <a:r>
              <a:rPr lang="fa-IR" sz="2400" dirty="0">
                <a:cs typeface="B Nazanin" panose="00000400000000000000" pitchFamily="2" charset="-78"/>
              </a:rPr>
              <a:t>یک بازار مالی منحصر به فرد در اروپا از مهم ترین دستاوردهای اروپای متحد می باشد </a:t>
            </a:r>
            <a:r>
              <a:rPr lang="fa-IR" sz="2400" dirty="0" smtClean="0">
                <a:cs typeface="B Nazanin" panose="00000400000000000000" pitchFamily="2" charset="-78"/>
              </a:rPr>
              <a:t>.</a:t>
            </a:r>
          </a:p>
          <a:p>
            <a:pPr algn="just" rtl="1"/>
            <a:r>
              <a:rPr lang="fa-IR" sz="2400" dirty="0" smtClean="0">
                <a:cs typeface="B Nazanin" panose="00000400000000000000" pitchFamily="2" charset="-78"/>
              </a:rPr>
              <a:t> </a:t>
            </a:r>
            <a:r>
              <a:rPr lang="fa-IR" sz="2400" dirty="0">
                <a:cs typeface="B Nazanin" panose="00000400000000000000" pitchFamily="2" charset="-78"/>
              </a:rPr>
              <a:t>شکل گیری اروپای متحد باعث شد شرکت های قوی تری در صحنه رقابت ، ظاهر شوند و در سراسر اروپا قیمت ها و تنوع محصولات توانست منافعی نصیب مصرف کنندگان کند .</a:t>
            </a:r>
            <a:endParaRPr lang="en-US" sz="2400" dirty="0">
              <a:cs typeface="B Nazanin" panose="00000400000000000000" pitchFamily="2" charset="-78"/>
            </a:endParaRPr>
          </a:p>
          <a:p>
            <a:pPr algn="just"/>
            <a:endParaRPr lang="en-US" sz="2400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4892700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ferris dir="l"/>
      </p:transition>
    </mc:Choice>
    <mc:Fallback>
      <p:transition spd="slow">
        <p:fade/>
      </p:transition>
    </mc:Fallback>
  </mc:AlternateContent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210355"/>
            <a:ext cx="8596668" cy="1320800"/>
          </a:xfrm>
        </p:spPr>
        <p:txBody>
          <a:bodyPr/>
          <a:lstStyle/>
          <a:p>
            <a:pPr algn="ctr" rtl="1"/>
            <a:r>
              <a:rPr lang="fa-IR" dirty="0" smtClean="0"/>
              <a:t>ادغام ها وخرید شرکت ها</a:t>
            </a:r>
            <a:br>
              <a:rPr lang="fa-IR" dirty="0" smtClean="0"/>
            </a:br>
            <a:r>
              <a:rPr lang="fa-IR" dirty="0" smtClean="0"/>
              <a:t>(بوسیله شرکت های دیگر)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621308"/>
            <a:ext cx="8596668" cy="3880773"/>
          </a:xfrm>
        </p:spPr>
        <p:txBody>
          <a:bodyPr>
            <a:noAutofit/>
          </a:bodyPr>
          <a:lstStyle/>
          <a:p>
            <a:pPr algn="just" rtl="1">
              <a:lnSpc>
                <a:spcPct val="150000"/>
              </a:lnSpc>
            </a:pPr>
            <a:r>
              <a:rPr lang="fa-IR" sz="2400" dirty="0">
                <a:cs typeface="B Nazanin" panose="00000400000000000000" pitchFamily="2" charset="-78"/>
              </a:rPr>
              <a:t>از آنجا که سازمان های مرکزی اروپای متحد در روسیه قرار گرفته اند ، بسیاری از شرکت ها و سازمان های اقتصادی کوشیده اند که دفاتر رسمی خود را به این مکان منتقل نمایند . </a:t>
            </a:r>
            <a:endParaRPr lang="fa-IR" sz="2400" dirty="0" smtClean="0">
              <a:cs typeface="B Nazanin" panose="00000400000000000000" pitchFamily="2" charset="-78"/>
            </a:endParaRPr>
          </a:p>
          <a:p>
            <a:pPr algn="just" rtl="1">
              <a:lnSpc>
                <a:spcPct val="150000"/>
              </a:lnSpc>
            </a:pPr>
            <a:r>
              <a:rPr lang="fa-IR" sz="2400" dirty="0" smtClean="0">
                <a:cs typeface="B Nazanin" panose="00000400000000000000" pitchFamily="2" charset="-78"/>
              </a:rPr>
              <a:t>موج </a:t>
            </a:r>
            <a:r>
              <a:rPr lang="fa-IR" sz="2400" dirty="0">
                <a:cs typeface="B Nazanin" panose="00000400000000000000" pitchFamily="2" charset="-78"/>
              </a:rPr>
              <a:t>بزرگی از ادغام ها و تلفیق ها در اروپا جریان دارد ، زیرا شرکت ها می کوشند پایگاه های خود را در بازارهای اصلی و عمده مستحکم نمایند . </a:t>
            </a:r>
            <a:endParaRPr lang="fa-IR" sz="2400" dirty="0" smtClean="0">
              <a:cs typeface="B Nazanin" panose="00000400000000000000" pitchFamily="2" charset="-78"/>
            </a:endParaRPr>
          </a:p>
          <a:p>
            <a:pPr algn="just" rtl="1">
              <a:lnSpc>
                <a:spcPct val="150000"/>
              </a:lnSpc>
            </a:pPr>
            <a:r>
              <a:rPr lang="fa-IR" sz="2400" dirty="0" smtClean="0">
                <a:cs typeface="B Nazanin" panose="00000400000000000000" pitchFamily="2" charset="-78"/>
              </a:rPr>
              <a:t>برای </a:t>
            </a:r>
            <a:r>
              <a:rPr lang="fa-IR" sz="2400" dirty="0">
                <a:cs typeface="B Nazanin" panose="00000400000000000000" pitchFamily="2" charset="-78"/>
              </a:rPr>
              <a:t>مثال ، در اسپانیا دو بانک بزرگ به تازگی در هم ادغام شدند تا بانکی به وجود آید که در زمره 30 بانک بزرگ اروپایی قرار گیرد . تلفیق شرکت ها در صنعت کاغذسازی باعث شد که شرکت های بزرگ و رقیب ، در سوئد و دو شرکت در فنلاند در هم ادغام شوند . </a:t>
            </a:r>
            <a:endParaRPr lang="en-US" sz="2400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25719339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ferris dir="l"/>
      </p:transition>
    </mc:Choice>
    <mc:Fallback>
      <p:transition spd="slow">
        <p:fade/>
      </p:transition>
    </mc:Fallback>
  </mc:AlternateContent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8698" y="399245"/>
            <a:ext cx="8596668" cy="1320800"/>
          </a:xfrm>
        </p:spPr>
        <p:txBody>
          <a:bodyPr/>
          <a:lstStyle/>
          <a:p>
            <a:pPr algn="ctr" rtl="1"/>
            <a:r>
              <a:rPr lang="fa-IR" dirty="0" smtClean="0"/>
              <a:t>نتیجه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5666" y="1452251"/>
            <a:ext cx="8596668" cy="3880773"/>
          </a:xfrm>
        </p:spPr>
        <p:txBody>
          <a:bodyPr>
            <a:noAutofit/>
          </a:bodyPr>
          <a:lstStyle/>
          <a:p>
            <a:pPr algn="just" rtl="1">
              <a:lnSpc>
                <a:spcPct val="150000"/>
              </a:lnSpc>
            </a:pPr>
            <a:r>
              <a:rPr lang="fa-IR" sz="2400" dirty="0">
                <a:cs typeface="B Nazanin" panose="00000400000000000000" pitchFamily="2" charset="-78"/>
              </a:rPr>
              <a:t>موفقیت شرکت ها به میزان زیادی به این امر بستگی دارد که محصولات و خدمات خود را بر مبنای رقابت جهانی ، و نه رقابت در سطح محلی ، به بازار عرضه کنند . </a:t>
            </a:r>
            <a:endParaRPr lang="fa-IR" sz="2400" dirty="0" smtClean="0">
              <a:cs typeface="B Nazanin" panose="00000400000000000000" pitchFamily="2" charset="-78"/>
            </a:endParaRPr>
          </a:p>
          <a:p>
            <a:pPr algn="just" rtl="1">
              <a:lnSpc>
                <a:spcPct val="150000"/>
              </a:lnSpc>
            </a:pPr>
            <a:r>
              <a:rPr lang="fa-IR" sz="2400" dirty="0" smtClean="0">
                <a:cs typeface="B Nazanin" panose="00000400000000000000" pitchFamily="2" charset="-78"/>
              </a:rPr>
              <a:t>در </a:t>
            </a:r>
            <a:r>
              <a:rPr lang="fa-IR" sz="2400" dirty="0">
                <a:cs typeface="B Nazanin" panose="00000400000000000000" pitchFamily="2" charset="-78"/>
              </a:rPr>
              <a:t>فرآیند مدیریت استراتژیک شرکت های بین المللی ، فرهنگ ، سیاست های صنعتی ، مشارکت های خصوصی و صادرات از اهمیت زیادی برخوردارند </a:t>
            </a:r>
            <a:r>
              <a:rPr lang="fa-IR" sz="2400" dirty="0" smtClean="0">
                <a:cs typeface="B Nazanin" panose="00000400000000000000" pitchFamily="2" charset="-78"/>
              </a:rPr>
              <a:t>.</a:t>
            </a:r>
          </a:p>
          <a:p>
            <a:pPr algn="just" rtl="1">
              <a:lnSpc>
                <a:spcPct val="150000"/>
              </a:lnSpc>
            </a:pPr>
            <a:r>
              <a:rPr lang="fa-IR" sz="2400" dirty="0" smtClean="0">
                <a:cs typeface="B Nazanin" panose="00000400000000000000" pitchFamily="2" charset="-78"/>
              </a:rPr>
              <a:t> </a:t>
            </a:r>
            <a:r>
              <a:rPr lang="fa-IR" sz="2400" dirty="0">
                <a:cs typeface="B Nazanin" panose="00000400000000000000" pitchFamily="2" charset="-78"/>
              </a:rPr>
              <a:t>شرکت های ایالات متحده امریکا ، برای اینکه در سالهای پایانی دهه 1990 موفق شوند ، باید محصولات و خدماتی را تولید و عرضه کنند ، که از نظر قیمت و کیفیت بتوانند با محصولات و خدمات مشابه موجود در بازارهای جهانی رقابت نمایند .</a:t>
            </a:r>
            <a:endParaRPr lang="en-US" sz="2400" dirty="0">
              <a:cs typeface="B Nazanin" panose="00000400000000000000" pitchFamily="2" charset="-78"/>
            </a:endParaRPr>
          </a:p>
          <a:p>
            <a:pPr algn="just"/>
            <a:endParaRPr lang="en-US" sz="2400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17913251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ferris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D:\534111_OPROAiTl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</p:spPr>
      </p:pic>
      <p:sp>
        <p:nvSpPr>
          <p:cNvPr id="5" name="Rectangle 4"/>
          <p:cNvSpPr/>
          <p:nvPr/>
        </p:nvSpPr>
        <p:spPr>
          <a:xfrm>
            <a:off x="9079605" y="2540000"/>
            <a:ext cx="2949262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a-IR" b="1" dirty="0">
                <a:solidFill>
                  <a:schemeClr val="bg1"/>
                </a:solidFill>
                <a:cs typeface="B Titr" pitchFamily="2" charset="-78"/>
              </a:rPr>
              <a:t>سکوت میکنم</a:t>
            </a:r>
            <a:br>
              <a:rPr lang="fa-IR" b="1" dirty="0">
                <a:solidFill>
                  <a:schemeClr val="bg1"/>
                </a:solidFill>
                <a:cs typeface="B Titr" pitchFamily="2" charset="-78"/>
              </a:rPr>
            </a:br>
            <a:r>
              <a:rPr lang="fa-IR" b="1" dirty="0">
                <a:solidFill>
                  <a:schemeClr val="bg1"/>
                </a:solidFill>
                <a:cs typeface="B Titr" pitchFamily="2" charset="-78"/>
              </a:rPr>
              <a:t>زیرا نه نجوا و نه فریاد، هیچ یک کافی نیست</a:t>
            </a:r>
            <a:br>
              <a:rPr lang="fa-IR" b="1" dirty="0">
                <a:solidFill>
                  <a:schemeClr val="bg1"/>
                </a:solidFill>
                <a:cs typeface="B Titr" pitchFamily="2" charset="-78"/>
              </a:rPr>
            </a:br>
            <a:r>
              <a:rPr lang="fa-IR" b="1" dirty="0">
                <a:solidFill>
                  <a:schemeClr val="bg1"/>
                </a:solidFill>
                <a:cs typeface="B Titr" pitchFamily="2" charset="-78"/>
              </a:rPr>
              <a:t>حتی سکوت نیز ناکافی است و دایره سخن ناتوان از سخن گفتن</a:t>
            </a:r>
            <a:br>
              <a:rPr lang="fa-IR" b="1" dirty="0">
                <a:solidFill>
                  <a:schemeClr val="bg1"/>
                </a:solidFill>
                <a:cs typeface="B Titr" pitchFamily="2" charset="-78"/>
              </a:rPr>
            </a:br>
            <a:r>
              <a:rPr lang="fa-IR" b="1" dirty="0">
                <a:solidFill>
                  <a:schemeClr val="bg1"/>
                </a:solidFill>
                <a:cs typeface="B Titr" pitchFamily="2" charset="-78"/>
              </a:rPr>
              <a:t>افسون شده ام</a:t>
            </a:r>
            <a:endParaRPr lang="fa-IR" dirty="0">
              <a:solidFill>
                <a:schemeClr val="bg1"/>
              </a:solidFill>
              <a:cs typeface="B Titr" pitchFamily="2" charset="-78"/>
            </a:endParaRPr>
          </a:p>
          <a:p>
            <a:pPr algn="ctr"/>
            <a:r>
              <a:rPr lang="fa-IR" b="1" dirty="0">
                <a:solidFill>
                  <a:schemeClr val="accent1">
                    <a:lumMod val="60000"/>
                    <a:lumOff val="40000"/>
                  </a:schemeClr>
                </a:solidFill>
                <a:cs typeface="B Titr" pitchFamily="2" charset="-78"/>
              </a:rPr>
              <a:t/>
            </a:r>
            <a:br>
              <a:rPr lang="fa-IR" b="1" dirty="0">
                <a:solidFill>
                  <a:schemeClr val="accent1">
                    <a:lumMod val="60000"/>
                    <a:lumOff val="40000"/>
                  </a:schemeClr>
                </a:solidFill>
                <a:cs typeface="B Titr" pitchFamily="2" charset="-78"/>
              </a:rPr>
            </a:br>
            <a:r>
              <a:rPr lang="fa-IR" b="1" dirty="0">
                <a:solidFill>
                  <a:srgbClr val="FF0000"/>
                </a:solidFill>
                <a:cs typeface="B Titr" pitchFamily="2" charset="-78"/>
              </a:rPr>
              <a:t>من بهت زده پروردگارم هستم</a:t>
            </a:r>
            <a:r>
              <a:rPr lang="fa-IR" dirty="0">
                <a:solidFill>
                  <a:schemeClr val="accent1">
                    <a:lumMod val="60000"/>
                    <a:lumOff val="40000"/>
                  </a:schemeClr>
                </a:solidFill>
                <a:cs typeface="B Titr" pitchFamily="2" charset="-78"/>
              </a:rPr>
              <a:t/>
            </a:r>
            <a:br>
              <a:rPr lang="fa-IR" dirty="0">
                <a:solidFill>
                  <a:schemeClr val="accent1">
                    <a:lumMod val="60000"/>
                    <a:lumOff val="40000"/>
                  </a:schemeClr>
                </a:solidFill>
                <a:cs typeface="B Titr" pitchFamily="2" charset="-78"/>
              </a:rPr>
            </a:br>
            <a:r>
              <a:rPr lang="fa-IR" b="1" dirty="0">
                <a:solidFill>
                  <a:schemeClr val="accent1">
                    <a:lumMod val="60000"/>
                    <a:lumOff val="40000"/>
                  </a:schemeClr>
                </a:solidFill>
                <a:cs typeface="B Titr" pitchFamily="2" charset="-78"/>
              </a:rPr>
              <a:t/>
            </a:r>
            <a:br>
              <a:rPr lang="fa-IR" b="1" dirty="0">
                <a:solidFill>
                  <a:schemeClr val="accent1">
                    <a:lumMod val="60000"/>
                    <a:lumOff val="40000"/>
                  </a:schemeClr>
                </a:solidFill>
                <a:cs typeface="B Titr" pitchFamily="2" charset="-78"/>
              </a:rPr>
            </a:br>
            <a:r>
              <a:rPr lang="fa-IR" b="1" dirty="0">
                <a:solidFill>
                  <a:schemeClr val="bg1"/>
                </a:solidFill>
                <a:cs typeface="B Titr" pitchFamily="2" charset="-78"/>
              </a:rPr>
              <a:t>که در صلاح او رخنه نمیتوان کرد</a:t>
            </a:r>
            <a:br>
              <a:rPr lang="fa-IR" b="1" dirty="0">
                <a:solidFill>
                  <a:schemeClr val="bg1"/>
                </a:solidFill>
                <a:cs typeface="B Titr" pitchFamily="2" charset="-78"/>
              </a:rPr>
            </a:br>
            <a:r>
              <a:rPr lang="fa-IR" b="1" dirty="0">
                <a:solidFill>
                  <a:schemeClr val="bg1"/>
                </a:solidFill>
                <a:cs typeface="B Titr" pitchFamily="2" charset="-78"/>
              </a:rPr>
              <a:t>و در مطلق بودنش تردید جایی ندارد</a:t>
            </a:r>
            <a:br>
              <a:rPr lang="fa-IR" b="1" dirty="0">
                <a:solidFill>
                  <a:schemeClr val="bg1"/>
                </a:solidFill>
                <a:cs typeface="B Titr" pitchFamily="2" charset="-78"/>
              </a:rPr>
            </a:br>
            <a:r>
              <a:rPr lang="fa-IR" b="1" dirty="0">
                <a:solidFill>
                  <a:schemeClr val="bg1"/>
                </a:solidFill>
                <a:cs typeface="B Titr" pitchFamily="2" charset="-78"/>
              </a:rPr>
              <a:t>او خود خالق واژه ها و مالک تمام هستی است</a:t>
            </a:r>
            <a:endParaRPr lang="fa-IR" dirty="0">
              <a:solidFill>
                <a:schemeClr val="bg1"/>
              </a:solidFill>
              <a:cs typeface="B Titr" pitchFamily="2" charset="-78"/>
            </a:endParaRPr>
          </a:p>
          <a:p>
            <a:pPr algn="ctr"/>
            <a:endParaRPr lang="fa-IR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362972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doors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4760" y="0"/>
            <a:ext cx="8596668" cy="1320800"/>
          </a:xfrm>
        </p:spPr>
        <p:txBody>
          <a:bodyPr/>
          <a:lstStyle/>
          <a:p>
            <a:pPr algn="ctr" rtl="1"/>
            <a:r>
              <a:rPr lang="fa-IR" dirty="0" smtClean="0"/>
              <a:t>نقاط قوت فعالیت های جهانی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8941" y="1270000"/>
            <a:ext cx="9607639" cy="4937617"/>
          </a:xfrm>
        </p:spPr>
        <p:txBody>
          <a:bodyPr>
            <a:noAutofit/>
          </a:bodyPr>
          <a:lstStyle/>
          <a:p>
            <a:pPr algn="just" rtl="1"/>
            <a:r>
              <a:rPr lang="fa-IR" sz="2400" dirty="0" smtClean="0">
                <a:cs typeface="B Nazanin" panose="00000400000000000000" pitchFamily="2" charset="-78"/>
              </a:rPr>
              <a:t>بزرگترین </a:t>
            </a:r>
            <a:r>
              <a:rPr lang="fa-IR" sz="2400" dirty="0">
                <a:cs typeface="B Nazanin" panose="00000400000000000000" pitchFamily="2" charset="-78"/>
              </a:rPr>
              <a:t>نقطه قوت </a:t>
            </a:r>
            <a:r>
              <a:rPr lang="fa-IR" sz="2400" dirty="0" smtClean="0">
                <a:cs typeface="B Nazanin" panose="00000400000000000000" pitchFamily="2" charset="-78"/>
              </a:rPr>
              <a:t>این </a:t>
            </a:r>
            <a:r>
              <a:rPr lang="fa-IR" sz="2400" dirty="0">
                <a:cs typeface="B Nazanin" panose="00000400000000000000" pitchFamily="2" charset="-78"/>
              </a:rPr>
              <a:t>باشد که شرکتها می توانند برای محصولات و خدمات خود به مشتریان جدید دست یابند و بدین وسیله بر </a:t>
            </a:r>
            <a:r>
              <a:rPr lang="fa-IR" sz="2400" dirty="0">
                <a:solidFill>
                  <a:srgbClr val="0070C0"/>
                </a:solidFill>
                <a:cs typeface="B Nazanin" panose="00000400000000000000" pitchFamily="2" charset="-78"/>
              </a:rPr>
              <a:t>میزان فروش </a:t>
            </a:r>
            <a:r>
              <a:rPr lang="fa-IR" sz="2400" dirty="0">
                <a:cs typeface="B Nazanin" panose="00000400000000000000" pitchFamily="2" charset="-78"/>
              </a:rPr>
              <a:t>خود بیفزایند </a:t>
            </a:r>
            <a:r>
              <a:rPr lang="fa-IR" sz="2400" dirty="0" smtClean="0">
                <a:cs typeface="B Nazanin" panose="00000400000000000000" pitchFamily="2" charset="-78"/>
              </a:rPr>
              <a:t>.</a:t>
            </a:r>
          </a:p>
          <a:p>
            <a:pPr algn="just" rtl="1"/>
            <a:r>
              <a:rPr lang="fa-IR" sz="2400" dirty="0" smtClean="0">
                <a:cs typeface="B Nazanin" panose="00000400000000000000" pitchFamily="2" charset="-78"/>
              </a:rPr>
              <a:t>شرکت ها با نقاط قوت ، فعالیت های خود را به خارج از مرز ها می برند:</a:t>
            </a:r>
          </a:p>
          <a:p>
            <a:pPr algn="just" rtl="1">
              <a:buFont typeface="+mj-lt"/>
              <a:buAutoNum type="arabicPeriod"/>
            </a:pPr>
            <a:r>
              <a:rPr lang="fa-IR" sz="2400" dirty="0" smtClean="0">
                <a:cs typeface="B Nazanin" panose="00000400000000000000" pitchFamily="2" charset="-78"/>
              </a:rPr>
              <a:t>در </a:t>
            </a:r>
            <a:r>
              <a:rPr lang="fa-IR" sz="2400" dirty="0">
                <a:cs typeface="B Nazanin" panose="00000400000000000000" pitchFamily="2" charset="-78"/>
              </a:rPr>
              <a:t>سایه فعالیتهای خارجی می توان از </a:t>
            </a:r>
            <a:r>
              <a:rPr lang="fa-IR" sz="2400" dirty="0">
                <a:solidFill>
                  <a:srgbClr val="0070C0"/>
                </a:solidFill>
                <a:cs typeface="B Nazanin" panose="00000400000000000000" pitchFamily="2" charset="-78"/>
              </a:rPr>
              <a:t>تمام ظرفیت شرکت </a:t>
            </a:r>
            <a:r>
              <a:rPr lang="fa-IR" sz="2400" dirty="0">
                <a:cs typeface="B Nazanin" panose="00000400000000000000" pitchFamily="2" charset="-78"/>
              </a:rPr>
              <a:t>، به طور کامل ، استفاده نموده ، بهای تمام شده هر واحد محصول را کاهش داد و خطرهای اقتصادی را بر تعداد بیشتری از بازارها سرشکن نمود . </a:t>
            </a:r>
            <a:endParaRPr lang="en-US" sz="2400" dirty="0">
              <a:cs typeface="B Nazanin" panose="00000400000000000000" pitchFamily="2" charset="-78"/>
            </a:endParaRPr>
          </a:p>
          <a:p>
            <a:pPr lvl="0" algn="just" rtl="1">
              <a:buFont typeface="+mj-lt"/>
              <a:buAutoNum type="arabicPeriod"/>
            </a:pPr>
            <a:r>
              <a:rPr lang="fa-IR" sz="2400" dirty="0">
                <a:cs typeface="B Nazanin" panose="00000400000000000000" pitchFamily="2" charset="-78"/>
              </a:rPr>
              <a:t>فعالیتهای خارجی به شرکت این امکان را می دهد که در برخی از نقاط </a:t>
            </a:r>
            <a:r>
              <a:rPr lang="fa-IR" sz="2400" dirty="0">
                <a:cs typeface="B Nazanin" panose="00000400000000000000" pitchFamily="2" charset="-78"/>
              </a:rPr>
              <a:t>،</a:t>
            </a:r>
            <a:r>
              <a:rPr lang="fa-IR" sz="2400" dirty="0" smtClean="0">
                <a:cs typeface="B Nazanin" panose="00000400000000000000" pitchFamily="2" charset="-78"/>
              </a:rPr>
              <a:t>واحدهای </a:t>
            </a:r>
            <a:r>
              <a:rPr lang="fa-IR" sz="2400" dirty="0">
                <a:cs typeface="B Nazanin" panose="00000400000000000000" pitchFamily="2" charset="-78"/>
              </a:rPr>
              <a:t>تولیدی کم هزینه دایر کرد .</a:t>
            </a:r>
            <a:endParaRPr lang="en-US" sz="2400" dirty="0">
              <a:cs typeface="B Nazanin" panose="00000400000000000000" pitchFamily="2" charset="-78"/>
            </a:endParaRPr>
          </a:p>
          <a:p>
            <a:pPr lvl="0" algn="just" rtl="1">
              <a:buFont typeface="+mj-lt"/>
              <a:buAutoNum type="arabicPeriod"/>
            </a:pPr>
            <a:r>
              <a:rPr lang="fa-IR" sz="2400" dirty="0">
                <a:cs typeface="B Nazanin" panose="00000400000000000000" pitchFamily="2" charset="-78"/>
              </a:rPr>
              <a:t>امکان دارد در بسیاری از بازارهای خارجی رقیب وجود نداشته باشد یا شدت رقابت بسیار کمتر از بازارهای داخلی باشد . </a:t>
            </a:r>
            <a:endParaRPr lang="en-US" sz="2400" dirty="0">
              <a:cs typeface="B Nazanin" panose="00000400000000000000" pitchFamily="2" charset="-78"/>
            </a:endParaRPr>
          </a:p>
          <a:p>
            <a:pPr lvl="0" algn="just" rtl="1">
              <a:buFont typeface="+mj-lt"/>
              <a:buAutoNum type="arabicPeriod"/>
            </a:pPr>
            <a:r>
              <a:rPr lang="fa-IR" sz="2400" dirty="0">
                <a:cs typeface="B Nazanin" panose="00000400000000000000" pitchFamily="2" charset="-78"/>
              </a:rPr>
              <a:t>فعالیتهای خارجی موجب کاهش تعرفه و مالیات می شود . </a:t>
            </a:r>
            <a:endParaRPr lang="en-US" sz="2400" dirty="0">
              <a:cs typeface="B Nazanin" panose="00000400000000000000" pitchFamily="2" charset="-78"/>
            </a:endParaRPr>
          </a:p>
          <a:p>
            <a:pPr lvl="0" algn="just" rtl="1">
              <a:buFont typeface="+mj-lt"/>
              <a:buAutoNum type="arabicPeriod"/>
            </a:pPr>
            <a:r>
              <a:rPr lang="fa-IR" sz="2400" dirty="0">
                <a:cs typeface="B Nazanin" panose="00000400000000000000" pitchFamily="2" charset="-78"/>
              </a:rPr>
              <a:t>تشکیل مشارکت این امکان را به شرکت می دهد که با فناوری ، فرهنگ و شیوه بازرگانی با مردم نقاط مختلف دنیا آشنا شود . </a:t>
            </a:r>
            <a:endParaRPr lang="en-US" sz="2400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23148207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ferris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1"/>
            <a:r>
              <a:rPr lang="fa-IR" dirty="0" smtClean="0"/>
              <a:t>نقاط ضعف فعالیت های جهانی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725769"/>
            <a:ext cx="8596668" cy="4984124"/>
          </a:xfrm>
        </p:spPr>
        <p:txBody>
          <a:bodyPr>
            <a:normAutofit/>
          </a:bodyPr>
          <a:lstStyle/>
          <a:p>
            <a:pPr algn="just" rtl="1"/>
            <a:r>
              <a:rPr lang="fa-IR" sz="2400" dirty="0">
                <a:cs typeface="B Nazanin" panose="00000400000000000000" pitchFamily="2" charset="-78"/>
              </a:rPr>
              <a:t>این امکان وجود دارد که یک کشور خارجی از طریق </a:t>
            </a:r>
            <a:r>
              <a:rPr lang="fa-IR" sz="2400" dirty="0">
                <a:solidFill>
                  <a:srgbClr val="0070C0"/>
                </a:solidFill>
                <a:cs typeface="B Nazanin" panose="00000400000000000000" pitchFamily="2" charset="-78"/>
              </a:rPr>
              <a:t>ملی کردن دارایی ها و شرکتها </a:t>
            </a:r>
            <a:r>
              <a:rPr lang="fa-IR" sz="2400" dirty="0">
                <a:cs typeface="B Nazanin" panose="00000400000000000000" pitchFamily="2" charset="-78"/>
              </a:rPr>
              <a:t>اقدام به مصادره نمودن دارایی های شرکت کند . نمونه آن جنگ خلیج در کویت . </a:t>
            </a:r>
            <a:endParaRPr lang="fa-IR" sz="2400" dirty="0" smtClean="0">
              <a:cs typeface="B Nazanin" panose="00000400000000000000" pitchFamily="2" charset="-78"/>
            </a:endParaRPr>
          </a:p>
          <a:p>
            <a:pPr marL="514350" lvl="0" indent="-514350" algn="just" rtl="1">
              <a:buFont typeface="+mj-lt"/>
              <a:buAutoNum type="arabicPeriod"/>
            </a:pPr>
            <a:r>
              <a:rPr lang="fa-IR" sz="2400" dirty="0" smtClean="0">
                <a:cs typeface="B Nazanin" panose="00000400000000000000" pitchFamily="2" charset="-78"/>
              </a:rPr>
              <a:t>با </a:t>
            </a:r>
            <a:r>
              <a:rPr lang="fa-IR" sz="2400" dirty="0">
                <a:cs typeface="B Nazanin" panose="00000400000000000000" pitchFamily="2" charset="-78"/>
              </a:rPr>
              <a:t>ورود شرکتها به صحنه بین </a:t>
            </a:r>
            <a:r>
              <a:rPr lang="fa-IR" sz="2400" dirty="0" smtClean="0">
                <a:cs typeface="B Nazanin" panose="00000400000000000000" pitchFamily="2" charset="-78"/>
              </a:rPr>
              <a:t>الملل، </a:t>
            </a:r>
            <a:r>
              <a:rPr lang="fa-IR" sz="2400" dirty="0">
                <a:cs typeface="B Nazanin" panose="00000400000000000000" pitchFamily="2" charset="-78"/>
              </a:rPr>
              <a:t>با نیروهای جدیدی مواجه شده است که این نیروها باعث میشود که </a:t>
            </a:r>
            <a:r>
              <a:rPr lang="fa-IR" sz="2400" dirty="0">
                <a:solidFill>
                  <a:srgbClr val="0070C0"/>
                </a:solidFill>
                <a:cs typeface="B Nazanin" panose="00000400000000000000" pitchFamily="2" charset="-78"/>
              </a:rPr>
              <a:t>ارتباط بین شرکت مادر و شعبه ها </a:t>
            </a:r>
            <a:r>
              <a:rPr lang="fa-IR" sz="2400" dirty="0">
                <a:cs typeface="B Nazanin" panose="00000400000000000000" pitchFamily="2" charset="-78"/>
              </a:rPr>
              <a:t>با مشکل روبرو شود . </a:t>
            </a:r>
            <a:endParaRPr lang="en-US" sz="2400" dirty="0">
              <a:cs typeface="B Nazanin" panose="00000400000000000000" pitchFamily="2" charset="-78"/>
            </a:endParaRPr>
          </a:p>
          <a:p>
            <a:pPr marL="514350" lvl="0" indent="-514350" algn="just" rtl="1">
              <a:buFont typeface="+mj-lt"/>
              <a:buAutoNum type="arabicPeriod"/>
            </a:pPr>
            <a:r>
              <a:rPr lang="fa-IR" sz="2400" dirty="0">
                <a:cs typeface="B Nazanin" panose="00000400000000000000" pitchFamily="2" charset="-78"/>
              </a:rPr>
              <a:t>اغلب درباره نقاط ضعف شرکتهای رقیب ، در سرزمین های بیگانه اغراق میشود و به نقاط قوت آنها توجه لازم نمیشود . </a:t>
            </a:r>
            <a:endParaRPr lang="en-US" sz="2400" dirty="0">
              <a:cs typeface="B Nazanin" panose="00000400000000000000" pitchFamily="2" charset="-78"/>
            </a:endParaRPr>
          </a:p>
          <a:p>
            <a:pPr marL="514350" lvl="0" indent="-514350" algn="just" rtl="1">
              <a:buFont typeface="+mj-lt"/>
              <a:buAutoNum type="arabicPeriod"/>
            </a:pPr>
            <a:r>
              <a:rPr lang="fa-IR" sz="2400" dirty="0">
                <a:cs typeface="B Nazanin" panose="00000400000000000000" pitchFamily="2" charset="-78"/>
              </a:rPr>
              <a:t>شرکتهای مختلف دارای زبان و فرهنگ و سیستم های گوناگون هستند که اینها مانعی بر سر راه ارتباطات قرار دارد و برای مدیریت مشکلاتی را به وجود می آورند .</a:t>
            </a:r>
            <a:endParaRPr lang="en-US" sz="2400" dirty="0">
              <a:cs typeface="B Nazanin" panose="00000400000000000000" pitchFamily="2" charset="-78"/>
            </a:endParaRPr>
          </a:p>
          <a:p>
            <a:pPr marL="514350" lvl="0" indent="-514350" algn="just" rtl="1">
              <a:buFont typeface="+mj-lt"/>
              <a:buAutoNum type="arabicPeriod"/>
            </a:pPr>
            <a:r>
              <a:rPr lang="fa-IR" sz="2400" dirty="0">
                <a:cs typeface="B Nazanin" panose="00000400000000000000" pitchFamily="2" charset="-78"/>
              </a:rPr>
              <a:t>نمیتوان به راحتی سازمانهای محلی را به خوبی درک کرد و برای شناخت هرچه بیشتر آنها باید وارد صحنه تجات بین الملل شد .</a:t>
            </a:r>
            <a:endParaRPr lang="en-US" sz="2400" dirty="0">
              <a:cs typeface="B Nazanin" panose="00000400000000000000" pitchFamily="2" charset="-78"/>
            </a:endParaRPr>
          </a:p>
          <a:p>
            <a:pPr marL="514350" lvl="0" indent="-514350" algn="just" rtl="1">
              <a:buFont typeface="+mj-lt"/>
              <a:buAutoNum type="arabicPeriod"/>
            </a:pPr>
            <a:r>
              <a:rPr lang="fa-IR" sz="2400" dirty="0">
                <a:cs typeface="B Nazanin" panose="00000400000000000000" pitchFamily="2" charset="-78"/>
              </a:rPr>
              <a:t>کارکردن با دو یا چند سیستم مالی موجب پیچیده تر شدن عملیات تجاری میشود .</a:t>
            </a:r>
            <a:endParaRPr lang="en-US" sz="2400" dirty="0">
              <a:cs typeface="B Nazanin" panose="00000400000000000000" pitchFamily="2" charset="-78"/>
            </a:endParaRPr>
          </a:p>
          <a:p>
            <a:pPr algn="just" rt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382960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ferris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1"/>
            <a:r>
              <a:rPr lang="fa-IR" dirty="0" smtClean="0"/>
              <a:t>فرهنگ ها در دنیا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9908" y="1645434"/>
            <a:ext cx="8596668" cy="3880773"/>
          </a:xfrm>
        </p:spPr>
        <p:txBody>
          <a:bodyPr>
            <a:noAutofit/>
          </a:bodyPr>
          <a:lstStyle/>
          <a:p>
            <a:pPr algn="just" rtl="1">
              <a:lnSpc>
                <a:spcPct val="150000"/>
              </a:lnSpc>
            </a:pPr>
            <a:r>
              <a:rPr lang="fa-IR" sz="2400" dirty="0">
                <a:cs typeface="B Nazanin" panose="00000400000000000000" pitchFamily="2" charset="-78"/>
              </a:rPr>
              <a:t>مدیران آمریکایی برای اینکه بتوانند در بازارهای جهانی ، به صورتی </a:t>
            </a:r>
            <a:r>
              <a:rPr lang="fa-IR" sz="2400" dirty="0">
                <a:solidFill>
                  <a:srgbClr val="FF0000"/>
                </a:solidFill>
                <a:cs typeface="B Nazanin" panose="00000400000000000000" pitchFamily="2" charset="-78"/>
              </a:rPr>
              <a:t>موفقیت آمیز </a:t>
            </a:r>
            <a:r>
              <a:rPr lang="fa-IR" sz="2400" dirty="0">
                <a:cs typeface="B Nazanin" panose="00000400000000000000" pitchFamily="2" charset="-78"/>
              </a:rPr>
              <a:t>، رقابت کنند باید درباره نیروهای </a:t>
            </a:r>
            <a:r>
              <a:rPr lang="fa-IR" sz="2400" dirty="0">
                <a:solidFill>
                  <a:srgbClr val="FF0000"/>
                </a:solidFill>
                <a:cs typeface="B Nazanin" panose="00000400000000000000" pitchFamily="2" charset="-78"/>
              </a:rPr>
              <a:t>تاریخی ، فرهنگی و مذهبی </a:t>
            </a:r>
            <a:r>
              <a:rPr lang="fa-IR" sz="2400" dirty="0">
                <a:cs typeface="B Nazanin" panose="00000400000000000000" pitchFamily="2" charset="-78"/>
              </a:rPr>
              <a:t>که موجب </a:t>
            </a:r>
            <a:r>
              <a:rPr lang="fa-IR" sz="2400" dirty="0">
                <a:solidFill>
                  <a:srgbClr val="FF0000"/>
                </a:solidFill>
                <a:cs typeface="B Nazanin" panose="00000400000000000000" pitchFamily="2" charset="-78"/>
              </a:rPr>
              <a:t>ایجاد انگیزه </a:t>
            </a:r>
            <a:r>
              <a:rPr lang="fa-IR" sz="2400" dirty="0">
                <a:cs typeface="B Nazanin" panose="00000400000000000000" pitchFamily="2" charset="-78"/>
              </a:rPr>
              <a:t>در مردم سایر کشورها میشود اطلاعات بهتری کسب کنند </a:t>
            </a:r>
            <a:r>
              <a:rPr lang="fa-IR" sz="2400" dirty="0" smtClean="0">
                <a:cs typeface="B Nazanin" panose="00000400000000000000" pitchFamily="2" charset="-78"/>
              </a:rPr>
              <a:t>.</a:t>
            </a:r>
          </a:p>
          <a:p>
            <a:pPr algn="just" rtl="1">
              <a:lnSpc>
                <a:spcPct val="150000"/>
              </a:lnSpc>
            </a:pPr>
            <a:r>
              <a:rPr lang="fa-IR" sz="2400" dirty="0" smtClean="0">
                <a:cs typeface="B Nazanin" panose="00000400000000000000" pitchFamily="2" charset="-78"/>
              </a:rPr>
              <a:t> </a:t>
            </a:r>
            <a:r>
              <a:rPr lang="fa-IR" sz="2400" dirty="0">
                <a:cs typeface="B Nazanin" panose="00000400000000000000" pitchFamily="2" charset="-78"/>
              </a:rPr>
              <a:t>به عنوان مثال ژاپن روابط کاری حول محور </a:t>
            </a:r>
            <a:r>
              <a:rPr lang="en-US" sz="2400" dirty="0" err="1">
                <a:cs typeface="B Nazanin" panose="00000400000000000000" pitchFamily="2" charset="-78"/>
              </a:rPr>
              <a:t>wa</a:t>
            </a:r>
            <a:r>
              <a:rPr lang="fa-IR" sz="2400" dirty="0">
                <a:cs typeface="B Nazanin" panose="00000400000000000000" pitchFamily="2" charset="-78"/>
              </a:rPr>
              <a:t> </a:t>
            </a:r>
            <a:r>
              <a:rPr lang="fa-IR" sz="2400" dirty="0" smtClean="0">
                <a:cs typeface="B Nazanin" panose="00000400000000000000" pitchFamily="2" charset="-78"/>
              </a:rPr>
              <a:t>می چرخد </a:t>
            </a:r>
            <a:r>
              <a:rPr lang="fa-IR" sz="2400" dirty="0">
                <a:cs typeface="B Nazanin" panose="00000400000000000000" pitchFamily="2" charset="-78"/>
              </a:rPr>
              <a:t>و این بدان معنی است که به </a:t>
            </a:r>
            <a:r>
              <a:rPr lang="fa-IR" sz="2400" dirty="0">
                <a:solidFill>
                  <a:srgbClr val="FF0000"/>
                </a:solidFill>
                <a:cs typeface="B Nazanin" panose="00000400000000000000" pitchFamily="2" charset="-78"/>
              </a:rPr>
              <a:t>همکاری گروهی و همبستگی و یکپارچگی اجتماعی </a:t>
            </a:r>
            <a:r>
              <a:rPr lang="fa-IR" sz="2400" dirty="0">
                <a:cs typeface="B Nazanin" panose="00000400000000000000" pitchFamily="2" charset="-78"/>
              </a:rPr>
              <a:t>تاکید زیادی میشود . </a:t>
            </a:r>
            <a:endParaRPr lang="fa-IR" sz="2400" dirty="0" smtClean="0">
              <a:cs typeface="B Nazanin" panose="00000400000000000000" pitchFamily="2" charset="-78"/>
            </a:endParaRPr>
          </a:p>
          <a:p>
            <a:pPr algn="just" rtl="1">
              <a:lnSpc>
                <a:spcPct val="150000"/>
              </a:lnSpc>
            </a:pPr>
            <a:r>
              <a:rPr lang="fa-IR" sz="2400" dirty="0" smtClean="0">
                <a:cs typeface="B Nazanin" panose="00000400000000000000" pitchFamily="2" charset="-78"/>
              </a:rPr>
              <a:t>در چین فعالیت های تجاری بصورت </a:t>
            </a:r>
            <a:r>
              <a:rPr lang="fa-IR" sz="2400" dirty="0">
                <a:solidFill>
                  <a:srgbClr val="FF0000"/>
                </a:solidFill>
                <a:cs typeface="B Nazanin" panose="00000400000000000000" pitchFamily="2" charset="-78"/>
              </a:rPr>
              <a:t>روابط شخصی </a:t>
            </a:r>
            <a:r>
              <a:rPr lang="fa-IR" sz="2400" dirty="0" smtClean="0">
                <a:cs typeface="B Nazanin" panose="00000400000000000000" pitchFamily="2" charset="-78"/>
              </a:rPr>
              <a:t>می باشد.</a:t>
            </a:r>
          </a:p>
          <a:p>
            <a:pPr algn="just" rtl="1">
              <a:lnSpc>
                <a:spcPct val="150000"/>
              </a:lnSpc>
            </a:pPr>
            <a:r>
              <a:rPr lang="fa-IR" sz="2400" dirty="0" smtClean="0">
                <a:cs typeface="B Nazanin" panose="00000400000000000000" pitchFamily="2" charset="-78"/>
              </a:rPr>
              <a:t>در کره فعالیت های تجاری بصورت هماهنگی مبتنی بر رعایت </a:t>
            </a:r>
            <a:r>
              <a:rPr lang="fa-IR" sz="2400" dirty="0">
                <a:solidFill>
                  <a:srgbClr val="FF0000"/>
                </a:solidFill>
                <a:cs typeface="B Nazanin" panose="00000400000000000000" pitchFamily="2" charset="-78"/>
              </a:rPr>
              <a:t>سلسله مراتب سازمانی </a:t>
            </a:r>
            <a:r>
              <a:rPr lang="fa-IR" sz="2400" dirty="0" smtClean="0">
                <a:cs typeface="B Nazanin" panose="00000400000000000000" pitchFamily="2" charset="-78"/>
              </a:rPr>
              <a:t>می باشد.</a:t>
            </a:r>
            <a:endParaRPr lang="en-US" sz="2400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86938874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ferris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1576" y="0"/>
            <a:ext cx="8596668" cy="1320800"/>
          </a:xfrm>
        </p:spPr>
        <p:txBody>
          <a:bodyPr/>
          <a:lstStyle/>
          <a:p>
            <a:pPr algn="ctr"/>
            <a:r>
              <a:rPr lang="fa-IR" dirty="0" smtClean="0"/>
              <a:t>تفاوت فرهنگ های آمریکایی و خارجی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1821" y="1068947"/>
            <a:ext cx="9131120" cy="6007994"/>
          </a:xfrm>
        </p:spPr>
        <p:txBody>
          <a:bodyPr>
            <a:normAutofit fontScale="92500" lnSpcReduction="20000"/>
          </a:bodyPr>
          <a:lstStyle/>
          <a:p>
            <a:pPr algn="r" rtl="1">
              <a:buFont typeface="+mj-lt"/>
              <a:buAutoNum type="arabicPeriod"/>
            </a:pPr>
            <a:r>
              <a:rPr lang="fa-IR" sz="2400" dirty="0" smtClean="0">
                <a:cs typeface="B Nazanin" panose="00000400000000000000" pitchFamily="2" charset="-78"/>
              </a:rPr>
              <a:t>آمریکایی </a:t>
            </a:r>
            <a:r>
              <a:rPr lang="fa-IR" sz="2400" dirty="0">
                <a:cs typeface="B Nazanin" panose="00000400000000000000" pitchFamily="2" charset="-78"/>
              </a:rPr>
              <a:t>ها اهمیت بسیار زیادی به </a:t>
            </a:r>
            <a:r>
              <a:rPr lang="fa-IR" sz="2400" dirty="0">
                <a:solidFill>
                  <a:srgbClr val="9900FF"/>
                </a:solidFill>
                <a:cs typeface="B Nazanin" panose="00000400000000000000" pitchFamily="2" charset="-78"/>
              </a:rPr>
              <a:t>زمان</a:t>
            </a:r>
            <a:r>
              <a:rPr lang="fa-IR" sz="2400" dirty="0">
                <a:cs typeface="B Nazanin" panose="00000400000000000000" pitchFamily="2" charset="-78"/>
              </a:rPr>
              <a:t> میدهند و زمان را به عنوان یک </a:t>
            </a:r>
            <a:r>
              <a:rPr lang="fa-IR" sz="2400" dirty="0">
                <a:solidFill>
                  <a:srgbClr val="9900FF"/>
                </a:solidFill>
                <a:cs typeface="B Nazanin" panose="00000400000000000000" pitchFamily="2" charset="-78"/>
              </a:rPr>
              <a:t>قلم دارایی</a:t>
            </a:r>
            <a:r>
              <a:rPr lang="fa-IR" sz="2400" dirty="0">
                <a:cs typeface="B Nazanin" panose="00000400000000000000" pitchFamily="2" charset="-78"/>
              </a:rPr>
              <a:t> به حساب می آورند </a:t>
            </a:r>
            <a:r>
              <a:rPr lang="fa-IR" sz="2400" dirty="0" smtClean="0">
                <a:cs typeface="B Nazanin" panose="00000400000000000000" pitchFamily="2" charset="-78"/>
              </a:rPr>
              <a:t>.</a:t>
            </a:r>
            <a:endParaRPr lang="en-US" sz="2400" dirty="0">
              <a:cs typeface="B Nazanin" panose="00000400000000000000" pitchFamily="2" charset="-78"/>
            </a:endParaRPr>
          </a:p>
          <a:p>
            <a:pPr algn="r" rtl="1">
              <a:buFont typeface="+mj-lt"/>
              <a:buAutoNum type="arabicPeriod"/>
            </a:pPr>
            <a:r>
              <a:rPr lang="fa-IR" sz="2400" dirty="0" smtClean="0">
                <a:cs typeface="B Nazanin" panose="00000400000000000000" pitchFamily="2" charset="-78"/>
              </a:rPr>
              <a:t>در </a:t>
            </a:r>
            <a:r>
              <a:rPr lang="fa-IR" sz="2400" dirty="0">
                <a:cs typeface="B Nazanin" panose="00000400000000000000" pitchFamily="2" charset="-78"/>
              </a:rPr>
              <a:t>سراسر دنیا </a:t>
            </a:r>
            <a:r>
              <a:rPr lang="fa-IR" sz="2400" dirty="0">
                <a:solidFill>
                  <a:srgbClr val="9900FF"/>
                </a:solidFill>
                <a:cs typeface="B Nazanin" panose="00000400000000000000" pitchFamily="2" charset="-78"/>
              </a:rPr>
              <a:t>تماس شخصی و حفظ فاصله </a:t>
            </a:r>
            <a:r>
              <a:rPr lang="fa-IR" sz="2400" dirty="0">
                <a:cs typeface="B Nazanin" panose="00000400000000000000" pitchFamily="2" charset="-78"/>
              </a:rPr>
              <a:t>بین دو نفر متفاوت است </a:t>
            </a:r>
            <a:r>
              <a:rPr lang="fa-IR" sz="2400" dirty="0" smtClean="0">
                <a:cs typeface="B Nazanin" panose="00000400000000000000" pitchFamily="2" charset="-78"/>
              </a:rPr>
              <a:t>.</a:t>
            </a:r>
            <a:endParaRPr lang="en-US" sz="2400" dirty="0">
              <a:cs typeface="B Nazanin" panose="00000400000000000000" pitchFamily="2" charset="-78"/>
            </a:endParaRPr>
          </a:p>
          <a:p>
            <a:pPr algn="r" rtl="1">
              <a:buFont typeface="+mj-lt"/>
              <a:buAutoNum type="arabicPeriod"/>
            </a:pPr>
            <a:r>
              <a:rPr lang="fa-IR" sz="2400" dirty="0" smtClean="0">
                <a:solidFill>
                  <a:srgbClr val="9900FF"/>
                </a:solidFill>
                <a:cs typeface="B Nazanin" panose="00000400000000000000" pitchFamily="2" charset="-78"/>
              </a:rPr>
              <a:t>مدیران </a:t>
            </a:r>
            <a:r>
              <a:rPr lang="fa-IR" sz="2400" dirty="0">
                <a:solidFill>
                  <a:srgbClr val="9900FF"/>
                </a:solidFill>
                <a:cs typeface="B Nazanin" panose="00000400000000000000" pitchFamily="2" charset="-78"/>
              </a:rPr>
              <a:t>آمریکایی </a:t>
            </a:r>
            <a:r>
              <a:rPr lang="fa-IR" sz="2400" dirty="0">
                <a:cs typeface="B Nazanin" panose="00000400000000000000" pitchFamily="2" charset="-78"/>
              </a:rPr>
              <a:t>برای </a:t>
            </a:r>
            <a:r>
              <a:rPr lang="fa-IR" sz="2400" dirty="0">
                <a:solidFill>
                  <a:srgbClr val="9900FF"/>
                </a:solidFill>
                <a:cs typeface="B Nazanin" panose="00000400000000000000" pitchFamily="2" charset="-78"/>
              </a:rPr>
              <a:t>ثروت مادی </a:t>
            </a:r>
            <a:r>
              <a:rPr lang="fa-IR" sz="2400" dirty="0">
                <a:cs typeface="B Nazanin" panose="00000400000000000000" pitchFamily="2" charset="-78"/>
              </a:rPr>
              <a:t>اهمیت زیادی قائل اند ، ولی مردم برخی از فرهنگها برای ثروت مادی اهمیت زیادی قائل نیستند </a:t>
            </a:r>
            <a:r>
              <a:rPr lang="fa-IR" sz="2400" dirty="0" smtClean="0">
                <a:cs typeface="B Nazanin" panose="00000400000000000000" pitchFamily="2" charset="-78"/>
              </a:rPr>
              <a:t>.</a:t>
            </a:r>
            <a:endParaRPr lang="en-US" sz="2400" dirty="0">
              <a:cs typeface="B Nazanin" panose="00000400000000000000" pitchFamily="2" charset="-78"/>
            </a:endParaRPr>
          </a:p>
          <a:p>
            <a:pPr algn="r" rtl="1">
              <a:buFont typeface="+mj-lt"/>
              <a:buAutoNum type="arabicPeriod"/>
            </a:pPr>
            <a:r>
              <a:rPr lang="fa-IR" sz="2400" dirty="0" smtClean="0">
                <a:cs typeface="B Nazanin" panose="00000400000000000000" pitchFamily="2" charset="-78"/>
              </a:rPr>
              <a:t>در </a:t>
            </a:r>
            <a:r>
              <a:rPr lang="fa-IR" sz="2400" dirty="0">
                <a:cs typeface="B Nazanin" panose="00000400000000000000" pitchFamily="2" charset="-78"/>
              </a:rPr>
              <a:t>کشورهای مختلف </a:t>
            </a:r>
            <a:r>
              <a:rPr lang="fa-IR" sz="2400" dirty="0">
                <a:solidFill>
                  <a:srgbClr val="9900FF"/>
                </a:solidFill>
                <a:cs typeface="B Nazanin" panose="00000400000000000000" pitchFamily="2" charset="-78"/>
              </a:rPr>
              <a:t>نقش و روابط خانوادگی </a:t>
            </a:r>
            <a:r>
              <a:rPr lang="fa-IR" sz="2400" dirty="0">
                <a:cs typeface="B Nazanin" panose="00000400000000000000" pitchFamily="2" charset="-78"/>
              </a:rPr>
              <a:t>فرق </a:t>
            </a:r>
            <a:r>
              <a:rPr lang="fa-IR" sz="2400" dirty="0" smtClean="0">
                <a:cs typeface="B Nazanin" panose="00000400000000000000" pitchFamily="2" charset="-78"/>
              </a:rPr>
              <a:t>میکند. </a:t>
            </a:r>
            <a:endParaRPr lang="en-US" sz="2400" dirty="0">
              <a:cs typeface="B Nazanin" panose="00000400000000000000" pitchFamily="2" charset="-78"/>
            </a:endParaRPr>
          </a:p>
          <a:p>
            <a:pPr algn="r" rtl="1">
              <a:buFont typeface="+mj-lt"/>
              <a:buAutoNum type="arabicPeriod"/>
            </a:pPr>
            <a:r>
              <a:rPr lang="fa-IR" sz="2400" dirty="0" smtClean="0">
                <a:cs typeface="B Nazanin" panose="00000400000000000000" pitchFamily="2" charset="-78"/>
              </a:rPr>
              <a:t>در </a:t>
            </a:r>
            <a:r>
              <a:rPr lang="fa-IR" sz="2400" dirty="0">
                <a:cs typeface="B Nazanin" panose="00000400000000000000" pitchFamily="2" charset="-78"/>
              </a:rPr>
              <a:t>کشورهای مختلف </a:t>
            </a:r>
            <a:r>
              <a:rPr lang="fa-IR" sz="2400" dirty="0">
                <a:solidFill>
                  <a:srgbClr val="9900FF"/>
                </a:solidFill>
                <a:cs typeface="B Nazanin" panose="00000400000000000000" pitchFamily="2" charset="-78"/>
              </a:rPr>
              <a:t>زبانهای گوناگون </a:t>
            </a:r>
            <a:r>
              <a:rPr lang="fa-IR" sz="2400" dirty="0">
                <a:cs typeface="B Nazanin" panose="00000400000000000000" pitchFamily="2" charset="-78"/>
              </a:rPr>
              <a:t>رایج است </a:t>
            </a:r>
            <a:r>
              <a:rPr lang="fa-IR" sz="2400" dirty="0" smtClean="0">
                <a:cs typeface="B Nazanin" panose="00000400000000000000" pitchFamily="2" charset="-78"/>
              </a:rPr>
              <a:t>.</a:t>
            </a:r>
            <a:endParaRPr lang="en-US" sz="2400" dirty="0">
              <a:cs typeface="B Nazanin" panose="00000400000000000000" pitchFamily="2" charset="-78"/>
            </a:endParaRPr>
          </a:p>
          <a:p>
            <a:pPr algn="r" rtl="1">
              <a:buFont typeface="+mj-lt"/>
              <a:buAutoNum type="arabicPeriod"/>
            </a:pPr>
            <a:r>
              <a:rPr lang="fa-IR" sz="2400" dirty="0" smtClean="0">
                <a:cs typeface="B Nazanin" panose="00000400000000000000" pitchFamily="2" charset="-78"/>
              </a:rPr>
              <a:t>در </a:t>
            </a:r>
            <a:r>
              <a:rPr lang="fa-IR" sz="2400" dirty="0">
                <a:cs typeface="B Nazanin" panose="00000400000000000000" pitchFamily="2" charset="-78"/>
              </a:rPr>
              <a:t>برخی از جوامع </a:t>
            </a:r>
            <a:r>
              <a:rPr lang="fa-IR" sz="2400" dirty="0">
                <a:solidFill>
                  <a:srgbClr val="9900FF"/>
                </a:solidFill>
                <a:cs typeface="B Nazanin" panose="00000400000000000000" pitchFamily="2" charset="-78"/>
              </a:rPr>
              <a:t>عوامل مذهبی </a:t>
            </a:r>
            <a:r>
              <a:rPr lang="fa-IR" sz="2400" dirty="0">
                <a:cs typeface="B Nazanin" panose="00000400000000000000" pitchFamily="2" charset="-78"/>
              </a:rPr>
              <a:t>بر زندگی و کار روزانه سایه می افکند </a:t>
            </a:r>
            <a:r>
              <a:rPr lang="fa-IR" sz="2400" dirty="0" smtClean="0">
                <a:cs typeface="B Nazanin" panose="00000400000000000000" pitchFamily="2" charset="-78"/>
              </a:rPr>
              <a:t>.</a:t>
            </a:r>
            <a:endParaRPr lang="en-US" sz="2400" dirty="0">
              <a:cs typeface="B Nazanin" panose="00000400000000000000" pitchFamily="2" charset="-78"/>
            </a:endParaRPr>
          </a:p>
          <a:p>
            <a:pPr algn="r" rtl="1">
              <a:buFont typeface="+mj-lt"/>
              <a:buAutoNum type="arabicPeriod"/>
            </a:pPr>
            <a:r>
              <a:rPr lang="fa-IR" sz="2400" dirty="0" smtClean="0">
                <a:cs typeface="B Nazanin" panose="00000400000000000000" pitchFamily="2" charset="-78"/>
              </a:rPr>
              <a:t>در </a:t>
            </a:r>
            <a:r>
              <a:rPr lang="fa-IR" sz="2400" dirty="0">
                <a:cs typeface="B Nazanin" panose="00000400000000000000" pitchFamily="2" charset="-78"/>
              </a:rPr>
              <a:t>برخی از کشورها </a:t>
            </a:r>
            <a:r>
              <a:rPr lang="fa-IR" sz="2400" dirty="0">
                <a:solidFill>
                  <a:srgbClr val="9900FF"/>
                </a:solidFill>
                <a:cs typeface="B Nazanin" panose="00000400000000000000" pitchFamily="2" charset="-78"/>
              </a:rPr>
              <a:t>مدت زمانی را که افراد با خانواده و حفظ روابط خانوادگی</a:t>
            </a:r>
            <a:r>
              <a:rPr lang="fa-IR" sz="2400" dirty="0">
                <a:cs typeface="B Nazanin" panose="00000400000000000000" pitchFamily="2" charset="-78"/>
              </a:rPr>
              <a:t> می گذرانند اهمیت بیشتری دارد. </a:t>
            </a:r>
            <a:endParaRPr lang="en-US" sz="2400" dirty="0">
              <a:cs typeface="B Nazanin" panose="00000400000000000000" pitchFamily="2" charset="-78"/>
            </a:endParaRPr>
          </a:p>
          <a:p>
            <a:pPr algn="r" rtl="1">
              <a:buFont typeface="+mj-lt"/>
              <a:buAutoNum type="arabicPeriod"/>
            </a:pPr>
            <a:r>
              <a:rPr lang="fa-IR" sz="2400" dirty="0" smtClean="0">
                <a:cs typeface="B Nazanin" panose="00000400000000000000" pitchFamily="2" charset="-78"/>
              </a:rPr>
              <a:t>در </a:t>
            </a:r>
            <a:r>
              <a:rPr lang="fa-IR" sz="2400" dirty="0">
                <a:cs typeface="B Nazanin" panose="00000400000000000000" pitchFamily="2" charset="-78"/>
              </a:rPr>
              <a:t>بسیاری از فرهنگها برای </a:t>
            </a:r>
            <a:r>
              <a:rPr lang="fa-IR" sz="2400" dirty="0">
                <a:solidFill>
                  <a:srgbClr val="9900FF"/>
                </a:solidFill>
                <a:cs typeface="B Nazanin" panose="00000400000000000000" pitchFamily="2" charset="-78"/>
              </a:rPr>
              <a:t>تواضع ، حیا ، روح همکاری ، اشتراک مساعی و بردباری</a:t>
            </a:r>
            <a:r>
              <a:rPr lang="fa-IR" sz="2400" dirty="0">
                <a:cs typeface="B Nazanin" panose="00000400000000000000" pitchFamily="2" charset="-78"/>
              </a:rPr>
              <a:t> ارزش زیادی قائل </a:t>
            </a:r>
            <a:r>
              <a:rPr lang="fa-IR" sz="2400" dirty="0" smtClean="0">
                <a:cs typeface="B Nazanin" panose="00000400000000000000" pitchFamily="2" charset="-78"/>
              </a:rPr>
              <a:t>هستند. </a:t>
            </a:r>
            <a:endParaRPr lang="en-US" sz="2400" dirty="0">
              <a:cs typeface="B Nazanin" panose="00000400000000000000" pitchFamily="2" charset="-78"/>
            </a:endParaRPr>
          </a:p>
          <a:p>
            <a:pPr algn="r" rtl="1">
              <a:buFont typeface="+mj-lt"/>
              <a:buAutoNum type="arabicPeriod"/>
            </a:pPr>
            <a:r>
              <a:rPr lang="fa-IR" sz="2400" dirty="0" smtClean="0">
                <a:cs typeface="B Nazanin" panose="00000400000000000000" pitchFamily="2" charset="-78"/>
              </a:rPr>
              <a:t>مدیران </a:t>
            </a:r>
            <a:r>
              <a:rPr lang="fa-IR" sz="2400" dirty="0">
                <a:cs typeface="B Nazanin" panose="00000400000000000000" pitchFamily="2" charset="-78"/>
              </a:rPr>
              <a:t>آمریکایی باید </a:t>
            </a:r>
            <a:r>
              <a:rPr lang="fa-IR" sz="2400" dirty="0">
                <a:solidFill>
                  <a:srgbClr val="9900FF"/>
                </a:solidFill>
                <a:cs typeface="B Nazanin" panose="00000400000000000000" pitchFamily="2" charset="-78"/>
              </a:rPr>
              <a:t>آیین ها و مراسم </a:t>
            </a:r>
            <a:r>
              <a:rPr lang="fa-IR" sz="2400" dirty="0">
                <a:cs typeface="B Nazanin" panose="00000400000000000000" pitchFamily="2" charset="-78"/>
              </a:rPr>
              <a:t>هریک از کشورها را بدانند و هنگام برخورد یا تشکیل جلسه با مدیران متعلق به این کشورها آنها را رعایت کنند . </a:t>
            </a:r>
            <a:endParaRPr lang="en-US" sz="2400" dirty="0">
              <a:cs typeface="B Nazanin" panose="00000400000000000000" pitchFamily="2" charset="-78"/>
            </a:endParaRPr>
          </a:p>
          <a:p>
            <a:pPr algn="r" rtl="1">
              <a:buFont typeface="+mj-lt"/>
              <a:buAutoNum type="arabicPeriod"/>
            </a:pPr>
            <a:r>
              <a:rPr lang="fa-IR" sz="2400" dirty="0" smtClean="0">
                <a:cs typeface="B Nazanin" panose="00000400000000000000" pitchFamily="2" charset="-78"/>
              </a:rPr>
              <a:t>اغلب </a:t>
            </a:r>
            <a:r>
              <a:rPr lang="fa-IR" sz="2400" dirty="0">
                <a:cs typeface="B Nazanin" panose="00000400000000000000" pitchFamily="2" charset="-78"/>
              </a:rPr>
              <a:t>آمریکایی ها با کسانی </a:t>
            </a:r>
            <a:r>
              <a:rPr lang="fa-IR" sz="2400" dirty="0">
                <a:solidFill>
                  <a:srgbClr val="9900FF"/>
                </a:solidFill>
                <a:cs typeface="B Nazanin" panose="00000400000000000000" pitchFamily="2" charset="-78"/>
              </a:rPr>
              <a:t>داد و ستد </a:t>
            </a:r>
            <a:r>
              <a:rPr lang="fa-IR" sz="2400" dirty="0">
                <a:cs typeface="B Nazanin" panose="00000400000000000000" pitchFamily="2" charset="-78"/>
              </a:rPr>
              <a:t>میکنند که آنها را </a:t>
            </a:r>
            <a:r>
              <a:rPr lang="fa-IR" sz="2400" dirty="0">
                <a:solidFill>
                  <a:srgbClr val="9900FF"/>
                </a:solidFill>
                <a:cs typeface="B Nazanin" panose="00000400000000000000" pitchFamily="2" charset="-78"/>
              </a:rPr>
              <a:t>نمی شناسند </a:t>
            </a:r>
            <a:r>
              <a:rPr lang="fa-IR" sz="2400" dirty="0">
                <a:cs typeface="B Nazanin" panose="00000400000000000000" pitchFamily="2" charset="-78"/>
              </a:rPr>
              <a:t>، ولی در بسیاری از فرهنگها این رویه پذیرفته نشده است </a:t>
            </a:r>
            <a:r>
              <a:rPr lang="fa-IR" sz="2400" dirty="0" smtClean="0">
                <a:cs typeface="B Nazanin" panose="00000400000000000000" pitchFamily="2" charset="-78"/>
              </a:rPr>
              <a:t>.</a:t>
            </a:r>
            <a:endParaRPr lang="en-US" sz="2400" dirty="0">
              <a:cs typeface="B Nazanin" panose="00000400000000000000" pitchFamily="2" charset="-78"/>
            </a:endParaRPr>
          </a:p>
          <a:p>
            <a:pPr algn="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548231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ferris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dirty="0" smtClean="0"/>
              <a:t>چالش جهانی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fa-IR" sz="2400" dirty="0">
                <a:solidFill>
                  <a:srgbClr val="FF6600"/>
                </a:solidFill>
                <a:cs typeface="B Nazanin" panose="00000400000000000000" pitchFamily="2" charset="-78"/>
              </a:rPr>
              <a:t>شرکتهای رقیب خارجی </a:t>
            </a:r>
            <a:r>
              <a:rPr lang="fa-IR" sz="2400" dirty="0">
                <a:cs typeface="B Nazanin" panose="00000400000000000000" pitchFamily="2" charset="-78"/>
              </a:rPr>
              <a:t>عرصه را برای بسیاری از صنایع ایالت متحده آمریکا تنگ کرده اند . </a:t>
            </a:r>
            <a:endParaRPr lang="fa-IR" sz="2400" dirty="0" smtClean="0">
              <a:cs typeface="B Nazanin" panose="00000400000000000000" pitchFamily="2" charset="-78"/>
            </a:endParaRPr>
          </a:p>
          <a:p>
            <a:pPr algn="r" rtl="1"/>
            <a:r>
              <a:rPr lang="fa-IR" sz="2400" dirty="0" smtClean="0">
                <a:cs typeface="B Nazanin" panose="00000400000000000000" pitchFamily="2" charset="-78"/>
              </a:rPr>
              <a:t>به </a:t>
            </a:r>
            <a:r>
              <a:rPr lang="fa-IR" sz="2400" dirty="0">
                <a:cs typeface="B Nazanin" panose="00000400000000000000" pitchFamily="2" charset="-78"/>
              </a:rPr>
              <a:t>مفهوم بسیار ساده ، چالش جهانی که رویاروی شرکتهای آمریکایی قرار دارد دارای </a:t>
            </a:r>
            <a:r>
              <a:rPr lang="fa-IR" sz="2400" dirty="0">
                <a:solidFill>
                  <a:srgbClr val="FF6600"/>
                </a:solidFill>
                <a:cs typeface="B Nazanin" panose="00000400000000000000" pitchFamily="2" charset="-78"/>
              </a:rPr>
              <a:t>دو جنبه </a:t>
            </a:r>
            <a:r>
              <a:rPr lang="fa-IR" sz="2400" dirty="0">
                <a:cs typeface="B Nazanin" panose="00000400000000000000" pitchFamily="2" charset="-78"/>
              </a:rPr>
              <a:t>است : </a:t>
            </a:r>
            <a:endParaRPr lang="en-US" sz="2400" dirty="0">
              <a:cs typeface="B Nazanin" panose="00000400000000000000" pitchFamily="2" charset="-78"/>
            </a:endParaRPr>
          </a:p>
          <a:p>
            <a:pPr marL="0" indent="0" algn="r" rtl="1">
              <a:buNone/>
            </a:pPr>
            <a:r>
              <a:rPr lang="fa-IR" sz="2400" dirty="0">
                <a:cs typeface="B Nazanin" panose="00000400000000000000" pitchFamily="2" charset="-78"/>
              </a:rPr>
              <a:t>1 . شیوه ای که شرکتهای آمریکایی باید محصولات خود را به سایر شرکتها صادر کنند و این رابطه را حفظ نمایند </a:t>
            </a:r>
            <a:r>
              <a:rPr lang="fa-IR" sz="2400" dirty="0" smtClean="0">
                <a:cs typeface="B Nazanin" panose="00000400000000000000" pitchFamily="2" charset="-78"/>
              </a:rPr>
              <a:t>.</a:t>
            </a:r>
            <a:endParaRPr lang="en-US" sz="2400" dirty="0">
              <a:cs typeface="B Nazanin" panose="00000400000000000000" pitchFamily="2" charset="-78"/>
            </a:endParaRPr>
          </a:p>
          <a:p>
            <a:pPr marL="0" indent="0" algn="r" rtl="1">
              <a:buNone/>
            </a:pPr>
            <a:r>
              <a:rPr lang="fa-IR" sz="2400" dirty="0">
                <a:cs typeface="B Nazanin" panose="00000400000000000000" pitchFamily="2" charset="-78"/>
              </a:rPr>
              <a:t>2 . شیوه ای که شرکتها باید خود را در برابر کالاهای وارداتی مصون نمایند و از خود دفاع </a:t>
            </a:r>
            <a:r>
              <a:rPr lang="fa-IR" sz="2400" dirty="0" smtClean="0">
                <a:cs typeface="B Nazanin" panose="00000400000000000000" pitchFamily="2" charset="-78"/>
              </a:rPr>
              <a:t>کنند. </a:t>
            </a:r>
            <a:endParaRPr lang="en-US" sz="2400" dirty="0">
              <a:cs typeface="B Nazanin" panose="00000400000000000000" pitchFamily="2" charset="-78"/>
            </a:endParaRPr>
          </a:p>
          <a:p>
            <a:pPr algn="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398136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ferris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dirty="0" smtClean="0"/>
              <a:t>اثر سیاست های صنعتی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8941" y="2160589"/>
            <a:ext cx="9055061" cy="3880773"/>
          </a:xfrm>
        </p:spPr>
        <p:txBody>
          <a:bodyPr>
            <a:normAutofit fontScale="92500"/>
          </a:bodyPr>
          <a:lstStyle/>
          <a:p>
            <a:pPr algn="just" rtl="1">
              <a:lnSpc>
                <a:spcPct val="200000"/>
              </a:lnSpc>
            </a:pPr>
            <a:r>
              <a:rPr lang="fa-IR" sz="2400" dirty="0">
                <a:cs typeface="B Nazanin" panose="00000400000000000000" pitchFamily="2" charset="-78"/>
              </a:rPr>
              <a:t>یارانه های دولت ، افزایش صادرات ، بازسازی صنایع ، ملی کردن شرکتها ، وضع و اعمال مقررات ، تغییر دادن قوانین مالیاتی ، تعیین استانداردهایی برای حفظ محیط زیست و جلوگیری از آلودگی و سرانجام تعیین سهمیه های واردات نمونه هایی از سیاستهای صنعتی می باشد . </a:t>
            </a:r>
            <a:endParaRPr lang="fa-IR" sz="2400" dirty="0" smtClean="0">
              <a:cs typeface="B Nazanin" panose="00000400000000000000" pitchFamily="2" charset="-78"/>
            </a:endParaRPr>
          </a:p>
          <a:p>
            <a:pPr algn="just" rtl="1">
              <a:lnSpc>
                <a:spcPct val="200000"/>
              </a:lnSpc>
            </a:pPr>
            <a:r>
              <a:rPr lang="fa-IR" sz="2400" dirty="0" smtClean="0">
                <a:solidFill>
                  <a:schemeClr val="accent1">
                    <a:lumMod val="50000"/>
                  </a:schemeClr>
                </a:solidFill>
                <a:cs typeface="B Nazanin" panose="00000400000000000000" pitchFamily="2" charset="-78"/>
              </a:rPr>
              <a:t>تغییرات </a:t>
            </a:r>
            <a:r>
              <a:rPr lang="fa-IR" sz="2400" dirty="0">
                <a:solidFill>
                  <a:schemeClr val="accent1">
                    <a:lumMod val="50000"/>
                  </a:schemeClr>
                </a:solidFill>
                <a:cs typeface="B Nazanin" panose="00000400000000000000" pitchFamily="2" charset="-78"/>
              </a:rPr>
              <a:t>بسیار سریع امور خارجی </a:t>
            </a:r>
            <a:r>
              <a:rPr lang="fa-IR" sz="2400" dirty="0">
                <a:cs typeface="B Nazanin" panose="00000400000000000000" pitchFamily="2" charset="-78"/>
              </a:rPr>
              <a:t>باعث شده است که شرکتهای چند ملیتی نتوانند به راحتی استراتژیهای مناسب را شناسایی و انتخاب نمایند .</a:t>
            </a:r>
            <a:endParaRPr lang="en-US" sz="2400" dirty="0">
              <a:cs typeface="B Nazanin" panose="00000400000000000000" pitchFamily="2" charset="-78"/>
            </a:endParaRPr>
          </a:p>
          <a:p>
            <a:pPr algn="r" rt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696407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ferris dir="l"/>
      </p:transition>
    </mc:Choice>
    <mc:Fallback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272</TotalTime>
  <Words>4100</Words>
  <Application>Microsoft Office PowerPoint</Application>
  <PresentationFormat>Widescreen</PresentationFormat>
  <Paragraphs>207</Paragraphs>
  <Slides>37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37</vt:i4>
      </vt:variant>
    </vt:vector>
  </HeadingPairs>
  <TitlesOfParts>
    <vt:vector size="44" baseType="lpstr">
      <vt:lpstr>Arial</vt:lpstr>
      <vt:lpstr>B Nazanin</vt:lpstr>
      <vt:lpstr>B Titr</vt:lpstr>
      <vt:lpstr>Tahoma</vt:lpstr>
      <vt:lpstr>Trebuchet MS</vt:lpstr>
      <vt:lpstr>Wingdings 3</vt:lpstr>
      <vt:lpstr>Facet</vt:lpstr>
      <vt:lpstr>PowerPoint Presentation</vt:lpstr>
      <vt:lpstr>فصل دهم مدیریت استراتژیک بین المللی  جناب آقای دکتر حکیم پور  جلیلی پروانه ،محمدی، سیروسی</vt:lpstr>
      <vt:lpstr>ماهیت رقابت جهانی</vt:lpstr>
      <vt:lpstr>نقاط قوت فعالیت های جهانی </vt:lpstr>
      <vt:lpstr>نقاط ضعف فعالیت های جهانی</vt:lpstr>
      <vt:lpstr>فرهنگ ها در دنیا</vt:lpstr>
      <vt:lpstr>تفاوت فرهنگ های آمریکایی و خارجی</vt:lpstr>
      <vt:lpstr>چالش جهانی</vt:lpstr>
      <vt:lpstr>اثر سیاست های صنعتی</vt:lpstr>
      <vt:lpstr>جهانی شدن</vt:lpstr>
      <vt:lpstr> مکزیک :اوضاع سیاسی</vt:lpstr>
      <vt:lpstr>مرزهای آن  با ایالت متحده</vt:lpstr>
      <vt:lpstr>فرهنگ</vt:lpstr>
      <vt:lpstr>فرصت های جدید</vt:lpstr>
      <vt:lpstr>روسیه :فساد</vt:lpstr>
      <vt:lpstr>فرهنگ</vt:lpstr>
      <vt:lpstr>تجارت</vt:lpstr>
      <vt:lpstr>صنایع کوچک</vt:lpstr>
      <vt:lpstr>پول</vt:lpstr>
      <vt:lpstr>مشارکت</vt:lpstr>
      <vt:lpstr>رهنمودهایی برای اقدامات استراتژیک در روسیه </vt:lpstr>
      <vt:lpstr>چین : بوم شناسی</vt:lpstr>
      <vt:lpstr>اوضاع سیاسی</vt:lpstr>
      <vt:lpstr>فرصت ها</vt:lpstr>
      <vt:lpstr>خطرهای ناشی از تجارت </vt:lpstr>
      <vt:lpstr>استراتژی</vt:lpstr>
      <vt:lpstr>ژاپن</vt:lpstr>
      <vt:lpstr>روند تجارت</vt:lpstr>
      <vt:lpstr>جو حاکم بر تجارت</vt:lpstr>
      <vt:lpstr>شیوه مدیریت ژاپنی ها</vt:lpstr>
      <vt:lpstr>گسترش در سطح جهانی</vt:lpstr>
      <vt:lpstr>استخدام مادالعمر</vt:lpstr>
      <vt:lpstr>اروپای متحد</vt:lpstr>
      <vt:lpstr>اروپای متحد و یورو</vt:lpstr>
      <vt:lpstr>ادغام ها وخرید شرکت ها (بوسیله شرکت های دیگر)</vt:lpstr>
      <vt:lpstr>نتیجه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فصل دهم مدیریت استراتژیک بین المللی</dc:title>
  <dc:creator>Fatemeh</dc:creator>
  <cp:lastModifiedBy>Fatemeh</cp:lastModifiedBy>
  <cp:revision>41</cp:revision>
  <dcterms:created xsi:type="dcterms:W3CDTF">2015-12-16T18:00:18Z</dcterms:created>
  <dcterms:modified xsi:type="dcterms:W3CDTF">2015-12-17T03:22:09Z</dcterms:modified>
</cp:coreProperties>
</file>