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6" r:id="rId3"/>
    <p:sldId id="258" r:id="rId4"/>
    <p:sldId id="259" r:id="rId5"/>
    <p:sldId id="287" r:id="rId6"/>
    <p:sldId id="288" r:id="rId7"/>
    <p:sldId id="289" r:id="rId8"/>
    <p:sldId id="290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F83E"/>
    <a:srgbClr val="D58BE9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0C8F8-5DF4-4E95-9E8E-8F562625F88A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E855A-A3C2-441E-A695-A06E7DC366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484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05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76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25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26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20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591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946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69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53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4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74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A219B-6B7F-4376-BFC6-92E5F9984B6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CE114-EB34-4B9E-9A40-4D7E35D7B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9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69508" y="1782901"/>
            <a:ext cx="16930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 smtClean="0">
                <a:solidFill>
                  <a:srgbClr val="97F83E"/>
                </a:solidFill>
                <a:latin typeface="_MRT_Win2Farsi_1" pitchFamily="2" charset="0"/>
              </a:rPr>
              <a:t>&gt;</a:t>
            </a:r>
            <a:endParaRPr lang="en-US" sz="20000" dirty="0">
              <a:solidFill>
                <a:srgbClr val="97F83E"/>
              </a:solidFill>
              <a:latin typeface="_MRT_Win2Farsi_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692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4992" y="6019800"/>
            <a:ext cx="3249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200" b="1" dirty="0" smtClean="0">
                <a:solidFill>
                  <a:srgbClr val="FFFF00"/>
                </a:solidFill>
                <a:cs typeface="B Titr" pitchFamily="2" charset="-78"/>
              </a:rPr>
              <a:t>تهیه‌ و تنظیم :  واحد پارسا دبیر ریاضی دبیرستانهای اشنویه</a:t>
            </a:r>
            <a:endParaRPr lang="en-US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0" y="475013"/>
            <a:ext cx="1542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200" b="1" dirty="0" smtClean="0">
                <a:solidFill>
                  <a:srgbClr val="FFFF00"/>
                </a:solidFill>
                <a:cs typeface="B Titr" pitchFamily="2" charset="-78"/>
              </a:rPr>
              <a:t>پاور پوینت تدریس کتاب :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6400" y="762000"/>
            <a:ext cx="5867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fa-IR" sz="28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تفکّر و سواد رسانه‌ای </a:t>
            </a:r>
          </a:p>
          <a:p>
            <a:pPr algn="ctr" rtl="1">
              <a:lnSpc>
                <a:spcPct val="250000"/>
              </a:lnSpc>
            </a:pPr>
            <a:r>
              <a:rPr lang="fa-IR" sz="28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نظری </a:t>
            </a:r>
            <a:r>
              <a:rPr lang="fa-IR" sz="28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، فنی و حرفه‌ای و کارو </a:t>
            </a:r>
            <a:r>
              <a:rPr lang="fa-IR" sz="28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دانش</a:t>
            </a:r>
          </a:p>
          <a:p>
            <a:pPr algn="ctr" rtl="1">
              <a:lnSpc>
                <a:spcPct val="250000"/>
              </a:lnSpc>
            </a:pP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َپایه </a:t>
            </a:r>
            <a:r>
              <a:rPr lang="fa-IR" sz="1600" b="1" dirty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دهم </a:t>
            </a:r>
          </a:p>
          <a:p>
            <a:pPr algn="ctr" rtl="1">
              <a:lnSpc>
                <a:spcPct val="250000"/>
              </a:lnSpc>
            </a:pPr>
            <a:r>
              <a:rPr lang="fa-IR" sz="1600" b="1" dirty="0" smtClean="0">
                <a:solidFill>
                  <a:srgbClr val="FFFF00"/>
                </a:solidFill>
                <a:latin typeface="Times New Roman" pitchFamily="18" charset="0"/>
                <a:cs typeface="B Titr" pitchFamily="2" charset="-78"/>
              </a:rPr>
              <a:t>کلیه‌ی رشته‌ها</a:t>
            </a:r>
            <a:endParaRPr lang="en-US" sz="1600" b="1" dirty="0">
              <a:solidFill>
                <a:srgbClr val="FFFF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4511371"/>
            <a:ext cx="35292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 smtClean="0">
                <a:solidFill>
                  <a:schemeClr val="bg1"/>
                </a:solidFill>
                <a:cs typeface="B Titr" pitchFamily="2" charset="-78"/>
              </a:rPr>
              <a:t>درس2 : پیام همبرگری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10000" b="97083" l="3297" r="94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90477" y="3577229"/>
            <a:ext cx="3533753" cy="232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710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2)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6248400"/>
            <a:ext cx="177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(1)  پیام همبرگری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78189" y="1048573"/>
            <a:ext cx="3661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دیدن فیلم «</a:t>
            </a:r>
            <a:r>
              <a:rPr lang="fa-IR" sz="2000" b="1" dirty="0" smtClean="0">
                <a:solidFill>
                  <a:schemeClr val="bg1"/>
                </a:solidFill>
                <a:cs typeface="B Titr" pitchFamily="2" charset="-78"/>
              </a:rPr>
              <a:t>پیش به سوی عصر رسانه‌ها</a:t>
            </a:r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»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0423" y="1809690"/>
            <a:ext cx="29129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دیدن فیلم «</a:t>
            </a:r>
            <a:r>
              <a:rPr lang="fa-IR" sz="2000" b="1" dirty="0" smtClean="0">
                <a:solidFill>
                  <a:schemeClr val="bg1"/>
                </a:solidFill>
                <a:cs typeface="B Titr" pitchFamily="2" charset="-78"/>
              </a:rPr>
              <a:t>در بشقاب تو یا ...</a:t>
            </a:r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»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1940" y="1535668"/>
            <a:ext cx="4572000" cy="36933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Roya" pitchFamily="2" charset="-78"/>
              </a:rPr>
              <a:t>فرصت‌ها و چالش‌های پیش روی دنیای رسانه‌ها</a:t>
            </a:r>
            <a:endParaRPr lang="en-US" dirty="0">
              <a:solidFill>
                <a:schemeClr val="bg1"/>
              </a:solidFill>
              <a:cs typeface="B Roya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" y="2275582"/>
            <a:ext cx="6172200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یادآوری کنید تصاویر، نور، صوت، صحنه‌ها و زوایای دوربین ؟؟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چه چیزهایی در این فیلم، احساسات شما را برانگیخت یا به تعجب و تفکّر واداشت.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توصیف کنید افراد را ، اشکال آنها ، نوع کارشان و نوع پوشش‌شان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با توجه تنوع غذایی ملت‌های مختلف چه پیام‌هایی از تنوع سبک زندگی دریافت می‌کنید. </a:t>
            </a:r>
            <a:endParaRPr lang="en-US" sz="1600" dirty="0">
              <a:solidFill>
                <a:schemeClr val="bg1"/>
              </a:solidFill>
              <a:cs typeface="B Roy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515" y="3429000"/>
            <a:ext cx="4572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پخش مجدد فیلم «</a:t>
            </a:r>
            <a:r>
              <a:rPr lang="fa-IR" sz="2000" b="1" dirty="0" smtClean="0">
                <a:solidFill>
                  <a:schemeClr val="bg1"/>
                </a:solidFill>
                <a:cs typeface="B Titr" pitchFamily="2" charset="-78"/>
              </a:rPr>
              <a:t>در بشقاب تو یا ...</a:t>
            </a:r>
            <a:r>
              <a:rPr lang="fa-IR" sz="2000" b="1" dirty="0" smtClean="0">
                <a:solidFill>
                  <a:srgbClr val="FFFF00"/>
                </a:solidFill>
                <a:cs typeface="B Titr" pitchFamily="2" charset="-78"/>
              </a:rPr>
              <a:t>» بدون تصویر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599" y="3875782"/>
            <a:ext cx="7010401" cy="25545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چه کلماتی بکا رمی‌رود ؟ بار معنایی یا ارزش خاصی دارند؟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گوینده کلمات کیست؟ مخاطب فیلمکیست؟ چرا؟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هدف سازندگان فیلم چیست؟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صدا ها و افکت های انسانی و جانبی کدامند؟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آیا برداشت احساسات همگی همکلاسیها یکسان است؟ چرا؟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آیا این فکتها و تصاویر و زوایای دوربینُفیلم احساس شما را بیشتر تحریک کرد یا تفکر شما را؟چرا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در یک رسانه هدف فرستنده تلقین اندیشه‌هایش برای تأثیرگذاریبر احساسات است یا واداشتن به تفکر بیشتر برای تصمیم‌گیری درست تر؟</a:t>
            </a:r>
          </a:p>
          <a:p>
            <a:pPr algn="r" rtl="1"/>
            <a:r>
              <a:rPr lang="fa-IR" sz="1600" b="1" dirty="0" smtClean="0">
                <a:solidFill>
                  <a:schemeClr val="bg1"/>
                </a:solidFill>
                <a:cs typeface="B Roya" pitchFamily="2" charset="-78"/>
              </a:rPr>
              <a:t>اگر شما فیلمساز بودید چه تغییراتی برای مخاطبان کشورهای دیگر در فیلم میدادید؟</a:t>
            </a:r>
          </a:p>
          <a:p>
            <a:pPr algn="r" rtl="1"/>
            <a:endParaRPr lang="en-US" sz="1600" dirty="0">
              <a:solidFill>
                <a:schemeClr val="bg1"/>
              </a:solidFill>
              <a:cs typeface="B Roy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79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 build="p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0" y="1340789"/>
            <a:ext cx="44958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rtl="1"/>
            <a:r>
              <a:rPr lang="fa-IR" dirty="0" smtClean="0">
                <a:solidFill>
                  <a:srgbClr val="FFC000"/>
                </a:solidFill>
                <a:cs typeface="B Jadid" pitchFamily="2" charset="-78"/>
              </a:rPr>
              <a:t>فرامتن :</a:t>
            </a:r>
            <a:endParaRPr lang="en-US" sz="1600" dirty="0">
              <a:solidFill>
                <a:schemeClr val="bg1">
                  <a:lumMod val="95000"/>
                </a:schemeClr>
              </a:solidFill>
              <a:cs typeface="B Za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0" y="6019800"/>
            <a:ext cx="31447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 smtClean="0">
                <a:solidFill>
                  <a:srgbClr val="FFC000"/>
                </a:solidFill>
                <a:cs typeface="B Zar" pitchFamily="2" charset="-78"/>
              </a:rPr>
              <a:t>بیشتر بدانید   صفحه 13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6248400"/>
            <a:ext cx="177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(2) پیام همبرگری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2)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3465" b="96040" l="2800" r="976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1" y="1525455"/>
            <a:ext cx="2915392" cy="235563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207393" y="2286735"/>
            <a:ext cx="812407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fa-IR" dirty="0" smtClean="0">
                <a:solidFill>
                  <a:srgbClr val="FFC000"/>
                </a:solidFill>
                <a:cs typeface="B Jadid" pitchFamily="2" charset="-78"/>
              </a:rPr>
              <a:t>متن :</a:t>
            </a:r>
            <a:endParaRPr lang="en-US" dirty="0">
              <a:solidFill>
                <a:schemeClr val="bg1">
                  <a:lumMod val="95000"/>
                </a:schemeClr>
              </a:solidFill>
              <a:cs typeface="B Za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09800" y="3856672"/>
            <a:ext cx="2410597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rtl="1"/>
            <a:r>
              <a:rPr lang="fa-IR" dirty="0" smtClean="0">
                <a:solidFill>
                  <a:srgbClr val="FFC000"/>
                </a:solidFill>
                <a:cs typeface="B Jadid" pitchFamily="2" charset="-78"/>
              </a:rPr>
              <a:t>زیرمتن:</a:t>
            </a:r>
            <a:endParaRPr lang="en-US" dirty="0">
              <a:solidFill>
                <a:schemeClr val="bg1">
                  <a:lumMod val="95000"/>
                </a:schemeClr>
              </a:solidFill>
              <a:cs typeface="B Za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32290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لایه </a:t>
            </a:r>
            <a:r>
              <a:rPr lang="fa-IR" sz="1600" dirty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بالایی خارج از متن و درون پیام( اوضاع محیطی، فرهنگی و عوامل بیرونی حاکم بر درک و اثرگذاری پیام) حتی گاهی هدف پیام را به ضد هدف اولیه سازنده تبدیل می‌کند.</a:t>
            </a:r>
          </a:p>
          <a:p>
            <a:pPr algn="just" rtl="1"/>
            <a:r>
              <a:rPr lang="fa-IR" sz="1600" dirty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در شعر : فرامتن یک شعر حماسی و جاحساسی به یک جنبش اعتراضی بدل شود.</a:t>
            </a:r>
            <a:endParaRPr lang="en-US" sz="1600" dirty="0">
              <a:solidFill>
                <a:schemeClr val="bg1">
                  <a:lumMod val="95000"/>
                </a:schemeClr>
              </a:solidFill>
              <a:cs typeface="B Za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72200" y="1981200"/>
            <a:ext cx="274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همه‌ </a:t>
            </a:r>
            <a:r>
              <a:rPr lang="fa-IR" dirty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اطلاعات ظاهری یک پیام(کلمه، تصویر، صدا نشانه...</a:t>
            </a:r>
          </a:p>
          <a:p>
            <a:pPr algn="just" rtl="1"/>
            <a:r>
              <a:rPr lang="fa-IR" dirty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در یک شعر: تمام کلمات و واژه‌های بکار رفته در ساخت شعر</a:t>
            </a:r>
            <a:endParaRPr lang="en-US" dirty="0">
              <a:solidFill>
                <a:schemeClr val="bg1">
                  <a:lumMod val="95000"/>
                </a:schemeClr>
              </a:solidFill>
              <a:cs typeface="B Za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426027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پیام‌های </a:t>
            </a:r>
            <a:r>
              <a:rPr lang="fa-IR" sz="1600" dirty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پنهان و غیرمستقیمی که با بهره‌گیری از فنون اثرگذاری ماننداستفاده از کلام، رنگ، نور، موسیقی و...) در لایه‌یی زیرین جاسازی شده است.</a:t>
            </a:r>
          </a:p>
          <a:p>
            <a:pPr algn="just" rtl="1"/>
            <a:r>
              <a:rPr lang="fa-IR" sz="1600" dirty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در شعر:مفهوم کتابی و اصطلاحیِ پنهان که با استفاده از صنایع ادبی در درون متن جاسازی شده است</a:t>
            </a:r>
            <a:endParaRPr lang="en-US" sz="1600" dirty="0">
              <a:solidFill>
                <a:schemeClr val="bg1">
                  <a:lumMod val="95000"/>
                </a:schemeClr>
              </a:solidFill>
              <a:cs typeface="B Za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2551837"/>
            <a:ext cx="16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تولید کننده پیام</a:t>
            </a:r>
            <a:endParaRPr lang="en-US" sz="28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57800" y="4078651"/>
            <a:ext cx="381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توسط تولیدکننده به کمک فنون رسانه‌ای رمزگذاری شده ، توسط مخاطب رمزگشایی می‌شود</a:t>
            </a:r>
            <a:endParaRPr lang="en-US" sz="28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81400" y="848380"/>
            <a:ext cx="381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فراتر از ساختار رسانه و خارج از اراده‌ی تولید کننده  و گیرنده است.</a:t>
            </a:r>
            <a:endParaRPr lang="en-US" sz="28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89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4" grpId="0"/>
      <p:bldP spid="16" grpId="0"/>
      <p:bldP spid="6" grpId="0"/>
      <p:bldP spid="7" grpId="0"/>
      <p:bldP spid="11" grpId="0"/>
      <p:bldP spid="17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761762"/>
            <a:ext cx="8458200" cy="2092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fa-IR" dirty="0" smtClean="0">
                <a:solidFill>
                  <a:srgbClr val="FFC000"/>
                </a:solidFill>
                <a:cs typeface="B Jadid" pitchFamily="2" charset="-78"/>
              </a:rPr>
              <a:t>فرامتن :     </a:t>
            </a:r>
            <a:r>
              <a:rPr lang="fa-IR" sz="1600" dirty="0" smtClean="0">
                <a:solidFill>
                  <a:schemeClr val="bg1"/>
                </a:solidFill>
                <a:cs typeface="B Zar" pitchFamily="2" charset="-78"/>
              </a:rPr>
              <a:t>فراتر از خواست و اراده‌ی تولیدکننده پیام</a:t>
            </a:r>
          </a:p>
          <a:p>
            <a:pPr algn="r" rtl="1"/>
            <a:r>
              <a:rPr lang="fa-IR" sz="1600" dirty="0" smtClean="0">
                <a:solidFill>
                  <a:srgbClr val="FF0000"/>
                </a:solidFill>
                <a:cs typeface="B Zar" pitchFamily="2" charset="-78"/>
                <a:sym typeface="Wingdings 2"/>
              </a:rPr>
              <a:t></a:t>
            </a:r>
            <a:r>
              <a:rPr lang="fa-IR" sz="1600" dirty="0">
                <a:solidFill>
                  <a:srgbClr val="FF0000"/>
                </a:solidFill>
                <a:cs typeface="B Zar" pitchFamily="2" charset="-78"/>
                <a:sym typeface="Wingdings 2"/>
              </a:rPr>
              <a:t> </a:t>
            </a:r>
            <a:r>
              <a:rPr lang="fa-IR" sz="1600" dirty="0" smtClean="0">
                <a:solidFill>
                  <a:srgbClr val="FF0000"/>
                </a:solidFill>
                <a:cs typeface="B Zar" pitchFamily="2" charset="-78"/>
                <a:sym typeface="Wingdings 2"/>
              </a:rPr>
              <a:t> </a:t>
            </a:r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به عوامل بیرونی( درک مخاطب و اوضاع فرهنگی-سیاسی) (نان روی همبرگر اهمیتش از گوشت داخل بیشترمی‌شود</a:t>
            </a:r>
          </a:p>
          <a:p>
            <a:pPr algn="r" rtl="1"/>
            <a:r>
              <a:rPr lang="fa-IR" sz="1600" dirty="0">
                <a:solidFill>
                  <a:srgbClr val="FF0000"/>
                </a:solidFill>
                <a:cs typeface="B Zar" pitchFamily="2" charset="-78"/>
                <a:sym typeface="Wingdings 2"/>
              </a:rPr>
              <a:t> </a:t>
            </a:r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صادرات شورلت </a:t>
            </a: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No </a:t>
            </a:r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Va</a:t>
            </a: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  </a:t>
            </a:r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 به آمریکای جنوبی توسط جنرال موتورز   «وسیله‌ای که راه نمی‌رود»</a:t>
            </a:r>
          </a:p>
          <a:p>
            <a:pPr algn="r" rtl="1"/>
            <a:r>
              <a:rPr lang="fa-IR" sz="1600" dirty="0">
                <a:solidFill>
                  <a:srgbClr val="FF0000"/>
                </a:solidFill>
                <a:cs typeface="B Zar" pitchFamily="2" charset="-78"/>
                <a:sym typeface="Wingdings 2"/>
              </a:rPr>
              <a:t> </a:t>
            </a:r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الفبای نگارش فارسی از راست به چپ *** در سایر کشورها از چپ به راست ( مشکل آفرین بودن در نشان دادن مراحل تکامل!</a:t>
            </a:r>
          </a:p>
          <a:p>
            <a:pPr algn="r" rtl="1"/>
            <a:r>
              <a:rPr lang="fa-IR" sz="1600" dirty="0">
                <a:solidFill>
                  <a:srgbClr val="FF0000"/>
                </a:solidFill>
                <a:cs typeface="B Zar" pitchFamily="2" charset="-78"/>
                <a:sym typeface="Wingdings 2"/>
              </a:rPr>
              <a:t> </a:t>
            </a:r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صادرات آب معدنی «اَلَمُوت» به کشورهای عرب زبان و یا مناطق عرب نشین کشور!</a:t>
            </a:r>
          </a:p>
          <a:p>
            <a:pPr algn="r" rtl="1"/>
            <a:r>
              <a:rPr lang="fa-IR" sz="1600" b="1" dirty="0" smtClean="0">
                <a:solidFill>
                  <a:srgbClr val="00B0F0"/>
                </a:solidFill>
                <a:cs typeface="B Zar" pitchFamily="2" charset="-78"/>
              </a:rPr>
              <a:t>بحث:</a:t>
            </a:r>
            <a:endParaRPr lang="fa-IR" sz="1600" dirty="0">
              <a:solidFill>
                <a:srgbClr val="97F83E"/>
              </a:solidFill>
              <a:cs typeface="B Zar" pitchFamily="2" charset="-78"/>
            </a:endParaRPr>
          </a:p>
          <a:p>
            <a:pPr algn="r" rtl="1"/>
            <a:r>
              <a:rPr lang="fa-IR" sz="1600" dirty="0">
                <a:solidFill>
                  <a:srgbClr val="97F83E"/>
                </a:solidFill>
                <a:cs typeface="B Zar" pitchFamily="2" charset="-78"/>
                <a:sym typeface="Wingdings 2"/>
              </a:rPr>
              <a:t> </a:t>
            </a:r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 چند برنامه تلویزیونی که باعث حساسیت شده یا اعتراض قومی بدنبال داشته ؟!</a:t>
            </a:r>
            <a:endParaRPr lang="fa-IR" sz="1600" dirty="0" smtClean="0">
              <a:solidFill>
                <a:srgbClr val="97F83E"/>
              </a:solidFill>
              <a:cs typeface="B Zar" pitchFamily="2" charset="-78"/>
            </a:endParaRPr>
          </a:p>
          <a:p>
            <a:pPr algn="r" rtl="1"/>
            <a:r>
              <a:rPr lang="fa-IR" sz="1600" dirty="0" smtClean="0">
                <a:solidFill>
                  <a:srgbClr val="97F83E"/>
                </a:solidFill>
                <a:cs typeface="B Zar" pitchFamily="2" charset="-78"/>
                <a:sym typeface="Wingdings 2"/>
              </a:rPr>
              <a:t>  </a:t>
            </a:r>
            <a:r>
              <a:rPr lang="fa-IR" sz="1600" dirty="0" smtClean="0">
                <a:solidFill>
                  <a:schemeClr val="bg1">
                    <a:lumMod val="95000"/>
                  </a:schemeClr>
                </a:solidFill>
                <a:cs typeface="B Zar" pitchFamily="2" charset="-78"/>
              </a:rPr>
              <a:t>نشانه هایی از هلال ماه یا گل لاله یا رنگ قرمز که در زمان‌ها و مکانهای مختلف معانی تفاوت دارند؟</a:t>
            </a:r>
            <a:endParaRPr lang="en-US" sz="1600" dirty="0">
              <a:solidFill>
                <a:schemeClr val="bg1">
                  <a:lumMod val="95000"/>
                </a:schemeClr>
              </a:solidFill>
              <a:cs typeface="B 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2)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67000" y="228600"/>
            <a:ext cx="381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dirty="0" smtClean="0">
                <a:solidFill>
                  <a:srgbClr val="FFFF00"/>
                </a:solidFill>
                <a:latin typeface="IranNastaliq" pitchFamily="18" charset="0"/>
                <a:cs typeface="B Zar" pitchFamily="2" charset="-78"/>
              </a:rPr>
              <a:t>بیشتر بدانید صفحه13</a:t>
            </a:r>
            <a:endParaRPr lang="en-US" sz="2800" dirty="0">
              <a:solidFill>
                <a:srgbClr val="FFFF00"/>
              </a:solidFill>
              <a:latin typeface="IranNastaliq" pitchFamily="18" charset="0"/>
              <a:cs typeface="B Za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34384" y="2892623"/>
            <a:ext cx="24000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400" b="1" dirty="0" smtClean="0">
                <a:solidFill>
                  <a:schemeClr val="bg1"/>
                </a:solidFill>
                <a:cs typeface="B Jadid" pitchFamily="2" charset="-78"/>
              </a:rPr>
              <a:t>نمایش فیلم کوتاه «شغل دروغین»</a:t>
            </a:r>
            <a:endParaRPr lang="en-US" sz="1100" dirty="0">
              <a:solidFill>
                <a:schemeClr val="bg1"/>
              </a:solidFill>
              <a:cs typeface="B Jadid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400" y="3576697"/>
            <a:ext cx="4953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dirty="0" smtClean="0">
                <a:solidFill>
                  <a:srgbClr val="97F83E"/>
                </a:solidFill>
                <a:cs typeface="B Zar" pitchFamily="2" charset="-78"/>
                <a:sym typeface="Wingdings 2"/>
              </a:rPr>
              <a:t> </a:t>
            </a:r>
            <a:r>
              <a:rPr lang="fa-IR" sz="1600" dirty="0" smtClean="0">
                <a:solidFill>
                  <a:schemeClr val="bg1"/>
                </a:solidFill>
                <a:latin typeface="IranNastaliq" pitchFamily="18" charset="0"/>
                <a:cs typeface="B Zar" pitchFamily="2" charset="-78"/>
              </a:rPr>
              <a:t>بعد ازتو بعد از رفتنت ای نازنینیم      فونتِ تمامِ نامه‌ها «بی نازنین» شد.</a:t>
            </a:r>
          </a:p>
          <a:p>
            <a:pPr algn="r" rtl="1"/>
            <a:r>
              <a:rPr lang="fa-IR" sz="1600" dirty="0" smtClean="0">
                <a:solidFill>
                  <a:srgbClr val="97F83E"/>
                </a:solidFill>
                <a:cs typeface="B Zar" pitchFamily="2" charset="-78"/>
                <a:sym typeface="Wingdings 2"/>
              </a:rPr>
              <a:t> </a:t>
            </a:r>
            <a:r>
              <a:rPr lang="fa-IR" sz="1600" dirty="0" smtClean="0">
                <a:solidFill>
                  <a:schemeClr val="bg1"/>
                </a:solidFill>
                <a:latin typeface="IranNastaliq" pitchFamily="18" charset="0"/>
                <a:cs typeface="B Zar" pitchFamily="2" charset="-78"/>
              </a:rPr>
              <a:t>اگر با دیگرانش بود میلی       چرا جام مرا بشکست لیلی</a:t>
            </a:r>
          </a:p>
          <a:p>
            <a:pPr algn="r" rtl="1"/>
            <a:r>
              <a:rPr lang="fa-IR" sz="1600" dirty="0" smtClean="0">
                <a:solidFill>
                  <a:schemeClr val="bg1"/>
                </a:solidFill>
                <a:latin typeface="IranNastaliq" pitchFamily="18" charset="0"/>
                <a:cs typeface="B Zar" pitchFamily="2" charset="-78"/>
              </a:rPr>
              <a:t>متن سوگند...</a:t>
            </a:r>
          </a:p>
          <a:p>
            <a:pPr algn="r" rtl="1"/>
            <a:r>
              <a:rPr lang="fa-IR" sz="1600" dirty="0" smtClean="0">
                <a:solidFill>
                  <a:srgbClr val="97F83E"/>
                </a:solidFill>
                <a:cs typeface="B Zar" pitchFamily="2" charset="-78"/>
                <a:sym typeface="Wingdings 2"/>
              </a:rPr>
              <a:t> </a:t>
            </a:r>
            <a:r>
              <a:rPr lang="fa-IR" sz="1600" dirty="0" smtClean="0">
                <a:solidFill>
                  <a:schemeClr val="bg1"/>
                </a:solidFill>
                <a:latin typeface="IranNastaliq" pitchFamily="18" charset="0"/>
                <a:cs typeface="B Zar" pitchFamily="2" charset="-78"/>
              </a:rPr>
              <a:t>زبان عاقل پشت قلب او قرار دارد و قلب احمق پشت زبان او است «نهج البلاغه»</a:t>
            </a:r>
          </a:p>
          <a:p>
            <a:pPr algn="r" rtl="1"/>
            <a:r>
              <a:rPr lang="fa-IR" sz="1600" dirty="0" smtClean="0">
                <a:solidFill>
                  <a:srgbClr val="97F83E"/>
                </a:solidFill>
                <a:cs typeface="B Zar" pitchFamily="2" charset="-78"/>
                <a:sym typeface="Wingdings 2"/>
              </a:rPr>
              <a:t> </a:t>
            </a:r>
            <a:r>
              <a:rPr lang="fa-IR" sz="1600" dirty="0" smtClean="0">
                <a:solidFill>
                  <a:schemeClr val="bg1"/>
                </a:solidFill>
                <a:latin typeface="IranNastaliq" pitchFamily="18" charset="0"/>
                <a:cs typeface="B Zar" pitchFamily="2" charset="-78"/>
              </a:rPr>
              <a:t>خانه ما از درون، ابر است و بیرون آفتاب</a:t>
            </a:r>
          </a:p>
          <a:p>
            <a:pPr algn="r" rtl="1"/>
            <a:r>
              <a:rPr lang="fa-IR" sz="1600" dirty="0" smtClean="0">
                <a:solidFill>
                  <a:srgbClr val="97F83E"/>
                </a:solidFill>
                <a:cs typeface="B Zar" pitchFamily="2" charset="-78"/>
                <a:sym typeface="Wingdings 2"/>
              </a:rPr>
              <a:t> </a:t>
            </a:r>
            <a:r>
              <a:rPr lang="fa-IR" sz="1600" dirty="0" smtClean="0">
                <a:solidFill>
                  <a:schemeClr val="bg1"/>
                </a:solidFill>
                <a:latin typeface="IranNastaliq" pitchFamily="18" charset="0"/>
                <a:cs typeface="B Zar" pitchFamily="2" charset="-78"/>
              </a:rPr>
              <a:t>سروچمان من چرا میل چمن نمی کند؟</a:t>
            </a:r>
          </a:p>
          <a:p>
            <a:pPr algn="r" rtl="1"/>
            <a:r>
              <a:rPr lang="fa-IR" sz="1600" dirty="0" smtClean="0">
                <a:solidFill>
                  <a:srgbClr val="97F83E"/>
                </a:solidFill>
                <a:cs typeface="B Zar" pitchFamily="2" charset="-78"/>
                <a:sym typeface="Wingdings 2"/>
              </a:rPr>
              <a:t> </a:t>
            </a:r>
            <a:r>
              <a:rPr lang="fa-IR" sz="1600" dirty="0" smtClean="0">
                <a:solidFill>
                  <a:schemeClr val="bg1"/>
                </a:solidFill>
                <a:latin typeface="IranNastaliq" pitchFamily="18" charset="0"/>
                <a:cs typeface="B Zar" pitchFamily="2" charset="-78"/>
              </a:rPr>
              <a:t>بشنو و باور نکن!</a:t>
            </a:r>
            <a:endParaRPr lang="en-US" sz="1600" dirty="0">
              <a:solidFill>
                <a:schemeClr val="bg1"/>
              </a:solidFill>
              <a:latin typeface="IranNastaliq" pitchFamily="18" charset="0"/>
              <a:cs typeface="B Za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00600" y="3197423"/>
            <a:ext cx="3810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400" dirty="0" smtClean="0">
                <a:solidFill>
                  <a:srgbClr val="D58BE9"/>
                </a:solidFill>
                <a:latin typeface="IranNastaliq" pitchFamily="18" charset="0"/>
                <a:cs typeface="B Jadid" pitchFamily="2" charset="-78"/>
              </a:rPr>
              <a:t>برداشت خودتان از پیام‌های زیر:</a:t>
            </a:r>
            <a:endParaRPr lang="en-US" sz="1400" dirty="0">
              <a:solidFill>
                <a:srgbClr val="D58BE9"/>
              </a:solidFill>
              <a:latin typeface="IranNastaliq" pitchFamily="18" charset="0"/>
              <a:cs typeface="B Jadid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2344" b="99219" l="0" r="9847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98339">
            <a:off x="188277" y="2532573"/>
            <a:ext cx="3918863" cy="219045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2400" y="6248400"/>
            <a:ext cx="177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(3) پیام همبرگری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555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20" grpId="0"/>
      <p:bldP spid="8" grpId="0"/>
      <p:bldP spid="11" grpId="0" build="p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2)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05600" y="1600200"/>
            <a:ext cx="1600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فرامتن؟</a:t>
            </a:r>
          </a:p>
          <a:p>
            <a:pPr algn="ctr" rtl="1"/>
            <a:endParaRPr lang="fa-IR" sz="4400" dirty="0" smtClean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 algn="ctr" rtl="1"/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متن؟</a:t>
            </a:r>
          </a:p>
          <a:p>
            <a:pPr algn="ctr" rtl="1"/>
            <a:endParaRPr lang="fa-IR" sz="4400" dirty="0" smtClean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 algn="ctr" rtl="1"/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زیر متن؟</a:t>
            </a:r>
            <a:endParaRPr lang="en-US" sz="44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996" y="790957"/>
            <a:ext cx="6267203" cy="53422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extBox 13"/>
          <p:cNvSpPr txBox="1"/>
          <p:nvPr/>
        </p:nvSpPr>
        <p:spPr>
          <a:xfrm>
            <a:off x="152400" y="6248400"/>
            <a:ext cx="177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(4) پیام همبرگری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14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883258" y="304800"/>
            <a:ext cx="230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(درس 2)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05600" y="1600200"/>
            <a:ext cx="1600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فرامتن؟</a:t>
            </a:r>
          </a:p>
          <a:p>
            <a:pPr algn="ctr" rtl="1"/>
            <a:endParaRPr lang="fa-IR" sz="4400" dirty="0" smtClean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 algn="ctr" rtl="1"/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متن؟</a:t>
            </a:r>
          </a:p>
          <a:p>
            <a:pPr algn="ctr" rtl="1"/>
            <a:endParaRPr lang="fa-IR" sz="4400" dirty="0" smtClean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 algn="ctr" rtl="1"/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زیر متن؟</a:t>
            </a:r>
            <a:endParaRPr lang="en-US" sz="44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6248400"/>
            <a:ext cx="177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(5) پیام همبرگری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9935210">
            <a:off x="1089316" y="469267"/>
            <a:ext cx="4321290" cy="37827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381026">
            <a:off x="1155036" y="2034329"/>
            <a:ext cx="5349692" cy="43547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1" y="1481762"/>
            <a:ext cx="6338661" cy="37147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439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700518" y="304800"/>
            <a:ext cx="26661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97F83E"/>
                </a:solidFill>
                <a:cs typeface="B Titr" pitchFamily="2" charset="-78"/>
              </a:rPr>
              <a:t>ما و رسانه‌ها </a:t>
            </a:r>
            <a:r>
              <a:rPr lang="fa-IR" sz="2000" b="1" dirty="0" smtClean="0">
                <a:solidFill>
                  <a:srgbClr val="97F83E"/>
                </a:solidFill>
                <a:cs typeface="B Titr" pitchFamily="2" charset="-78"/>
              </a:rPr>
              <a:t> </a:t>
            </a:r>
            <a:r>
              <a:rPr lang="fa-IR" sz="1100" b="1" dirty="0" smtClean="0">
                <a:solidFill>
                  <a:srgbClr val="97F83E"/>
                </a:solidFill>
                <a:cs typeface="B Titr" pitchFamily="2" charset="-78"/>
              </a:rPr>
              <a:t>(فعالیت در خانه)</a:t>
            </a:r>
            <a:endParaRPr lang="en-US" sz="2000" dirty="0">
              <a:solidFill>
                <a:srgbClr val="97F83E"/>
              </a:solidFill>
              <a:cs typeface="B 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914400"/>
            <a:ext cx="81534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B Jadid" pitchFamily="2" charset="-78"/>
              </a:rPr>
              <a:t>انتخاب یک فیلم سینمایی</a:t>
            </a:r>
          </a:p>
          <a:p>
            <a:pPr algn="ctr" rtl="1"/>
            <a:r>
              <a:rPr lang="en-US" b="1" dirty="0" smtClean="0">
                <a:solidFill>
                  <a:srgbClr val="97F83E"/>
                </a:solidFill>
                <a:latin typeface="Century Schoolbook" pitchFamily="18" charset="0"/>
                <a:cs typeface="+mj-cs"/>
              </a:rPr>
              <a:t>The </a:t>
            </a:r>
            <a:r>
              <a:rPr lang="en-US" b="1" smtClean="0">
                <a:solidFill>
                  <a:srgbClr val="97F83E"/>
                </a:solidFill>
                <a:latin typeface="Century Schoolbook" pitchFamily="18" charset="0"/>
                <a:cs typeface="+mj-cs"/>
              </a:rPr>
              <a:t>Gravity 2013 </a:t>
            </a:r>
            <a:r>
              <a:rPr lang="en-US" sz="1000" b="1" smtClean="0">
                <a:solidFill>
                  <a:schemeClr val="bg1"/>
                </a:solidFill>
                <a:latin typeface="Century Schoolbook" pitchFamily="18" charset="0"/>
                <a:cs typeface="+mj-cs"/>
              </a:rPr>
              <a:t>(Director : ALFONSO </a:t>
            </a:r>
            <a:r>
              <a:rPr lang="en-US" sz="1000" b="1" dirty="0" smtClean="0">
                <a:solidFill>
                  <a:schemeClr val="bg1"/>
                </a:solidFill>
                <a:latin typeface="Century Schoolbook" pitchFamily="18" charset="0"/>
                <a:cs typeface="+mj-cs"/>
              </a:rPr>
              <a:t>CUARON)</a:t>
            </a:r>
            <a:endParaRPr lang="fa-IR" b="1" dirty="0" smtClean="0">
              <a:solidFill>
                <a:schemeClr val="bg1"/>
              </a:solidFill>
              <a:latin typeface="Century Schoolbook" pitchFamily="18" charset="0"/>
              <a:cs typeface="+mj-cs"/>
            </a:endParaRPr>
          </a:p>
          <a:p>
            <a:pPr algn="r" rtl="1"/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  <a:sym typeface="Wingdings 2"/>
              </a:rPr>
              <a:t>  </a:t>
            </a:r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تعیین فرامتن، </a:t>
            </a:r>
            <a:r>
              <a:rPr lang="fa-IR" sz="2400" dirty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متن، </a:t>
            </a:r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زیرمتن</a:t>
            </a:r>
          </a:p>
          <a:p>
            <a:pPr algn="r" rtl="1"/>
            <a:r>
              <a:rPr lang="fa-IR" sz="2400" dirty="0">
                <a:solidFill>
                  <a:srgbClr val="D58BE9"/>
                </a:solidFill>
                <a:latin typeface="IranNastaliq" pitchFamily="18" charset="0"/>
                <a:cs typeface="B Zar" pitchFamily="2" charset="-78"/>
                <a:sym typeface="Wingdings 2"/>
              </a:rPr>
              <a:t> </a:t>
            </a:r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نام شخصیت‌های مثبت و منفی در فیلم</a:t>
            </a:r>
          </a:p>
          <a:p>
            <a:pPr algn="r" rtl="1"/>
            <a:r>
              <a:rPr lang="fa-IR" sz="2400" dirty="0">
                <a:solidFill>
                  <a:srgbClr val="D58BE9"/>
                </a:solidFill>
                <a:latin typeface="IranNastaliq" pitchFamily="18" charset="0"/>
                <a:cs typeface="B Zar" pitchFamily="2" charset="-78"/>
                <a:sym typeface="Wingdings 2"/>
              </a:rPr>
              <a:t> </a:t>
            </a:r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پوشش افراد( نوع لباس، رنگ، طرح...)</a:t>
            </a:r>
          </a:p>
          <a:p>
            <a:pPr algn="r" rtl="1"/>
            <a:r>
              <a:rPr lang="fa-IR" sz="2400" dirty="0">
                <a:solidFill>
                  <a:srgbClr val="D58BE9"/>
                </a:solidFill>
                <a:latin typeface="IranNastaliq" pitchFamily="18" charset="0"/>
                <a:cs typeface="B Zar" pitchFamily="2" charset="-78"/>
                <a:sym typeface="Wingdings 2"/>
              </a:rPr>
              <a:t> </a:t>
            </a:r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محیط و پس زمینه‌ی تصاویر فیلم ( محل جغرافیایی، هوای آفتابی یا بارانی، موقعیت اقتصادی، وضعیت اجتماعی و...</a:t>
            </a:r>
          </a:p>
          <a:p>
            <a:pPr algn="r" rtl="1"/>
            <a:r>
              <a:rPr lang="fa-IR" sz="2400" dirty="0">
                <a:solidFill>
                  <a:srgbClr val="D58BE9"/>
                </a:solidFill>
                <a:latin typeface="IranNastaliq" pitchFamily="18" charset="0"/>
                <a:cs typeface="B Zar" pitchFamily="2" charset="-78"/>
                <a:sym typeface="Wingdings 2"/>
              </a:rPr>
              <a:t> </a:t>
            </a:r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پیرنگ ( سیر فیلمنامه، وقایع حاشیه‌ای که به متن اصلی اضافه شده استف نوع روایت و...</a:t>
            </a:r>
          </a:p>
          <a:p>
            <a:pPr algn="r" rtl="1"/>
            <a:r>
              <a:rPr lang="fa-IR" sz="2400" dirty="0">
                <a:solidFill>
                  <a:srgbClr val="D58BE9"/>
                </a:solidFill>
                <a:latin typeface="IranNastaliq" pitchFamily="18" charset="0"/>
                <a:cs typeface="B Zar" pitchFamily="2" charset="-78"/>
                <a:sym typeface="Wingdings 2"/>
              </a:rPr>
              <a:t> </a:t>
            </a:r>
            <a:r>
              <a:rPr lang="fa-IR" sz="2400" dirty="0" smtClean="0">
                <a:solidFill>
                  <a:srgbClr val="D58BE9"/>
                </a:solidFill>
                <a:latin typeface="IranNastaliq" pitchFamily="18" charset="0"/>
                <a:cs typeface="B Zar" pitchFamily="2" charset="-78"/>
              </a:rPr>
              <a:t>پایان بندی فیلم ( تلخ یا شیرین، سرنوشت قهرمان، فرجام شخصیت‌ها و...</a:t>
            </a:r>
            <a:endParaRPr lang="fa-IR" sz="2400" dirty="0">
              <a:solidFill>
                <a:srgbClr val="D58BE9"/>
              </a:solidFill>
              <a:latin typeface="IranNastaliq" pitchFamily="18" charset="0"/>
              <a:cs typeface="B Z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6248400"/>
            <a:ext cx="177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Kourosh" pitchFamily="2" charset="-78"/>
              </a:rPr>
              <a:t>(5) پیام همبرگری</a:t>
            </a:r>
            <a:endParaRPr lang="en-US" dirty="0">
              <a:solidFill>
                <a:srgbClr val="FFFF00"/>
              </a:solidFill>
              <a:cs typeface="B Kouros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566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66156" y="2819400"/>
            <a:ext cx="8534400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rtl="1"/>
            <a:r>
              <a:rPr lang="fa-IR" sz="9600" b="1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پایان فصل یک درس  دو </a:t>
            </a:r>
            <a:endParaRPr lang="en-US" sz="41300" b="1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721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3285</TotalTime>
  <Words>799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LOGOS</dc:creator>
  <cp:lastModifiedBy>Gam-7</cp:lastModifiedBy>
  <cp:revision>303</cp:revision>
  <dcterms:created xsi:type="dcterms:W3CDTF">2014-05-15T07:51:13Z</dcterms:created>
  <dcterms:modified xsi:type="dcterms:W3CDTF">2017-10-31T07:13:52Z</dcterms:modified>
</cp:coreProperties>
</file>