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4" r:id="rId2"/>
    <p:sldMasterId id="2147483765" r:id="rId3"/>
    <p:sldMasterId id="2147483780" r:id="rId4"/>
    <p:sldMasterId id="2147483798" r:id="rId5"/>
    <p:sldMasterId id="2147483813" r:id="rId6"/>
    <p:sldMasterId id="2147483828" r:id="rId7"/>
    <p:sldMasterId id="2147483846" r:id="rId8"/>
  </p:sldMasterIdLst>
  <p:sldIdLst>
    <p:sldId id="256" r:id="rId9"/>
    <p:sldId id="257" r:id="rId10"/>
    <p:sldId id="258" r:id="rId11"/>
    <p:sldId id="259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69" r:id="rId20"/>
  </p:sldIdLst>
  <p:sldSz cx="12192000" cy="6858000"/>
  <p:notesSz cx="6858000" cy="9144000"/>
  <p:embeddedFontLst>
    <p:embeddedFont>
      <p:font typeface="IranNastaliq" panose="02020505000000020003" pitchFamily="18" charset="0"/>
      <p:regular r:id="rId21"/>
    </p:embeddedFont>
    <p:embeddedFont>
      <p:font typeface="MRT_Poster_6" panose="00000700000000000000" pitchFamily="2" charset="-78"/>
      <p:bold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_MRT_Khodkar" panose="00000700000000000000" pitchFamily="2" charset="-78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B Titr" panose="00000700000000000000" pitchFamily="2" charset="-78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B Koodak" panose="00000700000000000000" pitchFamily="2" charset="-78"/>
      <p:bold r:id="rId40"/>
    </p:embeddedFont>
    <p:embeddedFont>
      <p:font typeface="MRT_Poster_7" panose="00000700000000000000" pitchFamily="2" charset="-78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Corbel" panose="020B0503020204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292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0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22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6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29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59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694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4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15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53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69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85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25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7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018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07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9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38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06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80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379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853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20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7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67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84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2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78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6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41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2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3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8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4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0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0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3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8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1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4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7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7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36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1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0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1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1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5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4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1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6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1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9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1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8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6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8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98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04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0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4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6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760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5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42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2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3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75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0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2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2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73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0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97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917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9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93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4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4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0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5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2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877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17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4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74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8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8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0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840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6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62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095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2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5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8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36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2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9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3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8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1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51785-E7DF-4377-B360-FF9FAEFACB1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2DDEE7-7CB5-4F77-93CC-C86478AE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138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  <a:endParaRPr lang="en-US" sz="138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a-IR" sz="6600" dirty="0" smtClean="0">
                <a:cs typeface="_MRT_Khodkar" panose="00000700000000000000" pitchFamily="2" charset="-78"/>
              </a:rPr>
              <a:t>درس هفتم:جهاد</a:t>
            </a:r>
            <a:endParaRPr lang="en-US" sz="6600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53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 smtClean="0">
                <a:cs typeface="B Titr" panose="00000700000000000000" pitchFamily="2" charset="-78"/>
              </a:rPr>
              <a:t>کسب آمادگی برای دفاع</a:t>
            </a:r>
            <a:endParaRPr lang="en-US" sz="6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تا اینجا دانستیم که جهاد در راه خدا وظیفه همگانی و عبادتی ارزشمند است</a:t>
            </a:r>
            <a:r>
              <a:rPr lang="fa-IR" sz="2800" dirty="0" smtClean="0">
                <a:cs typeface="B Koodak" panose="00000700000000000000" pitchFamily="2" charset="-78"/>
              </a:rPr>
              <a:t>.</a:t>
            </a:r>
          </a:p>
          <a:p>
            <a:pPr algn="r" rtl="1"/>
            <a:r>
              <a:rPr lang="fa-IR" sz="2800" dirty="0" smtClean="0">
                <a:cs typeface="B Koodak" panose="00000700000000000000" pitchFamily="2" charset="-78"/>
              </a:rPr>
              <a:t> </a:t>
            </a:r>
            <a:r>
              <a:rPr lang="fa-IR" sz="2800" dirty="0">
                <a:cs typeface="B Koodak" panose="00000700000000000000" pitchFamily="2" charset="-78"/>
              </a:rPr>
              <a:t>اما آیا تا </a:t>
            </a:r>
            <a:r>
              <a:rPr lang="fa-IR" sz="2800" dirty="0" smtClean="0">
                <a:cs typeface="B Koodak" panose="00000700000000000000" pitchFamily="2" charset="-78"/>
              </a:rPr>
              <a:t>حالا فکر </a:t>
            </a:r>
            <a:r>
              <a:rPr lang="fa-IR" sz="2800" dirty="0">
                <a:cs typeface="B Koodak" panose="00000700000000000000" pitchFamily="2" charset="-78"/>
              </a:rPr>
              <a:t>کرده اید که اگر دشمنان به صورت ناگهانی به کشور اسلامی ما حمله کنند، چه کسانی می توانند به دفاع از اسلام برخیزند و در این عبادت بزرگ شرکت کنند</a:t>
            </a:r>
            <a:r>
              <a:rPr lang="fa-IR" sz="2800" dirty="0" smtClean="0">
                <a:cs typeface="B Koodak" panose="00000700000000000000" pitchFamily="2" charset="-78"/>
              </a:rPr>
              <a:t>؟</a:t>
            </a:r>
          </a:p>
          <a:p>
            <a:pPr algn="r" rtl="1"/>
            <a:r>
              <a:rPr lang="fa-IR" sz="2800" dirty="0" smtClean="0">
                <a:cs typeface="B Koodak" panose="00000700000000000000" pitchFamily="2" charset="-78"/>
              </a:rPr>
              <a:t> </a:t>
            </a:r>
            <a:r>
              <a:rPr lang="fa-IR" sz="2800" dirty="0">
                <a:cs typeface="B Koodak" panose="00000700000000000000" pitchFamily="2" charset="-78"/>
              </a:rPr>
              <a:t>افرادی که هیچ مهارتی در فنون رزمی و جنگی ندارند، چگونه می توانند در برابر دشمنان ایستادگی کرده و آنان را شکست دهند؟ 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5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8000" dirty="0">
                <a:cs typeface="B Titr" panose="00000700000000000000" pitchFamily="2" charset="-78"/>
              </a:rPr>
              <a:t>کسب آمادگی برای دفاع</a:t>
            </a:r>
            <a:endParaRPr lang="en-US" sz="8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می دانید دشمنان در چه زمانی به خود جرأت می دهند به کشوری اسلامی حمله کنند؟ </a:t>
            </a:r>
            <a:endParaRPr lang="fa-IR" sz="28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B Koodak" panose="00000700000000000000" pitchFamily="2" charset="-78"/>
              </a:rPr>
              <a:t>اگر </a:t>
            </a:r>
            <a:r>
              <a:rPr lang="fa-IR" sz="2800" dirty="0">
                <a:cs typeface="B Koodak" panose="00000700000000000000" pitchFamily="2" charset="-78"/>
              </a:rPr>
              <a:t>کشوری در اوج آمادگی و مهارت های نظامی باشد، هیچ بیگانه ای خیال حمله به این </a:t>
            </a:r>
            <a:r>
              <a:rPr lang="fa-IR" sz="2800" dirty="0" smtClean="0">
                <a:cs typeface="B Koodak" panose="00000700000000000000" pitchFamily="2" charset="-78"/>
              </a:rPr>
              <a:t>کشور در </a:t>
            </a:r>
            <a:r>
              <a:rPr lang="fa-IR" sz="2800" dirty="0">
                <a:cs typeface="B Koodak" panose="00000700000000000000" pitchFamily="2" charset="-78"/>
              </a:rPr>
              <a:t>سر نخواهد داشت. </a:t>
            </a:r>
            <a:endParaRPr lang="fa-IR" sz="28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B Koodak" panose="00000700000000000000" pitchFamily="2" charset="-78"/>
              </a:rPr>
              <a:t>بنابراین</a:t>
            </a:r>
            <a:r>
              <a:rPr lang="fa-IR" sz="2800" dirty="0">
                <a:cs typeface="B Koodak" panose="00000700000000000000" pitchFamily="2" charset="-78"/>
              </a:rPr>
              <a:t>، آمادگی نظامی، علاوه بر پیروزی در جنگ، </a:t>
            </a:r>
            <a:r>
              <a:rPr lang="fa-IR" sz="2800" dirty="0" smtClean="0">
                <a:cs typeface="B Koodak" panose="00000700000000000000" pitchFamily="2" charset="-78"/>
              </a:rPr>
              <a:t>فایده مهم دیگری دارد که همان ترساندن دشمن و جلوگیری از آغاز جنگ است</a:t>
            </a:r>
            <a:r>
              <a:rPr lang="fa-IR" sz="2800" dirty="0">
                <a:cs typeface="B Koodak" panose="00000700000000000000" pitchFamily="2" charset="-78"/>
              </a:rPr>
              <a:t>.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78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866147"/>
            <a:ext cx="10018709" cy="1468800"/>
          </a:xfrm>
        </p:spPr>
        <p:txBody>
          <a:bodyPr>
            <a:normAutofit/>
          </a:bodyPr>
          <a:lstStyle/>
          <a:p>
            <a:pPr algn="ctr"/>
            <a:r>
              <a:rPr lang="fa-IR" sz="8800" dirty="0" smtClean="0">
                <a:cs typeface="B Titr" panose="00000700000000000000" pitchFamily="2" charset="-78"/>
              </a:rPr>
              <a:t>ممنون از توجه شما</a:t>
            </a:r>
            <a:endParaRPr lang="en-US" sz="88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_MRT_Khodkar" panose="00000700000000000000" pitchFamily="2" charset="-78"/>
              </a:rPr>
              <a:t>ساخت پاور پوینت توسط مهدی احمدخواه</a:t>
            </a:r>
            <a:endParaRPr lang="en-US" sz="4000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0171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حکومت های شیطانی</a:t>
            </a:r>
            <a:endParaRPr lang="en-US" sz="6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با نگاهی گذرا به تاریخ می بینیم که هرگاه انسان های </a:t>
            </a:r>
            <a:r>
              <a:rPr lang="fa-IR" sz="2800" b="1" dirty="0">
                <a:cs typeface="B Koodak" panose="00000700000000000000" pitchFamily="2" charset="-78"/>
              </a:rPr>
              <a:t>بی ایمان </a:t>
            </a:r>
            <a:r>
              <a:rPr lang="fa-IR" sz="2800" dirty="0">
                <a:cs typeface="B Koodak" panose="00000700000000000000" pitchFamily="2" charset="-78"/>
              </a:rPr>
              <a:t>و </a:t>
            </a:r>
            <a:r>
              <a:rPr lang="fa-IR" sz="2800" b="1" dirty="0">
                <a:cs typeface="B Koodak" panose="00000700000000000000" pitchFamily="2" charset="-78"/>
              </a:rPr>
              <a:t>زیاده</a:t>
            </a:r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fa-IR" sz="2800" b="1" dirty="0">
                <a:cs typeface="B Koodak" panose="00000700000000000000" pitchFamily="2" charset="-78"/>
              </a:rPr>
              <a:t>خواه</a:t>
            </a:r>
            <a:r>
              <a:rPr lang="fa-IR" sz="2800" dirty="0">
                <a:cs typeface="B Koodak" panose="00000700000000000000" pitchFamily="2" charset="-78"/>
              </a:rPr>
              <a:t> به قدرتی دست می یابند، خیلی زود به جنگ و تجاوز روی می آورند و برای تسلط بر جان و مال ملت های دیگر به </a:t>
            </a:r>
            <a:r>
              <a:rPr lang="fa-IR" sz="2800" b="1" dirty="0">
                <a:cs typeface="B Koodak" panose="00000700000000000000" pitchFamily="2" charset="-78"/>
              </a:rPr>
              <a:t>کشتار</a:t>
            </a:r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fa-IR" sz="2800" b="1" dirty="0">
                <a:cs typeface="B Koodak" panose="00000700000000000000" pitchFamily="2" charset="-78"/>
              </a:rPr>
              <a:t>مردم بی گناه </a:t>
            </a:r>
            <a:r>
              <a:rPr lang="fa-IR" sz="2800" dirty="0">
                <a:cs typeface="B Koodak" panose="00000700000000000000" pitchFamily="2" charset="-78"/>
              </a:rPr>
              <a:t>می پردازند. 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146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138947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fa-IR" sz="4800" dirty="0">
                <a:cs typeface="B Titr" panose="00000700000000000000" pitchFamily="2" charset="-78"/>
              </a:rPr>
              <a:t>به نظر شما وظیفه ی مومنان در این زمانه چیست؟</a:t>
            </a:r>
            <a:endParaRPr lang="en-US" sz="4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45016"/>
            <a:ext cx="9905998" cy="312420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این گروه </a:t>
            </a:r>
            <a:r>
              <a:rPr lang="fa-IR" sz="2800" dirty="0">
                <a:cs typeface="B Koodak" panose="00000700000000000000" pitchFamily="2" charset="-78"/>
              </a:rPr>
              <a:t>( باطل ) </a:t>
            </a:r>
            <a:r>
              <a:rPr lang="fa-IR" sz="2800" dirty="0">
                <a:cs typeface="B Koodak" panose="00000700000000000000" pitchFamily="2" charset="-78"/>
              </a:rPr>
              <a:t>همواره بیشترین دشمنی را با حق دارند، چرا که می دانند در این نبرد همیشگی، مؤمنان به هیچ قیمتی در برابر آنها تسلیم نخواهند شد</a:t>
            </a:r>
            <a:r>
              <a:rPr lang="fa-IR" sz="2800" dirty="0" smtClean="0">
                <a:cs typeface="B Koodak" panose="00000700000000000000" pitchFamily="2" charset="-78"/>
              </a:rPr>
              <a:t>.</a:t>
            </a:r>
            <a:endParaRPr lang="en-US" sz="28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B Koodak" panose="00000700000000000000" pitchFamily="2" charset="-78"/>
              </a:rPr>
              <a:t> </a:t>
            </a:r>
            <a:r>
              <a:rPr lang="fa-IR" sz="2800" dirty="0">
                <a:cs typeface="B Koodak" panose="00000700000000000000" pitchFamily="2" charset="-78"/>
              </a:rPr>
              <a:t>به همین دلیل یاران شیطان همواره منتظر فرصتی هستند تا حق را برای همیشه از میان بردارند و راه را برای چپاول ملت های ضعیف هموار سازند.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3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جهاد در اسلام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cs typeface="B Koodak" panose="00000700000000000000" pitchFamily="2" charset="-78"/>
              </a:rPr>
              <a:t> کلمه ی جهاد </a:t>
            </a:r>
            <a:r>
              <a:rPr lang="fa-IR" sz="2800" dirty="0">
                <a:cs typeface="B Koodak" panose="00000700000000000000" pitchFamily="2" charset="-78"/>
              </a:rPr>
              <a:t>در زبان عربی به معنای </a:t>
            </a:r>
            <a:r>
              <a:rPr lang="fa-IR" sz="2800" b="1" dirty="0">
                <a:cs typeface="B Koodak" panose="00000700000000000000" pitchFamily="2" charset="-78"/>
              </a:rPr>
              <a:t>تلاش و کوشش </a:t>
            </a:r>
            <a:r>
              <a:rPr lang="fa-IR" sz="2800" dirty="0">
                <a:cs typeface="B Koodak" panose="00000700000000000000" pitchFamily="2" charset="-78"/>
              </a:rPr>
              <a:t>است، اما برای این کلمه در فرهنگ </a:t>
            </a:r>
            <a:r>
              <a:rPr lang="fa-IR" sz="2800" dirty="0" smtClean="0">
                <a:cs typeface="B Koodak" panose="00000700000000000000" pitchFamily="2" charset="-78"/>
              </a:rPr>
              <a:t>اسلامی معنای </a:t>
            </a:r>
            <a:r>
              <a:rPr lang="fa-IR" sz="2800" dirty="0">
                <a:cs typeface="B Koodak" panose="00000700000000000000" pitchFamily="2" charset="-78"/>
              </a:rPr>
              <a:t>دیگری نیز وجود دارد: </a:t>
            </a:r>
            <a:r>
              <a:rPr lang="fa-IR" sz="2800" b="1" dirty="0">
                <a:cs typeface="B Koodak" panose="00000700000000000000" pitchFamily="2" charset="-78"/>
              </a:rPr>
              <a:t>مبارزه (جنگ) مسلحانه با دشمنان اسلام</a:t>
            </a:r>
            <a:r>
              <a:rPr lang="fa-IR" sz="2800" dirty="0">
                <a:cs typeface="B Koodak" panose="00000700000000000000" pitchFamily="2" charset="-78"/>
              </a:rPr>
              <a:t>. </a:t>
            </a:r>
            <a:endParaRPr lang="fa-IR" sz="28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B Koodak" panose="00000700000000000000" pitchFamily="2" charset="-78"/>
              </a:rPr>
              <a:t>جهاد </a:t>
            </a:r>
            <a:r>
              <a:rPr lang="fa-IR" sz="2800" dirty="0">
                <a:cs typeface="B Koodak" panose="00000700000000000000" pitchFamily="2" charset="-78"/>
              </a:rPr>
              <a:t>در راه خدا در دین اسلام از چنان اهمیتی برخوردار است که حدود </a:t>
            </a:r>
            <a:r>
              <a:rPr lang="fa-IR" sz="2800" b="1" dirty="0">
                <a:cs typeface="B Koodak" panose="00000700000000000000" pitchFamily="2" charset="-78"/>
              </a:rPr>
              <a:t>یکصد آیه </a:t>
            </a:r>
            <a:r>
              <a:rPr lang="fa-IR" sz="2800" dirty="0">
                <a:cs typeface="B Koodak" panose="00000700000000000000" pitchFamily="2" charset="-78"/>
              </a:rPr>
              <a:t>از آیات قرآن کریم را به خود اختصاص داده است.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533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490174"/>
            <a:ext cx="10561418" cy="930021"/>
          </a:xfrm>
        </p:spPr>
        <p:txBody>
          <a:bodyPr/>
          <a:lstStyle/>
          <a:p>
            <a:pPr algn="ctr"/>
            <a:r>
              <a:rPr lang="fa-IR" sz="19900" dirty="0" smtClean="0">
                <a:cs typeface="MRT_Poster_7" panose="00000700000000000000" pitchFamily="2" charset="-78"/>
              </a:rPr>
              <a:t>انواع جهاد</a:t>
            </a:r>
            <a:endParaRPr lang="en-US" sz="19900" dirty="0">
              <a:cs typeface="MRT_Poster_7" panose="00000700000000000000" pitchFamily="2" charset="-78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435072" y="5520730"/>
            <a:ext cx="3593206" cy="81136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MRT_Poster_6" panose="00000700000000000000" pitchFamily="2" charset="-78"/>
              </a:rPr>
              <a:t>جهاد دفاعی</a:t>
            </a:r>
            <a:endParaRPr lang="en-US" sz="3600" dirty="0">
              <a:cs typeface="MRT_Poster_6" panose="00000700000000000000" pitchFamily="2" charset="-78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414418" y="5520730"/>
            <a:ext cx="3779950" cy="81136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r>
              <a:rPr lang="fa-IR" sz="3600" dirty="0" smtClean="0">
                <a:cs typeface="MRT_Poster_6" panose="00000700000000000000" pitchFamily="2" charset="-78"/>
              </a:rPr>
              <a:t>جهاد ابتدایی</a:t>
            </a:r>
            <a:endParaRPr lang="en-US" sz="3600" dirty="0">
              <a:cs typeface="MRT_Poster_6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60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جهاد دفاعی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وقتی کشور اسلامی مورد حمله مسلمانان </a:t>
            </a:r>
            <a:r>
              <a:rPr lang="fa-IR" sz="2800" dirty="0" smtClean="0">
                <a:cs typeface="B Koodak" panose="00000700000000000000" pitchFamily="2" charset="-78"/>
              </a:rPr>
              <a:t>دشمنان </a:t>
            </a:r>
            <a:r>
              <a:rPr lang="fa-IR" sz="2800" dirty="0">
                <a:cs typeface="B Koodak" panose="00000700000000000000" pitchFamily="2" charset="-78"/>
              </a:rPr>
              <a:t>قرار می گیرد، بر همه ــ </a:t>
            </a:r>
            <a:r>
              <a:rPr lang="fa-IR" sz="2800" b="1" dirty="0">
                <a:cs typeface="B Koodak" panose="00000700000000000000" pitchFamily="2" charset="-78"/>
              </a:rPr>
              <a:t>مرد، زن، پیر و جوان </a:t>
            </a:r>
            <a:r>
              <a:rPr lang="fa-IR" sz="2800" dirty="0">
                <a:cs typeface="B Koodak" panose="00000700000000000000" pitchFamily="2" charset="-78"/>
              </a:rPr>
              <a:t>ــ واجب است با آنچه در توان دارند، به دفاع از کشور اسلامی برخیزند و دشمن را از سرزمین خود بیرون کنند. </a:t>
            </a:r>
            <a:endParaRPr lang="fa-IR" sz="28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800" dirty="0">
                <a:cs typeface="B Koodak" panose="00000700000000000000" pitchFamily="2" charset="-78"/>
              </a:rPr>
              <a:t>توجه داشته باشیم که دشمنان برای شکستن مقاومت مسلمانان </a:t>
            </a:r>
            <a:r>
              <a:rPr lang="fa-IR" sz="2800" b="1" dirty="0">
                <a:cs typeface="B Koodak" panose="00000700000000000000" pitchFamily="2" charset="-78"/>
              </a:rPr>
              <a:t>هر کاری </a:t>
            </a:r>
            <a:r>
              <a:rPr lang="fa-IR" sz="2800" dirty="0">
                <a:cs typeface="B Koodak" panose="00000700000000000000" pitchFamily="2" charset="-78"/>
              </a:rPr>
              <a:t>که بتوانند می کنند. 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61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dirty="0">
                <a:cs typeface="B Titr" panose="00000700000000000000" pitchFamily="2" charset="-78"/>
              </a:rPr>
              <a:t>جهاد با سرکشان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Koodak" panose="00000700000000000000" pitchFamily="2" charset="-78"/>
              </a:rPr>
              <a:t>اگر در کشور اسلامی عده ای با گردن کشی در برابر قوانین، حکومت اسلامی را تضعیف کنند و به مبارزه مسلحانه با ماموران نظام اسلامی بپردازند، رهبر جامعه ی اسلامی با مدارا و ملایمت به ارشاد آنان می پردازد و در صورت </a:t>
            </a:r>
            <a:r>
              <a:rPr lang="fa-IR" sz="2000" b="1" dirty="0" smtClean="0">
                <a:cs typeface="B Koodak" panose="00000700000000000000" pitchFamily="2" charset="-78"/>
              </a:rPr>
              <a:t>توبه و بازگشت </a:t>
            </a:r>
            <a:r>
              <a:rPr lang="fa-IR" sz="2000" dirty="0" smtClean="0">
                <a:cs typeface="B Koodak" panose="00000700000000000000" pitchFamily="2" charset="-78"/>
              </a:rPr>
              <a:t>،جامعه ی اسلامی آنها را می پپذیرد و با لطف و مدارا با آنان رفتار می کند.</a:t>
            </a:r>
          </a:p>
          <a:p>
            <a:pPr algn="r" rtl="1"/>
            <a:r>
              <a:rPr lang="fa-IR" sz="2000" dirty="0">
                <a:cs typeface="B Koodak" panose="00000700000000000000" pitchFamily="2" charset="-78"/>
              </a:rPr>
              <a:t>ولی اگر این افراد از مدارای جامعه  اسلامی سوء استفاده کنند و به مبارزه خود با نظام اسلامی ادامه دهند و امنیت جامعه </a:t>
            </a:r>
            <a:r>
              <a:rPr lang="fa-IR" sz="2000" dirty="0" smtClean="0">
                <a:cs typeface="B Koodak" panose="00000700000000000000" pitchFamily="2" charset="-78"/>
              </a:rPr>
              <a:t>را به خطر اندازند ، مسلمانان موظفند با دستور ولی فقیه</a:t>
            </a:r>
            <a:r>
              <a:rPr lang="fa-IR" sz="2000" dirty="0">
                <a:cs typeface="B Koodak" panose="00000700000000000000" pitchFamily="2" charset="-78"/>
              </a:rPr>
              <a:t>، به جهاد و </a:t>
            </a:r>
            <a:r>
              <a:rPr lang="fa-IR" sz="2000" dirty="0" smtClean="0">
                <a:cs typeface="B Koodak" panose="00000700000000000000" pitchFamily="2" charset="-78"/>
              </a:rPr>
              <a:t>مقابله با این افراد برخیزند و خطر آنان را از جامعه ی اسلامی دور کنند. </a:t>
            </a:r>
          </a:p>
          <a:p>
            <a:pPr algn="r" rtl="1"/>
            <a:r>
              <a:rPr lang="fa-IR" sz="2000" dirty="0">
                <a:cs typeface="B Koodak" panose="00000700000000000000" pitchFamily="2" charset="-78"/>
              </a:rPr>
              <a:t>جنگ حضرت علی </a:t>
            </a:r>
            <a:r>
              <a:rPr lang="fa-IR" sz="2000" dirty="0" smtClean="0">
                <a:cs typeface="B Koodak" panose="00000700000000000000" pitchFamily="2" charset="-78"/>
              </a:rPr>
              <a:t>(ع) </a:t>
            </a:r>
            <a:r>
              <a:rPr lang="fa-IR" sz="2000" dirty="0">
                <a:cs typeface="B Koodak" panose="00000700000000000000" pitchFamily="2" charset="-78"/>
              </a:rPr>
              <a:t>با خوارج نهروان در صدر اسلام نمونه ای از این نوع جهاد است. </a:t>
            </a:r>
            <a:endParaRPr lang="en-US" sz="2000" dirty="0">
              <a:cs typeface="B Koodak" panose="00000700000000000000" pitchFamily="2" charset="-78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00354"/>
            <a:ext cx="1058091" cy="7576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جهاد ابتدایی</a:t>
            </a:r>
            <a:endParaRPr lang="en-US" sz="60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48666" r="31750" b="24427"/>
          <a:stretch/>
        </p:blipFill>
        <p:spPr>
          <a:xfrm>
            <a:off x="0" y="2292439"/>
            <a:ext cx="12198092" cy="4744466"/>
          </a:xfrm>
        </p:spPr>
      </p:pic>
    </p:spTree>
    <p:extLst>
      <p:ext uri="{BB962C8B-B14F-4D97-AF65-F5344CB8AC3E}">
        <p14:creationId xmlns:p14="http://schemas.microsoft.com/office/powerpoint/2010/main" val="354578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جهاد </a:t>
            </a:r>
            <a:r>
              <a:rPr lang="fa-IR" sz="6000" dirty="0">
                <a:cs typeface="B Titr" panose="00000700000000000000" pitchFamily="2" charset="-78"/>
              </a:rPr>
              <a:t>ابتدایی 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>
                <a:cs typeface="B Koodak" panose="00000700000000000000" pitchFamily="2" charset="-78"/>
              </a:rPr>
              <a:t>این آیات به روشنی حاکمان زورگو و سرکشی را که مردم ناتوان را زیر </a:t>
            </a:r>
            <a:r>
              <a:rPr lang="fa-IR" sz="2400" dirty="0" smtClean="0">
                <a:cs typeface="B Koodak" panose="00000700000000000000" pitchFamily="2" charset="-78"/>
              </a:rPr>
              <a:t>سلطه خود نگاه داشته اند </a:t>
            </a:r>
            <a:r>
              <a:rPr lang="fa-IR" sz="2400" dirty="0">
                <a:cs typeface="B Koodak" panose="00000700000000000000" pitchFamily="2" charset="-78"/>
              </a:rPr>
              <a:t>و نمی گذارند پیام خداوند به آنها برسد، هواداران شیطان می نامد. در این زمان لشکر اسلام موظف  مسلمین ــ با حاکمان شیطانی جهاد کند و مردم را از اسارت آنها نجات ّاست ــ به دستور پیامبر و یا ولی دهد و پیام خدا را به آنها برساند. </a:t>
            </a:r>
            <a:endParaRPr lang="fa-IR" sz="24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400" dirty="0">
                <a:cs typeface="B Koodak" panose="00000700000000000000" pitchFamily="2" charset="-78"/>
              </a:rPr>
              <a:t>البته اسلام هرگز عقاید خود را به زور بر هیچ گروهی تحمیل نکرده است و تنها با سرنگون کردن حاکمان فاسد، پیام دین را به مردم می رساند و آنان را در پذیرش این پیام آزاد می گذارد. نبرد سپاه اسلام با حکومت های ایران و روم در صدر اسلام، نمونه هایی از جهاد ابتدایی اسلام است</a:t>
            </a:r>
            <a:r>
              <a:rPr lang="fa-IR" sz="2400" dirty="0" smtClean="0">
                <a:cs typeface="B Koodak" panose="00000700000000000000" pitchFamily="2" charset="-78"/>
              </a:rPr>
              <a:t>.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00354"/>
            <a:ext cx="1058091" cy="7576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3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6.xml><?xml version="1.0" encoding="utf-8"?>
<a:theme xmlns:a="http://schemas.openxmlformats.org/drawingml/2006/main" name="2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102</TotalTime>
  <Words>709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IranNastaliq</vt:lpstr>
      <vt:lpstr>MRT_Poster_6</vt:lpstr>
      <vt:lpstr>Rockwell</vt:lpstr>
      <vt:lpstr>Wingdings 2</vt:lpstr>
      <vt:lpstr>_MRT_Khodkar</vt:lpstr>
      <vt:lpstr>Century Gothic</vt:lpstr>
      <vt:lpstr>B Titr</vt:lpstr>
      <vt:lpstr>Arial</vt:lpstr>
      <vt:lpstr>Tahoma</vt:lpstr>
      <vt:lpstr>Bookman Old Style</vt:lpstr>
      <vt:lpstr>B Koodak</vt:lpstr>
      <vt:lpstr>MRT_Poster_7</vt:lpstr>
      <vt:lpstr>Trebuchet MS</vt:lpstr>
      <vt:lpstr>Corbel</vt:lpstr>
      <vt:lpstr>Vapor Trail</vt:lpstr>
      <vt:lpstr>Mesh</vt:lpstr>
      <vt:lpstr>1_Quotable</vt:lpstr>
      <vt:lpstr>Berlin</vt:lpstr>
      <vt:lpstr>Quotable</vt:lpstr>
      <vt:lpstr>2_Quotable</vt:lpstr>
      <vt:lpstr>Damask</vt:lpstr>
      <vt:lpstr>Parallax</vt:lpstr>
      <vt:lpstr>بسم الله الرحمن الرحیم</vt:lpstr>
      <vt:lpstr>حکومت های شیطانی</vt:lpstr>
      <vt:lpstr>به نظر شما وظیفه ی مومنان در این زمانه چیست؟</vt:lpstr>
      <vt:lpstr>جهاد در اسلام</vt:lpstr>
      <vt:lpstr>انواع جهاد</vt:lpstr>
      <vt:lpstr>جهاد دفاعی</vt:lpstr>
      <vt:lpstr>جهاد با سرکشان</vt:lpstr>
      <vt:lpstr>جهاد ابتدایی</vt:lpstr>
      <vt:lpstr>جهاد ابتدایی </vt:lpstr>
      <vt:lpstr>کسب آمادگی برای دفاع</vt:lpstr>
      <vt:lpstr>کسب آمادگی برای دفاع</vt:lpstr>
      <vt:lpstr>ممنون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Mahdy Mahdavy</dc:creator>
  <cp:lastModifiedBy>Mahdy Mahdavy</cp:lastModifiedBy>
  <cp:revision>13</cp:revision>
  <dcterms:created xsi:type="dcterms:W3CDTF">2013-11-15T15:11:27Z</dcterms:created>
  <dcterms:modified xsi:type="dcterms:W3CDTF">2013-11-15T16:54:19Z</dcterms:modified>
</cp:coreProperties>
</file>