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8" r:id="rId2"/>
    <p:sldMasterId id="2147483816" r:id="rId3"/>
  </p:sldMasterIdLst>
  <p:notesMasterIdLst>
    <p:notesMasterId r:id="rId26"/>
  </p:notesMasterIdLst>
  <p:sldIdLst>
    <p:sldId id="256" r:id="rId4"/>
    <p:sldId id="278" r:id="rId5"/>
    <p:sldId id="269" r:id="rId6"/>
    <p:sldId id="272" r:id="rId7"/>
    <p:sldId id="279" r:id="rId8"/>
    <p:sldId id="257" r:id="rId9"/>
    <p:sldId id="258" r:id="rId10"/>
    <p:sldId id="259" r:id="rId11"/>
    <p:sldId id="260" r:id="rId12"/>
    <p:sldId id="262" r:id="rId13"/>
    <p:sldId id="273" r:id="rId14"/>
    <p:sldId id="275" r:id="rId15"/>
    <p:sldId id="264" r:id="rId16"/>
    <p:sldId id="263" r:id="rId17"/>
    <p:sldId id="274" r:id="rId18"/>
    <p:sldId id="265" r:id="rId19"/>
    <p:sldId id="266" r:id="rId20"/>
    <p:sldId id="267" r:id="rId21"/>
    <p:sldId id="268" r:id="rId22"/>
    <p:sldId id="270"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99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53" autoAdjust="0"/>
    <p:restoredTop sz="94660"/>
  </p:normalViewPr>
  <p:slideViewPr>
    <p:cSldViewPr>
      <p:cViewPr varScale="1">
        <p:scale>
          <a:sx n="68" d="100"/>
          <a:sy n="68" d="100"/>
        </p:scale>
        <p:origin x="129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71C2C-FC94-4C25-AF75-A5C2213921CD}" type="datetimeFigureOut">
              <a:rPr lang="en-US" smtClean="0"/>
              <a:pPr/>
              <a:t>6/6/2018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18654-BC07-43D1-82EE-1A76DFA6FC9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20F204-D277-4E9E-95A4-353AA1188F3F}"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4F27D-5856-4647-92A5-026E4D82617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20F204-D277-4E9E-95A4-353AA1188F3F}"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4F27D-5856-4647-92A5-026E4D82617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20F204-D277-4E9E-95A4-353AA1188F3F}"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4F27D-5856-4647-92A5-026E4D82617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20F204-D277-4E9E-95A4-353AA1188F3F}" type="datetimeFigureOut">
              <a:rPr lang="en-US" smtClean="0"/>
              <a:pPr/>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4F27D-5856-4647-92A5-026E4D82617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20F204-D277-4E9E-95A4-353AA1188F3F}" type="datetimeFigureOut">
              <a:rPr lang="en-US" smtClean="0"/>
              <a:pPr/>
              <a:t>6/6/2018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54F27D-5856-4647-92A5-026E4D82617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9620F204-D277-4E9E-95A4-353AA1188F3F}" type="datetimeFigureOut">
              <a:rPr lang="en-US" smtClean="0"/>
              <a:pPr/>
              <a:t>6/6/2018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54F27D-5856-4647-92A5-026E4D82617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0F204-D277-4E9E-95A4-353AA1188F3F}" type="datetimeFigureOut">
              <a:rPr lang="en-US" smtClean="0"/>
              <a:pPr/>
              <a:t>6/6/2018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54F27D-5856-4647-92A5-026E4D82617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20F204-D277-4E9E-95A4-353AA1188F3F}" type="datetimeFigureOut">
              <a:rPr lang="en-US" smtClean="0"/>
              <a:pPr/>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4F27D-5856-4647-92A5-026E4D8261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20F204-D277-4E9E-95A4-353AA1188F3F}" type="datetimeFigureOut">
              <a:rPr lang="en-US" smtClean="0"/>
              <a:pPr/>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4F27D-5856-4647-92A5-026E4D82617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20F204-D277-4E9E-95A4-353AA1188F3F}"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4F27D-5856-4647-92A5-026E4D82617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20F204-D277-4E9E-95A4-353AA1188F3F}"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4F27D-5856-4647-92A5-026E4D82617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B972BD-39A4-4A71-9A0F-B0AE619793DF}"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7EEDC-AC19-4455-B2F5-5BEA8B69D9B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B972BD-39A4-4A71-9A0F-B0AE619793DF}"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7EEDC-AC19-4455-B2F5-5BEA8B69D9B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B972BD-39A4-4A71-9A0F-B0AE619793DF}"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7EEDC-AC19-4455-B2F5-5BEA8B69D9B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B972BD-39A4-4A71-9A0F-B0AE619793DF}" type="datetimeFigureOut">
              <a:rPr lang="en-US" smtClean="0"/>
              <a:pPr/>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7EEDC-AC19-4455-B2F5-5BEA8B69D9B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B972BD-39A4-4A71-9A0F-B0AE619793DF}" type="datetimeFigureOut">
              <a:rPr lang="en-US" smtClean="0"/>
              <a:pPr/>
              <a:t>6/6/2018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A7EEDC-AC19-4455-B2F5-5BEA8B69D9B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8B972BD-39A4-4A71-9A0F-B0AE619793DF}" type="datetimeFigureOut">
              <a:rPr lang="en-US" smtClean="0"/>
              <a:pPr/>
              <a:t>6/6/2018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A7EEDC-AC19-4455-B2F5-5BEA8B69D9B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972BD-39A4-4A71-9A0F-B0AE619793DF}" type="datetimeFigureOut">
              <a:rPr lang="en-US" smtClean="0"/>
              <a:pPr/>
              <a:t>6/6/2018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A7EEDC-AC19-4455-B2F5-5BEA8B69D9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B972BD-39A4-4A71-9A0F-B0AE619793DF}" type="datetimeFigureOut">
              <a:rPr lang="en-US" smtClean="0"/>
              <a:pPr/>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7EEDC-AC19-4455-B2F5-5BEA8B69D9B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B972BD-39A4-4A71-9A0F-B0AE619793DF}" type="datetimeFigureOut">
              <a:rPr lang="en-US" smtClean="0"/>
              <a:pPr/>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7EEDC-AC19-4455-B2F5-5BEA8B69D9B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B972BD-39A4-4A71-9A0F-B0AE619793DF}"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7EEDC-AC19-4455-B2F5-5BEA8B69D9B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B972BD-39A4-4A71-9A0F-B0AE619793DF}"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7EEDC-AC19-4455-B2F5-5BEA8B69D9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7-Point Star 6"/>
          <p:cNvSpPr/>
          <p:nvPr userDrawn="1"/>
        </p:nvSpPr>
        <p:spPr>
          <a:xfrm>
            <a:off x="228600" y="609600"/>
            <a:ext cx="1524000" cy="838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کلیدهای جذب</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0F204-D277-4E9E-95A4-353AA1188F3F}" type="datetimeFigureOut">
              <a:rPr lang="en-US" smtClean="0"/>
              <a:pPr/>
              <a:t>6/6/2018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4F27D-5856-4647-92A5-026E4D8261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8-Point Star 7"/>
          <p:cNvSpPr/>
          <p:nvPr userDrawn="1"/>
        </p:nvSpPr>
        <p:spPr>
          <a:xfrm>
            <a:off x="914400" y="457200"/>
            <a:ext cx="1447800" cy="11430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کلیدهای جذب</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972BD-39A4-4A71-9A0F-B0AE619793DF}" type="datetimeFigureOut">
              <a:rPr lang="en-US" smtClean="0"/>
              <a:pPr/>
              <a:t>6/6/2018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7EEDC-AC19-4455-B2F5-5BEA8B69D9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1000"/>
            <a:lum/>
          </a:blip>
          <a:srcRect/>
          <a:stretch>
            <a:fillRect/>
          </a:stretch>
        </a:blipFill>
        <a:effectLst/>
      </p:bgPr>
    </p:bg>
    <p:spTree>
      <p:nvGrpSpPr>
        <p:cNvPr id="1" name=""/>
        <p:cNvGrpSpPr/>
        <p:nvPr/>
      </p:nvGrpSpPr>
      <p:grpSpPr>
        <a:xfrm>
          <a:off x="0" y="0"/>
          <a:ext cx="0" cy="0"/>
          <a:chOff x="0" y="0"/>
          <a:chExt cx="0" cy="0"/>
        </a:xfrm>
      </p:grpSpPr>
      <p:pic>
        <p:nvPicPr>
          <p:cNvPr id="6" name="Content Placeholder 5" descr="062.jpg"/>
          <p:cNvPicPr>
            <a:picLocks noGrp="1" noChangeAspect="1"/>
          </p:cNvPicPr>
          <p:nvPr>
            <p:ph idx="1"/>
          </p:nvPr>
        </p:nvPicPr>
        <p:blipFill>
          <a:blip r:embed="rId3" cstate="print">
            <a:clrChange>
              <a:clrFrom>
                <a:srgbClr val="FFFFFF"/>
              </a:clrFrom>
              <a:clrTo>
                <a:srgbClr val="FFFFFF">
                  <a:alpha val="0"/>
                </a:srgbClr>
              </a:clrTo>
            </a:clrChange>
            <a:duotone>
              <a:prstClr val="black"/>
              <a:schemeClr val="accent4">
                <a:tint val="45000"/>
                <a:satMod val="400000"/>
              </a:schemeClr>
            </a:duotone>
          </a:blip>
          <a:stretch>
            <a:fillRect/>
          </a:stretch>
        </p:blipFill>
        <p:spPr>
          <a:xfrm>
            <a:off x="762000" y="4038600"/>
            <a:ext cx="5185783" cy="213360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istrator\My Documents\My Pictures\وکتور\colourback_16001.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0" y="0"/>
            <a:ext cx="9144000" cy="6858000"/>
          </a:xfrm>
          <a:prstGeom prst="rect">
            <a:avLst/>
          </a:prstGeom>
          <a:noFill/>
        </p:spPr>
      </p:pic>
      <p:sp>
        <p:nvSpPr>
          <p:cNvPr id="9" name="TextBox 8"/>
          <p:cNvSpPr txBox="1"/>
          <p:nvPr/>
        </p:nvSpPr>
        <p:spPr>
          <a:xfrm>
            <a:off x="2895600" y="533400"/>
            <a:ext cx="4495800" cy="584775"/>
          </a:xfrm>
          <a:prstGeom prst="rect">
            <a:avLst/>
          </a:prstGeom>
          <a:noFill/>
        </p:spPr>
        <p:txBody>
          <a:bodyPr wrap="square" rtlCol="0">
            <a:spAutoFit/>
          </a:bodyPr>
          <a:lstStyle/>
          <a:p>
            <a:pPr algn="r" rtl="1"/>
            <a:r>
              <a:rPr lang="fa-IR" sz="3200" b="1" dirty="0">
                <a:solidFill>
                  <a:srgbClr val="FFC000"/>
                </a:solidFill>
                <a:effectLst>
                  <a:outerShdw blurRad="38100" dist="38100" dir="2700000" algn="tl">
                    <a:srgbClr val="000000">
                      <a:alpha val="43137"/>
                    </a:srgbClr>
                  </a:outerShdw>
                </a:effectLst>
                <a:cs typeface="B Mitra" pitchFamily="2" charset="-78"/>
              </a:rPr>
              <a:t>2. دست دادن</a:t>
            </a:r>
            <a:endParaRPr lang="en-US" sz="3200" b="1" dirty="0">
              <a:solidFill>
                <a:srgbClr val="FFC000"/>
              </a:solidFill>
              <a:effectLst>
                <a:outerShdw blurRad="38100" dist="38100" dir="2700000" algn="tl">
                  <a:srgbClr val="000000">
                    <a:alpha val="43137"/>
                  </a:srgbClr>
                </a:outerShdw>
              </a:effectLst>
              <a:cs typeface="B Mitra" pitchFamily="2" charset="-78"/>
            </a:endParaRPr>
          </a:p>
        </p:txBody>
      </p:sp>
      <p:sp>
        <p:nvSpPr>
          <p:cNvPr id="10" name="TextBox 9"/>
          <p:cNvSpPr txBox="1"/>
          <p:nvPr/>
        </p:nvSpPr>
        <p:spPr>
          <a:xfrm>
            <a:off x="1524000" y="1752600"/>
            <a:ext cx="6781800" cy="461665"/>
          </a:xfrm>
          <a:prstGeom prst="rect">
            <a:avLst/>
          </a:prstGeom>
          <a:noFill/>
        </p:spPr>
        <p:txBody>
          <a:bodyPr wrap="square" rtlCol="0">
            <a:spAutoFit/>
          </a:bodyPr>
          <a:lstStyle/>
          <a:p>
            <a:pPr algn="r" rtl="1"/>
            <a:r>
              <a:rPr lang="fa-IR" sz="2400" b="1" dirty="0">
                <a:effectLst>
                  <a:glow rad="101600">
                    <a:srgbClr val="FF9933">
                      <a:alpha val="60000"/>
                    </a:srgbClr>
                  </a:glow>
                  <a:outerShdw blurRad="38100" dist="38100" dir="2700000" algn="tl">
                    <a:srgbClr val="000000">
                      <a:alpha val="43137"/>
                    </a:srgbClr>
                  </a:outerShdw>
                </a:effectLst>
                <a:cs typeface="B Mitra" pitchFamily="2" charset="-78"/>
              </a:rPr>
              <a:t>انسان</a:t>
            </a:r>
            <a:r>
              <a:rPr lang="fa-IR" sz="800" b="1" dirty="0">
                <a:effectLst>
                  <a:glow rad="101600">
                    <a:srgbClr val="FF9933">
                      <a:alpha val="60000"/>
                    </a:srgbClr>
                  </a:glow>
                  <a:outerShdw blurRad="38100" dist="38100" dir="2700000" algn="tl">
                    <a:srgbClr val="000000">
                      <a:alpha val="43137"/>
                    </a:srgbClr>
                  </a:outerShdw>
                </a:effectLst>
                <a:cs typeface="B Mitra" pitchFamily="2" charset="-78"/>
              </a:rPr>
              <a:t> </a:t>
            </a:r>
            <a:r>
              <a:rPr lang="fa-IR" sz="2400" b="1" dirty="0">
                <a:effectLst>
                  <a:glow rad="101600">
                    <a:srgbClr val="FF9933">
                      <a:alpha val="60000"/>
                    </a:srgbClr>
                  </a:glow>
                  <a:outerShdw blurRad="38100" dist="38100" dir="2700000" algn="tl">
                    <a:srgbClr val="000000">
                      <a:alpha val="43137"/>
                    </a:srgbClr>
                  </a:outerShdw>
                </a:effectLst>
                <a:cs typeface="B Mitra" pitchFamily="2" charset="-78"/>
              </a:rPr>
              <a:t>ها با دست دادن علاقه و صمیمیت خود را ابراز می</a:t>
            </a:r>
            <a:r>
              <a:rPr lang="fa-IR" sz="700" b="1" dirty="0">
                <a:effectLst>
                  <a:glow rad="101600">
                    <a:srgbClr val="FF9933">
                      <a:alpha val="60000"/>
                    </a:srgbClr>
                  </a:glow>
                  <a:outerShdw blurRad="38100" dist="38100" dir="2700000" algn="tl">
                    <a:srgbClr val="000000">
                      <a:alpha val="43137"/>
                    </a:srgbClr>
                  </a:outerShdw>
                </a:effectLst>
                <a:cs typeface="B Mitra" pitchFamily="2" charset="-78"/>
              </a:rPr>
              <a:t> </a:t>
            </a:r>
            <a:r>
              <a:rPr lang="fa-IR" sz="2400" b="1" dirty="0">
                <a:effectLst>
                  <a:glow rad="101600">
                    <a:srgbClr val="FF9933">
                      <a:alpha val="60000"/>
                    </a:srgbClr>
                  </a:glow>
                  <a:outerShdw blurRad="38100" dist="38100" dir="2700000" algn="tl">
                    <a:srgbClr val="000000">
                      <a:alpha val="43137"/>
                    </a:srgbClr>
                  </a:outerShdw>
                </a:effectLst>
                <a:cs typeface="B Mitra" pitchFamily="2" charset="-78"/>
              </a:rPr>
              <a:t>کنند.</a:t>
            </a:r>
            <a:endParaRPr lang="en-US" sz="2400" b="1" dirty="0">
              <a:effectLst>
                <a:glow rad="101600">
                  <a:srgbClr val="FF9933">
                    <a:alpha val="60000"/>
                  </a:srgbClr>
                </a:glow>
                <a:outerShdw blurRad="38100" dist="38100" dir="2700000" algn="tl">
                  <a:srgbClr val="000000">
                    <a:alpha val="43137"/>
                  </a:srgbClr>
                </a:outerShdw>
              </a:effectLst>
              <a:cs typeface="B Mitra" pitchFamily="2" charset="-78"/>
            </a:endParaRPr>
          </a:p>
        </p:txBody>
      </p:sp>
      <p:sp>
        <p:nvSpPr>
          <p:cNvPr id="11" name="TextBox 10"/>
          <p:cNvSpPr txBox="1"/>
          <p:nvPr/>
        </p:nvSpPr>
        <p:spPr>
          <a:xfrm>
            <a:off x="228600" y="2971800"/>
            <a:ext cx="8153400" cy="1754326"/>
          </a:xfrm>
          <a:prstGeom prst="rect">
            <a:avLst/>
          </a:prstGeom>
          <a:noFill/>
        </p:spPr>
        <p:txBody>
          <a:bodyPr wrap="square" rtlCol="0">
            <a:spAutoFit/>
          </a:bodyPr>
          <a:lstStyle/>
          <a:p>
            <a:pPr algn="r" rtl="1">
              <a:lnSpc>
                <a:spcPct val="150000"/>
              </a:lnSpc>
            </a:pPr>
            <a:r>
              <a:rPr lang="fa-IR" sz="2400" b="1" dirty="0">
                <a:effectLst>
                  <a:glow rad="101600">
                    <a:srgbClr val="FF9933">
                      <a:alpha val="60000"/>
                    </a:srgbClr>
                  </a:glow>
                  <a:outerShdw blurRad="38100" dist="38100" dir="2700000" algn="tl">
                    <a:srgbClr val="000000">
                      <a:alpha val="43137"/>
                    </a:srgbClr>
                  </a:outerShdw>
                </a:effectLst>
                <a:cs typeface="B Mitra" pitchFamily="2" charset="-78"/>
              </a:rPr>
              <a:t>امام باقر </a:t>
            </a:r>
            <a:r>
              <a:rPr lang="fa-IR" b="1" dirty="0">
                <a:effectLst>
                  <a:glow rad="101600">
                    <a:srgbClr val="FF9933">
                      <a:alpha val="60000"/>
                    </a:srgbClr>
                  </a:glow>
                  <a:outerShdw blurRad="38100" dist="38100" dir="2700000" algn="tl">
                    <a:srgbClr val="000000">
                      <a:alpha val="43137"/>
                    </a:srgbClr>
                  </a:outerShdw>
                </a:effectLst>
                <a:cs typeface="B Mitra" pitchFamily="2" charset="-78"/>
              </a:rPr>
              <a:t>علیه السلام</a:t>
            </a:r>
            <a:endParaRPr lang="fa-IR" sz="2400" b="1" dirty="0">
              <a:effectLst>
                <a:glow rad="101600">
                  <a:srgbClr val="FF9933">
                    <a:alpha val="60000"/>
                  </a:srgbClr>
                </a:glow>
                <a:outerShdw blurRad="38100" dist="38100" dir="2700000" algn="tl">
                  <a:srgbClr val="000000">
                    <a:alpha val="43137"/>
                  </a:srgbClr>
                </a:outerShdw>
              </a:effectLst>
              <a:cs typeface="B Mitra" pitchFamily="2" charset="-78"/>
            </a:endParaRPr>
          </a:p>
          <a:p>
            <a:pPr algn="just" rtl="1">
              <a:lnSpc>
                <a:spcPct val="150000"/>
              </a:lnSpc>
            </a:pPr>
            <a:r>
              <a:rPr lang="fa-IR" sz="2400" b="1" dirty="0">
                <a:effectLst>
                  <a:glow rad="101600">
                    <a:srgbClr val="FF9933">
                      <a:alpha val="60000"/>
                    </a:srgbClr>
                  </a:glow>
                  <a:outerShdw blurRad="38100" dist="38100" dir="2700000" algn="tl">
                    <a:srgbClr val="000000">
                      <a:alpha val="43137"/>
                    </a:srgbClr>
                  </a:outerShdw>
                </a:effectLst>
                <a:cs typeface="B Mitra" pitchFamily="2" charset="-78"/>
              </a:rPr>
              <a:t>«هر دو مؤمنی که با هم دست بدهند، دست خدا میان دست آنان و دست محبت الهی بیشتر با کسی است که طرف مقابل را بیشتر دوست بدارد».</a:t>
            </a:r>
            <a:endParaRPr lang="en-US" sz="2400" b="1" dirty="0">
              <a:effectLst>
                <a:glow rad="101600">
                  <a:srgbClr val="FF9933">
                    <a:alpha val="60000"/>
                  </a:srgbClr>
                </a:glow>
                <a:outerShdw blurRad="38100" dist="38100" dir="2700000" algn="tl">
                  <a:srgbClr val="000000">
                    <a:alpha val="43137"/>
                  </a:srgbClr>
                </a:outerShdw>
              </a:effectLst>
              <a:cs typeface="B Mitra" pitchFamily="2" charset="-78"/>
            </a:endParaRPr>
          </a:p>
        </p:txBody>
      </p:sp>
      <p:pic>
        <p:nvPicPr>
          <p:cNvPr id="12" name="Picture 5" descr="C:\Documents and Settings\Administrator\My Documents\My Pictures\bandsrings_data\ring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76200"/>
            <a:ext cx="1295400" cy="1295400"/>
          </a:xfrm>
          <a:prstGeom prst="rect">
            <a:avLst/>
          </a:prstGeom>
          <a:noFill/>
        </p:spPr>
      </p:pic>
      <p:sp>
        <p:nvSpPr>
          <p:cNvPr id="13" name="TextBox 12"/>
          <p:cNvSpPr txBox="1"/>
          <p:nvPr/>
        </p:nvSpPr>
        <p:spPr>
          <a:xfrm>
            <a:off x="152400" y="420469"/>
            <a:ext cx="990600" cy="646331"/>
          </a:xfrm>
          <a:prstGeom prst="rect">
            <a:avLst/>
          </a:prstGeom>
          <a:noFill/>
        </p:spPr>
        <p:txBody>
          <a:bodyPr wrap="square" rtlCol="0">
            <a:spAutoFit/>
          </a:bodyPr>
          <a:lstStyle/>
          <a:p>
            <a:pPr algn="r"/>
            <a:r>
              <a:rPr lang="fa-IR" dirty="0">
                <a:effectLst>
                  <a:outerShdw blurRad="38100" dist="38100" dir="2700000" algn="tl">
                    <a:srgbClr val="000000">
                      <a:alpha val="43137"/>
                    </a:srgbClr>
                  </a:outerShdw>
                </a:effectLst>
                <a:cs typeface="B Mitra" pitchFamily="2" charset="-78"/>
              </a:rPr>
              <a:t>   کلید</a:t>
            </a:r>
            <a:r>
              <a:rPr lang="fa-IR" sz="400" dirty="0">
                <a:effectLst>
                  <a:outerShdw blurRad="38100" dist="38100" dir="2700000" algn="tl">
                    <a:srgbClr val="000000">
                      <a:alpha val="43137"/>
                    </a:srgbClr>
                  </a:outerShdw>
                </a:effectLst>
                <a:cs typeface="B Mitra" pitchFamily="2" charset="-78"/>
              </a:rPr>
              <a:t> </a:t>
            </a:r>
            <a:r>
              <a:rPr lang="fa-IR" dirty="0">
                <a:effectLst>
                  <a:outerShdw blurRad="38100" dist="38100" dir="2700000" algn="tl">
                    <a:srgbClr val="000000">
                      <a:alpha val="43137"/>
                    </a:srgbClr>
                  </a:outerShdw>
                </a:effectLst>
                <a:cs typeface="B Mitra" pitchFamily="2" charset="-78"/>
              </a:rPr>
              <a:t>های      جذب</a:t>
            </a:r>
            <a:endParaRPr lang="en-US" dirty="0">
              <a:effectLst>
                <a:outerShdw blurRad="38100" dist="38100" dir="2700000" algn="tl">
                  <a:srgbClr val="000000">
                    <a:alpha val="43137"/>
                  </a:srgbClr>
                </a:outerShdw>
              </a:effectLst>
              <a:cs typeface="B Mitra" pitchFamily="2" charset="-78"/>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iterate type="lt">
                                    <p:tmPct val="0"/>
                                  </p:iterate>
                                  <p:childTnLst>
                                    <p:animClr clrSpc="rgb" dir="cw">
                                      <p:cBhvr override="childStyle">
                                        <p:cTn id="6" dur="250" autoRev="1" fill="hold"/>
                                        <p:tgtEl>
                                          <p:spTgt spid="13"/>
                                        </p:tgtEl>
                                        <p:attrNameLst>
                                          <p:attrName>style.color</p:attrName>
                                        </p:attrNameLst>
                                      </p:cBhvr>
                                      <p:to>
                                        <a:schemeClr val="bg1"/>
                                      </p:to>
                                    </p:animClr>
                                    <p:animClr clrSpc="rgb" dir="cw">
                                      <p:cBhvr>
                                        <p:cTn id="7" dur="250" autoRev="1" fill="hold"/>
                                        <p:tgtEl>
                                          <p:spTgt spid="13"/>
                                        </p:tgtEl>
                                        <p:attrNameLst>
                                          <p:attrName>fillcolor</p:attrName>
                                        </p:attrNameLst>
                                      </p:cBhvr>
                                      <p:to>
                                        <a:schemeClr val="bg1"/>
                                      </p:to>
                                    </p:animClr>
                                    <p:set>
                                      <p:cBhvr>
                                        <p:cTn id="8" dur="250" autoRev="1" fill="hold"/>
                                        <p:tgtEl>
                                          <p:spTgt spid="13"/>
                                        </p:tgtEl>
                                        <p:attrNameLst>
                                          <p:attrName>fill.type</p:attrName>
                                        </p:attrNameLst>
                                      </p:cBhvr>
                                      <p:to>
                                        <p:strVal val="solid"/>
                                      </p:to>
                                    </p:set>
                                    <p:set>
                                      <p:cBhvr>
                                        <p:cTn id="9" dur="250" autoRev="1" fill="hold"/>
                                        <p:tgtEl>
                                          <p:spTgt spid="13"/>
                                        </p:tgtEl>
                                        <p:attrNameLst>
                                          <p:attrName>fill.on</p:attrName>
                                        </p:attrNameLst>
                                      </p:cBhvr>
                                      <p:to>
                                        <p:strVal val="true"/>
                                      </p:to>
                                    </p:set>
                                  </p:childTnLst>
                                </p:cTn>
                              </p:par>
                              <p:par>
                                <p:cTn id="10" presetID="2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9"/>
                                        </p:tgtEl>
                                      </p:cBhvr>
                                    </p:animEffect>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tor\My Documents\My Pictures\وکتور\colourback_16001.jpg"/>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0" y="0"/>
            <a:ext cx="9144000" cy="6858000"/>
          </a:xfrm>
          <a:prstGeom prst="rect">
            <a:avLst/>
          </a:prstGeom>
          <a:noFill/>
        </p:spPr>
      </p:pic>
      <p:sp>
        <p:nvSpPr>
          <p:cNvPr id="5" name="TextBox 4"/>
          <p:cNvSpPr txBox="1"/>
          <p:nvPr/>
        </p:nvSpPr>
        <p:spPr>
          <a:xfrm>
            <a:off x="4267200" y="685800"/>
            <a:ext cx="3505200" cy="584775"/>
          </a:xfrm>
          <a:prstGeom prst="rect">
            <a:avLst/>
          </a:prstGeom>
          <a:noFill/>
        </p:spPr>
        <p:txBody>
          <a:bodyPr wrap="square" rtlCol="0">
            <a:spAutoFit/>
          </a:bodyPr>
          <a:lstStyle/>
          <a:p>
            <a:pPr algn="r" rtl="1"/>
            <a:r>
              <a:rPr lang="fa-IR" sz="3200" b="1" dirty="0">
                <a:solidFill>
                  <a:srgbClr val="FFC000"/>
                </a:solidFill>
                <a:effectLst>
                  <a:outerShdw blurRad="38100" dist="38100" dir="2700000" algn="tl">
                    <a:srgbClr val="000000">
                      <a:alpha val="43137"/>
                    </a:srgbClr>
                  </a:outerShdw>
                </a:effectLst>
                <a:cs typeface="B Mitra" pitchFamily="2" charset="-78"/>
              </a:rPr>
              <a:t>3. جای پا باز کردن</a:t>
            </a:r>
            <a:endParaRPr lang="en-US" sz="3200" b="1" dirty="0">
              <a:solidFill>
                <a:srgbClr val="FFC000"/>
              </a:solidFill>
              <a:effectLst>
                <a:outerShdw blurRad="38100" dist="38100" dir="2700000" algn="tl">
                  <a:srgbClr val="000000">
                    <a:alpha val="43137"/>
                  </a:srgbClr>
                </a:outerShdw>
              </a:effectLst>
              <a:cs typeface="B Mitra" pitchFamily="2" charset="-78"/>
            </a:endParaRPr>
          </a:p>
        </p:txBody>
      </p:sp>
      <p:sp>
        <p:nvSpPr>
          <p:cNvPr id="6" name="TextBox 5"/>
          <p:cNvSpPr txBox="1"/>
          <p:nvPr/>
        </p:nvSpPr>
        <p:spPr>
          <a:xfrm>
            <a:off x="381000" y="1371600"/>
            <a:ext cx="8077200" cy="1154162"/>
          </a:xfrm>
          <a:prstGeom prst="rect">
            <a:avLst/>
          </a:prstGeom>
          <a:noFill/>
        </p:spPr>
        <p:txBody>
          <a:bodyPr wrap="square" rtlCol="0">
            <a:spAutoFit/>
          </a:bodyPr>
          <a:lstStyle/>
          <a:p>
            <a:pPr algn="just" rtl="1">
              <a:lnSpc>
                <a:spcPct val="150000"/>
              </a:lnSpc>
            </a:pPr>
            <a:r>
              <a:rPr lang="fa-IR" sz="2400" b="1" dirty="0">
                <a:effectLst>
                  <a:glow rad="101600">
                    <a:srgbClr val="FFFF66">
                      <a:alpha val="60000"/>
                    </a:srgbClr>
                  </a:glow>
                  <a:outerShdw blurRad="38100" dist="38100" dir="2700000" algn="tl">
                    <a:srgbClr val="000000">
                      <a:alpha val="43137"/>
                    </a:srgbClr>
                  </a:outerShdw>
                </a:effectLst>
                <a:cs typeface="B Mitra" pitchFamily="2" charset="-78"/>
              </a:rPr>
              <a:t>در این روش با مطالب بسیار ساده آغاز می</a:t>
            </a:r>
            <a:r>
              <a:rPr lang="en-US" sz="100" b="1" dirty="0">
                <a:effectLst>
                  <a:glow rad="101600">
                    <a:srgbClr val="FFFF66">
                      <a:alpha val="60000"/>
                    </a:srgbClr>
                  </a:glow>
                  <a:outerShdw blurRad="38100" dist="38100" dir="2700000" algn="tl">
                    <a:srgbClr val="000000">
                      <a:alpha val="43137"/>
                    </a:srgbClr>
                  </a:outerShdw>
                </a:effectLst>
                <a:cs typeface="B Mitra" pitchFamily="2" charset="-78"/>
              </a:rPr>
              <a:t> </a:t>
            </a:r>
            <a:r>
              <a:rPr lang="fa-IR" sz="2400" b="1" dirty="0">
                <a:effectLst>
                  <a:glow rad="101600">
                    <a:srgbClr val="FFFF66">
                      <a:alpha val="60000"/>
                    </a:srgbClr>
                  </a:glow>
                  <a:outerShdw blurRad="38100" dist="38100" dir="2700000" algn="tl">
                    <a:srgbClr val="000000">
                      <a:alpha val="43137"/>
                    </a:srgbClr>
                  </a:outerShdw>
                </a:effectLst>
                <a:cs typeface="B Mitra" pitchFamily="2" charset="-78"/>
              </a:rPr>
              <a:t>کنیم و سعی می</a:t>
            </a:r>
            <a:r>
              <a:rPr lang="fa-IR" sz="100" b="1" dirty="0">
                <a:effectLst>
                  <a:glow rad="101600">
                    <a:srgbClr val="FFFF66">
                      <a:alpha val="60000"/>
                    </a:srgbClr>
                  </a:glow>
                  <a:outerShdw blurRad="38100" dist="38100" dir="2700000" algn="tl">
                    <a:srgbClr val="000000">
                      <a:alpha val="43137"/>
                    </a:srgbClr>
                  </a:outerShdw>
                </a:effectLst>
                <a:cs typeface="B Mitra" pitchFamily="2" charset="-78"/>
              </a:rPr>
              <a:t> </a:t>
            </a:r>
            <a:r>
              <a:rPr lang="fa-IR" sz="2400" b="1" dirty="0">
                <a:effectLst>
                  <a:glow rad="101600">
                    <a:srgbClr val="FFFF66">
                      <a:alpha val="60000"/>
                    </a:srgbClr>
                  </a:glow>
                  <a:outerShdw blurRad="38100" dist="38100" dir="2700000" algn="tl">
                    <a:srgbClr val="000000">
                      <a:alpha val="43137"/>
                    </a:srgbClr>
                  </a:outerShdw>
                </a:effectLst>
                <a:cs typeface="B Mitra" pitchFamily="2" charset="-78"/>
              </a:rPr>
              <a:t>کنیم آنچه را مخاطب قبول داشته و می پسندد با آن شروع کنیم.</a:t>
            </a:r>
            <a:endParaRPr lang="en-US" sz="2400" b="1" dirty="0">
              <a:effectLst>
                <a:glow rad="101600">
                  <a:srgbClr val="FFFF66">
                    <a:alpha val="60000"/>
                  </a:srgbClr>
                </a:glow>
                <a:outerShdw blurRad="38100" dist="38100" dir="2700000" algn="tl">
                  <a:srgbClr val="000000">
                    <a:alpha val="43137"/>
                  </a:srgbClr>
                </a:outerShdw>
              </a:effectLst>
              <a:cs typeface="B Mitra" pitchFamily="2" charset="-78"/>
            </a:endParaRPr>
          </a:p>
        </p:txBody>
      </p:sp>
      <p:sp>
        <p:nvSpPr>
          <p:cNvPr id="7" name="TextBox 6"/>
          <p:cNvSpPr txBox="1"/>
          <p:nvPr/>
        </p:nvSpPr>
        <p:spPr>
          <a:xfrm>
            <a:off x="304800" y="2819400"/>
            <a:ext cx="8305800" cy="1754326"/>
          </a:xfrm>
          <a:prstGeom prst="rect">
            <a:avLst/>
          </a:prstGeom>
          <a:noFill/>
        </p:spPr>
        <p:txBody>
          <a:bodyPr wrap="square" rtlCol="0">
            <a:spAutoFit/>
          </a:bodyPr>
          <a:lstStyle/>
          <a:p>
            <a:pPr algn="just" rtl="1">
              <a:lnSpc>
                <a:spcPct val="150000"/>
              </a:lnSpc>
            </a:pPr>
            <a:r>
              <a:rPr lang="fa-IR" sz="2400" b="1" dirty="0">
                <a:effectLst>
                  <a:glow rad="101600">
                    <a:srgbClr val="FFFF66">
                      <a:alpha val="60000"/>
                    </a:srgbClr>
                  </a:glow>
                  <a:outerShdw blurRad="38100" dist="38100" dir="2700000" algn="tl">
                    <a:srgbClr val="000000">
                      <a:alpha val="43137"/>
                    </a:srgbClr>
                  </a:outerShdw>
                </a:effectLst>
                <a:cs typeface="B Mitra" pitchFamily="2" charset="-78"/>
              </a:rPr>
              <a:t>مثال: به مغازه می روید، مغازه دار 10 مدل از یک جنس را به شما ارائه می دهد؛ شما می گویید لطفا نیاورید نمی خواهم. ولی او می گوید نمی خواهی نخر؛ جنس را دیدن که ضرری ندارد؛ شاید مورد پسند قرار گیرد.</a:t>
            </a:r>
            <a:endParaRPr lang="en-US" sz="2400" b="1" dirty="0">
              <a:effectLst>
                <a:glow rad="101600">
                  <a:srgbClr val="FFFF66">
                    <a:alpha val="60000"/>
                  </a:srgbClr>
                </a:glow>
                <a:outerShdw blurRad="38100" dist="38100" dir="2700000" algn="tl">
                  <a:srgbClr val="000000">
                    <a:alpha val="43137"/>
                  </a:srgbClr>
                </a:outerShdw>
              </a:effectLst>
              <a:cs typeface="B Mitra" pitchFamily="2" charset="-78"/>
            </a:endParaRPr>
          </a:p>
        </p:txBody>
      </p:sp>
      <p:sp>
        <p:nvSpPr>
          <p:cNvPr id="8" name="TextBox 7"/>
          <p:cNvSpPr txBox="1"/>
          <p:nvPr/>
        </p:nvSpPr>
        <p:spPr>
          <a:xfrm>
            <a:off x="304800" y="4876800"/>
            <a:ext cx="8305800" cy="1200329"/>
          </a:xfrm>
          <a:prstGeom prst="rect">
            <a:avLst/>
          </a:prstGeom>
          <a:noFill/>
        </p:spPr>
        <p:txBody>
          <a:bodyPr wrap="square" rtlCol="0">
            <a:spAutoFit/>
          </a:bodyPr>
          <a:lstStyle/>
          <a:p>
            <a:pPr algn="just" rtl="1">
              <a:lnSpc>
                <a:spcPct val="150000"/>
              </a:lnSpc>
            </a:pPr>
            <a:r>
              <a:rPr lang="fa-IR" sz="2400" b="1" dirty="0">
                <a:effectLst>
                  <a:glow rad="101600">
                    <a:srgbClr val="FFFF66">
                      <a:alpha val="60000"/>
                    </a:srgbClr>
                  </a:glow>
                  <a:outerShdw blurRad="38100" dist="38100" dir="2700000" algn="tl">
                    <a:srgbClr val="000000">
                      <a:alpha val="43137"/>
                    </a:srgbClr>
                  </a:outerShdw>
                </a:effectLst>
                <a:cs typeface="B Mitra" pitchFamily="2" charset="-78"/>
              </a:rPr>
              <a:t>نتیجه اینکه شما از نظر روانی تحت فشار قرار می</a:t>
            </a:r>
            <a:r>
              <a:rPr lang="fa-IR" sz="100" b="1" dirty="0">
                <a:effectLst>
                  <a:glow rad="101600">
                    <a:srgbClr val="FFFF66">
                      <a:alpha val="60000"/>
                    </a:srgbClr>
                  </a:glow>
                  <a:outerShdw blurRad="38100" dist="38100" dir="2700000" algn="tl">
                    <a:srgbClr val="000000">
                      <a:alpha val="43137"/>
                    </a:srgbClr>
                  </a:outerShdw>
                </a:effectLst>
                <a:cs typeface="B Mitra" pitchFamily="2" charset="-78"/>
              </a:rPr>
              <a:t> </a:t>
            </a:r>
            <a:r>
              <a:rPr lang="fa-IR" sz="2400" b="1" dirty="0">
                <a:effectLst>
                  <a:glow rad="101600">
                    <a:srgbClr val="FFFF66">
                      <a:alpha val="60000"/>
                    </a:srgbClr>
                  </a:glow>
                  <a:outerShdw blurRad="38100" dist="38100" dir="2700000" algn="tl">
                    <a:srgbClr val="000000">
                      <a:alpha val="43137"/>
                    </a:srgbClr>
                  </a:outerShdw>
                </a:effectLst>
                <a:cs typeface="B Mitra" pitchFamily="2" charset="-78"/>
              </a:rPr>
              <a:t>گیرید و اگر خیلی محکم نباشید خیلی سخت است بتوانید از شگرد فروشنده جان سالم در ببرید</a:t>
            </a:r>
            <a:r>
              <a:rPr lang="en-US" sz="2400" b="1" dirty="0">
                <a:effectLst>
                  <a:glow rad="101600">
                    <a:srgbClr val="FFFF66">
                      <a:alpha val="60000"/>
                    </a:srgbClr>
                  </a:glow>
                  <a:outerShdw blurRad="38100" dist="38100" dir="2700000" algn="tl">
                    <a:srgbClr val="000000">
                      <a:alpha val="43137"/>
                    </a:srgbClr>
                  </a:outerShdw>
                </a:effectLst>
                <a:cs typeface="B Mitra" pitchFamily="2" charset="-78"/>
              </a:rPr>
              <a:t>.</a:t>
            </a:r>
          </a:p>
        </p:txBody>
      </p:sp>
      <p:pic>
        <p:nvPicPr>
          <p:cNvPr id="12" name="Picture 5" descr="C:\Documents and Settings\Administrator\My Documents\My Pictures\bandsrings_data\ring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76200"/>
            <a:ext cx="1295400" cy="1295400"/>
          </a:xfrm>
          <a:prstGeom prst="rect">
            <a:avLst/>
          </a:prstGeom>
          <a:noFill/>
        </p:spPr>
      </p:pic>
      <p:sp>
        <p:nvSpPr>
          <p:cNvPr id="13" name="TextBox 12"/>
          <p:cNvSpPr txBox="1"/>
          <p:nvPr/>
        </p:nvSpPr>
        <p:spPr>
          <a:xfrm>
            <a:off x="152400" y="420469"/>
            <a:ext cx="990600" cy="646331"/>
          </a:xfrm>
          <a:prstGeom prst="rect">
            <a:avLst/>
          </a:prstGeom>
          <a:noFill/>
        </p:spPr>
        <p:txBody>
          <a:bodyPr wrap="square" rtlCol="0">
            <a:spAutoFit/>
          </a:bodyPr>
          <a:lstStyle/>
          <a:p>
            <a:pPr algn="r"/>
            <a:r>
              <a:rPr lang="fa-IR" dirty="0">
                <a:effectLst>
                  <a:outerShdw blurRad="38100" dist="38100" dir="2700000" algn="tl">
                    <a:srgbClr val="000000">
                      <a:alpha val="43137"/>
                    </a:srgbClr>
                  </a:outerShdw>
                </a:effectLst>
                <a:cs typeface="B Mitra" pitchFamily="2" charset="-78"/>
              </a:rPr>
              <a:t>   کلید</a:t>
            </a:r>
            <a:r>
              <a:rPr lang="fa-IR" sz="400" dirty="0">
                <a:effectLst>
                  <a:outerShdw blurRad="38100" dist="38100" dir="2700000" algn="tl">
                    <a:srgbClr val="000000">
                      <a:alpha val="43137"/>
                    </a:srgbClr>
                  </a:outerShdw>
                </a:effectLst>
                <a:cs typeface="B Mitra" pitchFamily="2" charset="-78"/>
              </a:rPr>
              <a:t> </a:t>
            </a:r>
            <a:r>
              <a:rPr lang="fa-IR" dirty="0">
                <a:effectLst>
                  <a:outerShdw blurRad="38100" dist="38100" dir="2700000" algn="tl">
                    <a:srgbClr val="000000">
                      <a:alpha val="43137"/>
                    </a:srgbClr>
                  </a:outerShdw>
                </a:effectLst>
                <a:cs typeface="B Mitra" pitchFamily="2" charset="-78"/>
              </a:rPr>
              <a:t>های      جذب</a:t>
            </a:r>
            <a:endParaRPr lang="en-US" dirty="0">
              <a:effectLst>
                <a:outerShdw blurRad="38100" dist="38100" dir="2700000" algn="tl">
                  <a:srgbClr val="000000">
                    <a:alpha val="43137"/>
                  </a:srgbClr>
                </a:outerShdw>
              </a:effectLst>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iterate type="lt">
                                    <p:tmPct val="0"/>
                                  </p:iterate>
                                  <p:childTnLst>
                                    <p:animClr clrSpc="rgb" dir="cw">
                                      <p:cBhvr override="childStyle">
                                        <p:cTn id="6" dur="250" autoRev="1" fill="hold"/>
                                        <p:tgtEl>
                                          <p:spTgt spid="13"/>
                                        </p:tgtEl>
                                        <p:attrNameLst>
                                          <p:attrName>style.color</p:attrName>
                                        </p:attrNameLst>
                                      </p:cBhvr>
                                      <p:to>
                                        <a:schemeClr val="bg1"/>
                                      </p:to>
                                    </p:animClr>
                                    <p:animClr clrSpc="rgb" dir="cw">
                                      <p:cBhvr>
                                        <p:cTn id="7" dur="250" autoRev="1" fill="hold"/>
                                        <p:tgtEl>
                                          <p:spTgt spid="13"/>
                                        </p:tgtEl>
                                        <p:attrNameLst>
                                          <p:attrName>fillcolor</p:attrName>
                                        </p:attrNameLst>
                                      </p:cBhvr>
                                      <p:to>
                                        <a:schemeClr val="bg1"/>
                                      </p:to>
                                    </p:animClr>
                                    <p:set>
                                      <p:cBhvr>
                                        <p:cTn id="8" dur="250" autoRev="1" fill="hold"/>
                                        <p:tgtEl>
                                          <p:spTgt spid="13"/>
                                        </p:tgtEl>
                                        <p:attrNameLst>
                                          <p:attrName>fill.type</p:attrName>
                                        </p:attrNameLst>
                                      </p:cBhvr>
                                      <p:to>
                                        <p:strVal val="solid"/>
                                      </p:to>
                                    </p:set>
                                    <p:set>
                                      <p:cBhvr>
                                        <p:cTn id="9" dur="250" autoRev="1" fill="hold"/>
                                        <p:tgtEl>
                                          <p:spTgt spid="13"/>
                                        </p:tgtEl>
                                        <p:attrNameLst>
                                          <p:attrName>fill.on</p:attrName>
                                        </p:attrNameLst>
                                      </p:cBhvr>
                                      <p:to>
                                        <p:strVal val="true"/>
                                      </p:to>
                                    </p:set>
                                  </p:childTnLst>
                                </p:cTn>
                              </p:par>
                              <p:par>
                                <p:cTn id="10" presetID="54" presetClass="entr" presetSubtype="0" ac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0.05"/>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 calcmode="lin" valueType="num">
                                      <p:cBhvr>
                                        <p:cTn id="14" dur="500" fill="hold"/>
                                        <p:tgtEl>
                                          <p:spTgt spid="5"/>
                                        </p:tgtEl>
                                        <p:attrNameLst>
                                          <p:attrName>ppt_x</p:attrName>
                                        </p:attrNameLst>
                                      </p:cBhvr>
                                      <p:tavLst>
                                        <p:tav tm="0">
                                          <p:val>
                                            <p:strVal val="#ppt_x-.2"/>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Effect transition="in" filter="fade">
                                      <p:cBhvr>
                                        <p:cTn id="16" dur="500"/>
                                        <p:tgtEl>
                                          <p:spTgt spid="5"/>
                                        </p:tgtEl>
                                      </p:cBhvr>
                                    </p:animEffect>
                                  </p:childTnLst>
                                </p:cTn>
                              </p:par>
                            </p:childTnLst>
                          </p:cTn>
                        </p:par>
                        <p:par>
                          <p:cTn id="17" fill="hold">
                            <p:stCondLst>
                              <p:cond delay="500"/>
                            </p:stCondLst>
                            <p:childTnLst>
                              <p:par>
                                <p:cTn id="18" presetID="5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Scale>
                                      <p:cBhvr>
                                        <p:cTn id="2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6"/>
                                        </p:tgtEl>
                                        <p:attrNameLst>
                                          <p:attrName>ppt_x</p:attrName>
                                          <p:attrName>ppt_y</p:attrName>
                                        </p:attrNameLst>
                                      </p:cBhvr>
                                    </p:animMotion>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Scale>
                                      <p:cBhvr>
                                        <p:cTn id="2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7"/>
                                        </p:tgtEl>
                                        <p:attrNameLst>
                                          <p:attrName>ppt_x</p:attrName>
                                          <p:attrName>ppt_y</p:attrName>
                                        </p:attrNameLst>
                                      </p:cBhvr>
                                    </p:animMotion>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Scale>
                                      <p:cBhvr>
                                        <p:cTn id="3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8"/>
                                        </p:tgtEl>
                                        <p:attrNameLst>
                                          <p:attrName>ppt_x</p:attrName>
                                          <p:attrName>ppt_y</p:attrName>
                                        </p:attrNameLst>
                                      </p:cBhvr>
                                    </p:animMotion>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tor\My Documents\My Pictures\وکتور\colourback_16001.jpg"/>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0" y="0"/>
            <a:ext cx="9144000" cy="6858000"/>
          </a:xfrm>
          <a:prstGeom prst="rect">
            <a:avLst/>
          </a:prstGeom>
          <a:noFill/>
        </p:spPr>
      </p:pic>
      <p:sp>
        <p:nvSpPr>
          <p:cNvPr id="7" name="TextBox 6"/>
          <p:cNvSpPr txBox="1"/>
          <p:nvPr/>
        </p:nvSpPr>
        <p:spPr>
          <a:xfrm>
            <a:off x="304800" y="2133600"/>
            <a:ext cx="8305800" cy="2308324"/>
          </a:xfrm>
          <a:prstGeom prst="rect">
            <a:avLst/>
          </a:prstGeom>
          <a:noFill/>
        </p:spPr>
        <p:txBody>
          <a:bodyPr wrap="square" rtlCol="0">
            <a:spAutoFit/>
          </a:bodyPr>
          <a:lstStyle/>
          <a:p>
            <a:pPr algn="just" rtl="1">
              <a:lnSpc>
                <a:spcPct val="150000"/>
              </a:lnSpc>
            </a:pPr>
            <a:r>
              <a:rPr lang="fa-IR" sz="2400" b="1" dirty="0">
                <a:effectLst>
                  <a:glow rad="101600">
                    <a:srgbClr val="FFFF66">
                      <a:alpha val="60000"/>
                    </a:srgbClr>
                  </a:glow>
                  <a:outerShdw blurRad="38100" dist="38100" dir="2700000" algn="tl">
                    <a:srgbClr val="000000">
                      <a:alpha val="43137"/>
                    </a:srgbClr>
                  </a:outerShdw>
                </a:effectLst>
                <a:cs typeface="B Mitra" pitchFamily="2" charset="-78"/>
              </a:rPr>
              <a:t>مثال دیگر : برای نوجوانان محل دعوتنامه عضویت بسیج می فرستید و یا فرم های عضویت را در مدارس پخش می نمائید. </a:t>
            </a:r>
          </a:p>
          <a:p>
            <a:pPr algn="just" rtl="1">
              <a:lnSpc>
                <a:spcPct val="150000"/>
              </a:lnSpc>
            </a:pPr>
            <a:r>
              <a:rPr lang="fa-IR" sz="2400" b="1" dirty="0">
                <a:effectLst>
                  <a:glow rad="101600">
                    <a:srgbClr val="FFFF66">
                      <a:alpha val="60000"/>
                    </a:srgbClr>
                  </a:glow>
                  <a:outerShdw blurRad="38100" dist="38100" dir="2700000" algn="tl">
                    <a:srgbClr val="000000">
                      <a:alpha val="43137"/>
                    </a:srgbClr>
                  </a:outerShdw>
                </a:effectLst>
                <a:cs typeface="B Mitra" pitchFamily="2" charset="-78"/>
              </a:rPr>
              <a:t>از طریق ورزش و یا کارآفرینی (بسیج سازندگی) که نیاز بسیار ضروری جامعه ما است ، اقدام به جذب می کنید.</a:t>
            </a:r>
          </a:p>
        </p:txBody>
      </p:sp>
      <p:sp>
        <p:nvSpPr>
          <p:cNvPr id="8" name="TextBox 7"/>
          <p:cNvSpPr txBox="1"/>
          <p:nvPr/>
        </p:nvSpPr>
        <p:spPr>
          <a:xfrm>
            <a:off x="304800" y="4876800"/>
            <a:ext cx="8305800" cy="600164"/>
          </a:xfrm>
          <a:prstGeom prst="rect">
            <a:avLst/>
          </a:prstGeom>
          <a:noFill/>
        </p:spPr>
        <p:txBody>
          <a:bodyPr wrap="square" rtlCol="0">
            <a:spAutoFit/>
          </a:bodyPr>
          <a:lstStyle/>
          <a:p>
            <a:pPr algn="just" rtl="1">
              <a:lnSpc>
                <a:spcPct val="150000"/>
              </a:lnSpc>
            </a:pPr>
            <a:r>
              <a:rPr lang="fa-IR" sz="2400" b="1" dirty="0">
                <a:effectLst>
                  <a:glow rad="101600">
                    <a:srgbClr val="FFFF66">
                      <a:alpha val="60000"/>
                    </a:srgbClr>
                  </a:glow>
                  <a:outerShdw blurRad="38100" dist="38100" dir="2700000" algn="tl">
                    <a:srgbClr val="000000">
                      <a:alpha val="43137"/>
                    </a:srgbClr>
                  </a:outerShdw>
                </a:effectLst>
                <a:cs typeface="B Mitra" pitchFamily="2" charset="-78"/>
              </a:rPr>
              <a:t>اینها و شاید هزاران مثال از این دست، در واقع همان جای پا باز کردن است.</a:t>
            </a:r>
            <a:endParaRPr lang="en-US" sz="2400" b="1" dirty="0">
              <a:effectLst>
                <a:glow rad="101600">
                  <a:srgbClr val="FFFF66">
                    <a:alpha val="60000"/>
                  </a:srgbClr>
                </a:glow>
                <a:outerShdw blurRad="38100" dist="38100" dir="2700000" algn="tl">
                  <a:srgbClr val="000000">
                    <a:alpha val="43137"/>
                  </a:srgbClr>
                </a:outerShdw>
              </a:effectLst>
              <a:cs typeface="B Mitra" pitchFamily="2" charset="-78"/>
            </a:endParaRPr>
          </a:p>
        </p:txBody>
      </p:sp>
      <p:pic>
        <p:nvPicPr>
          <p:cNvPr id="12" name="Picture 5" descr="C:\Documents and Settings\Administrator\My Documents\My Pictures\bandsrings_data\ring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76200"/>
            <a:ext cx="1295400" cy="1295400"/>
          </a:xfrm>
          <a:prstGeom prst="rect">
            <a:avLst/>
          </a:prstGeom>
          <a:noFill/>
        </p:spPr>
      </p:pic>
      <p:sp>
        <p:nvSpPr>
          <p:cNvPr id="13" name="TextBox 12"/>
          <p:cNvSpPr txBox="1"/>
          <p:nvPr/>
        </p:nvSpPr>
        <p:spPr>
          <a:xfrm>
            <a:off x="152400" y="420469"/>
            <a:ext cx="990600" cy="646331"/>
          </a:xfrm>
          <a:prstGeom prst="rect">
            <a:avLst/>
          </a:prstGeom>
          <a:noFill/>
        </p:spPr>
        <p:txBody>
          <a:bodyPr wrap="square" rtlCol="0">
            <a:spAutoFit/>
          </a:bodyPr>
          <a:lstStyle/>
          <a:p>
            <a:pPr algn="r"/>
            <a:r>
              <a:rPr lang="fa-IR" dirty="0">
                <a:effectLst>
                  <a:outerShdw blurRad="38100" dist="38100" dir="2700000" algn="tl">
                    <a:srgbClr val="000000">
                      <a:alpha val="43137"/>
                    </a:srgbClr>
                  </a:outerShdw>
                </a:effectLst>
                <a:cs typeface="B Mitra" pitchFamily="2" charset="-78"/>
              </a:rPr>
              <a:t>   کلید</a:t>
            </a:r>
            <a:r>
              <a:rPr lang="fa-IR" sz="400" dirty="0">
                <a:effectLst>
                  <a:outerShdw blurRad="38100" dist="38100" dir="2700000" algn="tl">
                    <a:srgbClr val="000000">
                      <a:alpha val="43137"/>
                    </a:srgbClr>
                  </a:outerShdw>
                </a:effectLst>
                <a:cs typeface="B Mitra" pitchFamily="2" charset="-78"/>
              </a:rPr>
              <a:t> </a:t>
            </a:r>
            <a:r>
              <a:rPr lang="fa-IR" dirty="0">
                <a:effectLst>
                  <a:outerShdw blurRad="38100" dist="38100" dir="2700000" algn="tl">
                    <a:srgbClr val="000000">
                      <a:alpha val="43137"/>
                    </a:srgbClr>
                  </a:outerShdw>
                </a:effectLst>
                <a:cs typeface="B Mitra" pitchFamily="2" charset="-78"/>
              </a:rPr>
              <a:t>های      جذب</a:t>
            </a:r>
            <a:endParaRPr lang="en-US" dirty="0">
              <a:effectLst>
                <a:outerShdw blurRad="38100" dist="38100" dir="2700000" algn="tl">
                  <a:srgbClr val="000000">
                    <a:alpha val="43137"/>
                  </a:srgbClr>
                </a:outerShdw>
              </a:effectLst>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iterate type="lt">
                                    <p:tmPct val="0"/>
                                  </p:iterate>
                                  <p:childTnLst>
                                    <p:animClr clrSpc="rgb" dir="cw">
                                      <p:cBhvr override="childStyle">
                                        <p:cTn id="6" dur="250" autoRev="1" fill="hold"/>
                                        <p:tgtEl>
                                          <p:spTgt spid="13"/>
                                        </p:tgtEl>
                                        <p:attrNameLst>
                                          <p:attrName>style.color</p:attrName>
                                        </p:attrNameLst>
                                      </p:cBhvr>
                                      <p:to>
                                        <a:schemeClr val="bg1"/>
                                      </p:to>
                                    </p:animClr>
                                    <p:animClr clrSpc="rgb" dir="cw">
                                      <p:cBhvr>
                                        <p:cTn id="7" dur="250" autoRev="1" fill="hold"/>
                                        <p:tgtEl>
                                          <p:spTgt spid="13"/>
                                        </p:tgtEl>
                                        <p:attrNameLst>
                                          <p:attrName>fillcolor</p:attrName>
                                        </p:attrNameLst>
                                      </p:cBhvr>
                                      <p:to>
                                        <a:schemeClr val="bg1"/>
                                      </p:to>
                                    </p:animClr>
                                    <p:set>
                                      <p:cBhvr>
                                        <p:cTn id="8" dur="250" autoRev="1" fill="hold"/>
                                        <p:tgtEl>
                                          <p:spTgt spid="13"/>
                                        </p:tgtEl>
                                        <p:attrNameLst>
                                          <p:attrName>fill.type</p:attrName>
                                        </p:attrNameLst>
                                      </p:cBhvr>
                                      <p:to>
                                        <p:strVal val="solid"/>
                                      </p:to>
                                    </p:set>
                                    <p:set>
                                      <p:cBhvr>
                                        <p:cTn id="9" dur="250" autoRev="1" fill="hold"/>
                                        <p:tgtEl>
                                          <p:spTgt spid="13"/>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Scale>
                                      <p:cBhvr>
                                        <p:cTn id="1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gtEl>
                                        <p:attrNameLst>
                                          <p:attrName>ppt_x</p:attrName>
                                          <p:attrName>ppt_y</p:attrName>
                                        </p:attrNameLst>
                                      </p:cBhvr>
                                    </p:animMotion>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Scale>
                                      <p:cBhvr>
                                        <p:cTn id="2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
                                        </p:tgtEl>
                                        <p:attrNameLst>
                                          <p:attrName>ppt_x</p:attrName>
                                          <p:attrName>ppt_y</p:attrName>
                                        </p:attrNameLst>
                                      </p:cBhvr>
                                    </p:animMotion>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istrator\My Documents\My Pictures\وکتور\colourback_16001.jp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9144000" cy="6858000"/>
          </a:xfrm>
          <a:prstGeom prst="rect">
            <a:avLst/>
          </a:prstGeom>
          <a:noFill/>
        </p:spPr>
      </p:pic>
      <p:sp>
        <p:nvSpPr>
          <p:cNvPr id="4" name="TextBox 3"/>
          <p:cNvSpPr txBox="1"/>
          <p:nvPr/>
        </p:nvSpPr>
        <p:spPr>
          <a:xfrm>
            <a:off x="3352800" y="914400"/>
            <a:ext cx="3657600" cy="584775"/>
          </a:xfrm>
          <a:prstGeom prst="rect">
            <a:avLst/>
          </a:prstGeom>
          <a:noFill/>
        </p:spPr>
        <p:txBody>
          <a:bodyPr wrap="square" rtlCol="0">
            <a:spAutoFit/>
          </a:bodyPr>
          <a:lstStyle/>
          <a:p>
            <a:pPr algn="r" rtl="1"/>
            <a:r>
              <a:rPr lang="fa-IR" sz="3200" b="1" dirty="0">
                <a:solidFill>
                  <a:srgbClr val="FFC000"/>
                </a:solidFill>
                <a:effectLst>
                  <a:outerShdw blurRad="38100" dist="38100" dir="2700000" algn="tl">
                    <a:srgbClr val="000000">
                      <a:alpha val="43137"/>
                    </a:srgbClr>
                  </a:outerShdw>
                </a:effectLst>
                <a:cs typeface="B Mitra" pitchFamily="2" charset="-78"/>
              </a:rPr>
              <a:t>4. سکوت</a:t>
            </a:r>
            <a:endParaRPr lang="en-US" sz="3200" b="1" dirty="0">
              <a:solidFill>
                <a:srgbClr val="FFC000"/>
              </a:solidFill>
              <a:effectLst>
                <a:outerShdw blurRad="38100" dist="38100" dir="2700000" algn="tl">
                  <a:srgbClr val="000000">
                    <a:alpha val="43137"/>
                  </a:srgbClr>
                </a:outerShdw>
              </a:effectLst>
              <a:cs typeface="B Mitra" pitchFamily="2" charset="-78"/>
            </a:endParaRPr>
          </a:p>
        </p:txBody>
      </p:sp>
      <p:sp>
        <p:nvSpPr>
          <p:cNvPr id="5" name="TextBox 4"/>
          <p:cNvSpPr txBox="1"/>
          <p:nvPr/>
        </p:nvSpPr>
        <p:spPr>
          <a:xfrm>
            <a:off x="304800" y="2438400"/>
            <a:ext cx="8382000" cy="2308324"/>
          </a:xfrm>
          <a:prstGeom prst="rect">
            <a:avLst/>
          </a:prstGeom>
          <a:noFill/>
        </p:spPr>
        <p:txBody>
          <a:bodyPr wrap="square" rtlCol="0">
            <a:spAutoFit/>
          </a:bodyPr>
          <a:lstStyle/>
          <a:p>
            <a:pPr algn="justLow" rtl="1">
              <a:lnSpc>
                <a:spcPct val="150000"/>
              </a:lnSpc>
            </a:pPr>
            <a:r>
              <a:rPr lang="fa-IR" sz="2400" b="1" dirty="0">
                <a:effectLst>
                  <a:glow rad="101600">
                    <a:schemeClr val="accent1">
                      <a:satMod val="175000"/>
                      <a:alpha val="40000"/>
                    </a:schemeClr>
                  </a:glow>
                  <a:outerShdw blurRad="38100" dist="38100" dir="2700000" algn="tl">
                    <a:srgbClr val="000000">
                      <a:alpha val="43137"/>
                    </a:srgbClr>
                  </a:outerShdw>
                </a:effectLst>
                <a:cs typeface="B Mitra" pitchFamily="2" charset="-78"/>
              </a:rPr>
              <a:t>سخن، آرامش روح است و سکوت، آسایش عقل و هر یک دارای جایگاه، شرایط و آسیب هایی است. همچنان که سخن گفتن و سلام و معاشرت نمودن، می</a:t>
            </a:r>
            <a:r>
              <a:rPr lang="fa-IR" sz="700" b="1" dirty="0">
                <a:effectLst>
                  <a:glow rad="101600">
                    <a:schemeClr val="accent1">
                      <a:satMod val="175000"/>
                      <a:alpha val="40000"/>
                    </a:schemeClr>
                  </a:glow>
                  <a:outerShdw blurRad="38100" dist="38100" dir="2700000" algn="tl">
                    <a:srgbClr val="000000">
                      <a:alpha val="43137"/>
                    </a:srgbClr>
                  </a:outerShdw>
                </a:effectLst>
                <a:cs typeface="B Mitra" pitchFamily="2" charset="-78"/>
              </a:rPr>
              <a:t> </a:t>
            </a:r>
            <a:r>
              <a:rPr lang="fa-IR" sz="2400" b="1" dirty="0">
                <a:effectLst>
                  <a:glow rad="101600">
                    <a:schemeClr val="accent1">
                      <a:satMod val="175000"/>
                      <a:alpha val="40000"/>
                    </a:schemeClr>
                  </a:glow>
                  <a:outerShdw blurRad="38100" dist="38100" dir="2700000" algn="tl">
                    <a:srgbClr val="000000">
                      <a:alpha val="43137"/>
                    </a:srgbClr>
                  </a:outerShdw>
                </a:effectLst>
                <a:cs typeface="B Mitra" pitchFamily="2" charset="-78"/>
              </a:rPr>
              <a:t>تواند کلید جذب قرار گیرد، در بعضی از موارد و در خصوص بعضی از افراد، سکوت نمودن و صحبت نکردن عامل جذب می</a:t>
            </a:r>
            <a:r>
              <a:rPr lang="fa-IR" sz="900" b="1" dirty="0">
                <a:effectLst>
                  <a:glow rad="101600">
                    <a:schemeClr val="accent1">
                      <a:satMod val="175000"/>
                      <a:alpha val="40000"/>
                    </a:schemeClr>
                  </a:glow>
                  <a:outerShdw blurRad="38100" dist="38100" dir="2700000" algn="tl">
                    <a:srgbClr val="000000">
                      <a:alpha val="43137"/>
                    </a:srgbClr>
                  </a:outerShdw>
                </a:effectLst>
                <a:cs typeface="B Mitra" pitchFamily="2" charset="-78"/>
              </a:rPr>
              <a:t> </a:t>
            </a:r>
            <a:r>
              <a:rPr lang="fa-IR" sz="2400" b="1" dirty="0">
                <a:effectLst>
                  <a:glow rad="101600">
                    <a:schemeClr val="accent1">
                      <a:satMod val="175000"/>
                      <a:alpha val="40000"/>
                    </a:schemeClr>
                  </a:glow>
                  <a:outerShdw blurRad="38100" dist="38100" dir="2700000" algn="tl">
                    <a:srgbClr val="000000">
                      <a:alpha val="43137"/>
                    </a:srgbClr>
                  </a:outerShdw>
                </a:effectLst>
                <a:cs typeface="B Mitra" pitchFamily="2" charset="-78"/>
              </a:rPr>
              <a:t>گردد.</a:t>
            </a:r>
            <a:endParaRPr lang="en-US" sz="2400" b="1" dirty="0">
              <a:effectLst>
                <a:glow rad="101600">
                  <a:schemeClr val="accent1">
                    <a:satMod val="175000"/>
                    <a:alpha val="40000"/>
                  </a:schemeClr>
                </a:glow>
                <a:outerShdw blurRad="38100" dist="38100" dir="2700000" algn="tl">
                  <a:srgbClr val="000000">
                    <a:alpha val="43137"/>
                  </a:srgbClr>
                </a:outerShdw>
              </a:effectLst>
              <a:cs typeface="B Mitra" pitchFamily="2" charset="-78"/>
            </a:endParaRPr>
          </a:p>
        </p:txBody>
      </p:sp>
      <p:pic>
        <p:nvPicPr>
          <p:cNvPr id="7" name="Picture 5" descr="C:\Documents and Settings\Administrator\My Documents\My Pictures\bandsrings_data\ring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76200"/>
            <a:ext cx="1295400" cy="1295400"/>
          </a:xfrm>
          <a:prstGeom prst="rect">
            <a:avLst/>
          </a:prstGeom>
          <a:noFill/>
        </p:spPr>
      </p:pic>
      <p:sp>
        <p:nvSpPr>
          <p:cNvPr id="8" name="TextBox 7"/>
          <p:cNvSpPr txBox="1"/>
          <p:nvPr/>
        </p:nvSpPr>
        <p:spPr>
          <a:xfrm>
            <a:off x="152400" y="420469"/>
            <a:ext cx="990600" cy="646331"/>
          </a:xfrm>
          <a:prstGeom prst="rect">
            <a:avLst/>
          </a:prstGeom>
          <a:noFill/>
        </p:spPr>
        <p:txBody>
          <a:bodyPr wrap="square" rtlCol="0">
            <a:spAutoFit/>
          </a:bodyPr>
          <a:lstStyle/>
          <a:p>
            <a:pPr algn="r"/>
            <a:r>
              <a:rPr lang="fa-IR" dirty="0">
                <a:effectLst>
                  <a:outerShdw blurRad="38100" dist="38100" dir="2700000" algn="tl">
                    <a:srgbClr val="000000">
                      <a:alpha val="43137"/>
                    </a:srgbClr>
                  </a:outerShdw>
                </a:effectLst>
                <a:cs typeface="B Mitra" pitchFamily="2" charset="-78"/>
              </a:rPr>
              <a:t>   کلید</a:t>
            </a:r>
            <a:r>
              <a:rPr lang="fa-IR" sz="400" dirty="0">
                <a:effectLst>
                  <a:outerShdw blurRad="38100" dist="38100" dir="2700000" algn="tl">
                    <a:srgbClr val="000000">
                      <a:alpha val="43137"/>
                    </a:srgbClr>
                  </a:outerShdw>
                </a:effectLst>
                <a:cs typeface="B Mitra" pitchFamily="2" charset="-78"/>
              </a:rPr>
              <a:t> </a:t>
            </a:r>
            <a:r>
              <a:rPr lang="fa-IR" dirty="0">
                <a:effectLst>
                  <a:outerShdw blurRad="38100" dist="38100" dir="2700000" algn="tl">
                    <a:srgbClr val="000000">
                      <a:alpha val="43137"/>
                    </a:srgbClr>
                  </a:outerShdw>
                </a:effectLst>
                <a:cs typeface="B Mitra" pitchFamily="2" charset="-78"/>
              </a:rPr>
              <a:t>های      جذب</a:t>
            </a:r>
            <a:endParaRPr lang="en-US" dirty="0">
              <a:effectLst>
                <a:outerShdw blurRad="38100" dist="38100" dir="2700000" algn="tl">
                  <a:srgbClr val="000000">
                    <a:alpha val="43137"/>
                  </a:srgbClr>
                </a:outerShdw>
              </a:effectLst>
              <a:cs typeface="B Mitra" pitchFamily="2" charset="-78"/>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iterate type="lt">
                                    <p:tmPct val="0"/>
                                  </p:iterate>
                                  <p:childTnLst>
                                    <p:animClr clrSpc="rgb" dir="cw">
                                      <p:cBhvr override="childStyle">
                                        <p:cTn id="6" dur="250" autoRev="1" fill="hold"/>
                                        <p:tgtEl>
                                          <p:spTgt spid="8"/>
                                        </p:tgtEl>
                                        <p:attrNameLst>
                                          <p:attrName>style.color</p:attrName>
                                        </p:attrNameLst>
                                      </p:cBhvr>
                                      <p:to>
                                        <a:schemeClr val="bg1"/>
                                      </p:to>
                                    </p:animClr>
                                    <p:animClr clrSpc="rgb" dir="cw">
                                      <p:cBhvr>
                                        <p:cTn id="7" dur="250" autoRev="1" fill="hold"/>
                                        <p:tgtEl>
                                          <p:spTgt spid="8"/>
                                        </p:tgtEl>
                                        <p:attrNameLst>
                                          <p:attrName>fillcolor</p:attrName>
                                        </p:attrNameLst>
                                      </p:cBhvr>
                                      <p:to>
                                        <a:schemeClr val="bg1"/>
                                      </p:to>
                                    </p:animClr>
                                    <p:set>
                                      <p:cBhvr>
                                        <p:cTn id="8" dur="250" autoRev="1" fill="hold"/>
                                        <p:tgtEl>
                                          <p:spTgt spid="8"/>
                                        </p:tgtEl>
                                        <p:attrNameLst>
                                          <p:attrName>fill.type</p:attrName>
                                        </p:attrNameLst>
                                      </p:cBhvr>
                                      <p:to>
                                        <p:strVal val="solid"/>
                                      </p:to>
                                    </p:set>
                                    <p:set>
                                      <p:cBhvr>
                                        <p:cTn id="9" dur="250" autoRev="1" fill="hold"/>
                                        <p:tgtEl>
                                          <p:spTgt spid="8"/>
                                        </p:tgtEl>
                                        <p:attrNameLst>
                                          <p:attrName>fill.on</p:attrName>
                                        </p:attrNameLst>
                                      </p:cBhvr>
                                      <p:to>
                                        <p:strVal val="true"/>
                                      </p:to>
                                    </p:set>
                                  </p:childTnLst>
                                </p:cTn>
                              </p:par>
                            </p:childTnLst>
                          </p:cTn>
                        </p:par>
                        <p:par>
                          <p:cTn id="10" fill="hold">
                            <p:stCondLst>
                              <p:cond delay="500"/>
                            </p:stCondLst>
                            <p:childTnLst>
                              <p:par>
                                <p:cTn id="11" presetID="2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Administrator\My Documents\My Pictures\وکتور\colourback_16001.jpg"/>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0" y="0"/>
            <a:ext cx="9144000" cy="6858000"/>
          </a:xfrm>
          <a:prstGeom prst="rect">
            <a:avLst/>
          </a:prstGeom>
          <a:noFill/>
        </p:spPr>
      </p:pic>
      <p:sp>
        <p:nvSpPr>
          <p:cNvPr id="4" name="TextBox 3"/>
          <p:cNvSpPr txBox="1"/>
          <p:nvPr/>
        </p:nvSpPr>
        <p:spPr>
          <a:xfrm>
            <a:off x="3429000" y="685800"/>
            <a:ext cx="3505200" cy="584775"/>
          </a:xfrm>
          <a:prstGeom prst="rect">
            <a:avLst/>
          </a:prstGeom>
          <a:noFill/>
        </p:spPr>
        <p:txBody>
          <a:bodyPr wrap="square" rtlCol="0">
            <a:spAutoFit/>
          </a:bodyPr>
          <a:lstStyle/>
          <a:p>
            <a:pPr algn="r" rtl="1"/>
            <a:r>
              <a:rPr lang="fa-IR" sz="3200" b="1" dirty="0">
                <a:solidFill>
                  <a:srgbClr val="FFC000"/>
                </a:solidFill>
                <a:effectLst>
                  <a:outerShdw blurRad="38100" dist="38100" dir="2700000" algn="tl">
                    <a:srgbClr val="000000">
                      <a:alpha val="43137"/>
                    </a:srgbClr>
                  </a:outerShdw>
                </a:effectLst>
                <a:cs typeface="B Mitra" pitchFamily="2" charset="-78"/>
              </a:rPr>
              <a:t>5. هدیه</a:t>
            </a:r>
            <a:endParaRPr lang="en-US" sz="3200" b="1" dirty="0">
              <a:solidFill>
                <a:srgbClr val="FFC000"/>
              </a:solidFill>
              <a:effectLst>
                <a:outerShdw blurRad="38100" dist="38100" dir="2700000" algn="tl">
                  <a:srgbClr val="000000">
                    <a:alpha val="43137"/>
                  </a:srgbClr>
                </a:outerShdw>
              </a:effectLst>
              <a:cs typeface="B Mitra" pitchFamily="2" charset="-78"/>
            </a:endParaRPr>
          </a:p>
        </p:txBody>
      </p:sp>
      <p:sp>
        <p:nvSpPr>
          <p:cNvPr id="5" name="TextBox 4"/>
          <p:cNvSpPr txBox="1"/>
          <p:nvPr/>
        </p:nvSpPr>
        <p:spPr>
          <a:xfrm>
            <a:off x="5410200" y="1752600"/>
            <a:ext cx="3200400" cy="1754326"/>
          </a:xfrm>
          <a:prstGeom prst="rect">
            <a:avLst/>
          </a:prstGeom>
          <a:noFill/>
        </p:spPr>
        <p:txBody>
          <a:bodyPr wrap="square" rtlCol="0">
            <a:spAutoFit/>
          </a:bodyPr>
          <a:lstStyle/>
          <a:p>
            <a:pPr algn="just" rtl="1">
              <a:lnSpc>
                <a:spcPct val="150000"/>
              </a:lnSpc>
            </a:pPr>
            <a:r>
              <a:rPr lang="fa-IR" sz="2400" b="1" dirty="0">
                <a:effectLst>
                  <a:glow rad="101600">
                    <a:schemeClr val="accent4">
                      <a:satMod val="175000"/>
                      <a:alpha val="40000"/>
                    </a:schemeClr>
                  </a:glow>
                  <a:outerShdw blurRad="38100" dist="38100" dir="2700000" algn="tl">
                    <a:srgbClr val="000000">
                      <a:alpha val="43137"/>
                    </a:srgbClr>
                  </a:outerShdw>
                </a:effectLst>
                <a:cs typeface="B Mitra" pitchFamily="2" charset="-78"/>
              </a:rPr>
              <a:t>هدیه نماد عاطفه و محبت است و موجب افزایش محبت افراد به یکدیگر می</a:t>
            </a:r>
            <a:r>
              <a:rPr lang="fa-IR" sz="900" b="1" dirty="0">
                <a:effectLst>
                  <a:glow rad="101600">
                    <a:schemeClr val="accent4">
                      <a:satMod val="175000"/>
                      <a:alpha val="40000"/>
                    </a:schemeClr>
                  </a:glow>
                  <a:outerShdw blurRad="38100" dist="38100" dir="2700000" algn="tl">
                    <a:srgbClr val="000000">
                      <a:alpha val="43137"/>
                    </a:srgbClr>
                  </a:outerShdw>
                </a:effectLst>
                <a:cs typeface="B Mitra" pitchFamily="2" charset="-78"/>
              </a:rPr>
              <a:t> </a:t>
            </a:r>
            <a:r>
              <a:rPr lang="fa-IR" sz="2400" b="1" dirty="0">
                <a:effectLst>
                  <a:glow rad="101600">
                    <a:schemeClr val="accent4">
                      <a:satMod val="175000"/>
                      <a:alpha val="40000"/>
                    </a:schemeClr>
                  </a:glow>
                  <a:outerShdw blurRad="38100" dist="38100" dir="2700000" algn="tl">
                    <a:srgbClr val="000000">
                      <a:alpha val="43137"/>
                    </a:srgbClr>
                  </a:outerShdw>
                </a:effectLst>
                <a:cs typeface="B Mitra" pitchFamily="2" charset="-78"/>
              </a:rPr>
              <a:t>شود.</a:t>
            </a:r>
            <a:endParaRPr lang="en-US" sz="2400" b="1" dirty="0">
              <a:effectLst>
                <a:glow rad="101600">
                  <a:schemeClr val="accent4">
                    <a:satMod val="175000"/>
                    <a:alpha val="40000"/>
                  </a:schemeClr>
                </a:glow>
                <a:outerShdw blurRad="38100" dist="38100" dir="2700000" algn="tl">
                  <a:srgbClr val="000000">
                    <a:alpha val="43137"/>
                  </a:srgbClr>
                </a:outerShdw>
              </a:effectLst>
              <a:cs typeface="B Mitra" pitchFamily="2" charset="-78"/>
            </a:endParaRPr>
          </a:p>
        </p:txBody>
      </p:sp>
      <p:sp>
        <p:nvSpPr>
          <p:cNvPr id="6" name="TextBox 5"/>
          <p:cNvSpPr txBox="1"/>
          <p:nvPr/>
        </p:nvSpPr>
        <p:spPr>
          <a:xfrm>
            <a:off x="533400" y="3810000"/>
            <a:ext cx="4572000" cy="1754326"/>
          </a:xfrm>
          <a:prstGeom prst="rect">
            <a:avLst/>
          </a:prstGeom>
          <a:noFill/>
        </p:spPr>
        <p:txBody>
          <a:bodyPr wrap="square" rtlCol="0">
            <a:spAutoFit/>
          </a:bodyPr>
          <a:lstStyle/>
          <a:p>
            <a:pPr algn="just" rtl="1">
              <a:lnSpc>
                <a:spcPct val="150000"/>
              </a:lnSpc>
            </a:pPr>
            <a:r>
              <a:rPr lang="fa-IR" sz="2400" b="1" dirty="0">
                <a:effectLst>
                  <a:glow rad="101600">
                    <a:schemeClr val="accent4">
                      <a:satMod val="175000"/>
                      <a:alpha val="40000"/>
                    </a:schemeClr>
                  </a:glow>
                  <a:outerShdw blurRad="38100" dist="38100" dir="2700000" algn="tl">
                    <a:srgbClr val="000000">
                      <a:alpha val="43137"/>
                    </a:srgbClr>
                  </a:outerShdw>
                </a:effectLst>
                <a:cs typeface="B Mitra" pitchFamily="2" charset="-78"/>
              </a:rPr>
              <a:t>رسول اکرم </a:t>
            </a:r>
            <a:r>
              <a:rPr lang="fa-IR" b="1" dirty="0">
                <a:effectLst>
                  <a:glow rad="101600">
                    <a:schemeClr val="accent4">
                      <a:satMod val="175000"/>
                      <a:alpha val="40000"/>
                    </a:schemeClr>
                  </a:glow>
                  <a:outerShdw blurRad="38100" dist="38100" dir="2700000" algn="tl">
                    <a:srgbClr val="000000">
                      <a:alpha val="43137"/>
                    </a:srgbClr>
                  </a:outerShdw>
                </a:effectLst>
                <a:cs typeface="B Mitra" pitchFamily="2" charset="-78"/>
              </a:rPr>
              <a:t>صلی الله علیه و آله</a:t>
            </a:r>
            <a:endParaRPr lang="fa-IR" sz="2400" b="1" dirty="0">
              <a:effectLst>
                <a:glow rad="101600">
                  <a:schemeClr val="accent4">
                    <a:satMod val="175000"/>
                    <a:alpha val="40000"/>
                  </a:schemeClr>
                </a:glow>
                <a:outerShdw blurRad="38100" dist="38100" dir="2700000" algn="tl">
                  <a:srgbClr val="000000">
                    <a:alpha val="43137"/>
                  </a:srgbClr>
                </a:outerShdw>
              </a:effectLst>
              <a:cs typeface="B Mitra" pitchFamily="2" charset="-78"/>
            </a:endParaRPr>
          </a:p>
          <a:p>
            <a:pPr algn="just" rtl="1">
              <a:lnSpc>
                <a:spcPct val="150000"/>
              </a:lnSpc>
            </a:pPr>
            <a:r>
              <a:rPr lang="fa-IR" sz="2400" b="1" dirty="0">
                <a:effectLst>
                  <a:glow rad="101600">
                    <a:schemeClr val="accent4">
                      <a:satMod val="175000"/>
                      <a:alpha val="40000"/>
                    </a:schemeClr>
                  </a:glow>
                  <a:outerShdw blurRad="38100" dist="38100" dir="2700000" algn="tl">
                    <a:srgbClr val="000000">
                      <a:alpha val="43137"/>
                    </a:srgbClr>
                  </a:outerShdw>
                </a:effectLst>
                <a:cs typeface="B Mitra" pitchFamily="2" charset="-78"/>
              </a:rPr>
              <a:t>«هدیه دادن» دوستی به بار می</a:t>
            </a:r>
            <a:r>
              <a:rPr lang="fa-IR" sz="100" b="1" dirty="0">
                <a:effectLst>
                  <a:glow rad="101600">
                    <a:schemeClr val="accent4">
                      <a:satMod val="175000"/>
                      <a:alpha val="40000"/>
                    </a:schemeClr>
                  </a:glow>
                  <a:outerShdw blurRad="38100" dist="38100" dir="2700000" algn="tl">
                    <a:srgbClr val="000000">
                      <a:alpha val="43137"/>
                    </a:srgbClr>
                  </a:outerShdw>
                </a:effectLst>
                <a:cs typeface="B Mitra" pitchFamily="2" charset="-78"/>
              </a:rPr>
              <a:t> </a:t>
            </a:r>
            <a:r>
              <a:rPr lang="fa-IR" sz="2400" b="1" dirty="0">
                <a:effectLst>
                  <a:glow rad="101600">
                    <a:schemeClr val="accent4">
                      <a:satMod val="175000"/>
                      <a:alpha val="40000"/>
                    </a:schemeClr>
                  </a:glow>
                  <a:outerShdw blurRad="38100" dist="38100" dir="2700000" algn="tl">
                    <a:srgbClr val="000000">
                      <a:alpha val="43137"/>
                    </a:srgbClr>
                  </a:outerShdw>
                </a:effectLst>
                <a:cs typeface="B Mitra" pitchFamily="2" charset="-78"/>
              </a:rPr>
              <a:t>آورد، برادری را تازه می سازد و کینه را می زداید.</a:t>
            </a:r>
            <a:endParaRPr lang="en-US" sz="2400" b="1" dirty="0">
              <a:effectLst>
                <a:glow rad="101600">
                  <a:schemeClr val="accent4">
                    <a:satMod val="175000"/>
                    <a:alpha val="40000"/>
                  </a:schemeClr>
                </a:glow>
                <a:outerShdw blurRad="38100" dist="38100" dir="2700000" algn="tl">
                  <a:srgbClr val="000000">
                    <a:alpha val="43137"/>
                  </a:srgbClr>
                </a:outerShdw>
              </a:effectLst>
              <a:cs typeface="B Mitra" pitchFamily="2" charset="-78"/>
            </a:endParaRPr>
          </a:p>
        </p:txBody>
      </p:sp>
      <p:pic>
        <p:nvPicPr>
          <p:cNvPr id="8" name="Picture 5" descr="C:\Documents and Settings\Administrator\My Documents\My Pictures\bandsrings_data\ring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76200"/>
            <a:ext cx="1295400" cy="1295400"/>
          </a:xfrm>
          <a:prstGeom prst="rect">
            <a:avLst/>
          </a:prstGeom>
          <a:noFill/>
        </p:spPr>
      </p:pic>
      <p:sp>
        <p:nvSpPr>
          <p:cNvPr id="10" name="TextBox 9"/>
          <p:cNvSpPr txBox="1"/>
          <p:nvPr/>
        </p:nvSpPr>
        <p:spPr>
          <a:xfrm>
            <a:off x="152400" y="420469"/>
            <a:ext cx="990600" cy="646331"/>
          </a:xfrm>
          <a:prstGeom prst="rect">
            <a:avLst/>
          </a:prstGeom>
          <a:noFill/>
        </p:spPr>
        <p:txBody>
          <a:bodyPr wrap="square" rtlCol="0">
            <a:spAutoFit/>
          </a:bodyPr>
          <a:lstStyle/>
          <a:p>
            <a:pPr algn="r"/>
            <a:r>
              <a:rPr lang="fa-IR" dirty="0">
                <a:effectLst>
                  <a:outerShdw blurRad="38100" dist="38100" dir="2700000" algn="tl">
                    <a:srgbClr val="000000">
                      <a:alpha val="43137"/>
                    </a:srgbClr>
                  </a:outerShdw>
                </a:effectLst>
                <a:cs typeface="B Mitra" pitchFamily="2" charset="-78"/>
              </a:rPr>
              <a:t>   کلید</a:t>
            </a:r>
            <a:r>
              <a:rPr lang="fa-IR" sz="400" dirty="0">
                <a:effectLst>
                  <a:outerShdw blurRad="38100" dist="38100" dir="2700000" algn="tl">
                    <a:srgbClr val="000000">
                      <a:alpha val="43137"/>
                    </a:srgbClr>
                  </a:outerShdw>
                </a:effectLst>
                <a:cs typeface="B Mitra" pitchFamily="2" charset="-78"/>
              </a:rPr>
              <a:t> </a:t>
            </a:r>
            <a:r>
              <a:rPr lang="fa-IR" dirty="0">
                <a:effectLst>
                  <a:outerShdw blurRad="38100" dist="38100" dir="2700000" algn="tl">
                    <a:srgbClr val="000000">
                      <a:alpha val="43137"/>
                    </a:srgbClr>
                  </a:outerShdw>
                </a:effectLst>
                <a:cs typeface="B Mitra" pitchFamily="2" charset="-78"/>
              </a:rPr>
              <a:t>های      جذب</a:t>
            </a:r>
            <a:endParaRPr lang="en-US" dirty="0">
              <a:effectLst>
                <a:outerShdw blurRad="38100" dist="38100" dir="2700000" algn="tl">
                  <a:srgbClr val="000000">
                    <a:alpha val="43137"/>
                  </a:srgbClr>
                </a:outerShdw>
              </a:effectLst>
              <a:cs typeface="B Mitra" pitchFamily="2" charset="-78"/>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iterate type="lt">
                                    <p:tmPct val="0"/>
                                  </p:iterate>
                                  <p:childTnLst>
                                    <p:animClr clrSpc="rgb" dir="cw">
                                      <p:cBhvr override="childStyle">
                                        <p:cTn id="6" dur="250" autoRev="1" fill="hold"/>
                                        <p:tgtEl>
                                          <p:spTgt spid="10"/>
                                        </p:tgtEl>
                                        <p:attrNameLst>
                                          <p:attrName>style.color</p:attrName>
                                        </p:attrNameLst>
                                      </p:cBhvr>
                                      <p:to>
                                        <a:schemeClr val="bg1"/>
                                      </p:to>
                                    </p:animClr>
                                    <p:animClr clrSpc="rgb" dir="cw">
                                      <p:cBhvr>
                                        <p:cTn id="7" dur="250" autoRev="1" fill="hold"/>
                                        <p:tgtEl>
                                          <p:spTgt spid="10"/>
                                        </p:tgtEl>
                                        <p:attrNameLst>
                                          <p:attrName>fillcolor</p:attrName>
                                        </p:attrNameLst>
                                      </p:cBhvr>
                                      <p:to>
                                        <a:schemeClr val="bg1"/>
                                      </p:to>
                                    </p:animClr>
                                    <p:set>
                                      <p:cBhvr>
                                        <p:cTn id="8" dur="250" autoRev="1" fill="hold"/>
                                        <p:tgtEl>
                                          <p:spTgt spid="10"/>
                                        </p:tgtEl>
                                        <p:attrNameLst>
                                          <p:attrName>fill.type</p:attrName>
                                        </p:attrNameLst>
                                      </p:cBhvr>
                                      <p:to>
                                        <p:strVal val="solid"/>
                                      </p:to>
                                    </p:set>
                                    <p:set>
                                      <p:cBhvr>
                                        <p:cTn id="9" dur="250" autoRev="1" fill="hold"/>
                                        <p:tgtEl>
                                          <p:spTgt spid="10"/>
                                        </p:tgtEl>
                                        <p:attrNameLst>
                                          <p:attrName>fill.on</p:attrName>
                                        </p:attrNameLst>
                                      </p:cBhvr>
                                      <p:to>
                                        <p:strVal val="true"/>
                                      </p:to>
                                    </p:set>
                                  </p:childTnLst>
                                </p:cTn>
                              </p:par>
                            </p:childTnLst>
                          </p:cTn>
                        </p:par>
                        <p:par>
                          <p:cTn id="10" fill="hold">
                            <p:stCondLst>
                              <p:cond delay="500"/>
                            </p:stCondLst>
                            <p:childTnLst>
                              <p:par>
                                <p:cTn id="11" presetID="2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4)">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4)">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tor\My Documents\My Pictures\وکتور\colourback_16001.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5" name="TextBox 4"/>
          <p:cNvSpPr txBox="1"/>
          <p:nvPr/>
        </p:nvSpPr>
        <p:spPr>
          <a:xfrm>
            <a:off x="4114800" y="990600"/>
            <a:ext cx="3886200" cy="584775"/>
          </a:xfrm>
          <a:prstGeom prst="rect">
            <a:avLst/>
          </a:prstGeom>
          <a:noFill/>
        </p:spPr>
        <p:txBody>
          <a:bodyPr wrap="square" rtlCol="0">
            <a:spAutoFit/>
          </a:bodyPr>
          <a:lstStyle/>
          <a:p>
            <a:pPr algn="r" rtl="1"/>
            <a:r>
              <a:rPr lang="fa-IR" sz="3200" b="1" dirty="0">
                <a:solidFill>
                  <a:srgbClr val="FFC000"/>
                </a:solidFill>
                <a:effectLst>
                  <a:outerShdw blurRad="38100" dist="38100" dir="2700000" algn="tl">
                    <a:srgbClr val="000000">
                      <a:alpha val="43137"/>
                    </a:srgbClr>
                  </a:outerShdw>
                </a:effectLst>
                <a:cs typeface="B Mitra" pitchFamily="2" charset="-78"/>
              </a:rPr>
              <a:t>6. روش آشنایی دادن</a:t>
            </a:r>
            <a:endParaRPr lang="en-US" sz="3200" b="1" dirty="0">
              <a:solidFill>
                <a:srgbClr val="FFC000"/>
              </a:solidFill>
              <a:effectLst>
                <a:outerShdw blurRad="38100" dist="38100" dir="2700000" algn="tl">
                  <a:srgbClr val="000000">
                    <a:alpha val="43137"/>
                  </a:srgbClr>
                </a:outerShdw>
              </a:effectLst>
              <a:cs typeface="B Mitra" pitchFamily="2" charset="-78"/>
            </a:endParaRPr>
          </a:p>
        </p:txBody>
      </p:sp>
      <p:sp>
        <p:nvSpPr>
          <p:cNvPr id="6" name="TextBox 5"/>
          <p:cNvSpPr txBox="1"/>
          <p:nvPr/>
        </p:nvSpPr>
        <p:spPr>
          <a:xfrm>
            <a:off x="381000" y="1524000"/>
            <a:ext cx="8305800" cy="2862322"/>
          </a:xfrm>
          <a:prstGeom prst="rect">
            <a:avLst/>
          </a:prstGeom>
          <a:noFill/>
        </p:spPr>
        <p:txBody>
          <a:bodyPr wrap="square" rtlCol="0">
            <a:spAutoFit/>
          </a:bodyPr>
          <a:lstStyle/>
          <a:p>
            <a:pPr algn="just" rtl="1">
              <a:lnSpc>
                <a:spcPct val="150000"/>
              </a:lnSpc>
            </a:pPr>
            <a:r>
              <a:rPr lang="fa-IR" sz="24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مثال:</a:t>
            </a:r>
          </a:p>
          <a:p>
            <a:pPr algn="just" rtl="1">
              <a:lnSpc>
                <a:spcPct val="150000"/>
              </a:lnSpc>
            </a:pPr>
            <a:r>
              <a:rPr lang="fa-IR" sz="24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به چند مغازه ای که یک نوع جنس می فروشند سر می کشید تا جنسی را بخرید؛  یکی از فروشنده ها به گونه ای رفتار می کند که شما بیشتر دوست دار خرید از او می شوید. چرا؟ چونکه او بعد از اینکه فهمیده شما دانشجو هستید، گفته است پسر من هم دانشجو است و... .</a:t>
            </a:r>
            <a:endParaRPr lang="en-US" sz="2400" b="1" dirty="0">
              <a:effectLst>
                <a:glow rad="139700">
                  <a:schemeClr val="accent6">
                    <a:satMod val="175000"/>
                    <a:alpha val="40000"/>
                  </a:schemeClr>
                </a:glow>
                <a:outerShdw blurRad="38100" dist="38100" dir="2700000" algn="tl">
                  <a:srgbClr val="000000">
                    <a:alpha val="43137"/>
                  </a:srgbClr>
                </a:outerShdw>
              </a:effectLst>
              <a:cs typeface="B Mitra" pitchFamily="2" charset="-78"/>
            </a:endParaRPr>
          </a:p>
        </p:txBody>
      </p:sp>
      <p:sp>
        <p:nvSpPr>
          <p:cNvPr id="7" name="TextBox 6"/>
          <p:cNvSpPr txBox="1"/>
          <p:nvPr/>
        </p:nvSpPr>
        <p:spPr>
          <a:xfrm>
            <a:off x="304800" y="4800600"/>
            <a:ext cx="8458200" cy="1200329"/>
          </a:xfrm>
          <a:prstGeom prst="rect">
            <a:avLst/>
          </a:prstGeom>
          <a:noFill/>
        </p:spPr>
        <p:txBody>
          <a:bodyPr wrap="square" rtlCol="0">
            <a:spAutoFit/>
          </a:bodyPr>
          <a:lstStyle/>
          <a:p>
            <a:pPr algn="just" rtl="1"/>
            <a:r>
              <a:rPr lang="fa-IR" sz="24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نتیجه اینکه؛ این گونه جملات در شما اثر می</a:t>
            </a:r>
            <a:r>
              <a:rPr lang="fa-IR" sz="2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 </a:t>
            </a:r>
            <a:r>
              <a:rPr lang="fa-IR" sz="24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گذارد و باعث می</a:t>
            </a:r>
            <a:r>
              <a:rPr lang="fa-IR" sz="1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ج</a:t>
            </a:r>
            <a:r>
              <a:rPr lang="fa-IR" sz="24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شوید شاید جنس بالای قیمت او را خریداری نمایید. </a:t>
            </a:r>
          </a:p>
          <a:p>
            <a:pPr algn="just" rtl="1"/>
            <a:r>
              <a:rPr lang="fa-IR" sz="2400" b="1" dirty="0">
                <a:solidFill>
                  <a:srgbClr val="FF0000"/>
                </a:solidFill>
                <a:effectLst>
                  <a:glow rad="139700">
                    <a:schemeClr val="accent6">
                      <a:satMod val="175000"/>
                      <a:alpha val="40000"/>
                    </a:schemeClr>
                  </a:glow>
                  <a:outerShdw blurRad="38100" dist="38100" dir="2700000" algn="tl">
                    <a:srgbClr val="000000">
                      <a:alpha val="43137"/>
                    </a:srgbClr>
                  </a:outerShdw>
                </a:effectLst>
                <a:cs typeface="B Mitra" pitchFamily="2" charset="-78"/>
              </a:rPr>
              <a:t>این مثال را برای پایگاه وحلقه صالحین بومی سازی کنید!!</a:t>
            </a:r>
            <a:endParaRPr lang="en-US" sz="2400" b="1" dirty="0">
              <a:solidFill>
                <a:srgbClr val="FF0000"/>
              </a:solidFill>
              <a:effectLst>
                <a:glow rad="139700">
                  <a:schemeClr val="accent6">
                    <a:satMod val="175000"/>
                    <a:alpha val="40000"/>
                  </a:schemeClr>
                </a:glow>
                <a:outerShdw blurRad="38100" dist="38100" dir="2700000" algn="tl">
                  <a:srgbClr val="000000">
                    <a:alpha val="43137"/>
                  </a:srgbClr>
                </a:outerShdw>
              </a:effectLst>
              <a:cs typeface="B Mitra" pitchFamily="2" charset="-78"/>
            </a:endParaRPr>
          </a:p>
        </p:txBody>
      </p:sp>
      <p:pic>
        <p:nvPicPr>
          <p:cNvPr id="8" name="Picture 5" descr="C:\Documents and Settings\Administrator\My Documents\My Pictures\bandsrings_data\ring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76200"/>
            <a:ext cx="1295400" cy="1295400"/>
          </a:xfrm>
          <a:prstGeom prst="rect">
            <a:avLst/>
          </a:prstGeom>
          <a:noFill/>
        </p:spPr>
      </p:pic>
      <p:sp>
        <p:nvSpPr>
          <p:cNvPr id="9" name="TextBox 8"/>
          <p:cNvSpPr txBox="1"/>
          <p:nvPr/>
        </p:nvSpPr>
        <p:spPr>
          <a:xfrm>
            <a:off x="152400" y="420469"/>
            <a:ext cx="990600" cy="646331"/>
          </a:xfrm>
          <a:prstGeom prst="rect">
            <a:avLst/>
          </a:prstGeom>
          <a:noFill/>
        </p:spPr>
        <p:txBody>
          <a:bodyPr wrap="square" rtlCol="0">
            <a:spAutoFit/>
          </a:bodyPr>
          <a:lstStyle/>
          <a:p>
            <a:pPr algn="r"/>
            <a:r>
              <a:rPr lang="fa-IR" dirty="0">
                <a:effectLst>
                  <a:outerShdw blurRad="38100" dist="38100" dir="2700000" algn="tl">
                    <a:srgbClr val="000000">
                      <a:alpha val="43137"/>
                    </a:srgbClr>
                  </a:outerShdw>
                </a:effectLst>
                <a:cs typeface="B Mitra" pitchFamily="2" charset="-78"/>
              </a:rPr>
              <a:t>   کلید</a:t>
            </a:r>
            <a:r>
              <a:rPr lang="fa-IR" sz="400" dirty="0">
                <a:effectLst>
                  <a:outerShdw blurRad="38100" dist="38100" dir="2700000" algn="tl">
                    <a:srgbClr val="000000">
                      <a:alpha val="43137"/>
                    </a:srgbClr>
                  </a:outerShdw>
                </a:effectLst>
                <a:cs typeface="B Mitra" pitchFamily="2" charset="-78"/>
              </a:rPr>
              <a:t> </a:t>
            </a:r>
            <a:r>
              <a:rPr lang="fa-IR" dirty="0">
                <a:effectLst>
                  <a:outerShdw blurRad="38100" dist="38100" dir="2700000" algn="tl">
                    <a:srgbClr val="000000">
                      <a:alpha val="43137"/>
                    </a:srgbClr>
                  </a:outerShdw>
                </a:effectLst>
                <a:cs typeface="B Mitra" pitchFamily="2" charset="-78"/>
              </a:rPr>
              <a:t>های      جذب</a:t>
            </a:r>
            <a:endParaRPr lang="en-US" dirty="0">
              <a:effectLst>
                <a:outerShdw blurRad="38100" dist="38100" dir="2700000" algn="tl">
                  <a:srgbClr val="000000">
                    <a:alpha val="43137"/>
                  </a:srgbClr>
                </a:outerShdw>
              </a:effectLst>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iterate type="lt">
                                    <p:tmPct val="0"/>
                                  </p:iterate>
                                  <p:childTnLst>
                                    <p:animClr clrSpc="rgb" dir="cw">
                                      <p:cBhvr override="childStyle">
                                        <p:cTn id="6" dur="250" autoRev="1" fill="hold"/>
                                        <p:tgtEl>
                                          <p:spTgt spid="9"/>
                                        </p:tgtEl>
                                        <p:attrNameLst>
                                          <p:attrName>style.color</p:attrName>
                                        </p:attrNameLst>
                                      </p:cBhvr>
                                      <p:to>
                                        <a:schemeClr val="bg1"/>
                                      </p:to>
                                    </p:animClr>
                                    <p:animClr clrSpc="rgb" dir="cw">
                                      <p:cBhvr>
                                        <p:cTn id="7" dur="250" autoRev="1" fill="hold"/>
                                        <p:tgtEl>
                                          <p:spTgt spid="9"/>
                                        </p:tgtEl>
                                        <p:attrNameLst>
                                          <p:attrName>fillcolor</p:attrName>
                                        </p:attrNameLst>
                                      </p:cBhvr>
                                      <p:to>
                                        <a:schemeClr val="bg1"/>
                                      </p:to>
                                    </p:animClr>
                                    <p:set>
                                      <p:cBhvr>
                                        <p:cTn id="8" dur="250" autoRev="1" fill="hold"/>
                                        <p:tgtEl>
                                          <p:spTgt spid="9"/>
                                        </p:tgtEl>
                                        <p:attrNameLst>
                                          <p:attrName>fill.type</p:attrName>
                                        </p:attrNameLst>
                                      </p:cBhvr>
                                      <p:to>
                                        <p:strVal val="solid"/>
                                      </p:to>
                                    </p:set>
                                    <p:set>
                                      <p:cBhvr>
                                        <p:cTn id="9" dur="250" autoRev="1" fill="hold"/>
                                        <p:tgtEl>
                                          <p:spTgt spid="9"/>
                                        </p:tgtEl>
                                        <p:attrNameLst>
                                          <p:attrName>fill.on</p:attrName>
                                        </p:attrNameLst>
                                      </p:cBhvr>
                                      <p:to>
                                        <p:strVal val="true"/>
                                      </p:to>
                                    </p:set>
                                  </p:childTnLst>
                                </p:cTn>
                              </p:par>
                              <p:par>
                                <p:cTn id="10" presetID="54" presetClass="entr" presetSubtype="0" ac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0.05"/>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 calcmode="lin" valueType="num">
                                      <p:cBhvr>
                                        <p:cTn id="14" dur="500" fill="hold"/>
                                        <p:tgtEl>
                                          <p:spTgt spid="5"/>
                                        </p:tgtEl>
                                        <p:attrNameLst>
                                          <p:attrName>ppt_x</p:attrName>
                                        </p:attrNameLst>
                                      </p:cBhvr>
                                      <p:tavLst>
                                        <p:tav tm="0">
                                          <p:val>
                                            <p:strVal val="#ppt_x-.2"/>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Effect transition="in" filter="fade">
                                      <p:cBhvr>
                                        <p:cTn id="16" dur="500"/>
                                        <p:tgtEl>
                                          <p:spTgt spid="5"/>
                                        </p:tgtEl>
                                      </p:cBhvr>
                                    </p:animEffect>
                                  </p:childTnLst>
                                </p:cTn>
                              </p:par>
                            </p:childTnLst>
                          </p:cTn>
                        </p:par>
                        <p:par>
                          <p:cTn id="17" fill="hold">
                            <p:stCondLst>
                              <p:cond delay="500"/>
                            </p:stCondLst>
                            <p:childTnLst>
                              <p:par>
                                <p:cTn id="18" presetID="55"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0.70"/>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Documents and Settings\Administrator\My Documents\My Pictures\وکتور\colourback_16001.jpg"/>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0" y="0"/>
            <a:ext cx="9144000" cy="6858000"/>
          </a:xfrm>
          <a:prstGeom prst="rect">
            <a:avLst/>
          </a:prstGeom>
          <a:noFill/>
        </p:spPr>
      </p:pic>
      <p:sp>
        <p:nvSpPr>
          <p:cNvPr id="4" name="TextBox 3"/>
          <p:cNvSpPr txBox="1"/>
          <p:nvPr/>
        </p:nvSpPr>
        <p:spPr>
          <a:xfrm>
            <a:off x="2743200" y="609600"/>
            <a:ext cx="4495800" cy="584775"/>
          </a:xfrm>
          <a:prstGeom prst="rect">
            <a:avLst/>
          </a:prstGeom>
          <a:noFill/>
        </p:spPr>
        <p:txBody>
          <a:bodyPr wrap="square" rtlCol="0">
            <a:spAutoFit/>
          </a:bodyPr>
          <a:lstStyle/>
          <a:p>
            <a:pPr algn="r" rtl="1"/>
            <a:r>
              <a:rPr lang="fa-IR" sz="3200" b="1" dirty="0">
                <a:solidFill>
                  <a:srgbClr val="FFC000"/>
                </a:solidFill>
                <a:effectLst>
                  <a:outerShdw blurRad="38100" dist="38100" dir="2700000" algn="tl">
                    <a:srgbClr val="000000">
                      <a:alpha val="43137"/>
                    </a:srgbClr>
                  </a:outerShdw>
                </a:effectLst>
                <a:cs typeface="B Mitra" pitchFamily="2" charset="-78"/>
              </a:rPr>
              <a:t>7. طرح سؤال</a:t>
            </a:r>
            <a:endParaRPr lang="en-US" sz="3200" b="1" dirty="0">
              <a:solidFill>
                <a:srgbClr val="FFC000"/>
              </a:solidFill>
              <a:effectLst>
                <a:outerShdw blurRad="38100" dist="38100" dir="2700000" algn="tl">
                  <a:srgbClr val="000000">
                    <a:alpha val="43137"/>
                  </a:srgbClr>
                </a:outerShdw>
              </a:effectLst>
              <a:cs typeface="B Mitra" pitchFamily="2" charset="-78"/>
            </a:endParaRPr>
          </a:p>
        </p:txBody>
      </p:sp>
      <p:sp>
        <p:nvSpPr>
          <p:cNvPr id="5" name="TextBox 4"/>
          <p:cNvSpPr txBox="1"/>
          <p:nvPr/>
        </p:nvSpPr>
        <p:spPr>
          <a:xfrm>
            <a:off x="685800" y="1295400"/>
            <a:ext cx="8153400" cy="1754326"/>
          </a:xfrm>
          <a:prstGeom prst="rect">
            <a:avLst/>
          </a:prstGeom>
          <a:noFill/>
        </p:spPr>
        <p:txBody>
          <a:bodyPr wrap="square" rtlCol="0">
            <a:spAutoFit/>
          </a:bodyPr>
          <a:lstStyle/>
          <a:p>
            <a:pPr algn="justLow" rtl="1">
              <a:lnSpc>
                <a:spcPct val="150000"/>
              </a:lnSpc>
            </a:pPr>
            <a:r>
              <a:rPr lang="fa-IR" sz="2400" b="1" dirty="0">
                <a:effectLst>
                  <a:glow rad="101600">
                    <a:srgbClr val="FF9933">
                      <a:alpha val="60000"/>
                    </a:srgbClr>
                  </a:glow>
                  <a:outerShdw blurRad="38100" dist="38100" dir="2700000" algn="tl">
                    <a:srgbClr val="000000">
                      <a:alpha val="43137"/>
                    </a:srgbClr>
                  </a:outerShdw>
                </a:effectLst>
                <a:cs typeface="B Mitra" pitchFamily="2" charset="-78"/>
              </a:rPr>
              <a:t>بعضی از افراد در جمع و جامعه کم تر اهل صحبت کردن و همراهی هستند. کارکرد سؤال به عنوان یکی از کلیدهای جذب، می</a:t>
            </a:r>
            <a:r>
              <a:rPr lang="fa-IR" sz="800" b="1" dirty="0">
                <a:effectLst>
                  <a:glow rad="101600">
                    <a:srgbClr val="FF9933">
                      <a:alpha val="60000"/>
                    </a:srgbClr>
                  </a:glow>
                  <a:outerShdw blurRad="38100" dist="38100" dir="2700000" algn="tl">
                    <a:srgbClr val="000000">
                      <a:alpha val="43137"/>
                    </a:srgbClr>
                  </a:outerShdw>
                </a:effectLst>
                <a:cs typeface="B Mitra" pitchFamily="2" charset="-78"/>
              </a:rPr>
              <a:t> </a:t>
            </a:r>
            <a:r>
              <a:rPr lang="fa-IR" sz="2400" b="1" dirty="0">
                <a:effectLst>
                  <a:glow rad="101600">
                    <a:srgbClr val="FF9933">
                      <a:alpha val="60000"/>
                    </a:srgbClr>
                  </a:glow>
                  <a:outerShdw blurRad="38100" dist="38100" dir="2700000" algn="tl">
                    <a:srgbClr val="000000">
                      <a:alpha val="43137"/>
                    </a:srgbClr>
                  </a:outerShdw>
                </a:effectLst>
                <a:cs typeface="B Mitra" pitchFamily="2" charset="-78"/>
              </a:rPr>
              <a:t>تواند نوعی ابزار علاقه به مخاطب و اظهار توجه و دقت شما به حضور ایشان در این جمع باشد.</a:t>
            </a:r>
            <a:endParaRPr lang="en-US" sz="2400" b="1" dirty="0">
              <a:effectLst>
                <a:glow rad="101600">
                  <a:srgbClr val="FF9933">
                    <a:alpha val="60000"/>
                  </a:srgbClr>
                </a:glow>
                <a:outerShdw blurRad="38100" dist="38100" dir="2700000" algn="tl">
                  <a:srgbClr val="000000">
                    <a:alpha val="43137"/>
                  </a:srgbClr>
                </a:outerShdw>
              </a:effectLst>
              <a:cs typeface="B Mitra" pitchFamily="2" charset="-78"/>
            </a:endParaRPr>
          </a:p>
        </p:txBody>
      </p:sp>
      <p:sp>
        <p:nvSpPr>
          <p:cNvPr id="6" name="TextBox 5"/>
          <p:cNvSpPr txBox="1"/>
          <p:nvPr/>
        </p:nvSpPr>
        <p:spPr>
          <a:xfrm>
            <a:off x="304800" y="3200400"/>
            <a:ext cx="8153400" cy="461665"/>
          </a:xfrm>
          <a:prstGeom prst="rect">
            <a:avLst/>
          </a:prstGeom>
          <a:noFill/>
        </p:spPr>
        <p:txBody>
          <a:bodyPr wrap="square" rtlCol="0">
            <a:spAutoFit/>
          </a:bodyPr>
          <a:lstStyle/>
          <a:p>
            <a:pPr algn="r" rtl="1"/>
            <a:r>
              <a:rPr lang="fa-IR" sz="2400" b="1" dirty="0">
                <a:effectLst>
                  <a:glow rad="101600">
                    <a:srgbClr val="FF9933">
                      <a:alpha val="60000"/>
                    </a:srgbClr>
                  </a:glow>
                  <a:outerShdw blurRad="38100" dist="38100" dir="2700000" algn="tl">
                    <a:srgbClr val="000000">
                      <a:alpha val="43137"/>
                    </a:srgbClr>
                  </a:outerShdw>
                </a:effectLst>
                <a:cs typeface="B Mitra" pitchFamily="2" charset="-78"/>
              </a:rPr>
              <a:t>البته برخی سؤالات می تواند جذب و ارتباط را دچار موانع و مشکلاتی سازد:</a:t>
            </a:r>
            <a:endParaRPr lang="en-US" sz="2400" b="1" dirty="0">
              <a:effectLst>
                <a:glow rad="101600">
                  <a:srgbClr val="FF9933">
                    <a:alpha val="60000"/>
                  </a:srgbClr>
                </a:glow>
                <a:outerShdw blurRad="38100" dist="38100" dir="2700000" algn="tl">
                  <a:srgbClr val="000000">
                    <a:alpha val="43137"/>
                  </a:srgbClr>
                </a:outerShdw>
              </a:effectLst>
              <a:cs typeface="B Mitra" pitchFamily="2" charset="-78"/>
            </a:endParaRPr>
          </a:p>
        </p:txBody>
      </p:sp>
      <p:sp>
        <p:nvSpPr>
          <p:cNvPr id="7" name="TextBox 6"/>
          <p:cNvSpPr txBox="1"/>
          <p:nvPr/>
        </p:nvSpPr>
        <p:spPr>
          <a:xfrm>
            <a:off x="4114800" y="3886200"/>
            <a:ext cx="4191000" cy="461665"/>
          </a:xfrm>
          <a:prstGeom prst="rect">
            <a:avLst/>
          </a:prstGeom>
          <a:noFill/>
        </p:spPr>
        <p:txBody>
          <a:bodyPr wrap="square" rtlCol="0">
            <a:spAutoFit/>
          </a:bodyPr>
          <a:lstStyle/>
          <a:p>
            <a:pPr algn="r" rtl="1"/>
            <a:r>
              <a:rPr lang="fa-IR" sz="2400" b="1" dirty="0">
                <a:effectLst>
                  <a:glow rad="101600">
                    <a:srgbClr val="FF9933">
                      <a:alpha val="60000"/>
                    </a:srgbClr>
                  </a:glow>
                  <a:outerShdw blurRad="38100" dist="38100" dir="2700000" algn="tl">
                    <a:srgbClr val="000000">
                      <a:alpha val="43137"/>
                    </a:srgbClr>
                  </a:outerShdw>
                </a:effectLst>
                <a:cs typeface="B Mitra" pitchFamily="2" charset="-78"/>
              </a:rPr>
              <a:t>* تجسس در امور شخصی دیگران؛</a:t>
            </a:r>
            <a:endParaRPr lang="en-US" sz="2400" b="1" dirty="0">
              <a:effectLst>
                <a:glow rad="101600">
                  <a:srgbClr val="FF9933">
                    <a:alpha val="60000"/>
                  </a:srgbClr>
                </a:glow>
                <a:outerShdw blurRad="38100" dist="38100" dir="2700000" algn="tl">
                  <a:srgbClr val="000000">
                    <a:alpha val="43137"/>
                  </a:srgbClr>
                </a:outerShdw>
              </a:effectLst>
              <a:cs typeface="B Mitra" pitchFamily="2" charset="-78"/>
            </a:endParaRPr>
          </a:p>
        </p:txBody>
      </p:sp>
      <p:sp>
        <p:nvSpPr>
          <p:cNvPr id="8" name="TextBox 7"/>
          <p:cNvSpPr txBox="1"/>
          <p:nvPr/>
        </p:nvSpPr>
        <p:spPr>
          <a:xfrm>
            <a:off x="914400" y="4338935"/>
            <a:ext cx="7391400" cy="461665"/>
          </a:xfrm>
          <a:prstGeom prst="rect">
            <a:avLst/>
          </a:prstGeom>
          <a:noFill/>
        </p:spPr>
        <p:txBody>
          <a:bodyPr wrap="square" rtlCol="0">
            <a:spAutoFit/>
          </a:bodyPr>
          <a:lstStyle/>
          <a:p>
            <a:pPr algn="r" rtl="1"/>
            <a:r>
              <a:rPr lang="fa-IR" sz="2400" b="1" dirty="0">
                <a:effectLst>
                  <a:glow rad="101600">
                    <a:srgbClr val="FF9933">
                      <a:alpha val="60000"/>
                    </a:srgbClr>
                  </a:glow>
                  <a:outerShdw blurRad="38100" dist="38100" dir="2700000" algn="tl">
                    <a:srgbClr val="000000">
                      <a:alpha val="43137"/>
                    </a:srgbClr>
                  </a:outerShdw>
                </a:effectLst>
                <a:cs typeface="B Mitra" pitchFamily="2" charset="-78"/>
              </a:rPr>
              <a:t>*</a:t>
            </a:r>
            <a:r>
              <a:rPr lang="fa-IR" sz="2400" dirty="0">
                <a:effectLst>
                  <a:outerShdw blurRad="38100" dist="38100" dir="2700000" algn="tl">
                    <a:srgbClr val="000000">
                      <a:alpha val="43137"/>
                    </a:srgbClr>
                  </a:outerShdw>
                </a:effectLst>
                <a:cs typeface="B Mitra" pitchFamily="2" charset="-78"/>
              </a:rPr>
              <a:t> </a:t>
            </a:r>
            <a:r>
              <a:rPr lang="fa-IR" sz="2400" b="1" dirty="0">
                <a:effectLst>
                  <a:glow rad="101600">
                    <a:srgbClr val="FF9933">
                      <a:alpha val="60000"/>
                    </a:srgbClr>
                  </a:glow>
                  <a:outerShdw blurRad="38100" dist="38100" dir="2700000" algn="tl">
                    <a:srgbClr val="000000">
                      <a:alpha val="43137"/>
                    </a:srgbClr>
                  </a:outerShdw>
                </a:effectLst>
                <a:cs typeface="B Mitra" pitchFamily="2" charset="-78"/>
              </a:rPr>
              <a:t>سؤال تمسخر آمیز که باعث تخریب شخصیت مخاطب شود؛</a:t>
            </a:r>
            <a:endParaRPr lang="en-US" sz="2400" b="1" dirty="0">
              <a:effectLst>
                <a:glow rad="101600">
                  <a:srgbClr val="FF9933">
                    <a:alpha val="60000"/>
                  </a:srgbClr>
                </a:glow>
                <a:outerShdw blurRad="38100" dist="38100" dir="2700000" algn="tl">
                  <a:srgbClr val="000000">
                    <a:alpha val="43137"/>
                  </a:srgbClr>
                </a:outerShdw>
              </a:effectLst>
              <a:cs typeface="B Mitra" pitchFamily="2" charset="-78"/>
            </a:endParaRPr>
          </a:p>
        </p:txBody>
      </p:sp>
      <p:sp>
        <p:nvSpPr>
          <p:cNvPr id="9" name="TextBox 8"/>
          <p:cNvSpPr txBox="1"/>
          <p:nvPr/>
        </p:nvSpPr>
        <p:spPr>
          <a:xfrm>
            <a:off x="228600" y="4960203"/>
            <a:ext cx="8077200" cy="830997"/>
          </a:xfrm>
          <a:prstGeom prst="rect">
            <a:avLst/>
          </a:prstGeom>
          <a:noFill/>
        </p:spPr>
        <p:txBody>
          <a:bodyPr wrap="square" rtlCol="0">
            <a:spAutoFit/>
          </a:bodyPr>
          <a:lstStyle/>
          <a:p>
            <a:pPr algn="just" rtl="1"/>
            <a:r>
              <a:rPr lang="fa-IR" sz="2400" b="1" dirty="0">
                <a:effectLst>
                  <a:glow rad="101600">
                    <a:srgbClr val="FF9933">
                      <a:alpha val="60000"/>
                    </a:srgbClr>
                  </a:glow>
                  <a:outerShdw blurRad="38100" dist="38100" dir="2700000" algn="tl">
                    <a:srgbClr val="000000">
                      <a:alpha val="43137"/>
                    </a:srgbClr>
                  </a:outerShdw>
                </a:effectLst>
                <a:cs typeface="B Mitra" pitchFamily="2" charset="-78"/>
              </a:rPr>
              <a:t>* پاسخ سؤال برای مخاطب سخت باشد( فراموش نشود که هدف جذب است نه چیز دیگر)؛</a:t>
            </a:r>
            <a:endParaRPr lang="en-US" sz="2400" b="1" dirty="0">
              <a:effectLst>
                <a:glow rad="101600">
                  <a:srgbClr val="FF9933">
                    <a:alpha val="60000"/>
                  </a:srgbClr>
                </a:glow>
                <a:outerShdw blurRad="38100" dist="38100" dir="2700000" algn="tl">
                  <a:srgbClr val="000000">
                    <a:alpha val="43137"/>
                  </a:srgbClr>
                </a:outerShdw>
              </a:effectLst>
              <a:cs typeface="B Mitra" pitchFamily="2" charset="-78"/>
            </a:endParaRPr>
          </a:p>
        </p:txBody>
      </p:sp>
      <p:sp>
        <p:nvSpPr>
          <p:cNvPr id="10" name="TextBox 9"/>
          <p:cNvSpPr txBox="1"/>
          <p:nvPr/>
        </p:nvSpPr>
        <p:spPr>
          <a:xfrm>
            <a:off x="2133600" y="5710535"/>
            <a:ext cx="6172200" cy="461665"/>
          </a:xfrm>
          <a:prstGeom prst="rect">
            <a:avLst/>
          </a:prstGeom>
          <a:noFill/>
        </p:spPr>
        <p:txBody>
          <a:bodyPr wrap="square" rtlCol="0">
            <a:spAutoFit/>
          </a:bodyPr>
          <a:lstStyle/>
          <a:p>
            <a:pPr algn="r" rtl="1"/>
            <a:r>
              <a:rPr lang="fa-IR" sz="2400" b="1" dirty="0">
                <a:effectLst>
                  <a:glow rad="101600">
                    <a:srgbClr val="FF9933">
                      <a:alpha val="60000"/>
                    </a:srgbClr>
                  </a:glow>
                  <a:outerShdw blurRad="38100" dist="38100" dir="2700000" algn="tl">
                    <a:srgbClr val="000000">
                      <a:alpha val="43137"/>
                    </a:srgbClr>
                  </a:outerShdw>
                </a:effectLst>
                <a:cs typeface="B Mitra" pitchFamily="2" charset="-78"/>
              </a:rPr>
              <a:t>*طرح سؤال همراه با توجه و ابراز علاقه و محبت باشد.</a:t>
            </a:r>
            <a:endParaRPr lang="en-US" sz="2400" b="1" dirty="0">
              <a:effectLst>
                <a:glow rad="101600">
                  <a:srgbClr val="FF9933">
                    <a:alpha val="60000"/>
                  </a:srgbClr>
                </a:glow>
                <a:outerShdw blurRad="38100" dist="38100" dir="2700000" algn="tl">
                  <a:srgbClr val="000000">
                    <a:alpha val="43137"/>
                  </a:srgbClr>
                </a:outerShdw>
              </a:effectLst>
              <a:cs typeface="B Mitra" pitchFamily="2" charset="-78"/>
            </a:endParaRPr>
          </a:p>
        </p:txBody>
      </p:sp>
      <p:pic>
        <p:nvPicPr>
          <p:cNvPr id="12" name="Picture 5" descr="C:\Documents and Settings\Administrator\My Documents\My Pictures\bandsrings_data\ring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76200"/>
            <a:ext cx="1295400" cy="1295400"/>
          </a:xfrm>
          <a:prstGeom prst="rect">
            <a:avLst/>
          </a:prstGeom>
          <a:noFill/>
        </p:spPr>
      </p:pic>
      <p:sp>
        <p:nvSpPr>
          <p:cNvPr id="14" name="TextBox 13"/>
          <p:cNvSpPr txBox="1"/>
          <p:nvPr/>
        </p:nvSpPr>
        <p:spPr>
          <a:xfrm>
            <a:off x="152400" y="420469"/>
            <a:ext cx="990600" cy="646331"/>
          </a:xfrm>
          <a:prstGeom prst="rect">
            <a:avLst/>
          </a:prstGeom>
          <a:noFill/>
        </p:spPr>
        <p:txBody>
          <a:bodyPr wrap="square" rtlCol="0">
            <a:spAutoFit/>
          </a:bodyPr>
          <a:lstStyle/>
          <a:p>
            <a:pPr algn="r"/>
            <a:r>
              <a:rPr lang="fa-IR" dirty="0">
                <a:effectLst>
                  <a:outerShdw blurRad="38100" dist="38100" dir="2700000" algn="tl">
                    <a:srgbClr val="000000">
                      <a:alpha val="43137"/>
                    </a:srgbClr>
                  </a:outerShdw>
                </a:effectLst>
                <a:cs typeface="B Mitra" pitchFamily="2" charset="-78"/>
              </a:rPr>
              <a:t>   کلید</a:t>
            </a:r>
            <a:r>
              <a:rPr lang="fa-IR" sz="400" dirty="0">
                <a:effectLst>
                  <a:outerShdw blurRad="38100" dist="38100" dir="2700000" algn="tl">
                    <a:srgbClr val="000000">
                      <a:alpha val="43137"/>
                    </a:srgbClr>
                  </a:outerShdw>
                </a:effectLst>
                <a:cs typeface="B Mitra" pitchFamily="2" charset="-78"/>
              </a:rPr>
              <a:t> </a:t>
            </a:r>
            <a:r>
              <a:rPr lang="fa-IR" dirty="0">
                <a:effectLst>
                  <a:outerShdw blurRad="38100" dist="38100" dir="2700000" algn="tl">
                    <a:srgbClr val="000000">
                      <a:alpha val="43137"/>
                    </a:srgbClr>
                  </a:outerShdw>
                </a:effectLst>
                <a:cs typeface="B Mitra" pitchFamily="2" charset="-78"/>
              </a:rPr>
              <a:t>های      جذب</a:t>
            </a:r>
            <a:endParaRPr lang="en-US" dirty="0">
              <a:effectLst>
                <a:outerShdw blurRad="38100" dist="38100" dir="2700000" algn="tl">
                  <a:srgbClr val="000000">
                    <a:alpha val="43137"/>
                  </a:srgbClr>
                </a:outerShdw>
              </a:effectLst>
              <a:cs typeface="B Mitra" pitchFamily="2" charset="-78"/>
            </a:endParaRP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iterate type="lt">
                                    <p:tmPct val="0"/>
                                  </p:iterate>
                                  <p:childTnLst>
                                    <p:animClr clrSpc="rgb" dir="cw">
                                      <p:cBhvr override="childStyle">
                                        <p:cTn id="6" dur="250" autoRev="1" fill="hold"/>
                                        <p:tgtEl>
                                          <p:spTgt spid="14"/>
                                        </p:tgtEl>
                                        <p:attrNameLst>
                                          <p:attrName>style.color</p:attrName>
                                        </p:attrNameLst>
                                      </p:cBhvr>
                                      <p:to>
                                        <a:schemeClr val="bg1"/>
                                      </p:to>
                                    </p:animClr>
                                    <p:animClr clrSpc="rgb" dir="cw">
                                      <p:cBhvr>
                                        <p:cTn id="7" dur="250" autoRev="1" fill="hold"/>
                                        <p:tgtEl>
                                          <p:spTgt spid="14"/>
                                        </p:tgtEl>
                                        <p:attrNameLst>
                                          <p:attrName>fillcolor</p:attrName>
                                        </p:attrNameLst>
                                      </p:cBhvr>
                                      <p:to>
                                        <a:schemeClr val="bg1"/>
                                      </p:to>
                                    </p:animClr>
                                    <p:set>
                                      <p:cBhvr>
                                        <p:cTn id="8" dur="250" autoRev="1" fill="hold"/>
                                        <p:tgtEl>
                                          <p:spTgt spid="14"/>
                                        </p:tgtEl>
                                        <p:attrNameLst>
                                          <p:attrName>fill.type</p:attrName>
                                        </p:attrNameLst>
                                      </p:cBhvr>
                                      <p:to>
                                        <p:strVal val="solid"/>
                                      </p:to>
                                    </p:set>
                                    <p:set>
                                      <p:cBhvr>
                                        <p:cTn id="9" dur="250" autoRev="1" fill="hold"/>
                                        <p:tgtEl>
                                          <p:spTgt spid="14"/>
                                        </p:tgtEl>
                                        <p:attrNameLst>
                                          <p:attrName>fill.on</p:attrName>
                                        </p:attrNameLst>
                                      </p:cBhvr>
                                      <p:to>
                                        <p:strVal val="true"/>
                                      </p:to>
                                    </p:set>
                                  </p:childTnLst>
                                </p:cTn>
                              </p:par>
                            </p:childTnLst>
                          </p:cTn>
                        </p:par>
                        <p:par>
                          <p:cTn id="10" fill="hold">
                            <p:stCondLst>
                              <p:cond delay="500"/>
                            </p:stCondLst>
                            <p:childTnLst>
                              <p:par>
                                <p:cTn id="11" presetID="2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lide(fromBottom)">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lide(fromBottom)">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slide(fromBottom)">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lide(fromBottom)">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lide(fromBottom)">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slide(fromBottom)">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Administrator\My Documents\My Pictures\وکتور\colourback_16001.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noFill/>
        </p:spPr>
      </p:pic>
      <p:sp>
        <p:nvSpPr>
          <p:cNvPr id="4" name="TextBox 3"/>
          <p:cNvSpPr txBox="1"/>
          <p:nvPr/>
        </p:nvSpPr>
        <p:spPr>
          <a:xfrm>
            <a:off x="3124200" y="609600"/>
            <a:ext cx="4191000" cy="584775"/>
          </a:xfrm>
          <a:prstGeom prst="rect">
            <a:avLst/>
          </a:prstGeom>
          <a:noFill/>
        </p:spPr>
        <p:txBody>
          <a:bodyPr wrap="square" rtlCol="0">
            <a:spAutoFit/>
          </a:bodyPr>
          <a:lstStyle/>
          <a:p>
            <a:pPr algn="r" rtl="1"/>
            <a:r>
              <a:rPr lang="fa-IR" sz="3200" b="1" dirty="0">
                <a:solidFill>
                  <a:srgbClr val="FFC000"/>
                </a:solidFill>
                <a:effectLst>
                  <a:outerShdw blurRad="38100" dist="38100" dir="2700000" algn="tl">
                    <a:srgbClr val="000000">
                      <a:alpha val="43137"/>
                    </a:srgbClr>
                  </a:outerShdw>
                </a:effectLst>
                <a:cs typeface="B Mitra" pitchFamily="2" charset="-78"/>
              </a:rPr>
              <a:t>8. بی اعتنایی و کناره گیری</a:t>
            </a:r>
            <a:endParaRPr lang="en-US" sz="3200" b="1" dirty="0">
              <a:solidFill>
                <a:srgbClr val="FFC000"/>
              </a:solidFill>
              <a:effectLst>
                <a:outerShdw blurRad="38100" dist="38100" dir="2700000" algn="tl">
                  <a:srgbClr val="000000">
                    <a:alpha val="43137"/>
                  </a:srgbClr>
                </a:outerShdw>
              </a:effectLst>
              <a:cs typeface="B Mitra" pitchFamily="2" charset="-78"/>
            </a:endParaRPr>
          </a:p>
        </p:txBody>
      </p:sp>
      <p:sp>
        <p:nvSpPr>
          <p:cNvPr id="5" name="TextBox 4"/>
          <p:cNvSpPr txBox="1"/>
          <p:nvPr/>
        </p:nvSpPr>
        <p:spPr>
          <a:xfrm>
            <a:off x="609600" y="1524000"/>
            <a:ext cx="8001000" cy="2308324"/>
          </a:xfrm>
          <a:prstGeom prst="rect">
            <a:avLst/>
          </a:prstGeom>
          <a:noFill/>
        </p:spPr>
        <p:txBody>
          <a:bodyPr wrap="square" rtlCol="0">
            <a:spAutoFit/>
          </a:bodyPr>
          <a:lstStyle/>
          <a:p>
            <a:pPr algn="justLow" rtl="1">
              <a:lnSpc>
                <a:spcPct val="150000"/>
              </a:lnSpc>
            </a:pPr>
            <a:r>
              <a:rPr lang="fa-IR" sz="2400" b="1" dirty="0">
                <a:effectLst>
                  <a:glow rad="101600">
                    <a:schemeClr val="accent6">
                      <a:satMod val="175000"/>
                      <a:alpha val="40000"/>
                    </a:schemeClr>
                  </a:glow>
                  <a:outerShdw blurRad="38100" dist="38100" dir="2700000" algn="tl">
                    <a:srgbClr val="000000">
                      <a:alpha val="43137"/>
                    </a:srgbClr>
                  </a:outerShdw>
                </a:effectLst>
                <a:cs typeface="B Mitra" pitchFamily="2" charset="-78"/>
              </a:rPr>
              <a:t>در بعضی از موارد خاص و در جذب افراد خاص، بعضاً بی</a:t>
            </a:r>
            <a:r>
              <a:rPr lang="fa-IR" sz="1050" b="1" dirty="0">
                <a:effectLst>
                  <a:glow rad="101600">
                    <a:schemeClr val="accent6">
                      <a:satMod val="175000"/>
                      <a:alpha val="40000"/>
                    </a:schemeClr>
                  </a:glow>
                  <a:outerShdw blurRad="38100" dist="38100" dir="2700000" algn="tl">
                    <a:srgbClr val="000000">
                      <a:alpha val="43137"/>
                    </a:srgbClr>
                  </a:outerShdw>
                </a:effectLst>
                <a:cs typeface="B Mitra" pitchFamily="2" charset="-78"/>
              </a:rPr>
              <a:t> </a:t>
            </a:r>
            <a:r>
              <a:rPr lang="fa-IR" sz="2400" b="1" dirty="0">
                <a:effectLst>
                  <a:glow rad="101600">
                    <a:schemeClr val="accent6">
                      <a:satMod val="175000"/>
                      <a:alpha val="40000"/>
                    </a:schemeClr>
                  </a:glow>
                  <a:outerShdw blurRad="38100" dist="38100" dir="2700000" algn="tl">
                    <a:srgbClr val="000000">
                      <a:alpha val="43137"/>
                    </a:srgbClr>
                  </a:outerShdw>
                </a:effectLst>
                <a:cs typeface="B Mitra" pitchFamily="2" charset="-78"/>
              </a:rPr>
              <a:t>اعتنا بودن به فرد باعث جذب وی می</a:t>
            </a:r>
            <a:r>
              <a:rPr lang="fa-IR" sz="900" b="1" dirty="0">
                <a:effectLst>
                  <a:glow rad="101600">
                    <a:schemeClr val="accent6">
                      <a:satMod val="175000"/>
                      <a:alpha val="40000"/>
                    </a:schemeClr>
                  </a:glow>
                  <a:outerShdw blurRad="38100" dist="38100" dir="2700000" algn="tl">
                    <a:srgbClr val="000000">
                      <a:alpha val="43137"/>
                    </a:srgbClr>
                  </a:outerShdw>
                </a:effectLst>
                <a:cs typeface="B Mitra" pitchFamily="2" charset="-78"/>
              </a:rPr>
              <a:t> </a:t>
            </a:r>
            <a:r>
              <a:rPr lang="fa-IR" sz="2400" b="1" dirty="0">
                <a:effectLst>
                  <a:glow rad="101600">
                    <a:schemeClr val="accent6">
                      <a:satMod val="175000"/>
                      <a:alpha val="40000"/>
                    </a:schemeClr>
                  </a:glow>
                  <a:outerShdw blurRad="38100" dist="38100" dir="2700000" algn="tl">
                    <a:srgbClr val="000000">
                      <a:alpha val="43137"/>
                    </a:srgbClr>
                  </a:outerShdw>
                </a:effectLst>
                <a:cs typeface="B Mitra" pitchFamily="2" charset="-78"/>
              </a:rPr>
              <a:t>گردد؛ مانند مادری که برای ایجاد توجه و شوق ارتباطِ دوستی در فرزند، با وی به طور مدبرانه قهر می</a:t>
            </a:r>
            <a:r>
              <a:rPr lang="fa-IR" sz="800" b="1" dirty="0">
                <a:effectLst>
                  <a:glow rad="101600">
                    <a:schemeClr val="accent6">
                      <a:satMod val="175000"/>
                      <a:alpha val="40000"/>
                    </a:schemeClr>
                  </a:glow>
                  <a:outerShdw blurRad="38100" dist="38100" dir="2700000" algn="tl">
                    <a:srgbClr val="000000">
                      <a:alpha val="43137"/>
                    </a:srgbClr>
                  </a:outerShdw>
                </a:effectLst>
                <a:cs typeface="B Mitra" pitchFamily="2" charset="-78"/>
              </a:rPr>
              <a:t> </a:t>
            </a:r>
            <a:r>
              <a:rPr lang="fa-IR" sz="2400" b="1" dirty="0">
                <a:effectLst>
                  <a:glow rad="101600">
                    <a:schemeClr val="accent6">
                      <a:satMod val="175000"/>
                      <a:alpha val="40000"/>
                    </a:schemeClr>
                  </a:glow>
                  <a:outerShdw blurRad="38100" dist="38100" dir="2700000" algn="tl">
                    <a:srgbClr val="000000">
                      <a:alpha val="43137"/>
                    </a:srgbClr>
                  </a:outerShdw>
                </a:effectLst>
                <a:cs typeface="B Mitra" pitchFamily="2" charset="-78"/>
              </a:rPr>
              <a:t>کند و با بی</a:t>
            </a:r>
            <a:r>
              <a:rPr lang="fa-IR" sz="1000" b="1" dirty="0">
                <a:effectLst>
                  <a:glow rad="101600">
                    <a:schemeClr val="accent6">
                      <a:satMod val="175000"/>
                      <a:alpha val="40000"/>
                    </a:schemeClr>
                  </a:glow>
                  <a:outerShdw blurRad="38100" dist="38100" dir="2700000" algn="tl">
                    <a:srgbClr val="000000">
                      <a:alpha val="43137"/>
                    </a:srgbClr>
                  </a:outerShdw>
                </a:effectLst>
                <a:cs typeface="B Mitra" pitchFamily="2" charset="-78"/>
              </a:rPr>
              <a:t> </a:t>
            </a:r>
            <a:r>
              <a:rPr lang="fa-IR" sz="2400" b="1" dirty="0">
                <a:effectLst>
                  <a:glow rad="101600">
                    <a:schemeClr val="accent6">
                      <a:satMod val="175000"/>
                      <a:alpha val="40000"/>
                    </a:schemeClr>
                  </a:glow>
                  <a:outerShdw blurRad="38100" dist="38100" dir="2700000" algn="tl">
                    <a:srgbClr val="000000">
                      <a:alpha val="43137"/>
                    </a:srgbClr>
                  </a:outerShdw>
                </a:effectLst>
                <a:cs typeface="B Mitra" pitchFamily="2" charset="-78"/>
              </a:rPr>
              <a:t>اعتنایی به او باعث تقویت ارتباط خود با فرزند می</a:t>
            </a:r>
            <a:r>
              <a:rPr lang="fa-IR" sz="800" b="1" dirty="0">
                <a:effectLst>
                  <a:glow rad="101600">
                    <a:schemeClr val="accent6">
                      <a:satMod val="175000"/>
                      <a:alpha val="40000"/>
                    </a:schemeClr>
                  </a:glow>
                  <a:outerShdw blurRad="38100" dist="38100" dir="2700000" algn="tl">
                    <a:srgbClr val="000000">
                      <a:alpha val="43137"/>
                    </a:srgbClr>
                  </a:outerShdw>
                </a:effectLst>
                <a:cs typeface="B Mitra" pitchFamily="2" charset="-78"/>
              </a:rPr>
              <a:t> </a:t>
            </a:r>
            <a:r>
              <a:rPr lang="fa-IR" sz="2400" b="1" dirty="0">
                <a:effectLst>
                  <a:glow rad="101600">
                    <a:schemeClr val="accent6">
                      <a:satMod val="175000"/>
                      <a:alpha val="40000"/>
                    </a:schemeClr>
                  </a:glow>
                  <a:outerShdw blurRad="38100" dist="38100" dir="2700000" algn="tl">
                    <a:srgbClr val="000000">
                      <a:alpha val="43137"/>
                    </a:srgbClr>
                  </a:outerShdw>
                </a:effectLst>
                <a:cs typeface="B Mitra" pitchFamily="2" charset="-78"/>
              </a:rPr>
              <a:t>شود.</a:t>
            </a:r>
            <a:endParaRPr lang="en-US" sz="2400" b="1" dirty="0">
              <a:effectLst>
                <a:glow rad="101600">
                  <a:schemeClr val="accent6">
                    <a:satMod val="175000"/>
                    <a:alpha val="40000"/>
                  </a:schemeClr>
                </a:glow>
                <a:outerShdw blurRad="38100" dist="38100" dir="2700000" algn="tl">
                  <a:srgbClr val="000000">
                    <a:alpha val="43137"/>
                  </a:srgbClr>
                </a:outerShdw>
              </a:effectLst>
              <a:cs typeface="B Mitra" pitchFamily="2" charset="-78"/>
            </a:endParaRPr>
          </a:p>
        </p:txBody>
      </p:sp>
      <p:sp>
        <p:nvSpPr>
          <p:cNvPr id="6" name="TextBox 5"/>
          <p:cNvSpPr txBox="1"/>
          <p:nvPr/>
        </p:nvSpPr>
        <p:spPr>
          <a:xfrm>
            <a:off x="228600" y="4267200"/>
            <a:ext cx="8534400" cy="1569660"/>
          </a:xfrm>
          <a:prstGeom prst="rect">
            <a:avLst/>
          </a:prstGeom>
          <a:noFill/>
        </p:spPr>
        <p:txBody>
          <a:bodyPr wrap="square" rtlCol="0">
            <a:spAutoFit/>
          </a:bodyPr>
          <a:lstStyle/>
          <a:p>
            <a:pPr algn="justLow" rtl="1"/>
            <a:r>
              <a:rPr lang="fa-IR" sz="2400" b="1" dirty="0">
                <a:effectLst>
                  <a:glow rad="101600">
                    <a:schemeClr val="accent6">
                      <a:satMod val="175000"/>
                      <a:alpha val="40000"/>
                    </a:schemeClr>
                  </a:glow>
                  <a:outerShdw blurRad="38100" dist="38100" dir="2700000" algn="tl">
                    <a:srgbClr val="000000">
                      <a:alpha val="43137"/>
                    </a:srgbClr>
                  </a:outerShdw>
                </a:effectLst>
                <a:cs typeface="B Mitra" pitchFamily="2" charset="-78"/>
              </a:rPr>
              <a:t>نکته: </a:t>
            </a:r>
          </a:p>
          <a:p>
            <a:pPr algn="justLow" rtl="1">
              <a:lnSpc>
                <a:spcPct val="150000"/>
              </a:lnSpc>
            </a:pPr>
            <a:r>
              <a:rPr lang="fa-IR" sz="2400" b="1" dirty="0">
                <a:effectLst>
                  <a:glow rad="101600">
                    <a:schemeClr val="accent6">
                      <a:satMod val="175000"/>
                      <a:alpha val="40000"/>
                    </a:schemeClr>
                  </a:glow>
                  <a:outerShdw blurRad="38100" dist="38100" dir="2700000" algn="tl">
                    <a:srgbClr val="000000">
                      <a:alpha val="43137"/>
                    </a:srgbClr>
                  </a:outerShdw>
                </a:effectLst>
                <a:cs typeface="B Mitra" pitchFamily="2" charset="-78"/>
              </a:rPr>
              <a:t>به کار گیری این کلید، نیازمند یک روحیه شناسی خوب و مکان و زمان شناسی دقیق است، که این امر با تمرین و مهارت و مطالعه ی فراوان به دست خواهد آمد</a:t>
            </a:r>
            <a:r>
              <a:rPr lang="fa-IR" sz="2400" dirty="0">
                <a:effectLst>
                  <a:outerShdw blurRad="38100" dist="38100" dir="2700000" algn="tl">
                    <a:srgbClr val="000000">
                      <a:alpha val="43137"/>
                    </a:srgbClr>
                  </a:outerShdw>
                </a:effectLst>
                <a:cs typeface="B Mitra" pitchFamily="2" charset="-78"/>
              </a:rPr>
              <a:t>.</a:t>
            </a:r>
            <a:endParaRPr lang="en-US" sz="2400" dirty="0">
              <a:effectLst>
                <a:outerShdw blurRad="38100" dist="38100" dir="2700000" algn="tl">
                  <a:srgbClr val="000000">
                    <a:alpha val="43137"/>
                  </a:srgbClr>
                </a:outerShdw>
              </a:effectLst>
              <a:cs typeface="B Mitra" pitchFamily="2" charset="-78"/>
            </a:endParaRPr>
          </a:p>
        </p:txBody>
      </p:sp>
      <p:pic>
        <p:nvPicPr>
          <p:cNvPr id="8" name="Picture 5" descr="C:\Documents and Settings\Administrator\My Documents\My Pictures\bandsrings_data\ring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76200"/>
            <a:ext cx="1295400" cy="1295400"/>
          </a:xfrm>
          <a:prstGeom prst="rect">
            <a:avLst/>
          </a:prstGeom>
          <a:noFill/>
        </p:spPr>
      </p:pic>
      <p:sp>
        <p:nvSpPr>
          <p:cNvPr id="10" name="TextBox 9"/>
          <p:cNvSpPr txBox="1"/>
          <p:nvPr/>
        </p:nvSpPr>
        <p:spPr>
          <a:xfrm>
            <a:off x="152400" y="420469"/>
            <a:ext cx="990600" cy="646331"/>
          </a:xfrm>
          <a:prstGeom prst="rect">
            <a:avLst/>
          </a:prstGeom>
          <a:noFill/>
        </p:spPr>
        <p:txBody>
          <a:bodyPr wrap="square" rtlCol="0">
            <a:spAutoFit/>
          </a:bodyPr>
          <a:lstStyle/>
          <a:p>
            <a:pPr algn="r"/>
            <a:r>
              <a:rPr lang="fa-IR" dirty="0">
                <a:effectLst>
                  <a:outerShdw blurRad="38100" dist="38100" dir="2700000" algn="tl">
                    <a:srgbClr val="000000">
                      <a:alpha val="43137"/>
                    </a:srgbClr>
                  </a:outerShdw>
                </a:effectLst>
                <a:cs typeface="B Mitra" pitchFamily="2" charset="-78"/>
              </a:rPr>
              <a:t>   کلید</a:t>
            </a:r>
            <a:r>
              <a:rPr lang="fa-IR" sz="400" dirty="0">
                <a:effectLst>
                  <a:outerShdw blurRad="38100" dist="38100" dir="2700000" algn="tl">
                    <a:srgbClr val="000000">
                      <a:alpha val="43137"/>
                    </a:srgbClr>
                  </a:outerShdw>
                </a:effectLst>
                <a:cs typeface="B Mitra" pitchFamily="2" charset="-78"/>
              </a:rPr>
              <a:t> </a:t>
            </a:r>
            <a:r>
              <a:rPr lang="fa-IR" dirty="0">
                <a:effectLst>
                  <a:outerShdw blurRad="38100" dist="38100" dir="2700000" algn="tl">
                    <a:srgbClr val="000000">
                      <a:alpha val="43137"/>
                    </a:srgbClr>
                  </a:outerShdw>
                </a:effectLst>
                <a:cs typeface="B Mitra" pitchFamily="2" charset="-78"/>
              </a:rPr>
              <a:t>های      جذب</a:t>
            </a:r>
            <a:endParaRPr lang="en-US" dirty="0">
              <a:effectLst>
                <a:outerShdw blurRad="38100" dist="38100" dir="2700000" algn="tl">
                  <a:srgbClr val="000000">
                    <a:alpha val="43137"/>
                  </a:srgbClr>
                </a:outerShdw>
              </a:effectLst>
              <a:cs typeface="B Mitra" pitchFamily="2" charset="-78"/>
            </a:endParaRP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iterate type="lt">
                                    <p:tmPct val="0"/>
                                  </p:iterate>
                                  <p:childTnLst>
                                    <p:animClr clrSpc="rgb" dir="cw">
                                      <p:cBhvr override="childStyle">
                                        <p:cTn id="6" dur="250" autoRev="1" fill="hold"/>
                                        <p:tgtEl>
                                          <p:spTgt spid="10"/>
                                        </p:tgtEl>
                                        <p:attrNameLst>
                                          <p:attrName>style.color</p:attrName>
                                        </p:attrNameLst>
                                      </p:cBhvr>
                                      <p:to>
                                        <a:schemeClr val="bg1"/>
                                      </p:to>
                                    </p:animClr>
                                    <p:animClr clrSpc="rgb" dir="cw">
                                      <p:cBhvr>
                                        <p:cTn id="7" dur="250" autoRev="1" fill="hold"/>
                                        <p:tgtEl>
                                          <p:spTgt spid="10"/>
                                        </p:tgtEl>
                                        <p:attrNameLst>
                                          <p:attrName>fillcolor</p:attrName>
                                        </p:attrNameLst>
                                      </p:cBhvr>
                                      <p:to>
                                        <a:schemeClr val="bg1"/>
                                      </p:to>
                                    </p:animClr>
                                    <p:set>
                                      <p:cBhvr>
                                        <p:cTn id="8" dur="250" autoRev="1" fill="hold"/>
                                        <p:tgtEl>
                                          <p:spTgt spid="10"/>
                                        </p:tgtEl>
                                        <p:attrNameLst>
                                          <p:attrName>fill.type</p:attrName>
                                        </p:attrNameLst>
                                      </p:cBhvr>
                                      <p:to>
                                        <p:strVal val="solid"/>
                                      </p:to>
                                    </p:set>
                                    <p:set>
                                      <p:cBhvr>
                                        <p:cTn id="9" dur="250" autoRev="1" fill="hold"/>
                                        <p:tgtEl>
                                          <p:spTgt spid="10"/>
                                        </p:tgtEl>
                                        <p:attrNameLst>
                                          <p:attrName>fill.on</p:attrName>
                                        </p:attrNameLst>
                                      </p:cBhvr>
                                      <p:to>
                                        <p:strVal val="true"/>
                                      </p:to>
                                    </p:set>
                                  </p:childTnLst>
                                </p:cTn>
                              </p:par>
                            </p:childTnLst>
                          </p:cTn>
                        </p:par>
                        <p:par>
                          <p:cTn id="10" fill="hold">
                            <p:stCondLst>
                              <p:cond delay="500"/>
                            </p:stCondLst>
                            <p:childTnLst>
                              <p:par>
                                <p:cTn id="11" presetID="2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amond(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amond(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Documents and Settings\Administrator\My Documents\My Pictures\وکتور\colourback_16001.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TextBox 3"/>
          <p:cNvSpPr txBox="1"/>
          <p:nvPr/>
        </p:nvSpPr>
        <p:spPr>
          <a:xfrm>
            <a:off x="2667000" y="685800"/>
            <a:ext cx="3657600" cy="369332"/>
          </a:xfrm>
          <a:prstGeom prst="rect">
            <a:avLst/>
          </a:prstGeom>
          <a:noFill/>
        </p:spPr>
        <p:txBody>
          <a:bodyPr wrap="square" rtlCol="0">
            <a:spAutoFit/>
          </a:bodyPr>
          <a:lstStyle/>
          <a:p>
            <a:pPr algn="ctr" rtl="1"/>
            <a:r>
              <a:rPr lang="fa-IR" dirty="0">
                <a:effectLst>
                  <a:outerShdw blurRad="38100" dist="38100" dir="2700000" algn="tl">
                    <a:srgbClr val="000000">
                      <a:alpha val="43137"/>
                    </a:srgbClr>
                  </a:outerShdw>
                </a:effectLst>
                <a:cs typeface="B Titr" pitchFamily="2" charset="-78"/>
              </a:rPr>
              <a:t>دسته بندی افراد برای جذب</a:t>
            </a:r>
            <a:endParaRPr lang="en-US" dirty="0">
              <a:effectLst>
                <a:outerShdw blurRad="38100" dist="38100" dir="2700000" algn="tl">
                  <a:srgbClr val="000000">
                    <a:alpha val="43137"/>
                  </a:srgbClr>
                </a:outerShdw>
              </a:effectLst>
              <a:cs typeface="B Titr" pitchFamily="2" charset="-78"/>
            </a:endParaRPr>
          </a:p>
        </p:txBody>
      </p:sp>
      <p:graphicFrame>
        <p:nvGraphicFramePr>
          <p:cNvPr id="9" name="Table 8"/>
          <p:cNvGraphicFramePr>
            <a:graphicFrameLocks noGrp="1"/>
          </p:cNvGraphicFramePr>
          <p:nvPr/>
        </p:nvGraphicFramePr>
        <p:xfrm>
          <a:off x="1524000" y="1219200"/>
          <a:ext cx="6324600" cy="3962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370840">
                <a:tc>
                  <a:txBody>
                    <a:bodyPr/>
                    <a:lstStyle/>
                    <a:p>
                      <a:pPr algn="ctr" rtl="1"/>
                      <a:r>
                        <a:rPr lang="fa-IR" sz="2000" dirty="0">
                          <a:effectLst>
                            <a:outerShdw blurRad="38100" dist="38100" dir="2700000" algn="tl">
                              <a:srgbClr val="000000">
                                <a:alpha val="43137"/>
                              </a:srgbClr>
                            </a:outerShdw>
                          </a:effectLst>
                          <a:cs typeface="B Titr" pitchFamily="2" charset="-78"/>
                        </a:rPr>
                        <a:t>خصوصیات</a:t>
                      </a:r>
                      <a:endParaRPr lang="en-US" sz="2000" dirty="0">
                        <a:effectLst>
                          <a:outerShdw blurRad="38100" dist="38100" dir="2700000" algn="tl">
                            <a:srgbClr val="000000">
                              <a:alpha val="43137"/>
                            </a:srgbClr>
                          </a:outerShdw>
                        </a:effectLst>
                        <a:cs typeface="B Titr" pitchFamily="2" charset="-78"/>
                      </a:endParaRPr>
                    </a:p>
                  </a:txBody>
                  <a:tcPr/>
                </a:tc>
                <a:tc>
                  <a:txBody>
                    <a:bodyPr/>
                    <a:lstStyle/>
                    <a:p>
                      <a:pPr algn="ctr"/>
                      <a:r>
                        <a:rPr lang="fa-IR" sz="2000" dirty="0">
                          <a:effectLst>
                            <a:outerShdw blurRad="38100" dist="38100" dir="2700000" algn="tl">
                              <a:srgbClr val="000000">
                                <a:alpha val="43137"/>
                              </a:srgbClr>
                            </a:outerShdw>
                          </a:effectLst>
                          <a:cs typeface="B Titr" pitchFamily="2" charset="-78"/>
                        </a:rPr>
                        <a:t>روحیه</a:t>
                      </a:r>
                      <a:endParaRPr lang="en-US" sz="2000" dirty="0">
                        <a:effectLst>
                          <a:outerShdw blurRad="38100" dist="38100" dir="2700000" algn="tl">
                            <a:srgbClr val="000000">
                              <a:alpha val="43137"/>
                            </a:srgbClr>
                          </a:outerShdw>
                        </a:effectLst>
                        <a:cs typeface="B Titr" pitchFamily="2" charset="-78"/>
                      </a:endParaRPr>
                    </a:p>
                  </a:txBody>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1524000" y="1676400"/>
          <a:ext cx="6324600" cy="10058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370840">
                <a:tc>
                  <a:txBody>
                    <a:bodyPr/>
                    <a:lstStyle/>
                    <a:p>
                      <a:pPr algn="just" rtl="1"/>
                      <a:r>
                        <a:rPr lang="fa-IR" sz="2000" b="1" dirty="0">
                          <a:effectLst>
                            <a:outerShdw blurRad="38100" dist="38100" dir="2700000" algn="tl">
                              <a:srgbClr val="000000">
                                <a:alpha val="43137"/>
                              </a:srgbClr>
                            </a:outerShdw>
                          </a:effectLst>
                          <a:cs typeface="B Mitra" pitchFamily="2" charset="-78"/>
                        </a:rPr>
                        <a:t>در نگاه اول آشنا هستند، زود انس می</a:t>
                      </a:r>
                      <a:r>
                        <a:rPr lang="fa-IR" sz="200" b="1" dirty="0">
                          <a:effectLst>
                            <a:outerShdw blurRad="38100" dist="38100" dir="2700000" algn="tl">
                              <a:srgbClr val="000000">
                                <a:alpha val="43137"/>
                              </a:srgbClr>
                            </a:outerShdw>
                          </a:effectLst>
                          <a:cs typeface="B Mitra" pitchFamily="2" charset="-78"/>
                        </a:rPr>
                        <a:t> </a:t>
                      </a:r>
                      <a:r>
                        <a:rPr lang="fa-IR" sz="2000" b="1" dirty="0">
                          <a:effectLst>
                            <a:outerShdw blurRad="38100" dist="38100" dir="2700000" algn="tl">
                              <a:srgbClr val="000000">
                                <a:alpha val="43137"/>
                              </a:srgbClr>
                            </a:outerShdw>
                          </a:effectLst>
                          <a:cs typeface="B Mitra" pitchFamily="2" charset="-78"/>
                        </a:rPr>
                        <a:t>گیرند و دیر می بُرند و در همان نگاه اول، گویا سال</a:t>
                      </a:r>
                      <a:r>
                        <a:rPr lang="fa-IR" sz="1000" b="1" dirty="0">
                          <a:effectLst>
                            <a:outerShdw blurRad="38100" dist="38100" dir="2700000" algn="tl">
                              <a:srgbClr val="000000">
                                <a:alpha val="43137"/>
                              </a:srgbClr>
                            </a:outerShdw>
                          </a:effectLst>
                          <a:cs typeface="B Mitra" pitchFamily="2" charset="-78"/>
                        </a:rPr>
                        <a:t> </a:t>
                      </a:r>
                      <a:r>
                        <a:rPr lang="fa-IR" sz="2000" b="1" dirty="0">
                          <a:effectLst>
                            <a:outerShdw blurRad="38100" dist="38100" dir="2700000" algn="tl">
                              <a:srgbClr val="000000">
                                <a:alpha val="43137"/>
                              </a:srgbClr>
                            </a:outerShdw>
                          </a:effectLst>
                          <a:cs typeface="B Mitra" pitchFamily="2" charset="-78"/>
                        </a:rPr>
                        <a:t>ها با هم بوده و مدت</a:t>
                      </a:r>
                      <a:r>
                        <a:rPr lang="fa-IR" sz="500" b="1" dirty="0">
                          <a:effectLst>
                            <a:outerShdw blurRad="38100" dist="38100" dir="2700000" algn="tl">
                              <a:srgbClr val="000000">
                                <a:alpha val="43137"/>
                              </a:srgbClr>
                            </a:outerShdw>
                          </a:effectLst>
                          <a:cs typeface="B Mitra" pitchFamily="2" charset="-78"/>
                        </a:rPr>
                        <a:t> </a:t>
                      </a:r>
                      <a:r>
                        <a:rPr lang="fa-IR" sz="2000" b="1" dirty="0">
                          <a:effectLst>
                            <a:outerShdw blurRad="38100" dist="38100" dir="2700000" algn="tl">
                              <a:srgbClr val="000000">
                                <a:alpha val="43137"/>
                              </a:srgbClr>
                            </a:outerShdw>
                          </a:effectLst>
                          <a:cs typeface="B Mitra" pitchFamily="2" charset="-78"/>
                        </a:rPr>
                        <a:t>ها با هم جوشیده اند.</a:t>
                      </a:r>
                      <a:endParaRPr lang="en-US" sz="2000" b="1" dirty="0">
                        <a:effectLst>
                          <a:outerShdw blurRad="38100" dist="38100" dir="2700000" algn="tl">
                            <a:srgbClr val="000000">
                              <a:alpha val="43137"/>
                            </a:srgbClr>
                          </a:outerShdw>
                        </a:effectLst>
                        <a:cs typeface="B Mitra" pitchFamily="2" charset="-78"/>
                      </a:endParaRPr>
                    </a:p>
                  </a:txBody>
                  <a:tcPr/>
                </a:tc>
                <a:tc>
                  <a:txBody>
                    <a:bodyPr/>
                    <a:lstStyle/>
                    <a:p>
                      <a:pPr algn="ctr"/>
                      <a:endParaRPr lang="fa-IR" sz="2000" dirty="0">
                        <a:cs typeface="B Titr" pitchFamily="2" charset="-78"/>
                      </a:endParaRPr>
                    </a:p>
                    <a:p>
                      <a:pPr algn="ctr"/>
                      <a:r>
                        <a:rPr lang="fa-IR" sz="2000" dirty="0">
                          <a:cs typeface="B Titr" pitchFamily="2" charset="-78"/>
                        </a:rPr>
                        <a:t>آشنا</a:t>
                      </a:r>
                      <a:endParaRPr lang="en-US" sz="2000" dirty="0">
                        <a:cs typeface="B Titr" pitchFamily="2" charset="-78"/>
                      </a:endParaRPr>
                    </a:p>
                  </a:txBody>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1524000" y="2743200"/>
          <a:ext cx="6324600" cy="10058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370840">
                <a:tc>
                  <a:txBody>
                    <a:bodyPr/>
                    <a:lstStyle/>
                    <a:p>
                      <a:pPr algn="justLow" rtl="1"/>
                      <a:r>
                        <a:rPr lang="fa-IR" sz="2000" b="1" kern="1200" dirty="0">
                          <a:solidFill>
                            <a:schemeClr val="lt1"/>
                          </a:solidFill>
                          <a:effectLst>
                            <a:outerShdw blurRad="38100" dist="38100" dir="2700000" algn="tl">
                              <a:srgbClr val="000000">
                                <a:alpha val="43137"/>
                              </a:srgbClr>
                            </a:outerShdw>
                          </a:effectLst>
                          <a:latin typeface="+mn-lt"/>
                          <a:ea typeface="+mn-ea"/>
                          <a:cs typeface="B Mitra" pitchFamily="2" charset="-78"/>
                        </a:rPr>
                        <a:t>ساده و مهربان و یک رو هستند، قلب و زبان و نگاهشان رازها را نگه نمی</a:t>
                      </a:r>
                      <a:r>
                        <a:rPr lang="fa-IR" sz="700" b="1" kern="1200" dirty="0">
                          <a:solidFill>
                            <a:schemeClr val="lt1"/>
                          </a:solidFill>
                          <a:effectLst>
                            <a:outerShdw blurRad="38100" dist="38100" dir="2700000" algn="tl">
                              <a:srgbClr val="000000">
                                <a:alpha val="43137"/>
                              </a:srgbClr>
                            </a:outerShdw>
                          </a:effectLst>
                          <a:latin typeface="+mn-lt"/>
                          <a:ea typeface="+mn-ea"/>
                          <a:cs typeface="B Mitra" pitchFamily="2" charset="-78"/>
                        </a:rPr>
                        <a:t> </a:t>
                      </a:r>
                      <a:r>
                        <a:rPr lang="fa-IR" sz="2000" b="1" kern="1200" dirty="0">
                          <a:solidFill>
                            <a:schemeClr val="lt1"/>
                          </a:solidFill>
                          <a:effectLst>
                            <a:outerShdw blurRad="38100" dist="38100" dir="2700000" algn="tl">
                              <a:srgbClr val="000000">
                                <a:alpha val="43137"/>
                              </a:srgbClr>
                            </a:outerShdw>
                          </a:effectLst>
                          <a:latin typeface="+mn-lt"/>
                          <a:ea typeface="+mn-ea"/>
                          <a:cs typeface="B Mitra" pitchFamily="2" charset="-78"/>
                        </a:rPr>
                        <a:t>دارد و به راحتی سفره</a:t>
                      </a:r>
                      <a:r>
                        <a:rPr lang="fa-IR" sz="1000" b="1" kern="1200" dirty="0">
                          <a:solidFill>
                            <a:schemeClr val="lt1"/>
                          </a:solidFill>
                          <a:effectLst>
                            <a:outerShdw blurRad="38100" dist="38100" dir="2700000" algn="tl">
                              <a:srgbClr val="000000">
                                <a:alpha val="43137"/>
                              </a:srgbClr>
                            </a:outerShdw>
                          </a:effectLst>
                          <a:latin typeface="+mn-lt"/>
                          <a:ea typeface="+mn-ea"/>
                          <a:cs typeface="B Mitra" pitchFamily="2" charset="-78"/>
                        </a:rPr>
                        <a:t> </a:t>
                      </a:r>
                      <a:r>
                        <a:rPr lang="fa-IR" sz="2000" b="1" kern="1200" dirty="0">
                          <a:solidFill>
                            <a:schemeClr val="lt1"/>
                          </a:solidFill>
                          <a:effectLst>
                            <a:outerShdw blurRad="38100" dist="38100" dir="2700000" algn="tl">
                              <a:srgbClr val="000000">
                                <a:alpha val="43137"/>
                              </a:srgbClr>
                            </a:outerShdw>
                          </a:effectLst>
                          <a:latin typeface="+mn-lt"/>
                          <a:ea typeface="+mn-ea"/>
                          <a:cs typeface="B Mitra" pitchFamily="2" charset="-78"/>
                        </a:rPr>
                        <a:t>ی دل و فکرشان را برای شما باز می</a:t>
                      </a:r>
                      <a:r>
                        <a:rPr lang="fa-IR" sz="300" b="1" kern="1200" dirty="0">
                          <a:solidFill>
                            <a:schemeClr val="lt1"/>
                          </a:solidFill>
                          <a:effectLst>
                            <a:outerShdw blurRad="38100" dist="38100" dir="2700000" algn="tl">
                              <a:srgbClr val="000000">
                                <a:alpha val="43137"/>
                              </a:srgbClr>
                            </a:outerShdw>
                          </a:effectLst>
                          <a:latin typeface="+mn-lt"/>
                          <a:ea typeface="+mn-ea"/>
                          <a:cs typeface="B Mitra" pitchFamily="2" charset="-78"/>
                        </a:rPr>
                        <a:t> </a:t>
                      </a:r>
                      <a:r>
                        <a:rPr lang="fa-IR" sz="2000" b="1" kern="1200" dirty="0">
                          <a:solidFill>
                            <a:schemeClr val="lt1"/>
                          </a:solidFill>
                          <a:effectLst>
                            <a:outerShdw blurRad="38100" dist="38100" dir="2700000" algn="tl">
                              <a:srgbClr val="000000">
                                <a:alpha val="43137"/>
                              </a:srgbClr>
                            </a:outerShdw>
                          </a:effectLst>
                          <a:latin typeface="+mn-lt"/>
                          <a:ea typeface="+mn-ea"/>
                          <a:cs typeface="B Mitra" pitchFamily="2" charset="-78"/>
                        </a:rPr>
                        <a:t>کنند.</a:t>
                      </a:r>
                      <a:endParaRPr lang="en-US" sz="2000" b="1" kern="1200" dirty="0">
                        <a:solidFill>
                          <a:schemeClr val="lt1"/>
                        </a:solidFill>
                        <a:effectLst>
                          <a:outerShdw blurRad="38100" dist="38100" dir="2700000" algn="tl">
                            <a:srgbClr val="000000">
                              <a:alpha val="43137"/>
                            </a:srgbClr>
                          </a:outerShdw>
                        </a:effectLst>
                        <a:latin typeface="+mn-lt"/>
                        <a:ea typeface="+mn-ea"/>
                        <a:cs typeface="B Mitra" pitchFamily="2" charset="-78"/>
                      </a:endParaRPr>
                    </a:p>
                  </a:txBody>
                  <a:tcPr/>
                </a:tc>
                <a:tc>
                  <a:txBody>
                    <a:bodyPr/>
                    <a:lstStyle/>
                    <a:p>
                      <a:pPr algn="ctr" rtl="1"/>
                      <a:r>
                        <a:rPr lang="fa-IR" sz="2000" b="0" dirty="0">
                          <a:effectLst/>
                          <a:cs typeface="B Titr" pitchFamily="2" charset="-78"/>
                        </a:rPr>
                        <a:t>ساده و مهربان</a:t>
                      </a:r>
                      <a:endParaRPr lang="en-US" sz="2000" b="0" dirty="0">
                        <a:effectLst/>
                        <a:cs typeface="B Titr" pitchFamily="2" charset="-78"/>
                      </a:endParaRPr>
                    </a:p>
                  </a:txBody>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nvGraphicFramePr>
        <p:xfrm>
          <a:off x="1524000" y="3810000"/>
          <a:ext cx="6324600" cy="13106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370840">
                <a:tc>
                  <a:txBody>
                    <a:bodyPr/>
                    <a:lstStyle/>
                    <a:p>
                      <a:pPr algn="justLow" rtl="1"/>
                      <a:r>
                        <a:rPr lang="fa-IR" sz="2000" b="1" kern="1200" dirty="0">
                          <a:solidFill>
                            <a:schemeClr val="lt1"/>
                          </a:solidFill>
                          <a:effectLst>
                            <a:outerShdw blurRad="38100" dist="38100" dir="2700000" algn="tl">
                              <a:srgbClr val="000000">
                                <a:alpha val="43137"/>
                              </a:srgbClr>
                            </a:outerShdw>
                          </a:effectLst>
                          <a:latin typeface="+mn-lt"/>
                          <a:ea typeface="+mn-ea"/>
                          <a:cs typeface="B Mitra" pitchFamily="2" charset="-78"/>
                        </a:rPr>
                        <a:t>به سختی شما را به خود راه می</a:t>
                      </a:r>
                      <a:r>
                        <a:rPr lang="fa-IR" sz="600" b="1" kern="1200" dirty="0">
                          <a:solidFill>
                            <a:schemeClr val="lt1"/>
                          </a:solidFill>
                          <a:effectLst>
                            <a:outerShdw blurRad="38100" dist="38100" dir="2700000" algn="tl">
                              <a:srgbClr val="000000">
                                <a:alpha val="43137"/>
                              </a:srgbClr>
                            </a:outerShdw>
                          </a:effectLst>
                          <a:latin typeface="+mn-lt"/>
                          <a:ea typeface="+mn-ea"/>
                          <a:cs typeface="B Mitra" pitchFamily="2" charset="-78"/>
                        </a:rPr>
                        <a:t> </a:t>
                      </a:r>
                      <a:r>
                        <a:rPr lang="fa-IR" sz="2000" b="1" kern="1200" dirty="0">
                          <a:solidFill>
                            <a:schemeClr val="lt1"/>
                          </a:solidFill>
                          <a:effectLst>
                            <a:outerShdw blurRad="38100" dist="38100" dir="2700000" algn="tl">
                              <a:srgbClr val="000000">
                                <a:alpha val="43137"/>
                              </a:srgbClr>
                            </a:outerShdw>
                          </a:effectLst>
                          <a:latin typeface="+mn-lt"/>
                          <a:ea typeface="+mn-ea"/>
                          <a:cs typeface="B Mitra" pitchFamily="2" charset="-78"/>
                        </a:rPr>
                        <a:t>دهند و با اکراه دلخور می شوند. این افراد دارای پیچیدگی</a:t>
                      </a:r>
                      <a:r>
                        <a:rPr lang="fa-IR" sz="700" b="1" kern="1200" dirty="0">
                          <a:solidFill>
                            <a:schemeClr val="lt1"/>
                          </a:solidFill>
                          <a:effectLst>
                            <a:outerShdw blurRad="38100" dist="38100" dir="2700000" algn="tl">
                              <a:srgbClr val="000000">
                                <a:alpha val="43137"/>
                              </a:srgbClr>
                            </a:outerShdw>
                          </a:effectLst>
                          <a:latin typeface="+mn-lt"/>
                          <a:ea typeface="+mn-ea"/>
                          <a:cs typeface="B Mitra" pitchFamily="2" charset="-78"/>
                        </a:rPr>
                        <a:t> </a:t>
                      </a:r>
                      <a:r>
                        <a:rPr lang="fa-IR" sz="2000" b="1" kern="1200" dirty="0">
                          <a:solidFill>
                            <a:schemeClr val="lt1"/>
                          </a:solidFill>
                          <a:effectLst>
                            <a:outerShdw blurRad="38100" dist="38100" dir="2700000" algn="tl">
                              <a:srgbClr val="000000">
                                <a:alpha val="43137"/>
                              </a:srgbClr>
                            </a:outerShdw>
                          </a:effectLst>
                          <a:latin typeface="+mn-lt"/>
                          <a:ea typeface="+mn-ea"/>
                          <a:cs typeface="B Mitra" pitchFamily="2" charset="-78"/>
                        </a:rPr>
                        <a:t>هایی هستند که نمی</a:t>
                      </a:r>
                      <a:r>
                        <a:rPr lang="fa-IR" sz="700" b="1" kern="1200" dirty="0">
                          <a:solidFill>
                            <a:schemeClr val="lt1"/>
                          </a:solidFill>
                          <a:effectLst>
                            <a:outerShdw blurRad="38100" dist="38100" dir="2700000" algn="tl">
                              <a:srgbClr val="000000">
                                <a:alpha val="43137"/>
                              </a:srgbClr>
                            </a:outerShdw>
                          </a:effectLst>
                          <a:latin typeface="+mn-lt"/>
                          <a:ea typeface="+mn-ea"/>
                          <a:cs typeface="B Mitra" pitchFamily="2" charset="-78"/>
                        </a:rPr>
                        <a:t> </a:t>
                      </a:r>
                      <a:r>
                        <a:rPr lang="fa-IR" sz="2000" b="1" kern="1200" dirty="0">
                          <a:solidFill>
                            <a:schemeClr val="lt1"/>
                          </a:solidFill>
                          <a:effectLst>
                            <a:outerShdw blurRad="38100" dist="38100" dir="2700000" algn="tl">
                              <a:srgbClr val="000000">
                                <a:alpha val="43137"/>
                              </a:srgbClr>
                            </a:outerShdw>
                          </a:effectLst>
                          <a:latin typeface="+mn-lt"/>
                          <a:ea typeface="+mn-ea"/>
                          <a:cs typeface="B Mitra" pitchFamily="2" charset="-78"/>
                        </a:rPr>
                        <a:t>توان به راحتی به خلوتشان راه بُرد؛ لذا وقت بیش</a:t>
                      </a:r>
                      <a:r>
                        <a:rPr lang="fa-IR" sz="600" b="1" kern="1200" dirty="0">
                          <a:solidFill>
                            <a:schemeClr val="lt1"/>
                          </a:solidFill>
                          <a:effectLst>
                            <a:outerShdw blurRad="38100" dist="38100" dir="2700000" algn="tl">
                              <a:srgbClr val="000000">
                                <a:alpha val="43137"/>
                              </a:srgbClr>
                            </a:outerShdw>
                          </a:effectLst>
                          <a:latin typeface="+mn-lt"/>
                          <a:ea typeface="+mn-ea"/>
                          <a:cs typeface="B Mitra" pitchFamily="2" charset="-78"/>
                        </a:rPr>
                        <a:t> </a:t>
                      </a:r>
                      <a:r>
                        <a:rPr lang="fa-IR" sz="2000" b="1" kern="1200" dirty="0">
                          <a:solidFill>
                            <a:schemeClr val="lt1"/>
                          </a:solidFill>
                          <a:effectLst>
                            <a:outerShdw blurRad="38100" dist="38100" dir="2700000" algn="tl">
                              <a:srgbClr val="000000">
                                <a:alpha val="43137"/>
                              </a:srgbClr>
                            </a:outerShdw>
                          </a:effectLst>
                          <a:latin typeface="+mn-lt"/>
                          <a:ea typeface="+mn-ea"/>
                          <a:cs typeface="B Mitra" pitchFamily="2" charset="-78"/>
                        </a:rPr>
                        <a:t>تری را باید برای جذب آنها صرف کرد.</a:t>
                      </a:r>
                      <a:endParaRPr lang="en-US" sz="2000" b="1" kern="1200" dirty="0">
                        <a:solidFill>
                          <a:schemeClr val="lt1"/>
                        </a:solidFill>
                        <a:effectLst>
                          <a:outerShdw blurRad="38100" dist="38100" dir="2700000" algn="tl">
                            <a:srgbClr val="000000">
                              <a:alpha val="43137"/>
                            </a:srgbClr>
                          </a:outerShdw>
                        </a:effectLst>
                        <a:latin typeface="+mn-lt"/>
                        <a:ea typeface="+mn-ea"/>
                        <a:cs typeface="B Mitra" pitchFamily="2" charset="-78"/>
                      </a:endParaRPr>
                    </a:p>
                  </a:txBody>
                  <a:tcPr/>
                </a:tc>
                <a:tc>
                  <a:txBody>
                    <a:bodyPr/>
                    <a:lstStyle/>
                    <a:p>
                      <a:pPr algn="ctr" rtl="1"/>
                      <a:r>
                        <a:rPr lang="fa-IR" sz="2000" b="0" dirty="0">
                          <a:cs typeface="B Titr" pitchFamily="2" charset="-78"/>
                        </a:rPr>
                        <a:t>دیر آشنا و دیر جوش</a:t>
                      </a:r>
                      <a:endParaRPr lang="en-US" sz="2000" b="0" dirty="0">
                        <a:cs typeface="B Titr" pitchFamily="2" charset="-78"/>
                      </a:endParaRPr>
                    </a:p>
                  </a:txBody>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nvGraphicFramePr>
        <p:xfrm>
          <a:off x="1524000" y="5166360"/>
          <a:ext cx="6324600" cy="13106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370840">
                <a:tc>
                  <a:txBody>
                    <a:bodyPr/>
                    <a:lstStyle/>
                    <a:p>
                      <a:pPr algn="justLow" rtl="1"/>
                      <a:r>
                        <a:rPr lang="fa-IR" sz="2000" b="1" kern="1200" dirty="0">
                          <a:solidFill>
                            <a:schemeClr val="lt1"/>
                          </a:solidFill>
                          <a:effectLst>
                            <a:outerShdw blurRad="38100" dist="38100" dir="2700000" algn="tl">
                              <a:srgbClr val="000000">
                                <a:alpha val="43137"/>
                              </a:srgbClr>
                            </a:outerShdw>
                          </a:effectLst>
                          <a:latin typeface="+mn-lt"/>
                          <a:ea typeface="+mn-ea"/>
                          <a:cs typeface="B Mitra" pitchFamily="2" charset="-78"/>
                        </a:rPr>
                        <a:t>افرادی که دارای روحیه</a:t>
                      </a:r>
                      <a:r>
                        <a:rPr lang="fa-IR" sz="1000" b="1" kern="1200" dirty="0">
                          <a:solidFill>
                            <a:schemeClr val="lt1"/>
                          </a:solidFill>
                          <a:effectLst>
                            <a:outerShdw blurRad="38100" dist="38100" dir="2700000" algn="tl">
                              <a:srgbClr val="000000">
                                <a:alpha val="43137"/>
                              </a:srgbClr>
                            </a:outerShdw>
                          </a:effectLst>
                          <a:latin typeface="+mn-lt"/>
                          <a:ea typeface="+mn-ea"/>
                          <a:cs typeface="B Mitra" pitchFamily="2" charset="-78"/>
                        </a:rPr>
                        <a:t> </a:t>
                      </a:r>
                      <a:r>
                        <a:rPr lang="fa-IR" sz="2000" b="1" kern="1200" dirty="0">
                          <a:solidFill>
                            <a:schemeClr val="lt1"/>
                          </a:solidFill>
                          <a:effectLst>
                            <a:outerShdw blurRad="38100" dist="38100" dir="2700000" algn="tl">
                              <a:srgbClr val="000000">
                                <a:alpha val="43137"/>
                              </a:srgbClr>
                            </a:outerShdw>
                          </a:effectLst>
                          <a:latin typeface="+mn-lt"/>
                          <a:ea typeface="+mn-ea"/>
                          <a:cs typeface="B Mitra" pitchFamily="2" charset="-78"/>
                        </a:rPr>
                        <a:t>ی خشن و بسیار تند می</a:t>
                      </a:r>
                      <a:r>
                        <a:rPr lang="fa-IR" sz="1050" b="1" kern="1200" dirty="0">
                          <a:solidFill>
                            <a:schemeClr val="lt1"/>
                          </a:solidFill>
                          <a:effectLst>
                            <a:outerShdw blurRad="38100" dist="38100" dir="2700000" algn="tl">
                              <a:srgbClr val="000000">
                                <a:alpha val="43137"/>
                              </a:srgbClr>
                            </a:outerShdw>
                          </a:effectLst>
                          <a:latin typeface="+mn-lt"/>
                          <a:ea typeface="+mn-ea"/>
                          <a:cs typeface="B Mitra" pitchFamily="2" charset="-78"/>
                        </a:rPr>
                        <a:t> </a:t>
                      </a:r>
                      <a:r>
                        <a:rPr lang="fa-IR" sz="2000" b="1" kern="1200" dirty="0">
                          <a:solidFill>
                            <a:schemeClr val="lt1"/>
                          </a:solidFill>
                          <a:effectLst>
                            <a:outerShdw blurRad="38100" dist="38100" dir="2700000" algn="tl">
                              <a:srgbClr val="000000">
                                <a:alpha val="43137"/>
                              </a:srgbClr>
                            </a:outerShdw>
                          </a:effectLst>
                          <a:latin typeface="+mn-lt"/>
                          <a:ea typeface="+mn-ea"/>
                          <a:cs typeface="B Mitra" pitchFamily="2" charset="-78"/>
                        </a:rPr>
                        <a:t>باشند  که نمی</a:t>
                      </a:r>
                      <a:r>
                        <a:rPr lang="fa-IR" sz="800" b="1" kern="1200" dirty="0">
                          <a:solidFill>
                            <a:schemeClr val="lt1"/>
                          </a:solidFill>
                          <a:effectLst>
                            <a:outerShdw blurRad="38100" dist="38100" dir="2700000" algn="tl">
                              <a:srgbClr val="000000">
                                <a:alpha val="43137"/>
                              </a:srgbClr>
                            </a:outerShdw>
                          </a:effectLst>
                          <a:latin typeface="+mn-lt"/>
                          <a:ea typeface="+mn-ea"/>
                          <a:cs typeface="B Mitra" pitchFamily="2" charset="-78"/>
                        </a:rPr>
                        <a:t> </a:t>
                      </a:r>
                      <a:r>
                        <a:rPr lang="fa-IR" sz="2000" b="1" kern="1200" dirty="0">
                          <a:solidFill>
                            <a:schemeClr val="lt1"/>
                          </a:solidFill>
                          <a:effectLst>
                            <a:outerShdw blurRad="38100" dist="38100" dir="2700000" algn="tl">
                              <a:srgbClr val="000000">
                                <a:alpha val="43137"/>
                              </a:srgbClr>
                            </a:outerShdw>
                          </a:effectLst>
                          <a:latin typeface="+mn-lt"/>
                          <a:ea typeface="+mn-ea"/>
                          <a:cs typeface="B Mitra" pitchFamily="2" charset="-78"/>
                        </a:rPr>
                        <a:t>توان به راحتی آنها را جذب و با آنان ارتباط برقرار کرد؛ لذا ابتدا باید مقاومت اولیه</a:t>
                      </a:r>
                      <a:r>
                        <a:rPr lang="fa-IR" sz="800" b="1" kern="1200" dirty="0">
                          <a:solidFill>
                            <a:schemeClr val="lt1"/>
                          </a:solidFill>
                          <a:effectLst>
                            <a:outerShdw blurRad="38100" dist="38100" dir="2700000" algn="tl">
                              <a:srgbClr val="000000">
                                <a:alpha val="43137"/>
                              </a:srgbClr>
                            </a:outerShdw>
                          </a:effectLst>
                          <a:latin typeface="+mn-lt"/>
                          <a:ea typeface="+mn-ea"/>
                          <a:cs typeface="B Mitra" pitchFamily="2" charset="-78"/>
                        </a:rPr>
                        <a:t> </a:t>
                      </a:r>
                      <a:r>
                        <a:rPr lang="fa-IR" sz="2000" b="1" kern="1200" dirty="0">
                          <a:solidFill>
                            <a:schemeClr val="lt1"/>
                          </a:solidFill>
                          <a:effectLst>
                            <a:outerShdw blurRad="38100" dist="38100" dir="2700000" algn="tl">
                              <a:srgbClr val="000000">
                                <a:alpha val="43137"/>
                              </a:srgbClr>
                            </a:outerShdw>
                          </a:effectLst>
                          <a:latin typeface="+mn-lt"/>
                          <a:ea typeface="+mn-ea"/>
                          <a:cs typeface="B Mitra" pitchFamily="2" charset="-78"/>
                        </a:rPr>
                        <a:t>ی آنها را شکست و موانع اولیه را حذف نمود</a:t>
                      </a:r>
                      <a:r>
                        <a:rPr lang="fa-IR" baseline="0" dirty="0"/>
                        <a:t>.</a:t>
                      </a:r>
                      <a:endParaRPr lang="en-US" dirty="0"/>
                    </a:p>
                  </a:txBody>
                  <a:tcPr/>
                </a:tc>
                <a:tc>
                  <a:txBody>
                    <a:bodyPr/>
                    <a:lstStyle/>
                    <a:p>
                      <a:pPr algn="ctr"/>
                      <a:r>
                        <a:rPr lang="fa-IR" sz="2000" b="0" dirty="0">
                          <a:cs typeface="B Titr" pitchFamily="2" charset="-78"/>
                        </a:rPr>
                        <a:t>خشن و ناهمرنگ</a:t>
                      </a:r>
                      <a:endParaRPr lang="en-US" sz="2000" b="0" dirty="0">
                        <a:cs typeface="B Titr" pitchFamily="2" charset="-78"/>
                      </a:endParaRPr>
                    </a:p>
                  </a:txBody>
                  <a:tcPr/>
                </a:tc>
                <a:extLst>
                  <a:ext uri="{0D108BD9-81ED-4DB2-BD59-A6C34878D82A}">
                    <a16:rowId xmlns:a16="http://schemas.microsoft.com/office/drawing/2014/main" val="10000"/>
                  </a:ext>
                </a:extLst>
              </a:tr>
            </a:tbl>
          </a:graphicData>
        </a:graphic>
      </p:graphicFrame>
      <p:pic>
        <p:nvPicPr>
          <p:cNvPr id="15" name="Picture 5" descr="C:\Documents and Settings\Administrator\My Documents\My Pictures\bandsrings_data\ring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76200"/>
            <a:ext cx="1295400" cy="1295400"/>
          </a:xfrm>
          <a:prstGeom prst="rect">
            <a:avLst/>
          </a:prstGeom>
          <a:noFill/>
        </p:spPr>
      </p:pic>
      <p:sp>
        <p:nvSpPr>
          <p:cNvPr id="16" name="TextBox 15"/>
          <p:cNvSpPr txBox="1"/>
          <p:nvPr/>
        </p:nvSpPr>
        <p:spPr>
          <a:xfrm>
            <a:off x="152400" y="420469"/>
            <a:ext cx="990600" cy="646331"/>
          </a:xfrm>
          <a:prstGeom prst="rect">
            <a:avLst/>
          </a:prstGeom>
          <a:noFill/>
        </p:spPr>
        <p:txBody>
          <a:bodyPr wrap="square" rtlCol="0">
            <a:spAutoFit/>
          </a:bodyPr>
          <a:lstStyle/>
          <a:p>
            <a:pPr algn="r"/>
            <a:r>
              <a:rPr lang="fa-IR" dirty="0">
                <a:effectLst>
                  <a:outerShdw blurRad="38100" dist="38100" dir="2700000" algn="tl">
                    <a:srgbClr val="000000">
                      <a:alpha val="43137"/>
                    </a:srgbClr>
                  </a:outerShdw>
                </a:effectLst>
                <a:cs typeface="B Mitra" pitchFamily="2" charset="-78"/>
              </a:rPr>
              <a:t>   کلید</a:t>
            </a:r>
            <a:r>
              <a:rPr lang="fa-IR" sz="400" dirty="0">
                <a:effectLst>
                  <a:outerShdw blurRad="38100" dist="38100" dir="2700000" algn="tl">
                    <a:srgbClr val="000000">
                      <a:alpha val="43137"/>
                    </a:srgbClr>
                  </a:outerShdw>
                </a:effectLst>
                <a:cs typeface="B Mitra" pitchFamily="2" charset="-78"/>
              </a:rPr>
              <a:t> </a:t>
            </a:r>
            <a:r>
              <a:rPr lang="fa-IR" dirty="0">
                <a:effectLst>
                  <a:outerShdw blurRad="38100" dist="38100" dir="2700000" algn="tl">
                    <a:srgbClr val="000000">
                      <a:alpha val="43137"/>
                    </a:srgbClr>
                  </a:outerShdw>
                </a:effectLst>
                <a:cs typeface="B Mitra" pitchFamily="2" charset="-78"/>
              </a:rPr>
              <a:t>های      جذب</a:t>
            </a:r>
            <a:endParaRPr lang="en-US" dirty="0">
              <a:effectLst>
                <a:outerShdw blurRad="38100" dist="38100" dir="2700000" algn="tl">
                  <a:srgbClr val="000000">
                    <a:alpha val="43137"/>
                  </a:srgbClr>
                </a:outerShdw>
              </a:effectLst>
              <a:cs typeface="B Mitra" pitchFamily="2" charset="-78"/>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iterate type="lt">
                                    <p:tmPct val="0"/>
                                  </p:iterate>
                                  <p:childTnLst>
                                    <p:animClr clrSpc="rgb" dir="cw">
                                      <p:cBhvr override="childStyle">
                                        <p:cTn id="6" dur="250" autoRev="1" fill="hold"/>
                                        <p:tgtEl>
                                          <p:spTgt spid="16"/>
                                        </p:tgtEl>
                                        <p:attrNameLst>
                                          <p:attrName>style.color</p:attrName>
                                        </p:attrNameLst>
                                      </p:cBhvr>
                                      <p:to>
                                        <a:schemeClr val="bg1"/>
                                      </p:to>
                                    </p:animClr>
                                    <p:animClr clrSpc="rgb" dir="cw">
                                      <p:cBhvr>
                                        <p:cTn id="7" dur="250" autoRev="1" fill="hold"/>
                                        <p:tgtEl>
                                          <p:spTgt spid="16"/>
                                        </p:tgtEl>
                                        <p:attrNameLst>
                                          <p:attrName>fillcolor</p:attrName>
                                        </p:attrNameLst>
                                      </p:cBhvr>
                                      <p:to>
                                        <a:schemeClr val="bg1"/>
                                      </p:to>
                                    </p:animClr>
                                    <p:set>
                                      <p:cBhvr>
                                        <p:cTn id="8" dur="250" autoRev="1" fill="hold"/>
                                        <p:tgtEl>
                                          <p:spTgt spid="16"/>
                                        </p:tgtEl>
                                        <p:attrNameLst>
                                          <p:attrName>fill.type</p:attrName>
                                        </p:attrNameLst>
                                      </p:cBhvr>
                                      <p:to>
                                        <p:strVal val="solid"/>
                                      </p:to>
                                    </p:set>
                                    <p:set>
                                      <p:cBhvr>
                                        <p:cTn id="9" dur="250" autoRev="1" fill="hold"/>
                                        <p:tgtEl>
                                          <p:spTgt spid="16"/>
                                        </p:tgtEl>
                                        <p:attrNameLst>
                                          <p:attrName>fill.on</p:attrName>
                                        </p:attrNameLst>
                                      </p:cBhvr>
                                      <p:to>
                                        <p:strVal val="true"/>
                                      </p:to>
                                    </p:se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plus(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plus(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plus(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plus(in)">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plus(in)">
                                      <p:cBhvr>
                                        <p:cTn id="4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Administrator\My Documents\My Pictures\وکتور\colourback_16001.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noFill/>
        </p:spPr>
      </p:pic>
      <p:sp>
        <p:nvSpPr>
          <p:cNvPr id="4" name="TextBox 3"/>
          <p:cNvSpPr txBox="1"/>
          <p:nvPr/>
        </p:nvSpPr>
        <p:spPr>
          <a:xfrm>
            <a:off x="533400" y="777895"/>
            <a:ext cx="8153400" cy="2985433"/>
          </a:xfrm>
          <a:prstGeom prst="rect">
            <a:avLst/>
          </a:prstGeom>
          <a:noFill/>
        </p:spPr>
        <p:txBody>
          <a:bodyPr wrap="square" rtlCol="0">
            <a:spAutoFit/>
          </a:bodyPr>
          <a:lstStyle/>
          <a:p>
            <a:pPr algn="justLow" rtl="1"/>
            <a:r>
              <a:rPr lang="fa-IR" sz="2000" dirty="0">
                <a:solidFill>
                  <a:srgbClr val="FFC000"/>
                </a:solidFill>
                <a:effectLst>
                  <a:outerShdw blurRad="38100" dist="38100" dir="2700000" algn="tl">
                    <a:srgbClr val="000000">
                      <a:alpha val="43137"/>
                    </a:srgbClr>
                  </a:outerShdw>
                </a:effectLst>
                <a:cs typeface="B Titr" pitchFamily="2" charset="-78"/>
              </a:rPr>
              <a:t>نکته 1:</a:t>
            </a:r>
          </a:p>
          <a:p>
            <a:pPr algn="justLow" rtl="1">
              <a:lnSpc>
                <a:spcPct val="150000"/>
              </a:lnSpc>
            </a:pPr>
            <a:r>
              <a:rPr lang="fa-IR" sz="2800" dirty="0">
                <a:effectLst>
                  <a:glow rad="101600">
                    <a:schemeClr val="accent6">
                      <a:satMod val="175000"/>
                      <a:alpha val="40000"/>
                    </a:schemeClr>
                  </a:glow>
                  <a:outerShdw blurRad="38100" dist="38100" dir="2700000" algn="tl">
                    <a:srgbClr val="000000">
                      <a:alpha val="43137"/>
                    </a:srgbClr>
                  </a:outerShdw>
                </a:effectLst>
                <a:cs typeface="B Mitra" pitchFamily="2" charset="-78"/>
              </a:rPr>
              <a:t>مخاطب دانش</a:t>
            </a:r>
            <a:r>
              <a:rPr lang="fa-IR" sz="1200" dirty="0">
                <a:effectLst>
                  <a:glow rad="101600">
                    <a:schemeClr val="accent6">
                      <a:satMod val="175000"/>
                      <a:alpha val="40000"/>
                    </a:schemeClr>
                  </a:glow>
                  <a:outerShdw blurRad="38100" dist="38100" dir="2700000" algn="tl">
                    <a:srgbClr val="000000">
                      <a:alpha val="43137"/>
                    </a:srgbClr>
                  </a:outerShdw>
                </a:effectLst>
                <a:cs typeface="B Mitra" pitchFamily="2" charset="-78"/>
              </a:rPr>
              <a:t> </a:t>
            </a:r>
            <a:r>
              <a:rPr lang="fa-IR" sz="2800" dirty="0">
                <a:effectLst>
                  <a:glow rad="101600">
                    <a:schemeClr val="accent6">
                      <a:satMod val="175000"/>
                      <a:alpha val="40000"/>
                    </a:schemeClr>
                  </a:glow>
                  <a:outerShdw blurRad="38100" dist="38100" dir="2700000" algn="tl">
                    <a:srgbClr val="000000">
                      <a:alpha val="43137"/>
                    </a:srgbClr>
                  </a:outerShdw>
                </a:effectLst>
                <a:cs typeface="B Mitra" pitchFamily="2" charset="-78"/>
              </a:rPr>
              <a:t>آموزی به اقتضای سنی و اجتماعی خود، اکثراً از قِسم اول و دوم و عده</a:t>
            </a:r>
            <a:r>
              <a:rPr lang="fa-IR" sz="1200" dirty="0">
                <a:effectLst>
                  <a:glow rad="101600">
                    <a:schemeClr val="accent6">
                      <a:satMod val="175000"/>
                      <a:alpha val="40000"/>
                    </a:schemeClr>
                  </a:glow>
                  <a:outerShdw blurRad="38100" dist="38100" dir="2700000" algn="tl">
                    <a:srgbClr val="000000">
                      <a:alpha val="43137"/>
                    </a:srgbClr>
                  </a:outerShdw>
                </a:effectLst>
                <a:cs typeface="B Mitra" pitchFamily="2" charset="-78"/>
              </a:rPr>
              <a:t> </a:t>
            </a:r>
            <a:r>
              <a:rPr lang="fa-IR" sz="2800" dirty="0">
                <a:effectLst>
                  <a:glow rad="101600">
                    <a:schemeClr val="accent6">
                      <a:satMod val="175000"/>
                      <a:alpha val="40000"/>
                    </a:schemeClr>
                  </a:glow>
                  <a:outerShdw blurRad="38100" dist="38100" dir="2700000" algn="tl">
                    <a:srgbClr val="000000">
                      <a:alpha val="43137"/>
                    </a:srgbClr>
                  </a:outerShdw>
                </a:effectLst>
                <a:cs typeface="B Mitra" pitchFamily="2" charset="-78"/>
              </a:rPr>
              <a:t>ای نیز از قسم سوم هستند؛ اما روحیه</a:t>
            </a:r>
            <a:r>
              <a:rPr lang="fa-IR" sz="1200" dirty="0">
                <a:effectLst>
                  <a:glow rad="101600">
                    <a:schemeClr val="accent6">
                      <a:satMod val="175000"/>
                      <a:alpha val="40000"/>
                    </a:schemeClr>
                  </a:glow>
                  <a:outerShdw blurRad="38100" dist="38100" dir="2700000" algn="tl">
                    <a:srgbClr val="000000">
                      <a:alpha val="43137"/>
                    </a:srgbClr>
                  </a:outerShdw>
                </a:effectLst>
                <a:cs typeface="B Mitra" pitchFamily="2" charset="-78"/>
              </a:rPr>
              <a:t> </a:t>
            </a:r>
            <a:r>
              <a:rPr lang="fa-IR" sz="2800" dirty="0">
                <a:effectLst>
                  <a:glow rad="101600">
                    <a:schemeClr val="accent6">
                      <a:satMod val="175000"/>
                      <a:alpha val="40000"/>
                    </a:schemeClr>
                  </a:glow>
                  <a:outerShdw blurRad="38100" dist="38100" dir="2700000" algn="tl">
                    <a:srgbClr val="000000">
                      <a:alpha val="43137"/>
                    </a:srgbClr>
                  </a:outerShdw>
                </a:effectLst>
                <a:cs typeface="B Mitra" pitchFamily="2" charset="-78"/>
              </a:rPr>
              <a:t>ی خشن و ناهمرنگ بسیار نادر است. به همین علت، جذب و ارتباط گیری در فضای دانش</a:t>
            </a:r>
            <a:r>
              <a:rPr lang="fa-IR" sz="1050" dirty="0">
                <a:effectLst>
                  <a:glow rad="101600">
                    <a:schemeClr val="accent6">
                      <a:satMod val="175000"/>
                      <a:alpha val="40000"/>
                    </a:schemeClr>
                  </a:glow>
                  <a:outerShdw blurRad="38100" dist="38100" dir="2700000" algn="tl">
                    <a:srgbClr val="000000">
                      <a:alpha val="43137"/>
                    </a:srgbClr>
                  </a:outerShdw>
                </a:effectLst>
                <a:cs typeface="B Mitra" pitchFamily="2" charset="-78"/>
              </a:rPr>
              <a:t> </a:t>
            </a:r>
            <a:r>
              <a:rPr lang="fa-IR" sz="2800" dirty="0">
                <a:effectLst>
                  <a:glow rad="101600">
                    <a:schemeClr val="accent6">
                      <a:satMod val="175000"/>
                      <a:alpha val="40000"/>
                    </a:schemeClr>
                  </a:glow>
                  <a:outerShdw blurRad="38100" dist="38100" dir="2700000" algn="tl">
                    <a:srgbClr val="000000">
                      <a:alpha val="43137"/>
                    </a:srgbClr>
                  </a:outerShdw>
                </a:effectLst>
                <a:cs typeface="B Mitra" pitchFamily="2" charset="-78"/>
              </a:rPr>
              <a:t>آموزی نسبت به دیگر گروه</a:t>
            </a:r>
            <a:r>
              <a:rPr lang="fa-IR" sz="1000" dirty="0">
                <a:effectLst>
                  <a:glow rad="101600">
                    <a:schemeClr val="accent6">
                      <a:satMod val="175000"/>
                      <a:alpha val="40000"/>
                    </a:schemeClr>
                  </a:glow>
                  <a:outerShdw blurRad="38100" dist="38100" dir="2700000" algn="tl">
                    <a:srgbClr val="000000">
                      <a:alpha val="43137"/>
                    </a:srgbClr>
                  </a:outerShdw>
                </a:effectLst>
                <a:cs typeface="B Mitra" pitchFamily="2" charset="-78"/>
              </a:rPr>
              <a:t> </a:t>
            </a:r>
            <a:r>
              <a:rPr lang="fa-IR" sz="2800" dirty="0">
                <a:effectLst>
                  <a:glow rad="101600">
                    <a:schemeClr val="accent6">
                      <a:satMod val="175000"/>
                      <a:alpha val="40000"/>
                    </a:schemeClr>
                  </a:glow>
                  <a:outerShdw blurRad="38100" dist="38100" dir="2700000" algn="tl">
                    <a:srgbClr val="000000">
                      <a:alpha val="43137"/>
                    </a:srgbClr>
                  </a:outerShdw>
                </a:effectLst>
                <a:cs typeface="B Mitra" pitchFamily="2" charset="-78"/>
              </a:rPr>
              <a:t>های سنّی، بسیار آسان</a:t>
            </a:r>
            <a:r>
              <a:rPr lang="fa-IR" sz="1050" dirty="0">
                <a:effectLst>
                  <a:glow rad="101600">
                    <a:schemeClr val="accent6">
                      <a:satMod val="175000"/>
                      <a:alpha val="40000"/>
                    </a:schemeClr>
                  </a:glow>
                  <a:outerShdw blurRad="38100" dist="38100" dir="2700000" algn="tl">
                    <a:srgbClr val="000000">
                      <a:alpha val="43137"/>
                    </a:srgbClr>
                  </a:outerShdw>
                </a:effectLst>
                <a:cs typeface="B Mitra" pitchFamily="2" charset="-78"/>
              </a:rPr>
              <a:t> </a:t>
            </a:r>
            <a:r>
              <a:rPr lang="fa-IR" sz="2800" dirty="0">
                <a:effectLst>
                  <a:glow rad="101600">
                    <a:schemeClr val="accent6">
                      <a:satMod val="175000"/>
                      <a:alpha val="40000"/>
                    </a:schemeClr>
                  </a:glow>
                  <a:outerShdw blurRad="38100" dist="38100" dir="2700000" algn="tl">
                    <a:srgbClr val="000000">
                      <a:alpha val="43137"/>
                    </a:srgbClr>
                  </a:outerShdw>
                </a:effectLst>
                <a:cs typeface="B Mitra" pitchFamily="2" charset="-78"/>
              </a:rPr>
              <a:t>تر می</a:t>
            </a:r>
            <a:r>
              <a:rPr lang="fa-IR" sz="900" dirty="0">
                <a:effectLst>
                  <a:glow rad="101600">
                    <a:schemeClr val="accent6">
                      <a:satMod val="175000"/>
                      <a:alpha val="40000"/>
                    </a:schemeClr>
                  </a:glow>
                  <a:outerShdw blurRad="38100" dist="38100" dir="2700000" algn="tl">
                    <a:srgbClr val="000000">
                      <a:alpha val="43137"/>
                    </a:srgbClr>
                  </a:outerShdw>
                </a:effectLst>
                <a:cs typeface="B Mitra" pitchFamily="2" charset="-78"/>
              </a:rPr>
              <a:t> </a:t>
            </a:r>
            <a:r>
              <a:rPr lang="fa-IR" sz="2800" dirty="0">
                <a:effectLst>
                  <a:glow rad="101600">
                    <a:schemeClr val="accent6">
                      <a:satMod val="175000"/>
                      <a:alpha val="40000"/>
                    </a:schemeClr>
                  </a:glow>
                  <a:outerShdw blurRad="38100" dist="38100" dir="2700000" algn="tl">
                    <a:srgbClr val="000000">
                      <a:alpha val="43137"/>
                    </a:srgbClr>
                  </a:outerShdw>
                </a:effectLst>
                <a:cs typeface="B Mitra" pitchFamily="2" charset="-78"/>
              </a:rPr>
              <a:t>باشد.</a:t>
            </a:r>
            <a:endParaRPr lang="en-US" sz="2800" dirty="0">
              <a:effectLst>
                <a:glow rad="101600">
                  <a:schemeClr val="accent6">
                    <a:satMod val="175000"/>
                    <a:alpha val="40000"/>
                  </a:schemeClr>
                </a:glow>
                <a:outerShdw blurRad="38100" dist="38100" dir="2700000" algn="tl">
                  <a:srgbClr val="000000">
                    <a:alpha val="43137"/>
                  </a:srgbClr>
                </a:outerShdw>
              </a:effectLst>
              <a:cs typeface="B Mitra" pitchFamily="2" charset="-78"/>
            </a:endParaRPr>
          </a:p>
        </p:txBody>
      </p:sp>
      <p:sp>
        <p:nvSpPr>
          <p:cNvPr id="5" name="TextBox 4"/>
          <p:cNvSpPr txBox="1"/>
          <p:nvPr/>
        </p:nvSpPr>
        <p:spPr>
          <a:xfrm>
            <a:off x="381000" y="3962400"/>
            <a:ext cx="8229600" cy="2123658"/>
          </a:xfrm>
          <a:prstGeom prst="rect">
            <a:avLst/>
          </a:prstGeom>
          <a:noFill/>
        </p:spPr>
        <p:txBody>
          <a:bodyPr wrap="square" rtlCol="0">
            <a:spAutoFit/>
          </a:bodyPr>
          <a:lstStyle/>
          <a:p>
            <a:pPr algn="justLow" rtl="1"/>
            <a:r>
              <a:rPr lang="fa-IR" sz="2000" dirty="0">
                <a:solidFill>
                  <a:srgbClr val="FFC000"/>
                </a:solidFill>
                <a:effectLst>
                  <a:outerShdw blurRad="38100" dist="38100" dir="2700000" algn="tl">
                    <a:srgbClr val="000000">
                      <a:alpha val="43137"/>
                    </a:srgbClr>
                  </a:outerShdw>
                </a:effectLst>
                <a:cs typeface="B Titr" pitchFamily="2" charset="-78"/>
              </a:rPr>
              <a:t>نکته2:</a:t>
            </a:r>
          </a:p>
          <a:p>
            <a:pPr algn="justLow" rtl="1"/>
            <a:r>
              <a:rPr lang="fa-IR" sz="2800" dirty="0">
                <a:effectLst>
                  <a:glow rad="101600">
                    <a:schemeClr val="accent6">
                      <a:satMod val="175000"/>
                      <a:alpha val="40000"/>
                    </a:schemeClr>
                  </a:glow>
                  <a:outerShdw blurRad="38100" dist="38100" dir="2700000" algn="tl">
                    <a:srgbClr val="000000">
                      <a:alpha val="43137"/>
                    </a:srgbClr>
                  </a:outerShdw>
                </a:effectLst>
                <a:cs typeface="B Mitra" pitchFamily="2" charset="-78"/>
              </a:rPr>
              <a:t>هر یک از این روحیه ها، با یکی از کلید های ذکر شده و با لحاظ موقعیت زمانی و مکانی و موارد دیگر، جذب شده و ارتباط حاصل می شود. این هنر مربی است که تشخیص دهد برای جذب این روحیه در این موقعیت، از چه روشی باید استفاده کند؛ چرا که این راه ها عمومیت ندارند و همه جا به کار نمی آیند</a:t>
            </a:r>
            <a:r>
              <a:rPr lang="fa-IR" sz="2400" dirty="0">
                <a:effectLst>
                  <a:outerShdw blurRad="38100" dist="38100" dir="2700000" algn="tl">
                    <a:srgbClr val="000000">
                      <a:alpha val="43137"/>
                    </a:srgbClr>
                  </a:outerShdw>
                </a:effectLst>
                <a:cs typeface="B Mitra" pitchFamily="2" charset="-78"/>
              </a:rPr>
              <a:t>.</a:t>
            </a:r>
            <a:endParaRPr lang="en-US" sz="2400" dirty="0">
              <a:effectLst>
                <a:outerShdw blurRad="38100" dist="38100" dir="2700000" algn="tl">
                  <a:srgbClr val="000000">
                    <a:alpha val="43137"/>
                  </a:srgbClr>
                </a:outerShdw>
              </a:effectLst>
              <a:cs typeface="B Mitra" pitchFamily="2" charset="-78"/>
            </a:endParaRPr>
          </a:p>
        </p:txBody>
      </p:sp>
      <p:pic>
        <p:nvPicPr>
          <p:cNvPr id="8" name="Picture 5" descr="C:\Documents and Settings\Administrator\My Documents\My Pictures\bandsrings_data\ring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76200"/>
            <a:ext cx="1295400" cy="1295400"/>
          </a:xfrm>
          <a:prstGeom prst="rect">
            <a:avLst/>
          </a:prstGeom>
          <a:noFill/>
        </p:spPr>
      </p:pic>
      <p:sp>
        <p:nvSpPr>
          <p:cNvPr id="9" name="TextBox 8"/>
          <p:cNvSpPr txBox="1"/>
          <p:nvPr/>
        </p:nvSpPr>
        <p:spPr>
          <a:xfrm>
            <a:off x="152400" y="420469"/>
            <a:ext cx="990600" cy="646331"/>
          </a:xfrm>
          <a:prstGeom prst="rect">
            <a:avLst/>
          </a:prstGeom>
          <a:noFill/>
        </p:spPr>
        <p:txBody>
          <a:bodyPr wrap="square" rtlCol="0">
            <a:spAutoFit/>
          </a:bodyPr>
          <a:lstStyle/>
          <a:p>
            <a:pPr algn="r"/>
            <a:r>
              <a:rPr lang="fa-IR" dirty="0">
                <a:effectLst>
                  <a:outerShdw blurRad="38100" dist="38100" dir="2700000" algn="tl">
                    <a:srgbClr val="000000">
                      <a:alpha val="43137"/>
                    </a:srgbClr>
                  </a:outerShdw>
                </a:effectLst>
                <a:cs typeface="B Mitra" pitchFamily="2" charset="-78"/>
              </a:rPr>
              <a:t>   کلید</a:t>
            </a:r>
            <a:r>
              <a:rPr lang="fa-IR" sz="400" dirty="0">
                <a:effectLst>
                  <a:outerShdw blurRad="38100" dist="38100" dir="2700000" algn="tl">
                    <a:srgbClr val="000000">
                      <a:alpha val="43137"/>
                    </a:srgbClr>
                  </a:outerShdw>
                </a:effectLst>
                <a:cs typeface="B Mitra" pitchFamily="2" charset="-78"/>
              </a:rPr>
              <a:t> </a:t>
            </a:r>
            <a:r>
              <a:rPr lang="fa-IR" dirty="0">
                <a:effectLst>
                  <a:outerShdw blurRad="38100" dist="38100" dir="2700000" algn="tl">
                    <a:srgbClr val="000000">
                      <a:alpha val="43137"/>
                    </a:srgbClr>
                  </a:outerShdw>
                </a:effectLst>
                <a:cs typeface="B Mitra" pitchFamily="2" charset="-78"/>
              </a:rPr>
              <a:t>های      جذب</a:t>
            </a:r>
            <a:endParaRPr lang="en-US" dirty="0">
              <a:effectLst>
                <a:outerShdw blurRad="38100" dist="38100" dir="2700000" algn="tl">
                  <a:srgbClr val="000000">
                    <a:alpha val="43137"/>
                  </a:srgbClr>
                </a:outerShdw>
              </a:effectLst>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iterate type="lt">
                                    <p:tmPct val="0"/>
                                  </p:iterate>
                                  <p:childTnLst>
                                    <p:animClr clrSpc="rgb" dir="cw">
                                      <p:cBhvr override="childStyle">
                                        <p:cTn id="6" dur="250" autoRev="1" fill="hold"/>
                                        <p:tgtEl>
                                          <p:spTgt spid="9"/>
                                        </p:tgtEl>
                                        <p:attrNameLst>
                                          <p:attrName>style.color</p:attrName>
                                        </p:attrNameLst>
                                      </p:cBhvr>
                                      <p:to>
                                        <a:schemeClr val="bg1"/>
                                      </p:to>
                                    </p:animClr>
                                    <p:animClr clrSpc="rgb" dir="cw">
                                      <p:cBhvr>
                                        <p:cTn id="7" dur="250" autoRev="1" fill="hold"/>
                                        <p:tgtEl>
                                          <p:spTgt spid="9"/>
                                        </p:tgtEl>
                                        <p:attrNameLst>
                                          <p:attrName>fillcolor</p:attrName>
                                        </p:attrNameLst>
                                      </p:cBhvr>
                                      <p:to>
                                        <a:schemeClr val="bg1"/>
                                      </p:to>
                                    </p:animClr>
                                    <p:set>
                                      <p:cBhvr>
                                        <p:cTn id="8" dur="250" autoRev="1" fill="hold"/>
                                        <p:tgtEl>
                                          <p:spTgt spid="9"/>
                                        </p:tgtEl>
                                        <p:attrNameLst>
                                          <p:attrName>fill.type</p:attrName>
                                        </p:attrNameLst>
                                      </p:cBhvr>
                                      <p:to>
                                        <p:strVal val="solid"/>
                                      </p:to>
                                    </p:set>
                                    <p:set>
                                      <p:cBhvr>
                                        <p:cTn id="9" dur="250" autoRev="1" fill="hold"/>
                                        <p:tgtEl>
                                          <p:spTgt spid="9"/>
                                        </p:tgtEl>
                                        <p:attrNameLst>
                                          <p:attrName>fill.on</p:attrName>
                                        </p:attrNameLst>
                                      </p:cBhvr>
                                      <p:to>
                                        <p:strVal val="true"/>
                                      </p:to>
                                    </p:set>
                                  </p:childTnLst>
                                </p:cTn>
                              </p:par>
                            </p:childTnLst>
                          </p:cTn>
                        </p:par>
                        <p:par>
                          <p:cTn id="10" fill="hold">
                            <p:stCondLst>
                              <p:cond delay="500"/>
                            </p:stCondLst>
                            <p:childTnLst>
                              <p:par>
                                <p:cTn id="11" presetID="3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style.rotation</p:attrName>
                                        </p:attrNameLst>
                                      </p:cBhvr>
                                      <p:tavLst>
                                        <p:tav tm="0">
                                          <p:val>
                                            <p:fltVal val="720"/>
                                          </p:val>
                                        </p:tav>
                                        <p:tav tm="100000">
                                          <p:val>
                                            <p:fltVal val="0"/>
                                          </p:val>
                                        </p:tav>
                                      </p:tavLst>
                                    </p:anim>
                                    <p:anim calcmode="lin" valueType="num">
                                      <p:cBhvr>
                                        <p:cTn id="23" dur="2000" fill="hold"/>
                                        <p:tgtEl>
                                          <p:spTgt spid="5"/>
                                        </p:tgtEl>
                                        <p:attrNameLst>
                                          <p:attrName>ppt_h</p:attrName>
                                        </p:attrNameLst>
                                      </p:cBhvr>
                                      <p:tavLst>
                                        <p:tav tm="0">
                                          <p:val>
                                            <p:fltVal val="0"/>
                                          </p:val>
                                        </p:tav>
                                        <p:tav tm="100000">
                                          <p:val>
                                            <p:strVal val="#ppt_h"/>
                                          </p:val>
                                        </p:tav>
                                      </p:tavLst>
                                    </p:anim>
                                    <p:anim calcmode="lin" valueType="num">
                                      <p:cBhvr>
                                        <p:cTn id="24"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rtlCol="1">
            <a:normAutofit/>
          </a:bodyPr>
          <a:lstStyle/>
          <a:p>
            <a:pPr fontAlgn="auto">
              <a:spcAft>
                <a:spcPts val="0"/>
              </a:spcAft>
              <a:defRPr/>
            </a:pPr>
            <a:endParaRPr lang="fa-IR"/>
          </a:p>
        </p:txBody>
      </p:sp>
      <p:pic>
        <p:nvPicPr>
          <p:cNvPr id="4" name="Picture 2" descr="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4" descr="C:\Users\salehin\Documents\Bluetooth Folder\Salehin-1.jpeg"/>
          <p:cNvPicPr/>
          <p:nvPr/>
        </p:nvPicPr>
        <p:blipFill>
          <a:blip r:embed="rId3" cstate="print"/>
          <a:srcRect/>
          <a:stretch>
            <a:fillRect/>
          </a:stretch>
        </p:blipFill>
        <p:spPr bwMode="auto">
          <a:xfrm>
            <a:off x="357158" y="285728"/>
            <a:ext cx="1412935" cy="1406106"/>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tor\My Documents\My Pictures\وکتور\colourback_16001.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TextBox 2"/>
          <p:cNvSpPr txBox="1"/>
          <p:nvPr/>
        </p:nvSpPr>
        <p:spPr>
          <a:xfrm>
            <a:off x="3962400" y="1371600"/>
            <a:ext cx="3352800" cy="3970318"/>
          </a:xfrm>
          <a:prstGeom prst="rect">
            <a:avLst/>
          </a:prstGeom>
        </p:spPr>
        <p:style>
          <a:lnRef idx="0">
            <a:scrgbClr r="0" g="0" b="0"/>
          </a:lnRef>
          <a:fillRef idx="1002">
            <a:schemeClr val="lt1"/>
          </a:fillRef>
          <a:effectRef idx="0">
            <a:scrgbClr r="0" g="0" b="0"/>
          </a:effectRef>
          <a:fontRef idx="major"/>
        </p:style>
        <p:txBody>
          <a:bodyPr wrap="square" rtlCol="0">
            <a:spAutoFit/>
          </a:bodyPr>
          <a:lstStyle/>
          <a:p>
            <a:pPr algn="justLow" rtl="1"/>
            <a:r>
              <a:rPr lang="fa-IR" sz="2800" dirty="0">
                <a:effectLst>
                  <a:outerShdw blurRad="38100" dist="38100" dir="2700000" algn="tl">
                    <a:srgbClr val="000000">
                      <a:alpha val="43137"/>
                    </a:srgbClr>
                  </a:outerShdw>
                </a:effectLst>
                <a:cs typeface="B Mitra" pitchFamily="2" charset="-78"/>
              </a:rPr>
              <a:t>یکی از جوانب وجود شخصیت عظیم امیرالمؤمنین علی </a:t>
            </a:r>
            <a:r>
              <a:rPr lang="fa-IR" dirty="0">
                <a:effectLst>
                  <a:outerShdw blurRad="38100" dist="38100" dir="2700000" algn="tl">
                    <a:srgbClr val="000000">
                      <a:alpha val="43137"/>
                    </a:srgbClr>
                  </a:outerShdw>
                </a:effectLst>
                <a:cs typeface="B Mitra" pitchFamily="2" charset="-78"/>
              </a:rPr>
              <a:t>علیه السلام</a:t>
            </a:r>
            <a:r>
              <a:rPr lang="fa-IR" sz="2800" dirty="0">
                <a:effectLst>
                  <a:outerShdw blurRad="38100" dist="38100" dir="2700000" algn="tl">
                    <a:srgbClr val="000000">
                      <a:alpha val="43137"/>
                    </a:srgbClr>
                  </a:outerShdw>
                </a:effectLst>
                <a:cs typeface="B Mitra" pitchFamily="2" charset="-78"/>
              </a:rPr>
              <a:t>، ناحیۀ تأثیر او بر روی انسان</a:t>
            </a:r>
            <a:r>
              <a:rPr lang="fa-IR" sz="800" dirty="0">
                <a:effectLst>
                  <a:outerShdw blurRad="38100" dist="38100" dir="2700000" algn="tl">
                    <a:srgbClr val="000000">
                      <a:alpha val="43137"/>
                    </a:srgbClr>
                  </a:outerShdw>
                </a:effectLst>
                <a:cs typeface="B Mitra" pitchFamily="2" charset="-78"/>
              </a:rPr>
              <a:t> </a:t>
            </a:r>
            <a:r>
              <a:rPr lang="fa-IR" sz="2800" dirty="0">
                <a:effectLst>
                  <a:outerShdw blurRad="38100" dist="38100" dir="2700000" algn="tl">
                    <a:srgbClr val="000000">
                      <a:alpha val="43137"/>
                    </a:srgbClr>
                  </a:outerShdw>
                </a:effectLst>
                <a:cs typeface="B Mitra" pitchFamily="2" charset="-78"/>
              </a:rPr>
              <a:t>ها به شکل مثبت یا منفی است و به عبارت دیگر «جاذبه و دافعۀ» نیرومند اوست که هنوز هم نقش فعال خود را ایفا می</a:t>
            </a:r>
            <a:r>
              <a:rPr lang="fa-IR" sz="1000" dirty="0">
                <a:effectLst>
                  <a:outerShdw blurRad="38100" dist="38100" dir="2700000" algn="tl">
                    <a:srgbClr val="000000">
                      <a:alpha val="43137"/>
                    </a:srgbClr>
                  </a:outerShdw>
                </a:effectLst>
                <a:cs typeface="B Mitra" pitchFamily="2" charset="-78"/>
              </a:rPr>
              <a:t> </a:t>
            </a:r>
            <a:r>
              <a:rPr lang="fa-IR" sz="2800" dirty="0">
                <a:effectLst>
                  <a:outerShdw blurRad="38100" dist="38100" dir="2700000" algn="tl">
                    <a:srgbClr val="000000">
                      <a:alpha val="43137"/>
                    </a:srgbClr>
                  </a:outerShdw>
                </a:effectLst>
                <a:cs typeface="B Mitra" pitchFamily="2" charset="-78"/>
              </a:rPr>
              <a:t>نماید و در این کتاب درباره</a:t>
            </a:r>
            <a:r>
              <a:rPr lang="fa-IR" sz="900" dirty="0">
                <a:effectLst>
                  <a:outerShdw blurRad="38100" dist="38100" dir="2700000" algn="tl">
                    <a:srgbClr val="000000">
                      <a:alpha val="43137"/>
                    </a:srgbClr>
                  </a:outerShdw>
                </a:effectLst>
                <a:cs typeface="B Mitra" pitchFamily="2" charset="-78"/>
              </a:rPr>
              <a:t> </a:t>
            </a:r>
            <a:r>
              <a:rPr lang="fa-IR" sz="2800" dirty="0">
                <a:effectLst>
                  <a:outerShdw blurRad="38100" dist="38100" dir="2700000" algn="tl">
                    <a:srgbClr val="000000">
                      <a:alpha val="43137"/>
                    </a:srgbClr>
                  </a:outerShdw>
                </a:effectLst>
                <a:cs typeface="B Mitra" pitchFamily="2" charset="-78"/>
              </a:rPr>
              <a:t>اش گفت و گو شده است</a:t>
            </a:r>
            <a:r>
              <a:rPr lang="en-US" sz="2800" dirty="0">
                <a:effectLst>
                  <a:outerShdw blurRad="38100" dist="38100" dir="2700000" algn="tl">
                    <a:srgbClr val="000000">
                      <a:alpha val="43137"/>
                    </a:srgbClr>
                  </a:outerShdw>
                </a:effectLst>
                <a:cs typeface="B Mitra" pitchFamily="2" charset="-78"/>
              </a:rPr>
              <a:t>.</a:t>
            </a:r>
          </a:p>
        </p:txBody>
      </p:sp>
      <p:pic>
        <p:nvPicPr>
          <p:cNvPr id="5" name="Content Placeholder 4" descr="12.jpg"/>
          <p:cNvPicPr>
            <a:picLocks noGrp="1" noChangeAspect="1"/>
          </p:cNvPicPr>
          <p:nvPr>
            <p:ph idx="1"/>
          </p:nvPr>
        </p:nvPicPr>
        <p:blipFill>
          <a:blip r:embed="rId3" cstate="print"/>
          <a:stretch>
            <a:fillRect/>
          </a:stretch>
        </p:blipFill>
        <p:spPr>
          <a:xfrm rot="1204913">
            <a:off x="978865" y="856011"/>
            <a:ext cx="2576512" cy="3938617"/>
          </a:xfrm>
        </p:spPr>
      </p:pic>
      <p:pic>
        <p:nvPicPr>
          <p:cNvPr id="6" name="Picture 5" descr="C:\Documents and Settings\Administrator\My Documents\My Pictures\bandsrings_data\ring1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76200"/>
            <a:ext cx="1295400" cy="1295400"/>
          </a:xfrm>
          <a:prstGeom prst="rect">
            <a:avLst/>
          </a:prstGeom>
          <a:noFill/>
        </p:spPr>
      </p:pic>
      <p:sp>
        <p:nvSpPr>
          <p:cNvPr id="7" name="TextBox 6"/>
          <p:cNvSpPr txBox="1"/>
          <p:nvPr/>
        </p:nvSpPr>
        <p:spPr>
          <a:xfrm>
            <a:off x="152400" y="420469"/>
            <a:ext cx="990600" cy="646331"/>
          </a:xfrm>
          <a:prstGeom prst="rect">
            <a:avLst/>
          </a:prstGeom>
          <a:noFill/>
        </p:spPr>
        <p:txBody>
          <a:bodyPr wrap="square" rtlCol="0">
            <a:spAutoFit/>
          </a:bodyPr>
          <a:lstStyle/>
          <a:p>
            <a:pPr algn="r"/>
            <a:r>
              <a:rPr lang="fa-IR" dirty="0">
                <a:effectLst>
                  <a:outerShdw blurRad="38100" dist="38100" dir="2700000" algn="tl">
                    <a:srgbClr val="000000">
                      <a:alpha val="43137"/>
                    </a:srgbClr>
                  </a:outerShdw>
                </a:effectLst>
                <a:cs typeface="B Mitra" pitchFamily="2" charset="-78"/>
              </a:rPr>
              <a:t>   کلید</a:t>
            </a:r>
            <a:r>
              <a:rPr lang="fa-IR" sz="400" dirty="0">
                <a:effectLst>
                  <a:outerShdw blurRad="38100" dist="38100" dir="2700000" algn="tl">
                    <a:srgbClr val="000000">
                      <a:alpha val="43137"/>
                    </a:srgbClr>
                  </a:outerShdw>
                </a:effectLst>
                <a:cs typeface="B Mitra" pitchFamily="2" charset="-78"/>
              </a:rPr>
              <a:t> </a:t>
            </a:r>
            <a:r>
              <a:rPr lang="fa-IR" dirty="0">
                <a:effectLst>
                  <a:outerShdw blurRad="38100" dist="38100" dir="2700000" algn="tl">
                    <a:srgbClr val="000000">
                      <a:alpha val="43137"/>
                    </a:srgbClr>
                  </a:outerShdw>
                </a:effectLst>
                <a:cs typeface="B Mitra" pitchFamily="2" charset="-78"/>
              </a:rPr>
              <a:t>های      جذب</a:t>
            </a:r>
            <a:endParaRPr lang="en-US" dirty="0">
              <a:effectLst>
                <a:outerShdw blurRad="38100" dist="38100" dir="2700000" algn="tl">
                  <a:srgbClr val="000000">
                    <a:alpha val="43137"/>
                  </a:srgbClr>
                </a:outerShdw>
              </a:effectLst>
              <a:cs typeface="B Mitra" pitchFamily="2" charset="-78"/>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iterate type="lt">
                                    <p:tmPct val="0"/>
                                  </p:iterate>
                                  <p:childTnLst>
                                    <p:animClr clrSpc="rgb" dir="cw">
                                      <p:cBhvr override="childStyle">
                                        <p:cTn id="6" dur="250" autoRev="1" fill="hold"/>
                                        <p:tgtEl>
                                          <p:spTgt spid="7"/>
                                        </p:tgtEl>
                                        <p:attrNameLst>
                                          <p:attrName>style.color</p:attrName>
                                        </p:attrNameLst>
                                      </p:cBhvr>
                                      <p:to>
                                        <a:schemeClr val="bg1"/>
                                      </p:to>
                                    </p:animClr>
                                    <p:animClr clrSpc="rgb" dir="cw">
                                      <p:cBhvr>
                                        <p:cTn id="7" dur="250" autoRev="1" fill="hold"/>
                                        <p:tgtEl>
                                          <p:spTgt spid="7"/>
                                        </p:tgtEl>
                                        <p:attrNameLst>
                                          <p:attrName>fillcolor</p:attrName>
                                        </p:attrNameLst>
                                      </p:cBhvr>
                                      <p:to>
                                        <a:schemeClr val="bg1"/>
                                      </p:to>
                                    </p:animClr>
                                    <p:set>
                                      <p:cBhvr>
                                        <p:cTn id="8" dur="250" autoRev="1" fill="hold"/>
                                        <p:tgtEl>
                                          <p:spTgt spid="7"/>
                                        </p:tgtEl>
                                        <p:attrNameLst>
                                          <p:attrName>fill.type</p:attrName>
                                        </p:attrNameLst>
                                      </p:cBhvr>
                                      <p:to>
                                        <p:strVal val="solid"/>
                                      </p:to>
                                    </p:set>
                                    <p:set>
                                      <p:cBhvr>
                                        <p:cTn id="9" dur="250" autoRev="1" fill="hold"/>
                                        <p:tgtEl>
                                          <p:spTgt spid="7"/>
                                        </p:tgtEl>
                                        <p:attrNameLst>
                                          <p:attrName>fill.on</p:attrName>
                                        </p:attrNameLst>
                                      </p:cBhvr>
                                      <p:to>
                                        <p:strVal val="true"/>
                                      </p:to>
                                    </p:se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p:cNvPicPr>
          <p:nvPr/>
        </p:nvPicPr>
        <p:blipFill>
          <a:blip r:embed="rId3"/>
          <a:srcRect/>
          <a:stretch>
            <a:fillRect/>
          </a:stretch>
        </p:blipFill>
        <p:spPr bwMode="auto">
          <a:xfrm>
            <a:off x="0" y="0"/>
            <a:ext cx="9144000" cy="7081838"/>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srcRect/>
          <a:stretch>
            <a:fillRect/>
          </a:stretch>
        </p:blipFill>
        <p:spPr bwMode="auto">
          <a:xfrm>
            <a:off x="-6350" y="0"/>
            <a:ext cx="9150350" cy="6858000"/>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Tree>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6" name="Picture 5" descr="Untitled.jpg"/>
          <p:cNvPicPr/>
          <p:nvPr/>
        </p:nvPicPr>
        <p:blipFill>
          <a:blip r:embed="rId3" cstate="print">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a:off x="-152400" y="0"/>
            <a:ext cx="4876800" cy="6858000"/>
          </a:xfrm>
          <a:prstGeom prst="rect">
            <a:avLst/>
          </a:prstGeom>
          <a:ln>
            <a:noFill/>
          </a:ln>
          <a:effectLst>
            <a:glow rad="63500">
              <a:schemeClr val="accent6">
                <a:satMod val="175000"/>
                <a:alpha val="40000"/>
              </a:schemeClr>
            </a:glow>
            <a:outerShdw blurRad="292100" dist="139700" dir="2700000" algn="tl" rotWithShape="0">
              <a:srgbClr val="333333">
                <a:alpha val="65000"/>
              </a:srgbClr>
            </a:outerShdw>
          </a:effectLst>
        </p:spPr>
      </p:pic>
      <p:pic>
        <p:nvPicPr>
          <p:cNvPr id="1026" name="Picture 2" descr="C:\Documents and Settings\Administrator\My Documents\My Pictures\تصاویر مذهبی\imam-zaman01.jpg"/>
          <p:cNvPicPr>
            <a:picLocks noChangeAspect="1" noChangeArrowheads="1"/>
          </p:cNvPicPr>
          <p:nvPr/>
        </p:nvPicPr>
        <p:blipFill>
          <a:blip r:embed="rId4" cstate="print"/>
          <a:srcRect l="36667"/>
          <a:stretch>
            <a:fillRect/>
          </a:stretch>
        </p:blipFill>
        <p:spPr bwMode="auto">
          <a:xfrm>
            <a:off x="4771513" y="-76200"/>
            <a:ext cx="4372487" cy="66854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8" name="Picture 4" descr="C:\Documents and Settings\Administrator\My Documents\My Pictures\My Pictures\par.gif"/>
          <p:cNvPicPr>
            <a:picLocks noChangeAspect="1" noChangeArrowheads="1" noCrop="1"/>
          </p:cNvPicPr>
          <p:nvPr/>
        </p:nvPicPr>
        <p:blipFill>
          <a:blip r:embed="rId5" cstate="print">
            <a:clrChange>
              <a:clrFrom>
                <a:srgbClr val="FFFFFF"/>
              </a:clrFrom>
              <a:clrTo>
                <a:srgbClr val="FFFFFF">
                  <a:alpha val="0"/>
                </a:srgbClr>
              </a:clrTo>
            </a:clrChange>
          </a:blip>
          <a:srcRect/>
          <a:stretch>
            <a:fillRect/>
          </a:stretch>
        </p:blipFill>
        <p:spPr bwMode="auto">
          <a:xfrm rot="4845640">
            <a:off x="5381145" y="1588094"/>
            <a:ext cx="826474" cy="631126"/>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000" fill="hold"/>
                                        <p:tgtEl>
                                          <p:spTgt spid="1026"/>
                                        </p:tgtEl>
                                        <p:attrNameLst>
                                          <p:attrName>ppt_x</p:attrName>
                                        </p:attrNameLst>
                                      </p:cBhvr>
                                      <p:tavLst>
                                        <p:tav tm="0">
                                          <p:val>
                                            <p:strVal val="1+#ppt_w/2"/>
                                          </p:val>
                                        </p:tav>
                                        <p:tav tm="100000">
                                          <p:val>
                                            <p:strVal val="#ppt_x"/>
                                          </p:val>
                                        </p:tav>
                                      </p:tavLst>
                                    </p:anim>
                                    <p:anim calcmode="lin" valueType="num">
                                      <p:cBhvr additive="base">
                                        <p:cTn id="8" dur="200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slide(fromBottom)">
                                      <p:cBhvr>
                                        <p:cTn id="12" dur="2000"/>
                                        <p:tgtEl>
                                          <p:spTgt spid="1028"/>
                                        </p:tgtEl>
                                      </p:cBhvr>
                                    </p:animEffect>
                                  </p:childTnLst>
                                </p:cTn>
                              </p:par>
                            </p:childTnLst>
                          </p:cTn>
                        </p:par>
                        <p:par>
                          <p:cTn id="13" fill="hold">
                            <p:stCondLst>
                              <p:cond delay="4000"/>
                            </p:stCondLst>
                            <p:childTnLst>
                              <p:par>
                                <p:cTn id="14" presetID="7"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0" fill="hold"/>
                                        <p:tgtEl>
                                          <p:spTgt spid="6"/>
                                        </p:tgtEl>
                                        <p:attrNameLst>
                                          <p:attrName>ppt_x</p:attrName>
                                        </p:attrNameLst>
                                      </p:cBhvr>
                                      <p:tavLst>
                                        <p:tav tm="0">
                                          <p:val>
                                            <p:strVal val="#ppt_x"/>
                                          </p:val>
                                        </p:tav>
                                        <p:tav tm="100000">
                                          <p:val>
                                            <p:strVal val="#ppt_x"/>
                                          </p:val>
                                        </p:tav>
                                      </p:tavLst>
                                    </p:anim>
                                    <p:anim calcmode="lin" valueType="num">
                                      <p:cBhvr additive="base">
                                        <p:cTn id="17"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srcRect t="3004" b="1598"/>
          <a:stretch>
            <a:fillRect/>
          </a:stretch>
        </p:blipFill>
        <p:spPr bwMode="auto">
          <a:xfrm>
            <a:off x="14288" y="1"/>
            <a:ext cx="9144000" cy="6856413"/>
          </a:xfrm>
          <a:prstGeom prst="rect">
            <a:avLst/>
          </a:prstGeom>
          <a:noFill/>
          <a:ln w="9525">
            <a:noFill/>
            <a:miter lim="800000"/>
            <a:headEnd/>
            <a:tailEnd/>
          </a:ln>
        </p:spPr>
      </p:pic>
      <p:sp>
        <p:nvSpPr>
          <p:cNvPr id="402433" name="Rectangle 1"/>
          <p:cNvSpPr>
            <a:spLocks noChangeArrowheads="1"/>
          </p:cNvSpPr>
          <p:nvPr/>
        </p:nvSpPr>
        <p:spPr bwMode="auto">
          <a:xfrm>
            <a:off x="571472" y="267869"/>
            <a:ext cx="7905773" cy="618630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solidFill>
                    <a:srgbClr val="FFC000"/>
                  </a:solidFill>
                </a:ln>
                <a:solidFill>
                  <a:srgbClr val="0070C0"/>
                </a:solidFill>
                <a:effectLst/>
                <a:latin typeface="Calibri" pitchFamily="34" charset="0"/>
                <a:ea typeface="Times New Roman" pitchFamily="18" charset="0"/>
                <a:cs typeface="B Titr" pitchFamily="2" charset="-78"/>
              </a:rPr>
              <a:t>مقام معظم رهبری</a:t>
            </a:r>
            <a:r>
              <a:rPr kumimoji="0" lang="en-US" sz="3600" b="0" i="0" u="none" strike="noStrike" cap="none" normalizeH="0" baseline="0" dirty="0">
                <a:ln>
                  <a:solidFill>
                    <a:srgbClr val="FFC000"/>
                  </a:solidFill>
                </a:ln>
                <a:solidFill>
                  <a:srgbClr val="0070C0"/>
                </a:solidFill>
                <a:effectLst/>
                <a:latin typeface="Calibri" pitchFamily="34" charset="0"/>
                <a:ea typeface="Times New Roman" pitchFamily="18" charset="0"/>
                <a:cs typeface="B Titr" pitchFamily="2" charset="-78"/>
              </a:rPr>
              <a:t> </a:t>
            </a:r>
            <a:r>
              <a:rPr kumimoji="0" lang="en-US" sz="3600" b="0" i="0" u="none" strike="noStrike" cap="none" normalizeH="0" baseline="0" dirty="0">
                <a:ln>
                  <a:noFill/>
                </a:ln>
                <a:solidFill>
                  <a:srgbClr val="002060"/>
                </a:solidFill>
                <a:effectLst/>
                <a:latin typeface="Calibri" pitchFamily="34" charset="0"/>
                <a:ea typeface="Times New Roman" pitchFamily="18" charset="0"/>
                <a:cs typeface="B Titr" pitchFamily="2" charset="-78"/>
              </a:rPr>
              <a:t>:</a:t>
            </a:r>
            <a:endParaRPr kumimoji="0" lang="ar-SA" sz="3600" b="0" i="0" u="none" strike="noStrike" cap="none" normalizeH="0" baseline="0" dirty="0">
              <a:ln>
                <a:noFill/>
              </a:ln>
              <a:solidFill>
                <a:srgbClr val="002060"/>
              </a:solidFill>
              <a:effectLst/>
              <a:latin typeface="Arial" pitchFamily="34" charset="0"/>
              <a:ea typeface="Times New Roman" pitchFamily="18" charset="0"/>
              <a:cs typeface="B Titr" pitchFamily="2" charset="-78"/>
            </a:endParaRPr>
          </a:p>
          <a:p>
            <a:pPr lvl="0" algn="r" rtl="1" eaLnBrk="0" fontAlgn="base" hangingPunct="0">
              <a:spcBef>
                <a:spcPct val="0"/>
              </a:spcBef>
              <a:spcAft>
                <a:spcPct val="0"/>
              </a:spcAft>
            </a:pPr>
            <a:r>
              <a:rPr kumimoji="0" lang="ar-SA"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اين حلقات «صالحين»،</a:t>
            </a:r>
            <a:endParaRPr kumimoji="0" lang="en-US" sz="3600" b="0" i="0" u="none" strike="noStrike" cap="none" normalizeH="0" baseline="0" dirty="0">
              <a:ln>
                <a:noFill/>
              </a:ln>
              <a:solidFill>
                <a:schemeClr val="tx1"/>
              </a:solidFill>
              <a:effectLst/>
              <a:latin typeface="Arial" pitchFamily="34" charset="0"/>
              <a:ea typeface="Times New Roman" pitchFamily="18" charset="0"/>
              <a:cs typeface="B Titr" pitchFamily="2" charset="-78"/>
            </a:endParaRPr>
          </a:p>
          <a:p>
            <a:pPr lvl="0" algn="r" rtl="1" eaLnBrk="0" fontAlgn="base" hangingPunct="0">
              <a:spcBef>
                <a:spcPct val="0"/>
              </a:spcBef>
              <a:spcAft>
                <a:spcPct val="0"/>
              </a:spcAft>
            </a:pPr>
            <a:r>
              <a:rPr kumimoji="0" lang="ar-SA"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 از كارهاى بسيار خوب </a:t>
            </a:r>
            <a:endParaRPr kumimoji="0" lang="en-US" sz="3600" b="0" i="0" u="none" strike="noStrike" cap="none" normalizeH="0" baseline="0" dirty="0">
              <a:ln>
                <a:noFill/>
              </a:ln>
              <a:solidFill>
                <a:schemeClr val="tx1"/>
              </a:solidFill>
              <a:effectLst/>
              <a:latin typeface="Arial" pitchFamily="34" charset="0"/>
              <a:ea typeface="Times New Roman" pitchFamily="18" charset="0"/>
              <a:cs typeface="B Titr" pitchFamily="2" charset="-78"/>
            </a:endParaRPr>
          </a:p>
          <a:p>
            <a:pPr lvl="0" algn="r" rtl="1" eaLnBrk="0" fontAlgn="base" hangingPunct="0">
              <a:spcBef>
                <a:spcPct val="0"/>
              </a:spcBef>
              <a:spcAft>
                <a:spcPct val="0"/>
              </a:spcAft>
            </a:pPr>
            <a:r>
              <a:rPr kumimoji="0" lang="ar-SA"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و برجسته است و در طريق </a:t>
            </a:r>
            <a:endParaRPr kumimoji="0" lang="fa-IR" sz="3600" b="0" i="0" u="none" strike="noStrike" cap="none" normalizeH="0" baseline="0" dirty="0">
              <a:ln>
                <a:noFill/>
              </a:ln>
              <a:solidFill>
                <a:schemeClr val="tx1"/>
              </a:solidFill>
              <a:effectLst/>
              <a:latin typeface="Arial" pitchFamily="34" charset="0"/>
              <a:ea typeface="Times New Roman" pitchFamily="18" charset="0"/>
              <a:cs typeface="B Titr" pitchFamily="2" charset="-78"/>
            </a:endParaRPr>
          </a:p>
          <a:p>
            <a:pPr lvl="0" algn="r" rtl="1" eaLnBrk="0" fontAlgn="base" hangingPunct="0">
              <a:spcBef>
                <a:spcPct val="0"/>
              </a:spcBef>
              <a:spcAft>
                <a:spcPct val="0"/>
              </a:spcAft>
            </a:pPr>
            <a:r>
              <a:rPr kumimoji="0" lang="ar-SA"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همين تكميل بسيج قرار دارد </a:t>
            </a:r>
            <a:r>
              <a:rPr lang="fa-IR" sz="3600" dirty="0">
                <a:solidFill>
                  <a:schemeClr val="tx1"/>
                </a:solidFill>
                <a:latin typeface="Arial" pitchFamily="34" charset="0"/>
                <a:ea typeface="Times New Roman" pitchFamily="18" charset="0"/>
                <a:cs typeface="B Titr" pitchFamily="2" charset="-78"/>
              </a:rPr>
              <a:t>که </a:t>
            </a:r>
            <a:r>
              <a:rPr kumimoji="0" lang="ar-SA"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ان‌شاءالله روز </a:t>
            </a:r>
            <a:r>
              <a:rPr kumimoji="0" lang="fa-IR"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به روز</a:t>
            </a:r>
            <a:r>
              <a:rPr kumimoji="0" lang="ar-SA"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بايدآن را كامل</a:t>
            </a:r>
            <a:r>
              <a:rPr kumimoji="0" lang="fa-IR"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 </a:t>
            </a:r>
            <a:r>
              <a:rPr kumimoji="0" lang="ar-SA"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ت</a:t>
            </a:r>
            <a:r>
              <a:rPr kumimoji="0" lang="fa-IR"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ر</a:t>
            </a:r>
            <a:r>
              <a:rPr kumimoji="0" lang="ar-SA"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 كرد</a:t>
            </a:r>
            <a:r>
              <a:rPr kumimoji="0" lang="en-US"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 </a:t>
            </a:r>
            <a:r>
              <a:rPr kumimoji="0" lang="fa-IR" sz="3600" b="0" i="0" u="none" strike="noStrike" cap="none" normalizeH="0" baseline="0" dirty="0">
                <a:ln>
                  <a:solidFill>
                    <a:srgbClr val="FFFF00"/>
                  </a:solidFill>
                </a:ln>
                <a:solidFill>
                  <a:srgbClr val="FF0000"/>
                </a:solidFill>
                <a:effectLst/>
                <a:latin typeface="Arial" pitchFamily="34" charset="0"/>
                <a:ea typeface="Times New Roman" pitchFamily="18" charset="0"/>
                <a:cs typeface="B Titr" pitchFamily="2" charset="-78"/>
              </a:rPr>
              <a:t>کیفیتها باید بالا برود </a:t>
            </a:r>
            <a:r>
              <a:rPr kumimoji="0" lang="fa-IR"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 </a:t>
            </a:r>
            <a:r>
              <a:rPr kumimoji="0" lang="ar-SA"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البته كيفيت بر كميّت ترجيح دارد، لكن كميّتِ با كيفيت هم داراى اهميت است؛ يعنى گسترش سطحى و عرضى همراه با عمق‌يابى، هر دو بايد مورد توجه قرار بگيرد. امروز دنياى اسلام </a:t>
            </a:r>
            <a:r>
              <a:rPr kumimoji="0" lang="fa-IR"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 </a:t>
            </a:r>
            <a:r>
              <a:rPr kumimoji="0" lang="ar-SA"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محتاج اين</a:t>
            </a:r>
            <a:r>
              <a:rPr kumimoji="0" lang="fa-IR"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 </a:t>
            </a:r>
            <a:r>
              <a:rPr kumimoji="0" lang="ar-SA"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حر</a:t>
            </a:r>
            <a:r>
              <a:rPr kumimoji="0" lang="fa-IR"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کت</a:t>
            </a:r>
            <a:r>
              <a:rPr kumimoji="0" lang="fa-IR" sz="3600" b="0" i="0" u="none" strike="noStrike" cap="none" normalizeH="0" dirty="0">
                <a:ln>
                  <a:noFill/>
                </a:ln>
                <a:solidFill>
                  <a:schemeClr val="tx1"/>
                </a:solidFill>
                <a:effectLst/>
                <a:latin typeface="Arial" pitchFamily="34" charset="0"/>
                <a:ea typeface="Times New Roman" pitchFamily="18" charset="0"/>
                <a:cs typeface="B Titr" pitchFamily="2" charset="-78"/>
              </a:rPr>
              <a:t> </a:t>
            </a:r>
            <a:r>
              <a:rPr kumimoji="0" lang="ar-SA"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بسيجى است</a:t>
            </a:r>
            <a:r>
              <a:rPr kumimoji="0" lang="en-US" sz="3600" b="0" i="0" u="none" strike="noStrike" cap="none" normalizeH="0" baseline="0" dirty="0">
                <a:ln>
                  <a:noFill/>
                </a:ln>
                <a:solidFill>
                  <a:schemeClr val="tx1"/>
                </a:solidFill>
                <a:effectLst/>
                <a:latin typeface="Arial" pitchFamily="34" charset="0"/>
                <a:ea typeface="Times New Roman" pitchFamily="18" charset="0"/>
                <a:cs typeface="B Titr" pitchFamily="2" charset="-78"/>
              </a:rPr>
              <a:t>.</a:t>
            </a:r>
            <a:r>
              <a:rPr kumimoji="0" lang="en-US" sz="3600" b="0" i="0" u="none" strike="noStrike" cap="none" normalizeH="0" baseline="0" dirty="0">
                <a:ln>
                  <a:noFill/>
                </a:ln>
                <a:solidFill>
                  <a:schemeClr val="tx1"/>
                </a:solidFill>
                <a:effectLst/>
                <a:latin typeface="Arial" pitchFamily="34" charset="0"/>
                <a:cs typeface="B Titr" pitchFamily="2" charset="-78"/>
              </a:rPr>
              <a:t> </a:t>
            </a:r>
          </a:p>
        </p:txBody>
      </p:sp>
      <p:pic>
        <p:nvPicPr>
          <p:cNvPr id="107521" name="Picture 1" descr="F:\آقا\th.jpeg58787.jpeg"/>
          <p:cNvPicPr>
            <a:picLocks noChangeAspect="1" noChangeArrowheads="1"/>
          </p:cNvPicPr>
          <p:nvPr/>
        </p:nvPicPr>
        <p:blipFill>
          <a:blip r:embed="rId3"/>
          <a:srcRect/>
          <a:stretch>
            <a:fillRect/>
          </a:stretch>
        </p:blipFill>
        <p:spPr bwMode="auto">
          <a:xfrm>
            <a:off x="1142976" y="5857892"/>
            <a:ext cx="1714512" cy="928670"/>
          </a:xfrm>
          <a:prstGeom prst="rect">
            <a:avLst/>
          </a:prstGeom>
          <a:noFill/>
        </p:spPr>
      </p:pic>
      <p:pic>
        <p:nvPicPr>
          <p:cNvPr id="107522" name="Picture 2" descr="F:\آقا\th.jpeg456.jpeg"/>
          <p:cNvPicPr>
            <a:picLocks noChangeAspect="1" noChangeArrowheads="1"/>
          </p:cNvPicPr>
          <p:nvPr/>
        </p:nvPicPr>
        <p:blipFill>
          <a:blip r:embed="rId4"/>
          <a:srcRect/>
          <a:stretch>
            <a:fillRect/>
          </a:stretch>
        </p:blipFill>
        <p:spPr bwMode="auto">
          <a:xfrm>
            <a:off x="1285852" y="321447"/>
            <a:ext cx="1857388" cy="2107421"/>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075" name="Picture 3" descr="C:\Documents and Settings\Administrator\My Documents\My Pictures\bandsrings_data\band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 y="457201"/>
            <a:ext cx="8305800" cy="990600"/>
          </a:xfrm>
          <a:prstGeom prst="rect">
            <a:avLst/>
          </a:prstGeom>
          <a:noFill/>
        </p:spPr>
      </p:pic>
      <p:sp>
        <p:nvSpPr>
          <p:cNvPr id="7" name="TextBox 6"/>
          <p:cNvSpPr txBox="1"/>
          <p:nvPr/>
        </p:nvSpPr>
        <p:spPr>
          <a:xfrm>
            <a:off x="457200" y="1676401"/>
            <a:ext cx="8229600" cy="5078313"/>
          </a:xfrm>
          <a:prstGeom prst="rect">
            <a:avLst/>
          </a:prstGeom>
          <a:noFill/>
        </p:spPr>
        <p:txBody>
          <a:bodyPr wrap="square" rtlCol="0">
            <a:spAutoFit/>
          </a:bodyPr>
          <a:lstStyle/>
          <a:p>
            <a:pPr algn="ctr" rtl="1"/>
            <a:r>
              <a:rPr lang="fa-IR" sz="7200" b="1" dirty="0">
                <a:solidFill>
                  <a:srgbClr val="FF0000"/>
                </a:solidFill>
                <a:effectLst>
                  <a:glow rad="228600">
                    <a:schemeClr val="accent6">
                      <a:satMod val="175000"/>
                      <a:alpha val="40000"/>
                    </a:schemeClr>
                  </a:glow>
                  <a:outerShdw blurRad="38100" dist="38100" dir="2700000" algn="tl">
                    <a:srgbClr val="000000">
                      <a:alpha val="43137"/>
                    </a:srgbClr>
                  </a:outerShdw>
                </a:effectLst>
                <a:cs typeface="B Esfehan" pitchFamily="2" charset="-78"/>
              </a:rPr>
              <a:t>شیوه</a:t>
            </a:r>
            <a:r>
              <a:rPr lang="fa-IR" sz="1200" b="1" dirty="0">
                <a:solidFill>
                  <a:srgbClr val="FF0000"/>
                </a:solidFill>
                <a:effectLst>
                  <a:glow rad="228600">
                    <a:schemeClr val="accent6">
                      <a:satMod val="175000"/>
                      <a:alpha val="40000"/>
                    </a:schemeClr>
                  </a:glow>
                  <a:outerShdw blurRad="38100" dist="38100" dir="2700000" algn="tl">
                    <a:srgbClr val="000000">
                      <a:alpha val="43137"/>
                    </a:srgbClr>
                  </a:outerShdw>
                </a:effectLst>
                <a:cs typeface="B Esfehan" pitchFamily="2" charset="-78"/>
              </a:rPr>
              <a:t> </a:t>
            </a:r>
            <a:r>
              <a:rPr lang="fa-IR" sz="7200" b="1" dirty="0">
                <a:solidFill>
                  <a:srgbClr val="FF0000"/>
                </a:solidFill>
                <a:effectLst>
                  <a:glow rad="228600">
                    <a:schemeClr val="accent6">
                      <a:satMod val="175000"/>
                      <a:alpha val="40000"/>
                    </a:schemeClr>
                  </a:glow>
                  <a:outerShdw blurRad="38100" dist="38100" dir="2700000" algn="tl">
                    <a:srgbClr val="000000">
                      <a:alpha val="43137"/>
                    </a:srgbClr>
                  </a:outerShdw>
                </a:effectLst>
                <a:cs typeface="B Esfehan" pitchFamily="2" charset="-78"/>
              </a:rPr>
              <a:t>های جذب متربی</a:t>
            </a:r>
          </a:p>
          <a:p>
            <a:pPr algn="ctr" rtl="1"/>
            <a:r>
              <a:rPr lang="fa-IR" sz="6000" b="1" dirty="0">
                <a:effectLst>
                  <a:glow rad="228600">
                    <a:schemeClr val="accent6">
                      <a:satMod val="175000"/>
                      <a:alpha val="40000"/>
                    </a:schemeClr>
                  </a:glow>
                  <a:outerShdw blurRad="38100" dist="38100" dir="2700000" algn="tl">
                    <a:srgbClr val="000000">
                      <a:alpha val="43137"/>
                    </a:srgbClr>
                  </a:outerShdw>
                </a:effectLst>
                <a:cs typeface="B Esfehan" pitchFamily="2" charset="-78"/>
              </a:rPr>
              <a:t>در </a:t>
            </a:r>
            <a:r>
              <a:rPr lang="fa-IR" sz="6000" b="1" dirty="0">
                <a:solidFill>
                  <a:srgbClr val="00B0F0"/>
                </a:solidFill>
                <a:effectLst>
                  <a:glow rad="228600">
                    <a:schemeClr val="accent6">
                      <a:satMod val="175000"/>
                      <a:alpha val="40000"/>
                    </a:schemeClr>
                  </a:glow>
                  <a:outerShdw blurRad="38100" dist="38100" dir="2700000" algn="tl">
                    <a:srgbClr val="000000">
                      <a:alpha val="43137"/>
                    </a:srgbClr>
                  </a:outerShdw>
                </a:effectLst>
                <a:cs typeface="B Esfehan" pitchFamily="2" charset="-78"/>
              </a:rPr>
              <a:t>بسیج</a:t>
            </a:r>
            <a:r>
              <a:rPr lang="fa-IR" sz="6000" b="1" dirty="0">
                <a:effectLst>
                  <a:glow rad="228600">
                    <a:schemeClr val="accent6">
                      <a:satMod val="175000"/>
                      <a:alpha val="40000"/>
                    </a:schemeClr>
                  </a:glow>
                  <a:outerShdw blurRad="38100" dist="38100" dir="2700000" algn="tl">
                    <a:srgbClr val="000000">
                      <a:alpha val="43137"/>
                    </a:srgbClr>
                  </a:outerShdw>
                </a:effectLst>
                <a:cs typeface="B Esfehan" pitchFamily="2" charset="-78"/>
              </a:rPr>
              <a:t> از طریق </a:t>
            </a:r>
          </a:p>
          <a:p>
            <a:pPr algn="ctr" rtl="1"/>
            <a:r>
              <a:rPr lang="fa-IR" sz="6000" b="1" dirty="0">
                <a:solidFill>
                  <a:srgbClr val="00B050"/>
                </a:solidFill>
                <a:effectLst>
                  <a:glow rad="228600">
                    <a:schemeClr val="accent6">
                      <a:satMod val="175000"/>
                      <a:alpha val="40000"/>
                    </a:schemeClr>
                  </a:glow>
                  <a:outerShdw blurRad="38100" dist="38100" dir="2700000" algn="tl">
                    <a:srgbClr val="000000">
                      <a:alpha val="43137"/>
                    </a:srgbClr>
                  </a:outerShdw>
                </a:effectLst>
                <a:cs typeface="B Esfehan" pitchFamily="2" charset="-78"/>
              </a:rPr>
              <a:t>حلقه های شجره طیبه صالحین</a:t>
            </a:r>
          </a:p>
          <a:p>
            <a:pPr algn="ctr" rtl="1"/>
            <a:r>
              <a:rPr lang="fa-IR" sz="6000" b="1" dirty="0">
                <a:effectLst>
                  <a:glow rad="228600">
                    <a:schemeClr val="accent6">
                      <a:satMod val="175000"/>
                      <a:alpha val="40000"/>
                    </a:schemeClr>
                  </a:glow>
                  <a:outerShdw blurRad="38100" dist="38100" dir="2700000" algn="tl">
                    <a:srgbClr val="000000">
                      <a:alpha val="43137"/>
                    </a:srgbClr>
                  </a:outerShdw>
                </a:effectLst>
                <a:cs typeface="B Esfehan" pitchFamily="2" charset="-78"/>
              </a:rPr>
              <a:t>*******</a:t>
            </a:r>
          </a:p>
          <a:p>
            <a:pPr algn="ctr" rtl="1"/>
            <a:r>
              <a:rPr lang="fa-IR" sz="3600" b="1" dirty="0">
                <a:solidFill>
                  <a:srgbClr val="C00000"/>
                </a:solidFill>
                <a:effectLst>
                  <a:glow rad="228600">
                    <a:schemeClr val="accent6">
                      <a:satMod val="175000"/>
                      <a:alpha val="40000"/>
                    </a:schemeClr>
                  </a:glow>
                  <a:outerShdw blurRad="38100" dist="38100" dir="2700000" algn="tl">
                    <a:srgbClr val="000000">
                      <a:alpha val="43137"/>
                    </a:srgbClr>
                  </a:outerShdw>
                </a:effectLst>
                <a:latin typeface="Tw Cen MT Condensed" pitchFamily="34" charset="0"/>
                <a:cs typeface="B Badr" pitchFamily="2" charset="-78"/>
              </a:rPr>
              <a:t>مجوز استفاده و تکثیر این پاورپوینت </a:t>
            </a:r>
          </a:p>
          <a:p>
            <a:pPr algn="ctr" rtl="1"/>
            <a:r>
              <a:rPr lang="fa-IR" sz="3600" b="1" dirty="0">
                <a:solidFill>
                  <a:srgbClr val="C00000"/>
                </a:solidFill>
                <a:effectLst>
                  <a:glow rad="228600">
                    <a:schemeClr val="accent6">
                      <a:satMod val="175000"/>
                      <a:alpha val="40000"/>
                    </a:schemeClr>
                  </a:glow>
                  <a:outerShdw blurRad="38100" dist="38100" dir="2700000" algn="tl">
                    <a:srgbClr val="000000">
                      <a:alpha val="43137"/>
                    </a:srgbClr>
                  </a:outerShdw>
                </a:effectLst>
                <a:latin typeface="Tw Cen MT Condensed" pitchFamily="34" charset="0"/>
                <a:cs typeface="B Badr" pitchFamily="2" charset="-78"/>
              </a:rPr>
              <a:t>صلوات برمحمد و آل محمد می باشد.</a:t>
            </a:r>
            <a:endParaRPr lang="en-US" sz="3600" b="1" dirty="0">
              <a:solidFill>
                <a:srgbClr val="C00000"/>
              </a:solidFill>
              <a:effectLst>
                <a:glow rad="228600">
                  <a:schemeClr val="accent6">
                    <a:satMod val="175000"/>
                    <a:alpha val="40000"/>
                  </a:schemeClr>
                </a:glow>
                <a:outerShdw blurRad="38100" dist="38100" dir="2700000" algn="tl">
                  <a:srgbClr val="000000">
                    <a:alpha val="43137"/>
                  </a:srgbClr>
                </a:outerShdw>
              </a:effectLst>
              <a:latin typeface="Tw Cen MT Condensed" pitchFamily="34" charset="0"/>
              <a:cs typeface="B Badr" pitchFamily="2" charset="-78"/>
            </a:endParaRPr>
          </a:p>
        </p:txBody>
      </p:sp>
    </p:spTree>
  </p:cSld>
  <p:clrMapOvr>
    <a:masterClrMapping/>
  </p:clrMapOvr>
  <p:transition spd="slow">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My Pictures\وکتور\colourback_16001.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5" name="TextBox 4"/>
          <p:cNvSpPr txBox="1"/>
          <p:nvPr/>
        </p:nvSpPr>
        <p:spPr>
          <a:xfrm>
            <a:off x="228600" y="1371600"/>
            <a:ext cx="8610600" cy="2308324"/>
          </a:xfrm>
          <a:prstGeom prst="rect">
            <a:avLst/>
          </a:prstGeom>
          <a:noFill/>
        </p:spPr>
        <p:txBody>
          <a:bodyPr wrap="square" rtlCol="0">
            <a:spAutoFit/>
          </a:bodyPr>
          <a:lstStyle/>
          <a:p>
            <a:pPr algn="just" rtl="1">
              <a:lnSpc>
                <a:spcPct val="150000"/>
              </a:lnSpc>
            </a:pPr>
            <a:r>
              <a:rPr lang="fa-IR" sz="24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چیزی در عالم وجود ندارد که دو بُعد جذب و دفع در آن نباشد؛ اگر سنگی یا خاکی بخواهد عقیق شود، ناچار است که خاک</a:t>
            </a:r>
            <a:r>
              <a:rPr lang="fa-IR" sz="8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 </a:t>
            </a:r>
            <a:r>
              <a:rPr lang="fa-IR" sz="24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های مستعد و نامناسب را جذب و مواد ناسازگار را دفع کند. هر خاکی شایستگی عقیق شدن را ندارد. جذب مناسب و دفع مناسب در همه معادن، گیاهان و خاک</a:t>
            </a:r>
            <a:r>
              <a:rPr lang="fa-IR" sz="5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 </a:t>
            </a:r>
            <a:r>
              <a:rPr lang="fa-IR" sz="24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ها وبلکه در همه موجودات خلقت وجود دارد. </a:t>
            </a:r>
            <a:endParaRPr lang="en-US" sz="2400" b="1" dirty="0">
              <a:effectLst>
                <a:glow rad="139700">
                  <a:schemeClr val="accent6">
                    <a:satMod val="175000"/>
                    <a:alpha val="40000"/>
                  </a:schemeClr>
                </a:glow>
                <a:outerShdw blurRad="38100" dist="38100" dir="2700000" algn="tl">
                  <a:srgbClr val="000000">
                    <a:alpha val="43137"/>
                  </a:srgbClr>
                </a:outerShdw>
              </a:effectLst>
              <a:cs typeface="B Mitra" pitchFamily="2" charset="-78"/>
            </a:endParaRPr>
          </a:p>
        </p:txBody>
      </p:sp>
      <p:sp>
        <p:nvSpPr>
          <p:cNvPr id="6" name="TextBox 5"/>
          <p:cNvSpPr txBox="1"/>
          <p:nvPr/>
        </p:nvSpPr>
        <p:spPr>
          <a:xfrm>
            <a:off x="762000" y="5334000"/>
            <a:ext cx="7543800" cy="461665"/>
          </a:xfrm>
          <a:prstGeom prst="rect">
            <a:avLst/>
          </a:prstGeom>
          <a:noFill/>
        </p:spPr>
        <p:txBody>
          <a:bodyPr wrap="square" rtlCol="0">
            <a:spAutoFit/>
          </a:bodyPr>
          <a:lstStyle/>
          <a:p>
            <a:pPr algn="ctr" rtl="1"/>
            <a:r>
              <a:rPr lang="fa-IR" sz="24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جاذبه و دافعه در انسان</a:t>
            </a:r>
            <a:r>
              <a:rPr lang="fa-IR" sz="3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 </a:t>
            </a:r>
            <a:r>
              <a:rPr lang="fa-IR" sz="24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ها بسیار دقیق</a:t>
            </a:r>
            <a:r>
              <a:rPr lang="fa-IR" sz="3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 </a:t>
            </a:r>
            <a:r>
              <a:rPr lang="fa-IR" sz="24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تر و حساب شده</a:t>
            </a:r>
            <a:r>
              <a:rPr lang="fa-IR" sz="2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 </a:t>
            </a:r>
            <a:r>
              <a:rPr lang="fa-IR" sz="2400" b="1" dirty="0">
                <a:effectLst>
                  <a:glow rad="139700">
                    <a:schemeClr val="accent6">
                      <a:satMod val="175000"/>
                      <a:alpha val="40000"/>
                    </a:schemeClr>
                  </a:glow>
                  <a:outerShdw blurRad="38100" dist="38100" dir="2700000" algn="tl">
                    <a:srgbClr val="000000">
                      <a:alpha val="43137"/>
                    </a:srgbClr>
                  </a:outerShdw>
                </a:effectLst>
                <a:cs typeface="B Mitra" pitchFamily="2" charset="-78"/>
              </a:rPr>
              <a:t>تر است.</a:t>
            </a:r>
            <a:endParaRPr lang="en-US" sz="2400" b="1" dirty="0">
              <a:effectLst>
                <a:glow rad="139700">
                  <a:schemeClr val="accent6">
                    <a:satMod val="175000"/>
                    <a:alpha val="40000"/>
                  </a:schemeClr>
                </a:glow>
                <a:outerShdw blurRad="38100" dist="38100" dir="2700000" algn="tl">
                  <a:srgbClr val="000000">
                    <a:alpha val="43137"/>
                  </a:srgbClr>
                </a:outerShdw>
              </a:effectLst>
              <a:cs typeface="B Mitra" pitchFamily="2" charset="-78"/>
            </a:endParaRPr>
          </a:p>
        </p:txBody>
      </p:sp>
      <p:sp>
        <p:nvSpPr>
          <p:cNvPr id="9" name="Flowchart: Connector 8"/>
          <p:cNvSpPr/>
          <p:nvPr/>
        </p:nvSpPr>
        <p:spPr>
          <a:xfrm>
            <a:off x="6019800" y="3733800"/>
            <a:ext cx="838200" cy="838200"/>
          </a:xfrm>
          <a:prstGeom prst="flowChartConnector">
            <a:avLst/>
          </a:prstGeom>
          <a:ln>
            <a:solidFill>
              <a:srgbClr val="C0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ln>
                <a:solidFill>
                  <a:srgbClr val="FF9933"/>
                </a:solidFill>
              </a:ln>
              <a:solidFill>
                <a:srgbClr val="FF9933"/>
              </a:solidFill>
            </a:endParaRPr>
          </a:p>
        </p:txBody>
      </p:sp>
      <p:sp>
        <p:nvSpPr>
          <p:cNvPr id="11" name="Flowchart: Connector 10"/>
          <p:cNvSpPr/>
          <p:nvPr/>
        </p:nvSpPr>
        <p:spPr>
          <a:xfrm>
            <a:off x="1752600" y="3733800"/>
            <a:ext cx="838200" cy="838200"/>
          </a:xfrm>
          <a:prstGeom prst="flowChartConnector">
            <a:avLst/>
          </a:prstGeom>
          <a:ln>
            <a:solidFill>
              <a:srgbClr val="C0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ln>
                <a:solidFill>
                  <a:srgbClr val="FF9933"/>
                </a:solidFill>
              </a:ln>
              <a:solidFill>
                <a:srgbClr val="FF9933"/>
              </a:solidFill>
            </a:endParaRPr>
          </a:p>
        </p:txBody>
      </p:sp>
      <p:cxnSp>
        <p:nvCxnSpPr>
          <p:cNvPr id="15" name="Straight Arrow Connector 14"/>
          <p:cNvCxnSpPr/>
          <p:nvPr/>
        </p:nvCxnSpPr>
        <p:spPr>
          <a:xfrm>
            <a:off x="2743200" y="4114800"/>
            <a:ext cx="3124200" cy="1588"/>
          </a:xfrm>
          <a:prstGeom prst="straightConnector1">
            <a:avLst/>
          </a:prstGeom>
          <a:ln>
            <a:solidFill>
              <a:srgbClr val="C00000"/>
            </a:solidFill>
            <a:tailEnd type="arrow"/>
          </a:ln>
          <a:effectLst>
            <a:outerShdw blurRad="50800" dist="38100" dir="13500000" algn="br" rotWithShape="0">
              <a:prstClr val="black">
                <a:alpha val="40000"/>
              </a:prstClr>
            </a:outerShdw>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2743200" y="4419600"/>
            <a:ext cx="3124200" cy="1588"/>
          </a:xfrm>
          <a:prstGeom prst="straightConnector1">
            <a:avLst/>
          </a:prstGeom>
          <a:ln>
            <a:solidFill>
              <a:srgbClr val="C00000"/>
            </a:solidFill>
            <a:tailEnd type="arrow"/>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Horizontal)">
                                      <p:cBhvr>
                                        <p:cTn id="13" dur="3000"/>
                                        <p:tgtEl>
                                          <p:spTgt spid="9"/>
                                        </p:tgtEl>
                                      </p:cBhvr>
                                    </p:animEffect>
                                  </p:childTnLst>
                                </p:cTn>
                              </p:par>
                              <p:par>
                                <p:cTn id="14" presetID="16" presetClass="entr" presetSubtype="2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Horizontal)">
                                      <p:cBhvr>
                                        <p:cTn id="16" dur="500"/>
                                        <p:tgtEl>
                                          <p:spTgt spid="15"/>
                                        </p:tgtEl>
                                      </p:cBhvr>
                                    </p:animEffect>
                                  </p:childTnLst>
                                </p:cTn>
                              </p:par>
                              <p:par>
                                <p:cTn id="17" presetID="16" presetClass="entr" presetSubtype="2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Horizontal)">
                                      <p:cBhvr>
                                        <p:cTn id="19" dur="500"/>
                                        <p:tgtEl>
                                          <p:spTgt spid="18"/>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0.70"/>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Administrator\My Documents\My Pictures\وکتور\colourback_16001.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noFill/>
        </p:spPr>
      </p:pic>
      <p:sp>
        <p:nvSpPr>
          <p:cNvPr id="4" name="TextBox 3"/>
          <p:cNvSpPr txBox="1"/>
          <p:nvPr/>
        </p:nvSpPr>
        <p:spPr>
          <a:xfrm>
            <a:off x="304800" y="533400"/>
            <a:ext cx="8458200" cy="2308324"/>
          </a:xfrm>
          <a:prstGeom prst="rect">
            <a:avLst/>
          </a:prstGeom>
          <a:noFill/>
        </p:spPr>
        <p:txBody>
          <a:bodyPr wrap="square" rtlCol="0">
            <a:spAutoFit/>
          </a:bodyPr>
          <a:lstStyle/>
          <a:p>
            <a:pPr algn="just" rtl="1">
              <a:lnSpc>
                <a:spcPct val="150000"/>
              </a:lnSpc>
            </a:pPr>
            <a:r>
              <a:rPr lang="fa-IR" sz="2400" b="1" dirty="0">
                <a:effectLst>
                  <a:glow rad="101600">
                    <a:schemeClr val="accent6">
                      <a:lumMod val="60000"/>
                      <a:lumOff val="40000"/>
                      <a:alpha val="60000"/>
                    </a:schemeClr>
                  </a:glow>
                  <a:outerShdw blurRad="38100" dist="38100" dir="2700000" algn="tl">
                    <a:srgbClr val="000000">
                      <a:alpha val="43137"/>
                    </a:srgbClr>
                  </a:outerShdw>
                </a:effectLst>
                <a:cs typeface="B Mitra" pitchFamily="2" charset="-78"/>
              </a:rPr>
              <a:t>جذب، فعل و انفعالی است که در مقابل خود جذب شدن را در بر دارد. آهن ربا اگر قدرت کشش جذب را دارد، در مقابل آن، حتماً آهنی بدون هیچ گونه مانع و عایقی هست که جذب می</a:t>
            </a:r>
            <a:r>
              <a:rPr lang="fa-IR" sz="600" b="1" dirty="0">
                <a:effectLst>
                  <a:glow rad="101600">
                    <a:schemeClr val="accent6">
                      <a:lumMod val="60000"/>
                      <a:lumOff val="40000"/>
                      <a:alpha val="60000"/>
                    </a:schemeClr>
                  </a:glow>
                  <a:outerShdw blurRad="38100" dist="38100" dir="2700000" algn="tl">
                    <a:srgbClr val="000000">
                      <a:alpha val="43137"/>
                    </a:srgbClr>
                  </a:outerShdw>
                </a:effectLst>
                <a:cs typeface="B Mitra" pitchFamily="2" charset="-78"/>
              </a:rPr>
              <a:t> </a:t>
            </a:r>
            <a:r>
              <a:rPr lang="fa-IR" sz="2400" b="1" dirty="0">
                <a:effectLst>
                  <a:glow rad="101600">
                    <a:schemeClr val="accent6">
                      <a:lumMod val="60000"/>
                      <a:lumOff val="40000"/>
                      <a:alpha val="60000"/>
                    </a:schemeClr>
                  </a:glow>
                  <a:outerShdw blurRad="38100" dist="38100" dir="2700000" algn="tl">
                    <a:srgbClr val="000000">
                      <a:alpha val="43137"/>
                    </a:srgbClr>
                  </a:outerShdw>
                </a:effectLst>
                <a:cs typeface="B Mitra" pitchFamily="2" charset="-78"/>
              </a:rPr>
              <a:t>گردد؛ لذا جذب باید در نقطه</a:t>
            </a:r>
            <a:r>
              <a:rPr lang="fa-IR" sz="800" b="1" dirty="0">
                <a:effectLst>
                  <a:glow rad="101600">
                    <a:schemeClr val="accent6">
                      <a:lumMod val="60000"/>
                      <a:lumOff val="40000"/>
                      <a:alpha val="60000"/>
                    </a:schemeClr>
                  </a:glow>
                  <a:outerShdw blurRad="38100" dist="38100" dir="2700000" algn="tl">
                    <a:srgbClr val="000000">
                      <a:alpha val="43137"/>
                    </a:srgbClr>
                  </a:outerShdw>
                </a:effectLst>
                <a:cs typeface="B Mitra" pitchFamily="2" charset="-78"/>
              </a:rPr>
              <a:t> </a:t>
            </a:r>
            <a:r>
              <a:rPr lang="fa-IR" sz="2400" b="1" dirty="0">
                <a:effectLst>
                  <a:glow rad="101600">
                    <a:schemeClr val="accent6">
                      <a:lumMod val="60000"/>
                      <a:lumOff val="40000"/>
                      <a:alpha val="60000"/>
                    </a:schemeClr>
                  </a:glow>
                  <a:outerShdw blurRad="38100" dist="38100" dir="2700000" algn="tl">
                    <a:srgbClr val="000000">
                      <a:alpha val="43137"/>
                    </a:srgbClr>
                  </a:outerShdw>
                </a:effectLst>
                <a:cs typeface="B Mitra" pitchFamily="2" charset="-78"/>
              </a:rPr>
              <a:t>ای باشد که اشتراک طرفینی وجود داشته باشد.</a:t>
            </a:r>
            <a:endParaRPr lang="en-US" sz="2400" b="1" dirty="0">
              <a:effectLst>
                <a:glow rad="101600">
                  <a:schemeClr val="accent6">
                    <a:lumMod val="60000"/>
                    <a:lumOff val="40000"/>
                    <a:alpha val="60000"/>
                  </a:schemeClr>
                </a:glow>
                <a:outerShdw blurRad="38100" dist="38100" dir="2700000" algn="tl">
                  <a:srgbClr val="000000">
                    <a:alpha val="43137"/>
                  </a:srgbClr>
                </a:outerShdw>
              </a:effectLst>
              <a:cs typeface="B Mitra" pitchFamily="2" charset="-78"/>
            </a:endParaRPr>
          </a:p>
        </p:txBody>
      </p:sp>
      <p:sp>
        <p:nvSpPr>
          <p:cNvPr id="5" name="TextBox 4"/>
          <p:cNvSpPr txBox="1"/>
          <p:nvPr/>
        </p:nvSpPr>
        <p:spPr>
          <a:xfrm>
            <a:off x="4495800" y="3124200"/>
            <a:ext cx="4343400" cy="2262158"/>
          </a:xfrm>
          <a:prstGeom prst="rect">
            <a:avLst/>
          </a:prstGeom>
          <a:noFill/>
        </p:spPr>
        <p:txBody>
          <a:bodyPr wrap="square" rtlCol="0">
            <a:spAutoFit/>
          </a:bodyPr>
          <a:lstStyle/>
          <a:p>
            <a:pPr algn="justLow" rtl="1">
              <a:lnSpc>
                <a:spcPct val="150000"/>
              </a:lnSpc>
            </a:pPr>
            <a:r>
              <a:rPr lang="fa-IR" sz="2400" b="1" dirty="0">
                <a:solidFill>
                  <a:srgbClr val="FF0000"/>
                </a:solidFill>
                <a:effectLst>
                  <a:glow rad="101600">
                    <a:schemeClr val="accent6">
                      <a:lumMod val="60000"/>
                      <a:lumOff val="40000"/>
                      <a:alpha val="60000"/>
                    </a:schemeClr>
                  </a:glow>
                  <a:outerShdw blurRad="38100" dist="38100" dir="2700000" algn="tl">
                    <a:srgbClr val="000000">
                      <a:alpha val="43137"/>
                    </a:srgbClr>
                  </a:outerShdw>
                </a:effectLst>
                <a:cs typeface="B Mitra" pitchFamily="2" charset="-78"/>
              </a:rPr>
              <a:t>در مورد هر جذبی، باید خاستگاه جذب و به عبارتی، مورد سنخیت فرد مقابل با خود را به دست آورده، سپس عمل جذب صورت گیرد</a:t>
            </a:r>
            <a:r>
              <a:rPr lang="fa-IR" sz="2400" dirty="0">
                <a:solidFill>
                  <a:srgbClr val="FF0000"/>
                </a:solidFill>
                <a:effectLst>
                  <a:outerShdw blurRad="38100" dist="38100" dir="2700000" algn="tl">
                    <a:srgbClr val="000000">
                      <a:alpha val="43137"/>
                    </a:srgbClr>
                  </a:outerShdw>
                </a:effectLst>
                <a:cs typeface="B Mitra" pitchFamily="2" charset="-78"/>
              </a:rPr>
              <a:t>.</a:t>
            </a:r>
            <a:endParaRPr lang="en-US" sz="2400" dirty="0">
              <a:solidFill>
                <a:srgbClr val="FF0000"/>
              </a:solidFill>
              <a:effectLst>
                <a:outerShdw blurRad="38100" dist="38100" dir="2700000" algn="tl">
                  <a:srgbClr val="000000">
                    <a:alpha val="43137"/>
                  </a:srgbClr>
                </a:outerShdw>
              </a:effectLst>
              <a:cs typeface="B Mitra" pitchFamily="2" charset="-78"/>
            </a:endParaRPr>
          </a:p>
        </p:txBody>
      </p:sp>
      <p:sp>
        <p:nvSpPr>
          <p:cNvPr id="6" name="TextBox 5"/>
          <p:cNvSpPr txBox="1"/>
          <p:nvPr/>
        </p:nvSpPr>
        <p:spPr>
          <a:xfrm>
            <a:off x="304800" y="2590800"/>
            <a:ext cx="3962400" cy="3970318"/>
          </a:xfrm>
          <a:prstGeom prst="rect">
            <a:avLst/>
          </a:prstGeom>
          <a:noFill/>
        </p:spPr>
        <p:txBody>
          <a:bodyPr wrap="square" rtlCol="0">
            <a:spAutoFit/>
          </a:bodyPr>
          <a:lstStyle/>
          <a:p>
            <a:pPr algn="just" rtl="1">
              <a:lnSpc>
                <a:spcPct val="150000"/>
              </a:lnSpc>
            </a:pPr>
            <a:r>
              <a:rPr lang="fa-IR" sz="2400" b="1" dirty="0">
                <a:ln>
                  <a:solidFill>
                    <a:srgbClr val="C00000"/>
                  </a:solidFill>
                </a:ln>
                <a:solidFill>
                  <a:srgbClr val="FFFF00"/>
                </a:solidFill>
                <a:effectLst>
                  <a:glow rad="101600">
                    <a:schemeClr val="accent6">
                      <a:lumMod val="60000"/>
                      <a:lumOff val="40000"/>
                      <a:alpha val="60000"/>
                    </a:schemeClr>
                  </a:glow>
                  <a:outerShdw blurRad="38100" dist="38100" dir="2700000" algn="tl">
                    <a:srgbClr val="000000">
                      <a:alpha val="43137"/>
                    </a:srgbClr>
                  </a:outerShdw>
                </a:effectLst>
                <a:cs typeface="B Mitra" pitchFamily="2" charset="-78"/>
              </a:rPr>
              <a:t>باید آنچه را که مانع جذب است بر طرف ساخت. حال این موانع جذب می</a:t>
            </a:r>
            <a:r>
              <a:rPr lang="fa-IR" sz="400" b="1" dirty="0">
                <a:ln>
                  <a:solidFill>
                    <a:srgbClr val="C00000"/>
                  </a:solidFill>
                </a:ln>
                <a:solidFill>
                  <a:srgbClr val="FFFF00"/>
                </a:solidFill>
                <a:effectLst>
                  <a:glow rad="101600">
                    <a:schemeClr val="accent6">
                      <a:lumMod val="60000"/>
                      <a:lumOff val="40000"/>
                      <a:alpha val="60000"/>
                    </a:schemeClr>
                  </a:glow>
                  <a:outerShdw blurRad="38100" dist="38100" dir="2700000" algn="tl">
                    <a:srgbClr val="000000">
                      <a:alpha val="43137"/>
                    </a:srgbClr>
                  </a:outerShdw>
                </a:effectLst>
                <a:cs typeface="B Mitra" pitchFamily="2" charset="-78"/>
              </a:rPr>
              <a:t> </a:t>
            </a:r>
            <a:r>
              <a:rPr lang="fa-IR" sz="2400" b="1" dirty="0">
                <a:ln>
                  <a:solidFill>
                    <a:srgbClr val="C00000"/>
                  </a:solidFill>
                </a:ln>
                <a:solidFill>
                  <a:srgbClr val="FFFF00"/>
                </a:solidFill>
                <a:effectLst>
                  <a:glow rad="101600">
                    <a:schemeClr val="accent6">
                      <a:lumMod val="60000"/>
                      <a:lumOff val="40000"/>
                      <a:alpha val="60000"/>
                    </a:schemeClr>
                  </a:glow>
                  <a:outerShdw blurRad="38100" dist="38100" dir="2700000" algn="tl">
                    <a:srgbClr val="000000">
                      <a:alpha val="43137"/>
                    </a:srgbClr>
                  </a:outerShdw>
                </a:effectLst>
                <a:cs typeface="B Mitra" pitchFamily="2" charset="-78"/>
              </a:rPr>
              <a:t>تواند در وجود خود ما باشد، که باید با دقت و خودسازی به رفع آن</a:t>
            </a:r>
            <a:r>
              <a:rPr lang="fa-IR" sz="1050" b="1" dirty="0">
                <a:ln>
                  <a:solidFill>
                    <a:srgbClr val="C00000"/>
                  </a:solidFill>
                </a:ln>
                <a:solidFill>
                  <a:srgbClr val="FFFF00"/>
                </a:solidFill>
                <a:effectLst>
                  <a:glow rad="101600">
                    <a:schemeClr val="accent6">
                      <a:lumMod val="60000"/>
                      <a:lumOff val="40000"/>
                      <a:alpha val="60000"/>
                    </a:schemeClr>
                  </a:glow>
                  <a:outerShdw blurRad="38100" dist="38100" dir="2700000" algn="tl">
                    <a:srgbClr val="000000">
                      <a:alpha val="43137"/>
                    </a:srgbClr>
                  </a:outerShdw>
                </a:effectLst>
                <a:cs typeface="B Mitra" pitchFamily="2" charset="-78"/>
              </a:rPr>
              <a:t> </a:t>
            </a:r>
            <a:r>
              <a:rPr lang="fa-IR" sz="2400" b="1" dirty="0">
                <a:ln>
                  <a:solidFill>
                    <a:srgbClr val="C00000"/>
                  </a:solidFill>
                </a:ln>
                <a:solidFill>
                  <a:srgbClr val="FFFF00"/>
                </a:solidFill>
                <a:effectLst>
                  <a:glow rad="101600">
                    <a:schemeClr val="accent6">
                      <a:lumMod val="60000"/>
                      <a:lumOff val="40000"/>
                      <a:alpha val="60000"/>
                    </a:schemeClr>
                  </a:glow>
                  <a:outerShdw blurRad="38100" dist="38100" dir="2700000" algn="tl">
                    <a:srgbClr val="000000">
                      <a:alpha val="43137"/>
                    </a:srgbClr>
                  </a:outerShdw>
                </a:effectLst>
                <a:cs typeface="B Mitra" pitchFamily="2" charset="-78"/>
              </a:rPr>
              <a:t>ها پرداخت و یا موانعی از طرف مقابل باشد، که می</a:t>
            </a:r>
            <a:r>
              <a:rPr lang="fa-IR" sz="1050" b="1" dirty="0">
                <a:ln>
                  <a:solidFill>
                    <a:srgbClr val="C00000"/>
                  </a:solidFill>
                </a:ln>
                <a:solidFill>
                  <a:srgbClr val="FFFF00"/>
                </a:solidFill>
                <a:effectLst>
                  <a:glow rad="101600">
                    <a:schemeClr val="accent6">
                      <a:lumMod val="60000"/>
                      <a:lumOff val="40000"/>
                      <a:alpha val="60000"/>
                    </a:schemeClr>
                  </a:glow>
                  <a:outerShdw blurRad="38100" dist="38100" dir="2700000" algn="tl">
                    <a:srgbClr val="000000">
                      <a:alpha val="43137"/>
                    </a:srgbClr>
                  </a:outerShdw>
                </a:effectLst>
                <a:cs typeface="B Mitra" pitchFamily="2" charset="-78"/>
              </a:rPr>
              <a:t> </a:t>
            </a:r>
            <a:r>
              <a:rPr lang="fa-IR" sz="2400" b="1" dirty="0">
                <a:ln>
                  <a:solidFill>
                    <a:srgbClr val="C00000"/>
                  </a:solidFill>
                </a:ln>
                <a:solidFill>
                  <a:srgbClr val="FFFF00"/>
                </a:solidFill>
                <a:effectLst>
                  <a:glow rad="101600">
                    <a:schemeClr val="accent6">
                      <a:lumMod val="60000"/>
                      <a:lumOff val="40000"/>
                      <a:alpha val="60000"/>
                    </a:schemeClr>
                  </a:glow>
                  <a:outerShdw blurRad="38100" dist="38100" dir="2700000" algn="tl">
                    <a:srgbClr val="000000">
                      <a:alpha val="43137"/>
                    </a:srgbClr>
                  </a:outerShdw>
                </a:effectLst>
                <a:cs typeface="B Mitra" pitchFamily="2" charset="-78"/>
              </a:rPr>
              <a:t>بایست با تدبیر و زیرکی آن را حل نماییم.</a:t>
            </a:r>
            <a:endParaRPr lang="en-US" sz="2400" b="1" dirty="0">
              <a:ln>
                <a:solidFill>
                  <a:srgbClr val="C00000"/>
                </a:solidFill>
              </a:ln>
              <a:solidFill>
                <a:srgbClr val="FFFF00"/>
              </a:solidFill>
              <a:effectLst>
                <a:glow rad="101600">
                  <a:schemeClr val="accent6">
                    <a:lumMod val="60000"/>
                    <a:lumOff val="40000"/>
                    <a:alpha val="60000"/>
                  </a:schemeClr>
                </a:glow>
                <a:outerShdw blurRad="38100" dist="38100" dir="2700000" algn="tl">
                  <a:srgbClr val="000000">
                    <a:alpha val="43137"/>
                  </a:srgbClr>
                </a:outerShdw>
              </a:effectLst>
              <a:cs typeface="B Mitra" pitchFamily="2" charset="-78"/>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Administrator\My Documents\My Pictures\وکتور\colourback_16001.jpg"/>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0" y="0"/>
            <a:ext cx="9144000" cy="6858000"/>
          </a:xfrm>
          <a:prstGeom prst="rect">
            <a:avLst/>
          </a:prstGeom>
          <a:noFill/>
        </p:spPr>
      </p:pic>
      <p:sp>
        <p:nvSpPr>
          <p:cNvPr id="5" name="TextBox 4"/>
          <p:cNvSpPr txBox="1"/>
          <p:nvPr/>
        </p:nvSpPr>
        <p:spPr>
          <a:xfrm>
            <a:off x="5181600" y="1295400"/>
            <a:ext cx="2286000" cy="584775"/>
          </a:xfrm>
          <a:prstGeom prst="rect">
            <a:avLst/>
          </a:prstGeom>
          <a:noFill/>
        </p:spPr>
        <p:txBody>
          <a:bodyPr wrap="square" rtlCol="0">
            <a:spAutoFit/>
          </a:bodyPr>
          <a:lstStyle/>
          <a:p>
            <a:pPr algn="r" rtl="1"/>
            <a:r>
              <a:rPr lang="fa-IR" sz="3200" b="1" dirty="0">
                <a:solidFill>
                  <a:srgbClr val="FFC000"/>
                </a:solidFill>
                <a:effectLst>
                  <a:outerShdw blurRad="38100" dist="38100" dir="2700000" algn="tl">
                    <a:srgbClr val="000000">
                      <a:alpha val="43137"/>
                    </a:srgbClr>
                  </a:outerShdw>
                </a:effectLst>
                <a:cs typeface="B Mitra" pitchFamily="2" charset="-78"/>
              </a:rPr>
              <a:t>1. سلام</a:t>
            </a:r>
            <a:endParaRPr lang="en-US" sz="3200" b="1" dirty="0">
              <a:solidFill>
                <a:srgbClr val="FFC000"/>
              </a:solidFill>
              <a:effectLst>
                <a:outerShdw blurRad="38100" dist="38100" dir="2700000" algn="tl">
                  <a:srgbClr val="000000">
                    <a:alpha val="43137"/>
                  </a:srgbClr>
                </a:outerShdw>
              </a:effectLst>
              <a:cs typeface="B Mitra" pitchFamily="2" charset="-78"/>
            </a:endParaRPr>
          </a:p>
        </p:txBody>
      </p:sp>
      <p:sp>
        <p:nvSpPr>
          <p:cNvPr id="6" name="TextBox 5"/>
          <p:cNvSpPr txBox="1"/>
          <p:nvPr/>
        </p:nvSpPr>
        <p:spPr>
          <a:xfrm>
            <a:off x="457200" y="1905000"/>
            <a:ext cx="8382000" cy="2308324"/>
          </a:xfrm>
          <a:prstGeom prst="rect">
            <a:avLst/>
          </a:prstGeom>
          <a:noFill/>
        </p:spPr>
        <p:txBody>
          <a:bodyPr wrap="square" rtlCol="0">
            <a:spAutoFit/>
          </a:bodyPr>
          <a:lstStyle/>
          <a:p>
            <a:pPr algn="justLow" rtl="1">
              <a:lnSpc>
                <a:spcPct val="150000"/>
              </a:lnSpc>
            </a:pPr>
            <a:r>
              <a:rPr lang="fa-IR" sz="2400" b="1" dirty="0">
                <a:effectLst>
                  <a:glow rad="101600">
                    <a:schemeClr val="accent6">
                      <a:satMod val="175000"/>
                      <a:alpha val="40000"/>
                    </a:schemeClr>
                  </a:glow>
                  <a:outerShdw blurRad="38100" dist="38100" dir="2700000" algn="tl">
                    <a:srgbClr val="000000">
                      <a:alpha val="43137"/>
                    </a:srgbClr>
                  </a:outerShdw>
                </a:effectLst>
                <a:cs typeface="B Mitra" pitchFamily="2" charset="-78"/>
              </a:rPr>
              <a:t>با توجه به اجتماعی بودن انسان و نیازمندی وی به ایجاد ارتباط با دیگران و استوار سازی و تحکیم این روابط، بی شک این امر با کلی گویی به دست نمی آید؛ لذا باید کلیدهایی ارایه شود تا مرزهای دوستی و پیوندهای عاطفی مستحکم گردد؛ که سلام یکی از این امور است</a:t>
            </a:r>
            <a:r>
              <a:rPr lang="fa-IR" sz="2400" b="1" dirty="0">
                <a:effectLst>
                  <a:outerShdw blurRad="38100" dist="38100" dir="2700000" algn="tl">
                    <a:srgbClr val="000000">
                      <a:alpha val="43137"/>
                    </a:srgbClr>
                  </a:outerShdw>
                </a:effectLst>
                <a:cs typeface="B Mitra" pitchFamily="2" charset="-78"/>
              </a:rPr>
              <a:t>.</a:t>
            </a:r>
            <a:endParaRPr lang="en-US" sz="2400" b="1" dirty="0">
              <a:effectLst>
                <a:outerShdw blurRad="38100" dist="38100" dir="2700000" algn="tl">
                  <a:srgbClr val="000000">
                    <a:alpha val="43137"/>
                  </a:srgbClr>
                </a:outerShdw>
              </a:effectLst>
              <a:cs typeface="B Mitra" pitchFamily="2" charset="-78"/>
            </a:endParaRPr>
          </a:p>
        </p:txBody>
      </p:sp>
      <p:sp>
        <p:nvSpPr>
          <p:cNvPr id="7" name="TextBox 6"/>
          <p:cNvSpPr txBox="1"/>
          <p:nvPr/>
        </p:nvSpPr>
        <p:spPr>
          <a:xfrm>
            <a:off x="381000" y="4724400"/>
            <a:ext cx="8229600" cy="830997"/>
          </a:xfrm>
          <a:prstGeom prst="rect">
            <a:avLst/>
          </a:prstGeom>
          <a:noFill/>
        </p:spPr>
        <p:txBody>
          <a:bodyPr wrap="square" rtlCol="0">
            <a:spAutoFit/>
          </a:bodyPr>
          <a:lstStyle/>
          <a:p>
            <a:pPr algn="justLow" rtl="1"/>
            <a:r>
              <a:rPr lang="fa-IR" sz="2400" b="1" dirty="0">
                <a:effectLst>
                  <a:glow rad="101600">
                    <a:schemeClr val="accent6">
                      <a:satMod val="175000"/>
                      <a:alpha val="40000"/>
                    </a:schemeClr>
                  </a:glow>
                  <a:outerShdw blurRad="38100" dist="38100" dir="2700000" algn="tl">
                    <a:srgbClr val="000000">
                      <a:alpha val="43137"/>
                    </a:srgbClr>
                  </a:outerShdw>
                </a:effectLst>
                <a:cs typeface="B Mitra" pitchFamily="2" charset="-78"/>
              </a:rPr>
              <a:t>آیا می دانید نوع سلام کردن پیامبر صلوات الله و سلامه علیه، یکی از روش های جذب ایشان بوده، که افراد را مجذوب خویش می</a:t>
            </a:r>
            <a:r>
              <a:rPr lang="fa-IR" sz="100" b="1" dirty="0">
                <a:effectLst>
                  <a:glow rad="101600">
                    <a:schemeClr val="accent6">
                      <a:satMod val="175000"/>
                      <a:alpha val="40000"/>
                    </a:schemeClr>
                  </a:glow>
                  <a:outerShdw blurRad="38100" dist="38100" dir="2700000" algn="tl">
                    <a:srgbClr val="000000">
                      <a:alpha val="43137"/>
                    </a:srgbClr>
                  </a:outerShdw>
                </a:effectLst>
                <a:cs typeface="B Mitra" pitchFamily="2" charset="-78"/>
              </a:rPr>
              <a:t> </a:t>
            </a:r>
            <a:r>
              <a:rPr lang="fa-IR" sz="2400" b="1" dirty="0">
                <a:effectLst>
                  <a:glow rad="101600">
                    <a:schemeClr val="accent6">
                      <a:satMod val="175000"/>
                      <a:alpha val="40000"/>
                    </a:schemeClr>
                  </a:glow>
                  <a:outerShdw blurRad="38100" dist="38100" dir="2700000" algn="tl">
                    <a:srgbClr val="000000">
                      <a:alpha val="43137"/>
                    </a:srgbClr>
                  </a:outerShdw>
                </a:effectLst>
                <a:cs typeface="B Mitra" pitchFamily="2" charset="-78"/>
              </a:rPr>
              <a:t>کرد</a:t>
            </a:r>
            <a:r>
              <a:rPr lang="fa-IR" sz="2400" dirty="0">
                <a:effectLst>
                  <a:outerShdw blurRad="38100" dist="38100" dir="2700000" algn="tl">
                    <a:srgbClr val="000000">
                      <a:alpha val="43137"/>
                    </a:srgbClr>
                  </a:outerShdw>
                </a:effectLst>
                <a:cs typeface="B Mitra" pitchFamily="2" charset="-78"/>
              </a:rPr>
              <a:t>. </a:t>
            </a:r>
            <a:endParaRPr lang="en-US" sz="2400" dirty="0">
              <a:effectLst>
                <a:outerShdw blurRad="38100" dist="38100" dir="2700000" algn="tl">
                  <a:srgbClr val="000000">
                    <a:alpha val="43137"/>
                  </a:srgbClr>
                </a:outerShdw>
              </a:effectLst>
              <a:cs typeface="B Mitra" pitchFamily="2" charset="-78"/>
            </a:endParaRPr>
          </a:p>
        </p:txBody>
      </p:sp>
      <p:pic>
        <p:nvPicPr>
          <p:cNvPr id="9" name="Picture 5" descr="C:\Documents and Settings\Administrator\My Documents\My Pictures\bandsrings_data\ring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76200"/>
            <a:ext cx="1295400" cy="1295400"/>
          </a:xfrm>
          <a:prstGeom prst="rect">
            <a:avLst/>
          </a:prstGeom>
          <a:noFill/>
        </p:spPr>
      </p:pic>
      <p:sp>
        <p:nvSpPr>
          <p:cNvPr id="10" name="TextBox 9"/>
          <p:cNvSpPr txBox="1"/>
          <p:nvPr/>
        </p:nvSpPr>
        <p:spPr>
          <a:xfrm>
            <a:off x="152400" y="420469"/>
            <a:ext cx="990600" cy="646331"/>
          </a:xfrm>
          <a:prstGeom prst="rect">
            <a:avLst/>
          </a:prstGeom>
          <a:noFill/>
        </p:spPr>
        <p:txBody>
          <a:bodyPr wrap="square" rtlCol="0">
            <a:spAutoFit/>
          </a:bodyPr>
          <a:lstStyle/>
          <a:p>
            <a:pPr algn="r"/>
            <a:r>
              <a:rPr lang="fa-IR" dirty="0">
                <a:effectLst>
                  <a:outerShdw blurRad="38100" dist="38100" dir="2700000" algn="tl">
                    <a:srgbClr val="000000">
                      <a:alpha val="43137"/>
                    </a:srgbClr>
                  </a:outerShdw>
                </a:effectLst>
                <a:cs typeface="B Mitra" pitchFamily="2" charset="-78"/>
              </a:rPr>
              <a:t>   کلید</a:t>
            </a:r>
            <a:r>
              <a:rPr lang="fa-IR" sz="400" dirty="0">
                <a:effectLst>
                  <a:outerShdw blurRad="38100" dist="38100" dir="2700000" algn="tl">
                    <a:srgbClr val="000000">
                      <a:alpha val="43137"/>
                    </a:srgbClr>
                  </a:outerShdw>
                </a:effectLst>
                <a:cs typeface="B Mitra" pitchFamily="2" charset="-78"/>
              </a:rPr>
              <a:t> </a:t>
            </a:r>
            <a:r>
              <a:rPr lang="fa-IR" dirty="0">
                <a:effectLst>
                  <a:outerShdw blurRad="38100" dist="38100" dir="2700000" algn="tl">
                    <a:srgbClr val="000000">
                      <a:alpha val="43137"/>
                    </a:srgbClr>
                  </a:outerShdw>
                </a:effectLst>
                <a:cs typeface="B Mitra" pitchFamily="2" charset="-78"/>
              </a:rPr>
              <a:t>های      جذب</a:t>
            </a:r>
            <a:endParaRPr lang="en-US" dirty="0">
              <a:effectLst>
                <a:outerShdw blurRad="38100" dist="38100" dir="2700000" algn="tl">
                  <a:srgbClr val="000000">
                    <a:alpha val="43137"/>
                  </a:srgbClr>
                </a:outerShdw>
              </a:effectLst>
              <a:cs typeface="B Mitra" pitchFamily="2" charset="-78"/>
            </a:endParaRPr>
          </a:p>
        </p:txBody>
      </p:sp>
      <p:sp>
        <p:nvSpPr>
          <p:cNvPr id="11" name="TextBox 10"/>
          <p:cNvSpPr txBox="1"/>
          <p:nvPr/>
        </p:nvSpPr>
        <p:spPr>
          <a:xfrm>
            <a:off x="2819400" y="457200"/>
            <a:ext cx="3962400" cy="584775"/>
          </a:xfrm>
          <a:prstGeom prst="rect">
            <a:avLst/>
          </a:prstGeom>
          <a:noFill/>
        </p:spPr>
        <p:txBody>
          <a:bodyPr wrap="square" rtlCol="0">
            <a:spAutoFit/>
          </a:bodyPr>
          <a:lstStyle/>
          <a:p>
            <a:pPr algn="ctr" rtl="1"/>
            <a:r>
              <a:rPr lang="fa-IR" sz="3200" dirty="0">
                <a:effectLst>
                  <a:glow rad="101600">
                    <a:schemeClr val="accent4">
                      <a:satMod val="175000"/>
                      <a:alpha val="40000"/>
                    </a:schemeClr>
                  </a:glow>
                </a:effectLst>
                <a:cs typeface="B Jadid" pitchFamily="2" charset="-78"/>
              </a:rPr>
              <a:t>کلید</a:t>
            </a:r>
            <a:r>
              <a:rPr lang="fa-IR" sz="500" dirty="0">
                <a:effectLst>
                  <a:glow rad="101600">
                    <a:schemeClr val="accent4">
                      <a:satMod val="175000"/>
                      <a:alpha val="40000"/>
                    </a:schemeClr>
                  </a:glow>
                </a:effectLst>
                <a:cs typeface="B Jadid" pitchFamily="2" charset="-78"/>
              </a:rPr>
              <a:t>ج</a:t>
            </a:r>
            <a:r>
              <a:rPr lang="fa-IR" sz="3200" dirty="0">
                <a:effectLst>
                  <a:glow rad="101600">
                    <a:schemeClr val="accent4">
                      <a:satMod val="175000"/>
                      <a:alpha val="40000"/>
                    </a:schemeClr>
                  </a:glow>
                </a:effectLst>
                <a:cs typeface="B Jadid" pitchFamily="2" charset="-78"/>
              </a:rPr>
              <a:t>های جذب</a:t>
            </a:r>
            <a:endParaRPr lang="en-US" sz="3200" dirty="0">
              <a:effectLst>
                <a:glow rad="101600">
                  <a:schemeClr val="accent4">
                    <a:satMod val="175000"/>
                    <a:alpha val="40000"/>
                  </a:schemeClr>
                </a:glow>
              </a:effectLst>
              <a:cs typeface="B Jadid" pitchFamily="2" charset="-78"/>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iterate type="lt">
                                    <p:tmPct val="0"/>
                                  </p:iterate>
                                  <p:childTnLst>
                                    <p:animClr clrSpc="rgb" dir="cw">
                                      <p:cBhvr override="childStyle">
                                        <p:cTn id="6" dur="250" autoRev="1" fill="hold"/>
                                        <p:tgtEl>
                                          <p:spTgt spid="10"/>
                                        </p:tgtEl>
                                        <p:attrNameLst>
                                          <p:attrName>style.color</p:attrName>
                                        </p:attrNameLst>
                                      </p:cBhvr>
                                      <p:to>
                                        <a:schemeClr val="bg1"/>
                                      </p:to>
                                    </p:animClr>
                                    <p:animClr clrSpc="rgb" dir="cw">
                                      <p:cBhvr>
                                        <p:cTn id="7" dur="250" autoRev="1" fill="hold"/>
                                        <p:tgtEl>
                                          <p:spTgt spid="10"/>
                                        </p:tgtEl>
                                        <p:attrNameLst>
                                          <p:attrName>fillcolor</p:attrName>
                                        </p:attrNameLst>
                                      </p:cBhvr>
                                      <p:to>
                                        <a:schemeClr val="bg1"/>
                                      </p:to>
                                    </p:animClr>
                                    <p:set>
                                      <p:cBhvr>
                                        <p:cTn id="8" dur="250" autoRev="1" fill="hold"/>
                                        <p:tgtEl>
                                          <p:spTgt spid="10"/>
                                        </p:tgtEl>
                                        <p:attrNameLst>
                                          <p:attrName>fill.type</p:attrName>
                                        </p:attrNameLst>
                                      </p:cBhvr>
                                      <p:to>
                                        <p:strVal val="solid"/>
                                      </p:to>
                                    </p:set>
                                    <p:set>
                                      <p:cBhvr>
                                        <p:cTn id="9" dur="250" autoRev="1" fill="hold"/>
                                        <p:tgtEl>
                                          <p:spTgt spid="1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
                                        </p:tgtEl>
                                      </p:cBhvr>
                                    </p:animEffect>
                                  </p:childTnLst>
                                </p:cTn>
                              </p:par>
                            </p:childTnLst>
                          </p:cTn>
                        </p:par>
                        <p:par>
                          <p:cTn id="22" fill="hold">
                            <p:stCondLst>
                              <p:cond delay="1000"/>
                            </p:stCondLst>
                            <p:childTnLst>
                              <p:par>
                                <p:cTn id="23" presetID="29"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ppt_x</p:attrName>
                                        </p:attrNameLst>
                                      </p:cBhvr>
                                      <p:tavLst>
                                        <p:tav tm="0">
                                          <p:val>
                                            <p:strVal val="#ppt_x-.2"/>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942</TotalTime>
  <Words>1498</Words>
  <Application>Microsoft Office PowerPoint</Application>
  <PresentationFormat>On-screen Show (4:3)</PresentationFormat>
  <Paragraphs>82</Paragraphs>
  <Slides>22</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B Badr</vt:lpstr>
      <vt:lpstr>B Esfehan</vt:lpstr>
      <vt:lpstr>B Jadid</vt:lpstr>
      <vt:lpstr>B Mitra</vt:lpstr>
      <vt:lpstr>B Titr</vt:lpstr>
      <vt:lpstr>Calibri</vt:lpstr>
      <vt:lpstr>Times New Roman</vt:lpstr>
      <vt:lpstr>Tw Cen MT Condensed</vt:lpstr>
      <vt:lpstr>Office Theme</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mostic</cp:lastModifiedBy>
  <cp:revision>105</cp:revision>
  <dcterms:created xsi:type="dcterms:W3CDTF">2006-08-16T00:00:00Z</dcterms:created>
  <dcterms:modified xsi:type="dcterms:W3CDTF">2018-06-06T13:58:42Z</dcterms:modified>
</cp:coreProperties>
</file>