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65" d="100"/>
          <a:sy n="65" d="100"/>
        </p:scale>
        <p:origin x="-1536"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B3C928-8476-4DA7-867F-C0B74B588B16}" type="datetimeFigureOut">
              <a:rPr lang="en-US" smtClean="0"/>
              <a:t>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6A6C08-A425-4925-BD9B-61ACEE1AC1EE}" type="slidenum">
              <a:rPr lang="en-US" smtClean="0"/>
              <a:t>‹#›</a:t>
            </a:fld>
            <a:endParaRPr lang="en-US" dirty="0"/>
          </a:p>
        </p:txBody>
      </p:sp>
    </p:spTree>
    <p:extLst>
      <p:ext uri="{BB962C8B-B14F-4D97-AF65-F5344CB8AC3E}">
        <p14:creationId xmlns:p14="http://schemas.microsoft.com/office/powerpoint/2010/main" val="37460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tx2"/>
              </a:solidFill>
            </a:endParaRPr>
          </a:p>
        </p:txBody>
      </p:sp>
      <p:sp>
        <p:nvSpPr>
          <p:cNvPr id="4" name="Slide Number Placeholder 3"/>
          <p:cNvSpPr>
            <a:spLocks noGrp="1"/>
          </p:cNvSpPr>
          <p:nvPr>
            <p:ph type="sldNum" sz="quarter" idx="10"/>
          </p:nvPr>
        </p:nvSpPr>
        <p:spPr/>
        <p:txBody>
          <a:bodyPr/>
          <a:lstStyle/>
          <a:p>
            <a:fld id="{546A6C08-A425-4925-BD9B-61ACEE1AC1EE}" type="slidenum">
              <a:rPr lang="en-US" smtClean="0"/>
              <a:t>1</a:t>
            </a:fld>
            <a:endParaRPr lang="en-US" dirty="0"/>
          </a:p>
        </p:txBody>
      </p:sp>
    </p:spTree>
    <p:extLst>
      <p:ext uri="{BB962C8B-B14F-4D97-AF65-F5344CB8AC3E}">
        <p14:creationId xmlns:p14="http://schemas.microsoft.com/office/powerpoint/2010/main" val="4027874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21D505DE-D213-4E03-9228-919BF929B79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21D505DE-D213-4E03-9228-919BF929B79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1D505DE-D213-4E03-9228-919BF929B794}" type="slidenum">
              <a:rPr lang="en-US" smtClean="0"/>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21D505DE-D213-4E03-9228-919BF929B794}" type="slidenum">
              <a:rPr lang="en-US" smtClean="0"/>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D505DE-D213-4E03-9228-919BF929B79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B6E066F-4254-4B59-A9B6-E6169062AEC8}" type="datetimeFigureOut">
              <a:rPr lang="en-US" smtClean="0"/>
              <a:t>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1D505DE-D213-4E03-9228-919BF929B794}" type="slidenum">
              <a:rPr lang="en-US" smtClean="0"/>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B6E066F-4254-4B59-A9B6-E6169062AEC8}" type="datetimeFigureOut">
              <a:rPr lang="en-US" smtClean="0"/>
              <a:t>2/2/2015</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1D505DE-D213-4E03-9228-919BF929B794}" type="slidenum">
              <a:rPr lang="en-US" smtClean="0"/>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audio" Target="../media/audio2.wav"/><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4.xml"/><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audio" Target="../media/audio4.wav"/><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audio" Target="../media/audio5.wav"/><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228600"/>
            <a:ext cx="7772400" cy="789508"/>
          </a:xfrm>
        </p:spPr>
        <p:txBody>
          <a:bodyPr>
            <a:normAutofit fontScale="90000"/>
          </a:bodyPr>
          <a:lstStyle/>
          <a:p>
            <a:pPr rtl="1"/>
            <a:r>
              <a:rPr lang="fa-IR" dirty="0" smtClean="0">
                <a:latin typeface="IranNastaliq" pitchFamily="18" charset="0"/>
                <a:cs typeface="IranNastaliq" pitchFamily="18" charset="0"/>
              </a:rPr>
              <a:t/>
            </a:r>
            <a:br>
              <a:rPr lang="fa-IR" dirty="0" smtClean="0">
                <a:latin typeface="IranNastaliq" pitchFamily="18" charset="0"/>
                <a:cs typeface="IranNastaliq" pitchFamily="18" charset="0"/>
              </a:rPr>
            </a:br>
            <a:r>
              <a:rPr lang="fa-IR" sz="12800" dirty="0" smtClean="0">
                <a:latin typeface="IranNastaliq" pitchFamily="18" charset="0"/>
                <a:cs typeface="IranNastaliq" pitchFamily="18" charset="0"/>
              </a:rPr>
              <a:t>بِسمِ اللّهِ  الرَّحمنِ الرَّحیم</a:t>
            </a:r>
            <a:endParaRPr lang="en-US" sz="9800" dirty="0">
              <a:latin typeface="IranNastaliq" pitchFamily="18" charset="0"/>
              <a:cs typeface="IranNastaliq" pitchFamily="18" charset="0"/>
            </a:endParaRPr>
          </a:p>
        </p:txBody>
      </p:sp>
      <p:sp>
        <p:nvSpPr>
          <p:cNvPr id="3" name="Subtitle 2"/>
          <p:cNvSpPr>
            <a:spLocks noGrp="1"/>
          </p:cNvSpPr>
          <p:nvPr>
            <p:ph type="subTitle" idx="1"/>
          </p:nvPr>
        </p:nvSpPr>
        <p:spPr>
          <a:xfrm>
            <a:off x="1295400" y="3276600"/>
            <a:ext cx="6592933" cy="3048000"/>
          </a:xfrm>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a:normAutofit/>
          </a:bodyPr>
          <a:lstStyle/>
          <a:p>
            <a:pPr algn="r" rtl="1"/>
            <a:r>
              <a:rPr lang="fa-IR" sz="4000" dirty="0" smtClean="0">
                <a:cs typeface="2  Arabic Style" pitchFamily="2" charset="-78"/>
              </a:rPr>
              <a:t>کاری از نوید فرجیان </a:t>
            </a:r>
          </a:p>
          <a:p>
            <a:pPr algn="r" rtl="1"/>
            <a:r>
              <a:rPr lang="fa-IR" sz="4000" dirty="0" smtClean="0">
                <a:cs typeface="2  Arabic Style" pitchFamily="2" charset="-78"/>
              </a:rPr>
              <a:t>با تشکر از مدرس اکبر داداشپور</a:t>
            </a:r>
          </a:p>
          <a:p>
            <a:pPr algn="r" rtl="1"/>
            <a:r>
              <a:rPr lang="fa-IR" sz="4000" dirty="0" smtClean="0">
                <a:cs typeface="2  Arabic Style" pitchFamily="2" charset="-78"/>
              </a:rPr>
              <a:t>موضوع:موشک </a:t>
            </a:r>
            <a:r>
              <a:rPr lang="fa-IR" sz="4000" dirty="0" smtClean="0">
                <a:cs typeface="2  Arabic Style" pitchFamily="2" charset="-78"/>
              </a:rPr>
              <a:t>آبی</a:t>
            </a:r>
            <a:endParaRPr lang="en-US" sz="4000" dirty="0" smtClean="0">
              <a:cs typeface="2  Arabic Style" pitchFamily="2" charset="-78"/>
            </a:endParaRPr>
          </a:p>
          <a:p>
            <a:pPr algn="r" rtl="1"/>
            <a:r>
              <a:rPr lang="fa-IR" sz="4000" dirty="0" smtClean="0">
                <a:cs typeface="2  Arabic Style" pitchFamily="2" charset="-78"/>
              </a:rPr>
              <a:t>مدرسه:استعداد درخشان شهید بهشتی نور</a:t>
            </a:r>
            <a:endParaRPr lang="en-US" sz="4000" dirty="0">
              <a:cs typeface="2  Arabic Style" pitchFamily="2" charset="-78"/>
            </a:endParaRPr>
          </a:p>
        </p:txBody>
      </p:sp>
    </p:spTree>
    <p:extLst>
      <p:ext uri="{BB962C8B-B14F-4D97-AF65-F5344CB8AC3E}">
        <p14:creationId xmlns:p14="http://schemas.microsoft.com/office/powerpoint/2010/main" val="147577809"/>
      </p:ext>
    </p:extLst>
  </p:cSld>
  <p:clrMapOvr>
    <a:masterClrMapping/>
  </p:clrMapOvr>
  <mc:AlternateContent xmlns:mc="http://schemas.openxmlformats.org/markup-compatibility/2006" xmlns:p14="http://schemas.microsoft.com/office/powerpoint/2010/main">
    <mc:Choice Requires="p14">
      <p:transition spd="slow" p14:dur="1100">
        <p14:switch dir="l"/>
        <p:sndAc>
          <p:stSnd>
            <p:snd r:embed="rId3" name="chimes.wav"/>
          </p:stSnd>
        </p:sndAc>
      </p:transition>
    </mc:Choice>
    <mc:Fallback xmlns="">
      <p:transition spd="slow">
        <p:fade/>
        <p:sndAc>
          <p:stSnd>
            <p:snd r:embed="rId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3">
                                            <p:bg/>
                                          </p:spTgt>
                                        </p:tgtEl>
                                      </p:cBhvr>
                                    </p:animEffect>
                                    <p:animScale>
                                      <p:cBhvr>
                                        <p:cTn id="11" dur="250" autoRev="1" fill="hold"/>
                                        <p:tgtEl>
                                          <p:spTgt spid="3">
                                            <p:bg/>
                                          </p:spTgt>
                                        </p:tgtEl>
                                      </p:cBhvr>
                                      <p:by x="105000" y="105000"/>
                                    </p:animScale>
                                  </p:childTnLst>
                                </p:cTn>
                              </p:par>
                            </p:childTnLst>
                          </p:cTn>
                        </p:par>
                        <p:par>
                          <p:cTn id="12" fill="hold">
                            <p:stCondLst>
                              <p:cond delay="1000"/>
                            </p:stCondLst>
                            <p:childTnLst>
                              <p:par>
                                <p:cTn id="13" presetID="26" presetClass="emph" presetSubtype="0" fill="hold" grpId="0" nodeType="afterEffect">
                                  <p:stCondLst>
                                    <p:cond delay="0"/>
                                  </p:stCondLst>
                                  <p:childTnLst>
                                    <p:animEffect transition="out" filter="fade">
                                      <p:cBhvr>
                                        <p:cTn id="14" dur="500" tmFilter="0, 0; .2, .5; .8, .5; 1, 0"/>
                                        <p:tgtEl>
                                          <p:spTgt spid="3">
                                            <p:txEl>
                                              <p:pRg st="0" end="0"/>
                                            </p:txEl>
                                          </p:spTgt>
                                        </p:tgtEl>
                                      </p:cBhvr>
                                    </p:animEffect>
                                    <p:animScale>
                                      <p:cBhvr>
                                        <p:cTn id="15" dur="250" autoRev="1" fill="hold"/>
                                        <p:tgtEl>
                                          <p:spTgt spid="3">
                                            <p:txEl>
                                              <p:pRg st="0" end="0"/>
                                            </p:txEl>
                                          </p:spTgt>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3">
                                            <p:txEl>
                                              <p:pRg st="1" end="1"/>
                                            </p:txEl>
                                          </p:spTgt>
                                        </p:tgtEl>
                                      </p:cBhvr>
                                    </p:animEffect>
                                    <p:animScale>
                                      <p:cBhvr>
                                        <p:cTn id="19" dur="250" autoRev="1" fill="hold"/>
                                        <p:tgtEl>
                                          <p:spTgt spid="3">
                                            <p:txEl>
                                              <p:pRg st="1" end="1"/>
                                            </p:txEl>
                                          </p:spTgt>
                                        </p:tgtEl>
                                      </p:cBhvr>
                                      <p:by x="105000" y="105000"/>
                                    </p:animScale>
                                  </p:childTnLst>
                                </p:cTn>
                              </p:par>
                            </p:childTnLst>
                          </p:cTn>
                        </p:par>
                        <p:par>
                          <p:cTn id="20" fill="hold">
                            <p:stCondLst>
                              <p:cond delay="2000"/>
                            </p:stCondLst>
                            <p:childTnLst>
                              <p:par>
                                <p:cTn id="21" presetID="26" presetClass="emph" presetSubtype="0" fill="hold" grpId="0" nodeType="afterEffect">
                                  <p:stCondLst>
                                    <p:cond delay="0"/>
                                  </p:stCondLst>
                                  <p:childTnLst>
                                    <p:animEffect transition="out" filter="fade">
                                      <p:cBhvr>
                                        <p:cTn id="22" dur="500" tmFilter="0, 0; .2, .5; .8, .5; 1, 0"/>
                                        <p:tgtEl>
                                          <p:spTgt spid="3">
                                            <p:txEl>
                                              <p:pRg st="2" end="2"/>
                                            </p:txEl>
                                          </p:spTgt>
                                        </p:tgtEl>
                                      </p:cBhvr>
                                    </p:animEffect>
                                    <p:animScale>
                                      <p:cBhvr>
                                        <p:cTn id="23" dur="250" autoRev="1" fill="hold"/>
                                        <p:tgtEl>
                                          <p:spTgt spid="3">
                                            <p:txEl>
                                              <p:pRg st="2" end="2"/>
                                            </p:txEl>
                                          </p:spTgt>
                                        </p:tgtEl>
                                      </p:cBhvr>
                                      <p:by x="105000" y="105000"/>
                                    </p:animScale>
                                  </p:childTnLst>
                                </p:cTn>
                              </p:par>
                            </p:childTnLst>
                          </p:cTn>
                        </p:par>
                        <p:par>
                          <p:cTn id="24" fill="hold">
                            <p:stCondLst>
                              <p:cond delay="2500"/>
                            </p:stCondLst>
                            <p:childTnLst>
                              <p:par>
                                <p:cTn id="25" presetID="26" presetClass="emph" presetSubtype="0" fill="hold" grpId="0" nodeType="afterEffect">
                                  <p:stCondLst>
                                    <p:cond delay="0"/>
                                  </p:stCondLst>
                                  <p:childTnLst>
                                    <p:animEffect transition="out" filter="fade">
                                      <p:cBhvr>
                                        <p:cTn id="26" dur="500" tmFilter="0, 0; .2, .5; .8, .5; 1, 0"/>
                                        <p:tgtEl>
                                          <p:spTgt spid="3">
                                            <p:txEl>
                                              <p:pRg st="3" end="3"/>
                                            </p:txEl>
                                          </p:spTgt>
                                        </p:tgtEl>
                                      </p:cBhvr>
                                    </p:animEffect>
                                    <p:animScale>
                                      <p:cBhvr>
                                        <p:cTn id="2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304" y="88490"/>
            <a:ext cx="8686800" cy="838200"/>
          </a:xfrm>
        </p:spPr>
        <p:txBody>
          <a:bodyPr/>
          <a:lstStyle/>
          <a:p>
            <a:pPr algn="r" rtl="1"/>
            <a:r>
              <a:rPr lang="fa-IR" dirty="0" smtClean="0"/>
              <a:t>عکس لاوازم لازم</a:t>
            </a:r>
            <a:endParaRPr lang="en-US" dirty="0"/>
          </a:p>
        </p:txBody>
      </p:sp>
      <p:sp>
        <p:nvSpPr>
          <p:cNvPr id="3" name="Content Placeholder 2"/>
          <p:cNvSpPr>
            <a:spLocks noGrp="1"/>
          </p:cNvSpPr>
          <p:nvPr>
            <p:ph idx="1"/>
          </p:nvPr>
        </p:nvSpPr>
        <p:spPr/>
        <p:txBody>
          <a:bodyPr/>
          <a:lstStyle/>
          <a:p>
            <a:pPr marL="0" indent="0">
              <a:buNone/>
            </a:pPr>
            <a:endParaRPr lang="fa-IR" dirty="0" smtClean="0"/>
          </a:p>
          <a:p>
            <a:pPr marL="0" indent="0">
              <a:buNone/>
            </a:pPr>
            <a:endParaRPr lang="fa-IR" dirty="0"/>
          </a:p>
          <a:p>
            <a:pPr marL="0" indent="0" algn="r" rtl="1">
              <a:buNone/>
            </a:pPr>
            <a:r>
              <a:rPr lang="fa-IR" dirty="0" smtClean="0"/>
              <a:t>                              یخ شکن             بطری</a:t>
            </a:r>
          </a:p>
          <a:p>
            <a:pPr marL="0" indent="0" algn="r" rtl="1">
              <a:buNone/>
            </a:pPr>
            <a:endParaRPr lang="fa-IR" dirty="0"/>
          </a:p>
          <a:p>
            <a:pPr marL="0" indent="0" algn="r" rtl="1">
              <a:buNone/>
            </a:pPr>
            <a:r>
              <a:rPr lang="fa-IR" dirty="0" smtClean="0"/>
              <a:t>چسب دو قلو</a:t>
            </a:r>
          </a:p>
          <a:p>
            <a:pPr marL="0" indent="0" algn="r" rtl="1">
              <a:buNone/>
            </a:pPr>
            <a:endParaRPr lang="fa-IR" dirty="0"/>
          </a:p>
          <a:p>
            <a:pPr marL="0" indent="0" algn="r" rtl="1">
              <a:buNone/>
            </a:pPr>
            <a:r>
              <a:rPr lang="fa-IR" dirty="0" smtClean="0"/>
              <a:t>                        سوزن تویوپ</a:t>
            </a:r>
            <a:endParaRPr lang="en-US" dirty="0"/>
          </a:p>
        </p:txBody>
      </p:sp>
      <p:pic>
        <p:nvPicPr>
          <p:cNvPr id="2052" name="Picture 4" descr="C:\Users\navid\Desktop\IMG_20150117_22453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295400"/>
            <a:ext cx="10287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navid\Desktop\IMG_20150117_2222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1295400"/>
            <a:ext cx="3898489" cy="140355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navid\Desktop\IMG_20150117_225957_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1287412"/>
            <a:ext cx="2028825" cy="270510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navid\Desktop\IMG_20150117_23035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25" y="3429000"/>
            <a:ext cx="2038350"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8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ساخت</a:t>
            </a:r>
            <a:endParaRPr lang="en-US" dirty="0"/>
          </a:p>
        </p:txBody>
      </p:sp>
      <p:sp>
        <p:nvSpPr>
          <p:cNvPr id="3" name="Content Placeholder 2"/>
          <p:cNvSpPr>
            <a:spLocks noGrp="1"/>
          </p:cNvSpPr>
          <p:nvPr>
            <p:ph idx="1"/>
          </p:nvPr>
        </p:nvSpPr>
        <p:spPr/>
        <p:txBody>
          <a:bodyPr>
            <a:normAutofit fontScale="92500"/>
          </a:bodyPr>
          <a:lstStyle/>
          <a:p>
            <a:pPr algn="r" rtl="1"/>
            <a:r>
              <a:rPr lang="fa-IR" dirty="0" smtClean="0"/>
              <a:t>اول در بطری را در می اوریم بعد یخ شکن را را بر روی گاز گرم می کنیم تا بتوانیم در بطری را سوراخ کنیم باید توجه داشته باشیم که قطر یخ شکن بزرگ تر از سوزن تویوپ نباشدبعد در را سوراخ کرده و سوزن را به درون سوراخ فشار </a:t>
            </a:r>
          </a:p>
          <a:p>
            <a:pPr algn="r" rtl="1"/>
            <a:r>
              <a:rPr lang="fa-IR" dirty="0" smtClean="0"/>
              <a:t>می دهیم تا جایی که 2سانتی متر پایین باشد و</a:t>
            </a:r>
          </a:p>
          <a:p>
            <a:pPr algn="r" rtl="1"/>
            <a:r>
              <a:rPr lang="fa-IR" dirty="0" smtClean="0"/>
              <a:t>1سانتی  متر بالا باشد و بعد آن را با چسب محکم می کنیم به طوری که هیچ راهی برای خروج نماند و بعد از خشک شدن موشک اماده است. </a:t>
            </a:r>
            <a:endParaRPr lang="en-US" dirty="0"/>
          </a:p>
        </p:txBody>
      </p:sp>
    </p:spTree>
    <p:extLst>
      <p:ext uri="{BB962C8B-B14F-4D97-AF65-F5344CB8AC3E}">
        <p14:creationId xmlns:p14="http://schemas.microsoft.com/office/powerpoint/2010/main" val="1539117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ازمایش و بهبود </a:t>
            </a:r>
            <a:endParaRPr lang="en-US" dirty="0"/>
          </a:p>
        </p:txBody>
      </p:sp>
      <p:sp>
        <p:nvSpPr>
          <p:cNvPr id="3" name="Content Placeholder 2"/>
          <p:cNvSpPr>
            <a:spLocks noGrp="1"/>
          </p:cNvSpPr>
          <p:nvPr>
            <p:ph idx="1"/>
          </p:nvPr>
        </p:nvSpPr>
        <p:spPr/>
        <p:txBody>
          <a:bodyPr/>
          <a:lstStyle/>
          <a:p>
            <a:pPr algn="r" rtl="1"/>
            <a:r>
              <a:rPr lang="fa-IR" dirty="0" smtClean="0"/>
              <a:t>در موشک به اندازه ی دو لیوان اب بریزیم وبعد تا انجایی که جا دارد در با تلنبه ان را باد مکنیم بعد از باد شدن به سرعت تلنبه را در میاوریم و موشک را به سمتی که می خواهیم برود در دستمان تنظیم میکنیم و به سرعت در ان را باز می کنیم و موشک به هوا می رود و بعد اگر چسب در بطری جدا شود باید ان را ترمیم کنیم.</a:t>
            </a:r>
            <a:endParaRPr lang="en-US" dirty="0"/>
          </a:p>
        </p:txBody>
      </p:sp>
    </p:spTree>
    <p:extLst>
      <p:ext uri="{BB962C8B-B14F-4D97-AF65-F5344CB8AC3E}">
        <p14:creationId xmlns:p14="http://schemas.microsoft.com/office/powerpoint/2010/main" val="615113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ارائه و محصول</a:t>
            </a:r>
            <a:endParaRPr lang="en-US" dirty="0"/>
          </a:p>
        </p:txBody>
      </p:sp>
      <p:sp>
        <p:nvSpPr>
          <p:cNvPr id="3" name="Content Placeholder 2"/>
          <p:cNvSpPr>
            <a:spLocks noGrp="1"/>
          </p:cNvSpPr>
          <p:nvPr>
            <p:ph idx="1"/>
          </p:nvPr>
        </p:nvSpPr>
        <p:spPr>
          <a:xfrm>
            <a:off x="304800" y="2971800"/>
            <a:ext cx="8686800" cy="1307025"/>
          </a:xfrm>
        </p:spPr>
        <p:style>
          <a:lnRef idx="1">
            <a:schemeClr val="dk1"/>
          </a:lnRef>
          <a:fillRef idx="2">
            <a:schemeClr val="dk1"/>
          </a:fillRef>
          <a:effectRef idx="1">
            <a:schemeClr val="dk1"/>
          </a:effectRef>
          <a:fontRef idx="minor">
            <a:schemeClr val="dk1"/>
          </a:fontRef>
        </p:style>
        <p:txBody>
          <a:bodyPr/>
          <a:lstStyle/>
          <a:p>
            <a:pPr algn="r" rtl="1"/>
            <a:r>
              <a:rPr lang="fa-IR" dirty="0" smtClean="0"/>
              <a:t>از این وسیله می توان برای فرستادن نامه ها یا نشانه ها استفاده کرد.</a:t>
            </a:r>
            <a:endParaRPr lang="en-US" dirty="0"/>
          </a:p>
        </p:txBody>
      </p:sp>
    </p:spTree>
    <p:extLst>
      <p:ext uri="{BB962C8B-B14F-4D97-AF65-F5344CB8AC3E}">
        <p14:creationId xmlns:p14="http://schemas.microsoft.com/office/powerpoint/2010/main" val="342011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0387" y="5250426"/>
            <a:ext cx="2526889" cy="838200"/>
          </a:xfrm>
        </p:spPr>
        <p:txBody>
          <a:bodyPr>
            <a:normAutofit fontScale="90000"/>
          </a:bodyPr>
          <a:lstStyle/>
          <a:p>
            <a:r>
              <a:rPr lang="fa-IR" sz="6000" dirty="0" smtClean="0"/>
              <a:t>پایان</a:t>
            </a:r>
            <a:endParaRPr lang="en-US" sz="6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8400" y="152400"/>
            <a:ext cx="4525962" cy="4525962"/>
          </a:xfrm>
        </p:spPr>
      </p:pic>
    </p:spTree>
    <p:extLst>
      <p:ext uri="{BB962C8B-B14F-4D97-AF65-F5344CB8AC3E}">
        <p14:creationId xmlns:p14="http://schemas.microsoft.com/office/powerpoint/2010/main" val="1174449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8328"/>
            <a:ext cx="8229600" cy="1261872"/>
          </a:xfrm>
          <a:scene3d>
            <a:camera prst="isometricOffAxis2Left"/>
            <a:lightRig rig="threePt" dir="t"/>
          </a:scene3d>
        </p:spPr>
        <p:txBody>
          <a:bodyPr/>
          <a:lstStyle/>
          <a:p>
            <a:r>
              <a:rPr lang="fa-IR" dirty="0" smtClean="0"/>
              <a:t>فهرست</a:t>
            </a:r>
            <a:r>
              <a:rPr lang="en-US" dirty="0" smtClean="0"/>
              <a:t/>
            </a:r>
            <a:br>
              <a:rPr lang="en-US" dirty="0" smtClean="0"/>
            </a:br>
            <a:r>
              <a:rPr lang="fa-IR" sz="2800" dirty="0" smtClean="0"/>
              <a:t>موشک آبی</a:t>
            </a:r>
            <a:endParaRPr lang="en-US" dirty="0"/>
          </a:p>
        </p:txBody>
      </p:sp>
      <p:sp>
        <p:nvSpPr>
          <p:cNvPr id="2" name="Content Placeholder 1"/>
          <p:cNvSpPr>
            <a:spLocks noGrp="1"/>
          </p:cNvSpPr>
          <p:nvPr>
            <p:ph idx="1"/>
          </p:nvPr>
        </p:nvSpPr>
        <p:spPr>
          <a:xfrm>
            <a:off x="990600" y="2286000"/>
            <a:ext cx="7408333" cy="3458497"/>
          </a:xfrm>
          <a:effectLst>
            <a:glow rad="139700">
              <a:schemeClr val="accent1">
                <a:satMod val="175000"/>
                <a:alpha val="40000"/>
              </a:schemeClr>
            </a:glow>
            <a:outerShdw blurRad="76200" dist="12700" dir="8100000" sy="-23000" kx="800400" algn="br" rotWithShape="0">
              <a:prstClr val="black">
                <a:alpha val="20000"/>
              </a:prstClr>
            </a:outerShdw>
          </a:effectLst>
          <a:scene3d>
            <a:camera prst="perspectiveAbove"/>
            <a:lightRig rig="threePt" dir="tl">
              <a:rot lat="0" lon="0" rev="0"/>
            </a:lightRig>
          </a:scene3d>
          <a:sp3d prstMaterial="metal">
            <a:bevelT w="10000" h="10000"/>
          </a:sp3d>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algn="r" rtl="1"/>
            <a:r>
              <a:rPr lang="fa-IR" dirty="0" smtClean="0">
                <a:solidFill>
                  <a:srgbClr val="C00000"/>
                </a:solidFill>
                <a:hlinkClick r:id="rId3" action="ppaction://hlinksldjump"/>
              </a:rPr>
              <a:t>تعریف نیاز.......................................................... 3</a:t>
            </a:r>
            <a:endParaRPr lang="fa-IR" dirty="0" smtClean="0">
              <a:solidFill>
                <a:srgbClr val="C00000"/>
              </a:solidFill>
            </a:endParaRPr>
          </a:p>
          <a:p>
            <a:pPr algn="r" rtl="1"/>
            <a:r>
              <a:rPr lang="fa-IR" dirty="0" smtClean="0">
                <a:hlinkClick r:id="rId4" action="ppaction://hlinksldjump"/>
              </a:rPr>
              <a:t>بررسی نیاز ها...................................................... 4</a:t>
            </a:r>
            <a:endParaRPr lang="fa-IR" dirty="0" smtClean="0"/>
          </a:p>
          <a:p>
            <a:pPr algn="r" rtl="1"/>
            <a:r>
              <a:rPr lang="fa-IR" dirty="0" smtClean="0">
                <a:hlinkClick r:id="rId5" action="ppaction://hlinksldjump"/>
              </a:rPr>
              <a:t>برنامه ریزی کار ها................................................ 5</a:t>
            </a:r>
            <a:endParaRPr lang="fa-IR" dirty="0" smtClean="0"/>
          </a:p>
          <a:p>
            <a:pPr algn="r" rtl="1"/>
            <a:r>
              <a:rPr lang="fa-IR" dirty="0" smtClean="0">
                <a:hlinkClick r:id="rId6" action="ppaction://hlinksldjump"/>
              </a:rPr>
              <a:t>بررسی اطلاعات................................................... 6</a:t>
            </a:r>
            <a:endParaRPr lang="fa-IR" dirty="0" smtClean="0"/>
          </a:p>
          <a:p>
            <a:pPr algn="r" rtl="1"/>
            <a:r>
              <a:rPr lang="fa-IR" dirty="0" smtClean="0">
                <a:hlinkClick r:id="rId7" action="ppaction://hlinksldjump"/>
              </a:rPr>
              <a:t>بررسی و ارائه راه حل............................................ 7</a:t>
            </a:r>
            <a:endParaRPr lang="fa-IR" dirty="0" smtClean="0"/>
          </a:p>
          <a:p>
            <a:pPr algn="r" rtl="1"/>
            <a:r>
              <a:rPr lang="fa-IR" dirty="0" smtClean="0">
                <a:hlinkClick r:id="rId8" action="ppaction://hlinksldjump"/>
              </a:rPr>
              <a:t>انتخاب راه حل.......................................................8</a:t>
            </a:r>
            <a:endParaRPr lang="fa-IR" dirty="0" smtClean="0"/>
          </a:p>
          <a:p>
            <a:pPr algn="r" rtl="1"/>
            <a:r>
              <a:rPr lang="fa-IR" dirty="0" smtClean="0">
                <a:hlinkClick r:id="rId9" action="ppaction://hlinksldjump"/>
              </a:rPr>
              <a:t>تولید...................................................................9،10</a:t>
            </a:r>
            <a:endParaRPr lang="fa-IR" dirty="0" smtClean="0"/>
          </a:p>
          <a:p>
            <a:pPr algn="r" rtl="1"/>
            <a:r>
              <a:rPr lang="fa-IR" dirty="0" smtClean="0">
                <a:hlinkClick r:id="rId10" action="ppaction://hlinksldjump"/>
              </a:rPr>
              <a:t>ازمایش و بهبود.....................................................11</a:t>
            </a:r>
            <a:endParaRPr lang="fa-IR" dirty="0" smtClean="0"/>
          </a:p>
          <a:p>
            <a:pPr algn="r" rtl="1"/>
            <a:r>
              <a:rPr lang="fa-IR" dirty="0" smtClean="0">
                <a:hlinkClick r:id="rId11" action="ppaction://hlinksldjump"/>
              </a:rPr>
              <a:t>ارائه وثبت محصول.................................................12</a:t>
            </a:r>
            <a:endParaRPr lang="fa-IR" dirty="0" smtClean="0"/>
          </a:p>
          <a:p>
            <a:pPr algn="r" rtl="1"/>
            <a:r>
              <a:rPr lang="fa-IR" dirty="0" smtClean="0">
                <a:hlinkClick r:id="rId12" action="ppaction://hlinksldjump"/>
              </a:rPr>
              <a:t>پایان....................................................................13</a:t>
            </a:r>
            <a:endParaRPr lang="en-US" dirty="0"/>
          </a:p>
        </p:txBody>
      </p:sp>
    </p:spTree>
    <p:extLst>
      <p:ext uri="{BB962C8B-B14F-4D97-AF65-F5344CB8AC3E}">
        <p14:creationId xmlns:p14="http://schemas.microsoft.com/office/powerpoint/2010/main" val="813531824"/>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bomb.wav"/>
          </p:stSnd>
        </p:sndAc>
      </p:transition>
    </mc:Choice>
    <mc:Fallback xmlns="">
      <p:transition spd="slow">
        <p:fade/>
        <p:sndAc>
          <p:stSnd>
            <p:snd r:embed="rId13" name="bomb.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2">
                                            <p:bg/>
                                          </p:spTgt>
                                        </p:tgtEl>
                                        <p:attrNameLst>
                                          <p:attrName>style.visibility</p:attrName>
                                        </p:attrNameLst>
                                      </p:cBhvr>
                                      <p:to>
                                        <p:strVal val="visible"/>
                                      </p:to>
                                    </p:set>
                                    <p:anim calcmode="lin" valueType="num">
                                      <p:cBhvr additive="base">
                                        <p:cTn id="11" dur="500" fill="hold"/>
                                        <p:tgtEl>
                                          <p:spTgt spid="2">
                                            <p:bg/>
                                          </p:spTgt>
                                        </p:tgtEl>
                                        <p:attrNameLst>
                                          <p:attrName>ppt_x</p:attrName>
                                        </p:attrNameLst>
                                      </p:cBhvr>
                                      <p:tavLst>
                                        <p:tav tm="0">
                                          <p:val>
                                            <p:strVal val="#ppt_x"/>
                                          </p:val>
                                        </p:tav>
                                        <p:tav tm="100000">
                                          <p:val>
                                            <p:strVal val="#ppt_x"/>
                                          </p:val>
                                        </p:tav>
                                      </p:tavLst>
                                    </p:anim>
                                    <p:anim calcmode="lin" valueType="num">
                                      <p:cBhvr additive="base">
                                        <p:cTn id="12" dur="500" fill="hold"/>
                                        <p:tgtEl>
                                          <p:spTgt spid="2">
                                            <p:bg/>
                                          </p:spTgt>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4" fill="hold" grpId="0" nodeType="after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 calcmode="lin" valueType="num">
                                      <p:cBhvr additive="base">
                                        <p:cTn id="16"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3000"/>
                            </p:stCondLst>
                            <p:childTnLst>
                              <p:par>
                                <p:cTn id="19" presetID="2" presetClass="entr" presetSubtype="4" fill="hold" grpId="0" nodeType="after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additive="base">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500"/>
                            </p:stCondLst>
                            <p:childTnLst>
                              <p:par>
                                <p:cTn id="24" presetID="2" presetClass="entr" presetSubtype="4" fill="hold" grpId="0" nodeType="after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additive="base">
                                        <p:cTn id="2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4" fill="hold" grpId="0" nodeType="after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33" fill="hold">
                            <p:stCondLst>
                              <p:cond delay="4500"/>
                            </p:stCondLst>
                            <p:childTnLst>
                              <p:par>
                                <p:cTn id="34" presetID="2" presetClass="entr" presetSubtype="4" fill="hold" grpId="0" nodeType="after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additive="base">
                                        <p:cTn id="3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38" fill="hold">
                            <p:stCondLst>
                              <p:cond delay="5000"/>
                            </p:stCondLst>
                            <p:childTnLst>
                              <p:par>
                                <p:cTn id="39" presetID="2" presetClass="entr" presetSubtype="4" fill="hold" grpId="0" nodeType="after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 calcmode="lin" valueType="num">
                                      <p:cBhvr additive="base">
                                        <p:cTn id="4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43" fill="hold">
                            <p:stCondLst>
                              <p:cond delay="5500"/>
                            </p:stCondLst>
                            <p:childTnLst>
                              <p:par>
                                <p:cTn id="44" presetID="2" presetClass="entr" presetSubtype="4" fill="hold" grpId="0" nodeType="after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 calcmode="lin" valueType="num">
                                      <p:cBhvr additive="base">
                                        <p:cTn id="4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 calcmode="lin" valueType="num">
                                      <p:cBhvr additive="base">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53" fill="hold">
                            <p:stCondLst>
                              <p:cond delay="6500"/>
                            </p:stCondLst>
                            <p:childTnLst>
                              <p:par>
                                <p:cTn id="54" presetID="2" presetClass="entr" presetSubtype="4" fill="hold" grpId="0" nodeType="after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 calcmode="lin" valueType="num">
                                      <p:cBhvr additive="base">
                                        <p:cTn id="5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par>
                          <p:cTn id="58" fill="hold">
                            <p:stCondLst>
                              <p:cond delay="7000"/>
                            </p:stCondLst>
                            <p:childTnLst>
                              <p:par>
                                <p:cTn id="59" presetID="2" presetClass="entr" presetSubtype="4" fill="hold" grpId="0" nodeType="after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fa-IR" dirty="0" smtClean="0"/>
              <a:t>موشک آبی</a:t>
            </a:r>
            <a:br>
              <a:rPr lang="fa-IR" dirty="0" smtClean="0"/>
            </a:br>
            <a:r>
              <a:rPr lang="fa-IR" sz="3200" dirty="0" smtClean="0"/>
              <a:t>تعریف نیاز</a:t>
            </a:r>
            <a:endParaRPr lang="en-US" sz="3200" dirty="0"/>
          </a:p>
        </p:txBody>
      </p:sp>
      <p:sp>
        <p:nvSpPr>
          <p:cNvPr id="2" name="Content Placeholder 1"/>
          <p:cNvSpPr>
            <a:spLocks noGrp="1"/>
          </p:cNvSpPr>
          <p:nvPr>
            <p:ph idx="1"/>
          </p:nvPr>
        </p:nvSpPr>
        <p:spPr>
          <a:xfrm>
            <a:off x="685800" y="2971800"/>
            <a:ext cx="7772400" cy="1905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r" rtl="1"/>
            <a:r>
              <a:rPr lang="fa-IR" sz="2800" dirty="0" smtClean="0"/>
              <a:t>من به این علت این موشک را درست می کنم که بتوانیم ماده ای را با استفاده از آب با قدرت به بالا بفرستیمم و برای این کار راه حل های زیادی وجود دارد در این جا ما با یکی از آن راه حل ها آشنا می شویم.</a:t>
            </a:r>
            <a:endParaRPr lang="en-US" sz="2800" dirty="0"/>
          </a:p>
        </p:txBody>
      </p:sp>
    </p:spTree>
    <p:extLst>
      <p:ext uri="{BB962C8B-B14F-4D97-AF65-F5344CB8AC3E}">
        <p14:creationId xmlns:p14="http://schemas.microsoft.com/office/powerpoint/2010/main" val="2307844236"/>
      </p:ext>
    </p:extLst>
  </p:cSld>
  <p:clrMapOvr>
    <a:masterClrMapping/>
  </p:clrMapOvr>
  <mc:AlternateContent xmlns:mc="http://schemas.openxmlformats.org/markup-compatibility/2006" xmlns:p14="http://schemas.microsoft.com/office/powerpoint/2010/main">
    <mc:Choice Requires="p14">
      <p:transition spd="slow" p14:dur="4000">
        <p14:vortex dir="r"/>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2">
                                            <p:bg/>
                                          </p:spTgt>
                                        </p:tgtEl>
                                        <p:attrNameLst>
                                          <p:attrName>r</p:attrName>
                                        </p:attrNameLst>
                                      </p:cBhvr>
                                    </p:animRot>
                                    <p:animRot by="-240000">
                                      <p:cBhvr>
                                        <p:cTn id="7" dur="200" fill="hold">
                                          <p:stCondLst>
                                            <p:cond delay="200"/>
                                          </p:stCondLst>
                                        </p:cTn>
                                        <p:tgtEl>
                                          <p:spTgt spid="2">
                                            <p:bg/>
                                          </p:spTgt>
                                        </p:tgtEl>
                                        <p:attrNameLst>
                                          <p:attrName>r</p:attrName>
                                        </p:attrNameLst>
                                      </p:cBhvr>
                                    </p:animRot>
                                    <p:animRot by="240000">
                                      <p:cBhvr>
                                        <p:cTn id="8" dur="200" fill="hold">
                                          <p:stCondLst>
                                            <p:cond delay="400"/>
                                          </p:stCondLst>
                                        </p:cTn>
                                        <p:tgtEl>
                                          <p:spTgt spid="2">
                                            <p:bg/>
                                          </p:spTgt>
                                        </p:tgtEl>
                                        <p:attrNameLst>
                                          <p:attrName>r</p:attrName>
                                        </p:attrNameLst>
                                      </p:cBhvr>
                                    </p:animRot>
                                    <p:animRot by="-240000">
                                      <p:cBhvr>
                                        <p:cTn id="9" dur="200" fill="hold">
                                          <p:stCondLst>
                                            <p:cond delay="600"/>
                                          </p:stCondLst>
                                        </p:cTn>
                                        <p:tgtEl>
                                          <p:spTgt spid="2">
                                            <p:bg/>
                                          </p:spTgt>
                                        </p:tgtEl>
                                        <p:attrNameLst>
                                          <p:attrName>r</p:attrName>
                                        </p:attrNameLst>
                                      </p:cBhvr>
                                    </p:animRot>
                                    <p:animRot by="120000">
                                      <p:cBhvr>
                                        <p:cTn id="10" dur="200" fill="hold">
                                          <p:stCondLst>
                                            <p:cond delay="800"/>
                                          </p:stCondLst>
                                        </p:cTn>
                                        <p:tgtEl>
                                          <p:spTgt spid="2">
                                            <p:bg/>
                                          </p:spTgt>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2">
                                            <p:txEl>
                                              <p:pRg st="0" end="0"/>
                                            </p:txEl>
                                          </p:spTgt>
                                        </p:tgtEl>
                                        <p:attrNameLst>
                                          <p:attrName>r</p:attrName>
                                        </p:attrNameLst>
                                      </p:cBhvr>
                                    </p:animRot>
                                    <p:animRot by="-240000">
                                      <p:cBhvr>
                                        <p:cTn id="13" dur="200" fill="hold">
                                          <p:stCondLst>
                                            <p:cond delay="200"/>
                                          </p:stCondLst>
                                        </p:cTn>
                                        <p:tgtEl>
                                          <p:spTgt spid="2">
                                            <p:txEl>
                                              <p:pRg st="0" end="0"/>
                                            </p:txEl>
                                          </p:spTgt>
                                        </p:tgtEl>
                                        <p:attrNameLst>
                                          <p:attrName>r</p:attrName>
                                        </p:attrNameLst>
                                      </p:cBhvr>
                                    </p:animRot>
                                    <p:animRot by="240000">
                                      <p:cBhvr>
                                        <p:cTn id="14" dur="200" fill="hold">
                                          <p:stCondLst>
                                            <p:cond delay="400"/>
                                          </p:stCondLst>
                                        </p:cTn>
                                        <p:tgtEl>
                                          <p:spTgt spid="2">
                                            <p:txEl>
                                              <p:pRg st="0" end="0"/>
                                            </p:txEl>
                                          </p:spTgt>
                                        </p:tgtEl>
                                        <p:attrNameLst>
                                          <p:attrName>r</p:attrName>
                                        </p:attrNameLst>
                                      </p:cBhvr>
                                    </p:animRot>
                                    <p:animRot by="-240000">
                                      <p:cBhvr>
                                        <p:cTn id="15" dur="200" fill="hold">
                                          <p:stCondLst>
                                            <p:cond delay="600"/>
                                          </p:stCondLst>
                                        </p:cTn>
                                        <p:tgtEl>
                                          <p:spTgt spid="2">
                                            <p:txEl>
                                              <p:pRg st="0" end="0"/>
                                            </p:txEl>
                                          </p:spTgt>
                                        </p:tgtEl>
                                        <p:attrNameLst>
                                          <p:attrName>r</p:attrName>
                                        </p:attrNameLst>
                                      </p:cBhvr>
                                    </p:animRot>
                                    <p:animRot by="120000">
                                      <p:cBhvr>
                                        <p:cTn id="16" dur="200" fill="hold">
                                          <p:stCondLst>
                                            <p:cond delay="800"/>
                                          </p:stCondLst>
                                        </p:cTn>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بررسی نیاز ومسئله</a:t>
            </a:r>
            <a:endParaRPr lang="en-US" dirty="0"/>
          </a:p>
        </p:txBody>
      </p:sp>
      <p:sp>
        <p:nvSpPr>
          <p:cNvPr id="2" name="Content Placeholder 1"/>
          <p:cNvSpPr>
            <a:spLocks noGrp="1"/>
          </p:cNvSpPr>
          <p:nvPr>
            <p:ph idx="1"/>
          </p:nvPr>
        </p:nvSpPr>
        <p:spPr>
          <a:xfrm>
            <a:off x="6324600" y="1905000"/>
            <a:ext cx="3088943" cy="41148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r>
              <a:rPr lang="fa-IR" dirty="0" smtClean="0">
                <a:effectLst>
                  <a:outerShdw blurRad="38100" dist="38100" dir="2700000" algn="tl">
                    <a:srgbClr val="000000">
                      <a:alpha val="43137"/>
                    </a:srgbClr>
                  </a:outerShdw>
                </a:effectLst>
              </a:rPr>
              <a:t>در ساخت این موشک باید به اندازه 2 الی 3 لیوان آب داشته باشیم و یک بطری 1.5 لیتری تا بتوانیم موشک را بالا تر بفرستیم.در سر بطری باید سر سوزن باد کن تویوب دوچرخه را بگذاریم </a:t>
            </a:r>
            <a:r>
              <a:rPr lang="fa-IR" dirty="0">
                <a:effectLst>
                  <a:outerShdw blurRad="38100" dist="38100" dir="2700000" algn="tl">
                    <a:srgbClr val="000000">
                      <a:alpha val="43137"/>
                    </a:srgbClr>
                  </a:outerShdw>
                </a:effectLst>
              </a:rPr>
              <a:t>یا بچسبانیم.</a:t>
            </a:r>
            <a:endParaRPr lang="en-US" dirty="0">
              <a:effectLst>
                <a:outerShdw blurRad="38100" dist="38100" dir="2700000" algn="tl">
                  <a:srgbClr val="000000">
                    <a:alpha val="43137"/>
                  </a:srgbClr>
                </a:outerShdw>
              </a:effectLst>
            </a:endParaRPr>
          </a:p>
        </p:txBody>
      </p:sp>
      <p:pic>
        <p:nvPicPr>
          <p:cNvPr id="1026" name="Picture 2" descr="C:\Users\navid\Desktop\image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08" y="2057400"/>
            <a:ext cx="1371600" cy="38076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navid\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029389"/>
            <a:ext cx="1955959" cy="190359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navid\Desktop\images (4).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0959" y="3961209"/>
            <a:ext cx="2220864" cy="1903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685886"/>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voltage.wav"/>
          </p:stSnd>
        </p:sndAc>
      </p:transition>
    </mc:Choice>
    <mc:Fallback xmlns="">
      <p:transition spd="slow">
        <p:fade/>
        <p:sndAc>
          <p:stSnd>
            <p:snd r:embed="rId6" name="voltag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fade">
                                      <p:cBhvr>
                                        <p:cTn id="12" dur="500"/>
                                        <p:tgtEl>
                                          <p:spTgt spid="2">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500"/>
                                        <p:tgtEl>
                                          <p:spTgt spid="2">
                                            <p:txEl>
                                              <p:pRg st="0" end="0"/>
                                            </p:txEl>
                                          </p:spTgt>
                                        </p:tgtEl>
                                      </p:cBhvr>
                                    </p:animEffect>
                                  </p:childTnLst>
                                </p:cTn>
                              </p:par>
                            </p:childTnLst>
                          </p:cTn>
                        </p:par>
                        <p:par>
                          <p:cTn id="17" fill="hold">
                            <p:stCondLst>
                              <p:cond delay="1500"/>
                            </p:stCondLst>
                            <p:childTnLst>
                              <p:par>
                                <p:cTn id="18" presetID="16" presetClass="entr" presetSubtype="21" fill="hold" nodeType="after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barn(inVertical)">
                                      <p:cBhvr>
                                        <p:cTn id="20" dur="500"/>
                                        <p:tgtEl>
                                          <p:spTgt spid="1026"/>
                                        </p:tgtEl>
                                      </p:cBhvr>
                                    </p:animEffect>
                                  </p:childTnLst>
                                </p:cTn>
                              </p:par>
                            </p:childTnLst>
                          </p:cTn>
                        </p:par>
                        <p:par>
                          <p:cTn id="21" fill="hold">
                            <p:stCondLst>
                              <p:cond delay="2000"/>
                            </p:stCondLst>
                            <p:childTnLst>
                              <p:par>
                                <p:cTn id="22" presetID="16" presetClass="entr" presetSubtype="37" fill="hold" nodeType="afterEffect">
                                  <p:stCondLst>
                                    <p:cond delay="0"/>
                                  </p:stCondLst>
                                  <p:childTnLst>
                                    <p:set>
                                      <p:cBhvr>
                                        <p:cTn id="23" dur="1" fill="hold">
                                          <p:stCondLst>
                                            <p:cond delay="0"/>
                                          </p:stCondLst>
                                        </p:cTn>
                                        <p:tgtEl>
                                          <p:spTgt spid="1028"/>
                                        </p:tgtEl>
                                        <p:attrNameLst>
                                          <p:attrName>style.visibility</p:attrName>
                                        </p:attrNameLst>
                                      </p:cBhvr>
                                      <p:to>
                                        <p:strVal val="visible"/>
                                      </p:to>
                                    </p:set>
                                    <p:animEffect transition="in" filter="barn(outVertical)">
                                      <p:cBhvr>
                                        <p:cTn id="24" dur="500"/>
                                        <p:tgtEl>
                                          <p:spTgt spid="1028"/>
                                        </p:tgtEl>
                                      </p:cBhvr>
                                    </p:animEffect>
                                  </p:childTnLst>
                                </p:cTn>
                              </p:par>
                            </p:childTnLst>
                          </p:cTn>
                        </p:par>
                        <p:par>
                          <p:cTn id="25" fill="hold">
                            <p:stCondLst>
                              <p:cond delay="2500"/>
                            </p:stCondLst>
                            <p:childTnLst>
                              <p:par>
                                <p:cTn id="26" presetID="22" presetClass="entr" presetSubtype="4" fill="hold" nodeType="afterEffect">
                                  <p:stCondLst>
                                    <p:cond delay="0"/>
                                  </p:stCondLst>
                                  <p:childTnLst>
                                    <p:set>
                                      <p:cBhvr>
                                        <p:cTn id="27" dur="1" fill="hold">
                                          <p:stCondLst>
                                            <p:cond delay="0"/>
                                          </p:stCondLst>
                                        </p:cTn>
                                        <p:tgtEl>
                                          <p:spTgt spid="1029"/>
                                        </p:tgtEl>
                                        <p:attrNameLst>
                                          <p:attrName>style.visibility</p:attrName>
                                        </p:attrNameLst>
                                      </p:cBhvr>
                                      <p:to>
                                        <p:strVal val="visible"/>
                                      </p:to>
                                    </p:set>
                                    <p:animEffect transition="in" filter="wipe(down)">
                                      <p:cBhvr>
                                        <p:cTn id="28"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برنامه ریزی کار ها</a:t>
            </a:r>
            <a:endParaRPr lang="en-US" dirty="0"/>
          </a:p>
        </p:txBody>
      </p:sp>
      <p:sp>
        <p:nvSpPr>
          <p:cNvPr id="2" name="Content Placeholder 1"/>
          <p:cNvSpPr>
            <a:spLocks noGrp="1"/>
          </p:cNvSpPr>
          <p:nvPr>
            <p:ph idx="1"/>
          </p:nvPr>
        </p:nvSpPr>
        <p:spPr>
          <a:xfrm>
            <a:off x="4724400" y="1524000"/>
            <a:ext cx="4657172" cy="4148668"/>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r" rtl="1"/>
            <a:r>
              <a:rPr lang="fa-IR" dirty="0" smtClean="0"/>
              <a:t>در ساخت این موشک باید از بطری پلاستیکی یا همان بطری </a:t>
            </a:r>
            <a:r>
              <a:rPr lang="fa-IR" dirty="0"/>
              <a:t>آ</a:t>
            </a:r>
            <a:r>
              <a:rPr lang="fa-IR" dirty="0" smtClean="0"/>
              <a:t>ب معدنی استفاده کرد در چسباندن سر سوزن می توان از چسب دو قلو </a:t>
            </a:r>
            <a:r>
              <a:rPr lang="fa-IR" dirty="0"/>
              <a:t>یا </a:t>
            </a:r>
            <a:r>
              <a:rPr lang="fa-IR" dirty="0" smtClean="0"/>
              <a:t>چسب </a:t>
            </a:r>
            <a:r>
              <a:rPr lang="fa-IR" dirty="0"/>
              <a:t>1،2،3</a:t>
            </a:r>
            <a:r>
              <a:rPr lang="fa-IR" dirty="0" smtClean="0"/>
              <a:t> استفاده </a:t>
            </a:r>
            <a:r>
              <a:rPr lang="fa-IR" dirty="0"/>
              <a:t>کرد به طوری که </a:t>
            </a:r>
            <a:r>
              <a:rPr lang="fa-IR" dirty="0" smtClean="0"/>
              <a:t>جایی </a:t>
            </a:r>
            <a:r>
              <a:rPr lang="fa-IR" dirty="0"/>
              <a:t>برای عبور نماند تا هوا </a:t>
            </a:r>
            <a:r>
              <a:rPr lang="fa-IR" dirty="0" smtClean="0"/>
              <a:t>از</a:t>
            </a:r>
            <a:r>
              <a:rPr lang="fa-IR" dirty="0"/>
              <a:t>برای عبور نماند تا هوا از</a:t>
            </a:r>
            <a:r>
              <a:rPr lang="fa-IR" dirty="0" smtClean="0"/>
              <a:t> </a:t>
            </a:r>
          </a:p>
          <a:p>
            <a:pPr algn="r" rtl="1"/>
            <a:r>
              <a:rPr lang="fa-IR" dirty="0" smtClean="0"/>
              <a:t>ان عبور کند من به شما توصیه میکنم از چسب دو قلو  استفاده کنید. وبه طور روبه رو آن را چسب بزنید.</a:t>
            </a:r>
            <a:endParaRPr lang="en-US" dirty="0"/>
          </a:p>
        </p:txBody>
      </p:sp>
      <p:pic>
        <p:nvPicPr>
          <p:cNvPr id="2050" name="Picture 2" descr="C:\Users\navid\Desktop\images (2)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101572"/>
            <a:ext cx="3193026" cy="361342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navid\Desktop\zhina_111703-549207!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174" y="2123768"/>
            <a:ext cx="3196350" cy="358385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navid\Desktop\IMG_20150117_22231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3175" y="2123767"/>
            <a:ext cx="3185652" cy="356910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navid\Desktop\IMG_20150117_222327.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7923" y="2138516"/>
            <a:ext cx="3156155" cy="355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148207"/>
      </p:ext>
    </p:extLst>
  </p:cSld>
  <p:clrMapOvr>
    <a:masterClrMapping/>
  </p:clrMapOvr>
  <mc:AlternateContent xmlns:mc="http://schemas.openxmlformats.org/markup-compatibility/2006" xmlns:p14="http://schemas.microsoft.com/office/powerpoint/2010/main">
    <mc:Choice Requires="p14">
      <p:transition spd="slow" p14:dur="1400">
        <p:blinds/>
        <p:sndAc>
          <p:stSnd>
            <p:snd r:embed="rId2" name="cashreg.wav"/>
          </p:stSnd>
        </p:sndAc>
      </p:transition>
    </mc:Choice>
    <mc:Fallback xmlns="">
      <p:transition spd="slow">
        <p:blinds/>
        <p:sndAc>
          <p:stSnd>
            <p:snd r:embed="rId7" name="cashreg.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par>
                                <p:cTn id="11" presetID="16" presetClass="entr" presetSubtype="21" fill="hold" grpId="0" nodeType="withEffect">
                                  <p:stCondLst>
                                    <p:cond delay="0"/>
                                  </p:stCondLst>
                                  <p:childTnLst>
                                    <p:set>
                                      <p:cBhvr>
                                        <p:cTn id="12" dur="1" fill="hold">
                                          <p:stCondLst>
                                            <p:cond delay="0"/>
                                          </p:stCondLst>
                                        </p:cTn>
                                        <p:tgtEl>
                                          <p:spTgt spid="2">
                                            <p:bg/>
                                          </p:spTgt>
                                        </p:tgtEl>
                                        <p:attrNameLst>
                                          <p:attrName>style.visibility</p:attrName>
                                        </p:attrNameLst>
                                      </p:cBhvr>
                                      <p:to>
                                        <p:strVal val="visible"/>
                                      </p:to>
                                    </p:set>
                                    <p:animEffect transition="in" filter="barn(inVertical)">
                                      <p:cBhvr>
                                        <p:cTn id="13" dur="500"/>
                                        <p:tgtEl>
                                          <p:spTgt spid="2">
                                            <p:bg/>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barn(inVertical)">
                                      <p:cBhvr>
                                        <p:cTn id="16" dur="500"/>
                                        <p:tgtEl>
                                          <p:spTgt spid="2">
                                            <p:txEl>
                                              <p:pRg st="0" end="0"/>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barn(inVertical)">
                                      <p:cBhvr>
                                        <p:cTn id="19" dur="500"/>
                                        <p:tgtEl>
                                          <p:spTgt spid="2">
                                            <p:txEl>
                                              <p:pRg st="1" end="1"/>
                                            </p:txEl>
                                          </p:spTgt>
                                        </p:tgtEl>
                                      </p:cBhvr>
                                    </p:animEffect>
                                  </p:childTnLst>
                                </p:cTn>
                              </p:par>
                            </p:childTnLst>
                          </p:cTn>
                        </p:par>
                        <p:par>
                          <p:cTn id="20" fill="hold">
                            <p:stCondLst>
                              <p:cond delay="1200"/>
                            </p:stCondLst>
                            <p:childTnLst>
                              <p:par>
                                <p:cTn id="21" presetID="2" presetClass="entr" presetSubtype="4" fill="hold" nodeType="after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par>
                          <p:cTn id="25" fill="hold">
                            <p:stCondLst>
                              <p:cond delay="1700"/>
                            </p:stCondLst>
                            <p:childTnLst>
                              <p:par>
                                <p:cTn id="26" presetID="2" presetClass="entr" presetSubtype="4" fill="hold" nodeType="afterEffect">
                                  <p:stCondLst>
                                    <p:cond delay="0"/>
                                  </p:stCondLst>
                                  <p:childTnLst>
                                    <p:set>
                                      <p:cBhvr>
                                        <p:cTn id="27" dur="1" fill="hold">
                                          <p:stCondLst>
                                            <p:cond delay="0"/>
                                          </p:stCondLst>
                                        </p:cTn>
                                        <p:tgtEl>
                                          <p:spTgt spid="2051"/>
                                        </p:tgtEl>
                                        <p:attrNameLst>
                                          <p:attrName>style.visibility</p:attrName>
                                        </p:attrNameLst>
                                      </p:cBhvr>
                                      <p:to>
                                        <p:strVal val="visible"/>
                                      </p:to>
                                    </p:set>
                                    <p:anim calcmode="lin" valueType="num">
                                      <p:cBhvr additive="base">
                                        <p:cTn id="28" dur="500" fill="hold"/>
                                        <p:tgtEl>
                                          <p:spTgt spid="2051"/>
                                        </p:tgtEl>
                                        <p:attrNameLst>
                                          <p:attrName>ppt_x</p:attrName>
                                        </p:attrNameLst>
                                      </p:cBhvr>
                                      <p:tavLst>
                                        <p:tav tm="0">
                                          <p:val>
                                            <p:strVal val="#ppt_x"/>
                                          </p:val>
                                        </p:tav>
                                        <p:tav tm="100000">
                                          <p:val>
                                            <p:strVal val="#ppt_x"/>
                                          </p:val>
                                        </p:tav>
                                      </p:tavLst>
                                    </p:anim>
                                    <p:anim calcmode="lin" valueType="num">
                                      <p:cBhvr additive="base">
                                        <p:cTn id="29" dur="500" fill="hold"/>
                                        <p:tgtEl>
                                          <p:spTgt spid="2051"/>
                                        </p:tgtEl>
                                        <p:attrNameLst>
                                          <p:attrName>ppt_y</p:attrName>
                                        </p:attrNameLst>
                                      </p:cBhvr>
                                      <p:tavLst>
                                        <p:tav tm="0">
                                          <p:val>
                                            <p:strVal val="1+#ppt_h/2"/>
                                          </p:val>
                                        </p:tav>
                                        <p:tav tm="100000">
                                          <p:val>
                                            <p:strVal val="#ppt_y"/>
                                          </p:val>
                                        </p:tav>
                                      </p:tavLst>
                                    </p:anim>
                                  </p:childTnLst>
                                </p:cTn>
                              </p:par>
                            </p:childTnLst>
                          </p:cTn>
                        </p:par>
                        <p:par>
                          <p:cTn id="30" fill="hold">
                            <p:stCondLst>
                              <p:cond delay="2200"/>
                            </p:stCondLst>
                            <p:childTnLst>
                              <p:par>
                                <p:cTn id="31" presetID="2" presetClass="entr" presetSubtype="4" fill="hold" nodeType="afterEffect">
                                  <p:stCondLst>
                                    <p:cond delay="0"/>
                                  </p:stCondLst>
                                  <p:childTnLst>
                                    <p:set>
                                      <p:cBhvr>
                                        <p:cTn id="32" dur="1" fill="hold">
                                          <p:stCondLst>
                                            <p:cond delay="0"/>
                                          </p:stCondLst>
                                        </p:cTn>
                                        <p:tgtEl>
                                          <p:spTgt spid="1026"/>
                                        </p:tgtEl>
                                        <p:attrNameLst>
                                          <p:attrName>style.visibility</p:attrName>
                                        </p:attrNameLst>
                                      </p:cBhvr>
                                      <p:to>
                                        <p:strVal val="visible"/>
                                      </p:to>
                                    </p:set>
                                    <p:anim calcmode="lin" valueType="num">
                                      <p:cBhvr additive="base">
                                        <p:cTn id="33" dur="500" fill="hold"/>
                                        <p:tgtEl>
                                          <p:spTgt spid="1026"/>
                                        </p:tgtEl>
                                        <p:attrNameLst>
                                          <p:attrName>ppt_x</p:attrName>
                                        </p:attrNameLst>
                                      </p:cBhvr>
                                      <p:tavLst>
                                        <p:tav tm="0">
                                          <p:val>
                                            <p:strVal val="#ppt_x"/>
                                          </p:val>
                                        </p:tav>
                                        <p:tav tm="100000">
                                          <p:val>
                                            <p:strVal val="#ppt_x"/>
                                          </p:val>
                                        </p:tav>
                                      </p:tavLst>
                                    </p:anim>
                                    <p:anim calcmode="lin" valueType="num">
                                      <p:cBhvr additive="base">
                                        <p:cTn id="34" dur="500" fill="hold"/>
                                        <p:tgtEl>
                                          <p:spTgt spid="1026"/>
                                        </p:tgtEl>
                                        <p:attrNameLst>
                                          <p:attrName>ppt_y</p:attrName>
                                        </p:attrNameLst>
                                      </p:cBhvr>
                                      <p:tavLst>
                                        <p:tav tm="0">
                                          <p:val>
                                            <p:strVal val="1+#ppt_h/2"/>
                                          </p:val>
                                        </p:tav>
                                        <p:tav tm="100000">
                                          <p:val>
                                            <p:strVal val="#ppt_y"/>
                                          </p:val>
                                        </p:tav>
                                      </p:tavLst>
                                    </p:anim>
                                  </p:childTnLst>
                                </p:cTn>
                              </p:par>
                            </p:childTnLst>
                          </p:cTn>
                        </p:par>
                        <p:par>
                          <p:cTn id="35" fill="hold">
                            <p:stCondLst>
                              <p:cond delay="2700"/>
                            </p:stCondLst>
                            <p:childTnLst>
                              <p:par>
                                <p:cTn id="36" presetID="2" presetClass="entr" presetSubtype="4" fill="hold" nodeType="afterEffect">
                                  <p:stCondLst>
                                    <p:cond delay="0"/>
                                  </p:stCondLst>
                                  <p:childTnLst>
                                    <p:set>
                                      <p:cBhvr>
                                        <p:cTn id="37" dur="1" fill="hold">
                                          <p:stCondLst>
                                            <p:cond delay="0"/>
                                          </p:stCondLst>
                                        </p:cTn>
                                        <p:tgtEl>
                                          <p:spTgt spid="1027"/>
                                        </p:tgtEl>
                                        <p:attrNameLst>
                                          <p:attrName>style.visibility</p:attrName>
                                        </p:attrNameLst>
                                      </p:cBhvr>
                                      <p:to>
                                        <p:strVal val="visible"/>
                                      </p:to>
                                    </p:set>
                                    <p:anim calcmode="lin" valueType="num">
                                      <p:cBhvr additive="base">
                                        <p:cTn id="38" dur="500" fill="hold"/>
                                        <p:tgtEl>
                                          <p:spTgt spid="1027"/>
                                        </p:tgtEl>
                                        <p:attrNameLst>
                                          <p:attrName>ppt_x</p:attrName>
                                        </p:attrNameLst>
                                      </p:cBhvr>
                                      <p:tavLst>
                                        <p:tav tm="0">
                                          <p:val>
                                            <p:strVal val="#ppt_x"/>
                                          </p:val>
                                        </p:tav>
                                        <p:tav tm="100000">
                                          <p:val>
                                            <p:strVal val="#ppt_x"/>
                                          </p:val>
                                        </p:tav>
                                      </p:tavLst>
                                    </p:anim>
                                    <p:anim calcmode="lin" valueType="num">
                                      <p:cBhvr additive="base">
                                        <p:cTn id="39"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457200"/>
            <a:ext cx="3276600" cy="914400"/>
          </a:xfr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a:normAutofit fontScale="90000"/>
          </a:bodyPr>
          <a:lstStyle/>
          <a:p>
            <a:r>
              <a:rPr lang="en-US" dirty="0" smtClean="0"/>
              <a:t> </a:t>
            </a:r>
            <a:r>
              <a:rPr lang="fa-IR" dirty="0" smtClean="0"/>
              <a:t>بررسی اطلاعات</a:t>
            </a:r>
            <a:r>
              <a:rPr lang="en-US" dirty="0" smtClean="0"/>
              <a:t> </a:t>
            </a:r>
            <a:endParaRPr lang="en-US" dirty="0"/>
          </a:p>
        </p:txBody>
      </p:sp>
      <p:sp>
        <p:nvSpPr>
          <p:cNvPr id="2" name="Content Placeholder 1"/>
          <p:cNvSpPr>
            <a:spLocks noGrp="1"/>
          </p:cNvSpPr>
          <p:nvPr>
            <p:ph idx="1"/>
          </p:nvPr>
        </p:nvSpPr>
        <p:spPr>
          <a:xfrm>
            <a:off x="609600" y="3200400"/>
            <a:ext cx="7953233" cy="243840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r" rtl="1"/>
            <a:r>
              <a:rPr lang="fa-IR" dirty="0" smtClean="0"/>
              <a:t>من از فکر خودم استفاده کردم.فکر من این است که وقتی آب در بطری </a:t>
            </a:r>
            <a:r>
              <a:rPr lang="fa-IR" dirty="0"/>
              <a:t>است وما با تولومبه پر از بادش می کنیم </a:t>
            </a:r>
            <a:r>
              <a:rPr lang="fa-IR" dirty="0" smtClean="0"/>
              <a:t>عمل </a:t>
            </a:r>
            <a:r>
              <a:rPr lang="fa-IR" dirty="0"/>
              <a:t>تراکم پذیزی صورت می گیرد یعنی این که</a:t>
            </a:r>
            <a:endParaRPr lang="fa-IR" dirty="0" smtClean="0"/>
          </a:p>
          <a:p>
            <a:pPr algn="r" rtl="1"/>
            <a:r>
              <a:rPr lang="fa-IR" dirty="0" smtClean="0"/>
              <a:t>مولکول های هوا در اثر فشار به هم نزدیک می شوند اما آب تراکم پذیر نیست به همین دلیل فشار زیادی به وجود می آید.</a:t>
            </a:r>
            <a:r>
              <a:rPr lang="fa-IR" dirty="0"/>
              <a:t> لازم به ذکر است که آب به موشک جهت هم </a:t>
            </a:r>
            <a:endParaRPr lang="fa-IR" dirty="0" smtClean="0"/>
          </a:p>
          <a:p>
            <a:pPr algn="r" rtl="1"/>
            <a:r>
              <a:rPr lang="fa-IR" dirty="0" smtClean="0"/>
              <a:t>می دهد.</a:t>
            </a:r>
            <a:endParaRPr lang="en-US" dirty="0"/>
          </a:p>
        </p:txBody>
      </p:sp>
    </p:spTree>
    <p:extLst>
      <p:ext uri="{BB962C8B-B14F-4D97-AF65-F5344CB8AC3E}">
        <p14:creationId xmlns:p14="http://schemas.microsoft.com/office/powerpoint/2010/main" val="1148330572"/>
      </p:ext>
    </p:extLst>
  </p:cSld>
  <p:clrMapOvr>
    <a:masterClrMapping/>
  </p:clrMapOvr>
  <mc:AlternateContent xmlns:mc="http://schemas.openxmlformats.org/markup-compatibility/2006" xmlns:p14="http://schemas.microsoft.com/office/powerpoint/2010/main">
    <mc:Choice Requires="p14">
      <p:transition spd="slow" p14:dur="1600">
        <p14:prism isInverted="1"/>
        <p:sndAc>
          <p:stSnd>
            <p:snd r:embed="rId2" name="whoosh.wav"/>
          </p:stSnd>
        </p:sndAc>
      </p:transition>
    </mc:Choice>
    <mc:Fallback xmlns="">
      <p:transition spd="slow">
        <p:fade/>
        <p:sndAc>
          <p:stSnd>
            <p:snd r:embed="rId3" name="whoo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par>
                          <p:cTn id="21" fill="hold">
                            <p:stCondLst>
                              <p:cond delay="2000"/>
                            </p:stCondLst>
                            <p:childTnLst>
                              <p:par>
                                <p:cTn id="22" presetID="45" presetClass="entr" presetSubtype="0" fill="hold" grpId="0" nodeType="afterEffect">
                                  <p:stCondLst>
                                    <p:cond delay="0"/>
                                  </p:stCondLst>
                                  <p:childTnLst>
                                    <p:set>
                                      <p:cBhvr>
                                        <p:cTn id="23" dur="1" fill="hold">
                                          <p:stCondLst>
                                            <p:cond delay="0"/>
                                          </p:stCondLst>
                                        </p:cTn>
                                        <p:tgtEl>
                                          <p:spTgt spid="2">
                                            <p:bg/>
                                          </p:spTgt>
                                        </p:tgtEl>
                                        <p:attrNameLst>
                                          <p:attrName>style.visibility</p:attrName>
                                        </p:attrNameLst>
                                      </p:cBhvr>
                                      <p:to>
                                        <p:strVal val="visible"/>
                                      </p:to>
                                    </p:set>
                                    <p:animEffect transition="in" filter="fade">
                                      <p:cBhvr>
                                        <p:cTn id="24" dur="2000"/>
                                        <p:tgtEl>
                                          <p:spTgt spid="2">
                                            <p:bg/>
                                          </p:spTgt>
                                        </p:tgtEl>
                                      </p:cBhvr>
                                    </p:animEffect>
                                    <p:anim calcmode="lin" valueType="num">
                                      <p:cBhvr>
                                        <p:cTn id="25" dur="2000" fill="hold"/>
                                        <p:tgtEl>
                                          <p:spTgt spid="2">
                                            <p:bg/>
                                          </p:spTgt>
                                        </p:tgtEl>
                                        <p:attrNameLst>
                                          <p:attrName>ppt_w</p:attrName>
                                        </p:attrNameLst>
                                      </p:cBhvr>
                                      <p:tavLst>
                                        <p:tav tm="0" fmla="#ppt_w*sin(2.5*pi*$)">
                                          <p:val>
                                            <p:fltVal val="0"/>
                                          </p:val>
                                        </p:tav>
                                        <p:tav tm="100000">
                                          <p:val>
                                            <p:fltVal val="1"/>
                                          </p:val>
                                        </p:tav>
                                      </p:tavLst>
                                    </p:anim>
                                    <p:anim calcmode="lin" valueType="num">
                                      <p:cBhvr>
                                        <p:cTn id="26" dur="2000" fill="hold"/>
                                        <p:tgtEl>
                                          <p:spTgt spid="2">
                                            <p:bg/>
                                          </p:spTgt>
                                        </p:tgtEl>
                                        <p:attrNameLst>
                                          <p:attrName>ppt_h</p:attrName>
                                        </p:attrNameLst>
                                      </p:cBhvr>
                                      <p:tavLst>
                                        <p:tav tm="0">
                                          <p:val>
                                            <p:strVal val="#ppt_h"/>
                                          </p:val>
                                        </p:tav>
                                        <p:tav tm="100000">
                                          <p:val>
                                            <p:strVal val="#ppt_h"/>
                                          </p:val>
                                        </p:tav>
                                      </p:tavLst>
                                    </p:anim>
                                  </p:childTnLst>
                                </p:cTn>
                              </p:par>
                            </p:childTnLst>
                          </p:cTn>
                        </p:par>
                        <p:par>
                          <p:cTn id="27" fill="hold">
                            <p:stCondLst>
                              <p:cond delay="4000"/>
                            </p:stCondLst>
                            <p:childTnLst>
                              <p:par>
                                <p:cTn id="28" presetID="45" presetClass="entr" presetSubtype="0" fill="hold" grpId="0" nodeType="after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Effect transition="in" filter="fade">
                                      <p:cBhvr>
                                        <p:cTn id="30" dur="2000"/>
                                        <p:tgtEl>
                                          <p:spTgt spid="2">
                                            <p:txEl>
                                              <p:pRg st="0" end="0"/>
                                            </p:txEl>
                                          </p:spTgt>
                                        </p:tgtEl>
                                      </p:cBhvr>
                                    </p:animEffect>
                                    <p:anim calcmode="lin" valueType="num">
                                      <p:cBhvr>
                                        <p:cTn id="31"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32"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par>
                          <p:cTn id="33" fill="hold">
                            <p:stCondLst>
                              <p:cond delay="6000"/>
                            </p:stCondLst>
                            <p:childTnLst>
                              <p:par>
                                <p:cTn id="34" presetID="45" presetClass="entr" presetSubtype="0" fill="hold" grpId="0" nodeType="afterEffect">
                                  <p:stCondLst>
                                    <p:cond delay="0"/>
                                  </p:stCondLst>
                                  <p:childTnLst>
                                    <p:set>
                                      <p:cBhvr>
                                        <p:cTn id="35" dur="1" fill="hold">
                                          <p:stCondLst>
                                            <p:cond delay="0"/>
                                          </p:stCondLst>
                                        </p:cTn>
                                        <p:tgtEl>
                                          <p:spTgt spid="2">
                                            <p:txEl>
                                              <p:pRg st="1" end="1"/>
                                            </p:txEl>
                                          </p:spTgt>
                                        </p:tgtEl>
                                        <p:attrNameLst>
                                          <p:attrName>style.visibility</p:attrName>
                                        </p:attrNameLst>
                                      </p:cBhvr>
                                      <p:to>
                                        <p:strVal val="visible"/>
                                      </p:to>
                                    </p:set>
                                    <p:animEffect transition="in" filter="fade">
                                      <p:cBhvr>
                                        <p:cTn id="36" dur="2000"/>
                                        <p:tgtEl>
                                          <p:spTgt spid="2">
                                            <p:txEl>
                                              <p:pRg st="1" end="1"/>
                                            </p:txEl>
                                          </p:spTgt>
                                        </p:tgtEl>
                                      </p:cBhvr>
                                    </p:animEffect>
                                    <p:anim calcmode="lin" valueType="num">
                                      <p:cBhvr>
                                        <p:cTn id="37"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38"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par>
                          <p:cTn id="39" fill="hold">
                            <p:stCondLst>
                              <p:cond delay="8000"/>
                            </p:stCondLst>
                            <p:childTnLst>
                              <p:par>
                                <p:cTn id="40" presetID="45" presetClass="entr" presetSubtype="0" fill="hold" grpId="0" nodeType="after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Effect transition="in" filter="fade">
                                      <p:cBhvr>
                                        <p:cTn id="42" dur="2000"/>
                                        <p:tgtEl>
                                          <p:spTgt spid="2">
                                            <p:txEl>
                                              <p:pRg st="2" end="2"/>
                                            </p:txEl>
                                          </p:spTgt>
                                        </p:tgtEl>
                                      </p:cBhvr>
                                    </p:animEffect>
                                    <p:anim calcmode="lin" valueType="num">
                                      <p:cBhvr>
                                        <p:cTn id="43"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44"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بررسی و ارائه ی راه حل</a:t>
            </a:r>
            <a:endParaRPr lang="en-US" dirty="0"/>
          </a:p>
        </p:txBody>
      </p:sp>
      <p:sp>
        <p:nvSpPr>
          <p:cNvPr id="2" name="Content Placeholder 1"/>
          <p:cNvSpPr>
            <a:spLocks noGrp="1"/>
          </p:cNvSpPr>
          <p:nvPr>
            <p:ph idx="1"/>
          </p:nvPr>
        </p:nvSpPr>
        <p:spPr>
          <a:xfrm>
            <a:off x="838200" y="3124200"/>
            <a:ext cx="7467600" cy="2133600"/>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r" rtl="1"/>
            <a:r>
              <a:rPr lang="fa-IR" dirty="0" smtClean="0"/>
              <a:t>یکی از راه های دیگر این است که در بطری آب بعضی از قرص های گاز آور بریزیم وبطری با قدرت زیاد به بالا می رود ویکی این است که در بطری 2 یا 3 لیوان آب بریزیم در سر بطری سر سوزن را بزنیم و در آن باد می کنیم.</a:t>
            </a:r>
          </a:p>
          <a:p>
            <a:pPr marL="0" indent="0" algn="r" rtl="1">
              <a:buNone/>
            </a:pPr>
            <a:r>
              <a:rPr lang="fa-IR" dirty="0" smtClean="0"/>
              <a:t>   </a:t>
            </a:r>
          </a:p>
        </p:txBody>
      </p:sp>
    </p:spTree>
    <p:extLst>
      <p:ext uri="{BB962C8B-B14F-4D97-AF65-F5344CB8AC3E}">
        <p14:creationId xmlns:p14="http://schemas.microsoft.com/office/powerpoint/2010/main" val="2059896894"/>
      </p:ext>
    </p:extLst>
  </p:cSld>
  <p:clrMapOvr>
    <a:masterClrMapping/>
  </p:clrMapOvr>
  <mc:AlternateContent xmlns:mc="http://schemas.openxmlformats.org/markup-compatibility/2006" xmlns:p14="http://schemas.microsoft.com/office/powerpoint/2010/main">
    <mc:Choice Requires="p14">
      <p:transition spd="slow" p14:dur="2000">
        <p14:prism isContent="1"/>
        <p:sndAc>
          <p:stSnd>
            <p:snd r:embed="rId2" name="drumroll.wav"/>
          </p:stSnd>
        </p:sndAc>
      </p:transition>
    </mc:Choice>
    <mc:Fallback xmlns="">
      <p:transition spd="slow">
        <p:fade/>
        <p:sndAc>
          <p:stSnd>
            <p:snd r:embed="rId3"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21" presetClass="entr" presetSubtype="2" fill="hold" grpId="0" nodeType="afterEffect">
                                  <p:stCondLst>
                                    <p:cond delay="0"/>
                                  </p:stCondLst>
                                  <p:childTnLst>
                                    <p:set>
                                      <p:cBhvr>
                                        <p:cTn id="13" dur="1" fill="hold">
                                          <p:stCondLst>
                                            <p:cond delay="0"/>
                                          </p:stCondLst>
                                        </p:cTn>
                                        <p:tgtEl>
                                          <p:spTgt spid="2">
                                            <p:bg/>
                                          </p:spTgt>
                                        </p:tgtEl>
                                        <p:attrNameLst>
                                          <p:attrName>style.visibility</p:attrName>
                                        </p:attrNameLst>
                                      </p:cBhvr>
                                      <p:to>
                                        <p:strVal val="visible"/>
                                      </p:to>
                                    </p:set>
                                    <p:animEffect transition="in" filter="wheel(2)">
                                      <p:cBhvr>
                                        <p:cTn id="14" dur="2000"/>
                                        <p:tgtEl>
                                          <p:spTgt spid="2">
                                            <p:bg/>
                                          </p:spTgt>
                                        </p:tgtEl>
                                      </p:cBhvr>
                                    </p:animEffect>
                                  </p:childTnLst>
                                </p:cTn>
                              </p:par>
                            </p:childTnLst>
                          </p:cTn>
                        </p:par>
                        <p:par>
                          <p:cTn id="15" fill="hold">
                            <p:stCondLst>
                              <p:cond delay="3000"/>
                            </p:stCondLst>
                            <p:childTnLst>
                              <p:par>
                                <p:cTn id="16" presetID="21" presetClass="entr" presetSubtype="2" fill="hold" grpId="0" nodeType="after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wheel(2)">
                                      <p:cBhvr>
                                        <p:cTn id="18" dur="2000"/>
                                        <p:tgtEl>
                                          <p:spTgt spid="2">
                                            <p:txEl>
                                              <p:pRg st="0" end="0"/>
                                            </p:txEl>
                                          </p:spTgt>
                                        </p:tgtEl>
                                      </p:cBhvr>
                                    </p:animEffect>
                                  </p:childTnLst>
                                </p:cTn>
                              </p:par>
                            </p:childTnLst>
                          </p:cTn>
                        </p:par>
                        <p:par>
                          <p:cTn id="19" fill="hold">
                            <p:stCondLst>
                              <p:cond delay="5000"/>
                            </p:stCondLst>
                            <p:childTnLst>
                              <p:par>
                                <p:cTn id="20" presetID="21" presetClass="entr" presetSubtype="2" fill="hold" grpId="0" nodeType="after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heel(2)">
                                      <p:cBhvr>
                                        <p:cTn id="2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961" y="609600"/>
            <a:ext cx="8686800" cy="838200"/>
          </a:xfrm>
          <a:ln>
            <a:noFill/>
          </a:ln>
          <a:effectLst>
            <a:outerShdw blurRad="76200" dir="18900000" sy="23000" kx="-1200000" algn="bl" rotWithShape="0">
              <a:prstClr val="black">
                <a:alpha val="20000"/>
              </a:prstClr>
            </a:outerShdw>
          </a:effectLst>
          <a:scene3d>
            <a:camera prst="isometricOffAxis1Right"/>
            <a:lightRig rig="glow" dir="t">
              <a:rot lat="0" lon="0" rev="14100000"/>
            </a:lightRig>
          </a:scene3d>
          <a:sp3d prstMaterial="softEdge">
            <a:bevelT w="127000" prst="divot"/>
          </a:sp3d>
        </p:spPr>
        <p:txBody>
          <a:bodyPr/>
          <a:lstStyle/>
          <a:p>
            <a:r>
              <a:rPr lang="fa-IR" dirty="0" smtClean="0"/>
              <a:t>انتخاب راه حل</a:t>
            </a:r>
            <a:endParaRPr lang="en-US" dirty="0"/>
          </a:p>
        </p:txBody>
      </p:sp>
      <p:sp>
        <p:nvSpPr>
          <p:cNvPr id="2" name="Content Placeholder 1"/>
          <p:cNvSpPr>
            <a:spLocks noGrp="1"/>
          </p:cNvSpPr>
          <p:nvPr>
            <p:ph idx="1"/>
          </p:nvPr>
        </p:nvSpPr>
        <p:spPr>
          <a:xfrm>
            <a:off x="990600" y="2209800"/>
            <a:ext cx="7543800" cy="3657600"/>
          </a:xfrm>
        </p:spPr>
        <p:style>
          <a:lnRef idx="1">
            <a:schemeClr val="accent4"/>
          </a:lnRef>
          <a:fillRef idx="2">
            <a:schemeClr val="accent4"/>
          </a:fillRef>
          <a:effectRef idx="1">
            <a:schemeClr val="accent4"/>
          </a:effectRef>
          <a:fontRef idx="minor">
            <a:schemeClr val="dk1"/>
          </a:fontRef>
        </p:style>
        <p:txBody>
          <a:bodyPr>
            <a:noAutofit/>
          </a:bodyPr>
          <a:lstStyle/>
          <a:p>
            <a:pPr algn="r" rtl="1"/>
            <a:r>
              <a:rPr lang="fa-IR" sz="2400" dirty="0" smtClean="0"/>
              <a:t>همین طور که گفتم برای ساخت این موشک از بطری (1.5لیتری)پلاستیکی استفاده می شود ودر سرِ آن سوزن باد دوچرخه قرار می دهیم و </a:t>
            </a:r>
          </a:p>
          <a:p>
            <a:pPr algn="r" rtl="1"/>
            <a:r>
              <a:rPr lang="fa-IR" sz="2400" dirty="0" smtClean="0"/>
              <a:t>در آن 2 الی </a:t>
            </a:r>
            <a:r>
              <a:rPr lang="fa-IR" sz="2400" dirty="0"/>
              <a:t>3 لیوان آب میریزیم در آن را می بندیم و با تولومبه آن را باد</a:t>
            </a:r>
            <a:endParaRPr lang="fa-IR" sz="2400" dirty="0" smtClean="0"/>
          </a:p>
          <a:p>
            <a:pPr algn="r" rtl="1"/>
            <a:r>
              <a:rPr lang="fa-IR" sz="2400" dirty="0" smtClean="0"/>
              <a:t>میکنیم به طوری که بطری مانند سنگ سفت شود و بعد سریع تولومبه را از آن در </a:t>
            </a:r>
            <a:r>
              <a:rPr lang="fa-IR" sz="2400" dirty="0"/>
              <a:t>می آوریم و سرع آن را بر عکس می کنیم و درش را باز می کنیم وبا </a:t>
            </a:r>
            <a:endParaRPr lang="fa-IR" sz="2400" dirty="0" smtClean="0"/>
          </a:p>
          <a:p>
            <a:pPr algn="r" rtl="1"/>
            <a:r>
              <a:rPr lang="fa-IR" sz="2400" dirty="0" smtClean="0"/>
              <a:t>قدرت زیاد به سمت بالا می رود.</a:t>
            </a:r>
            <a:endParaRPr lang="en-US" sz="2400" dirty="0"/>
          </a:p>
        </p:txBody>
      </p:sp>
    </p:spTree>
    <p:extLst>
      <p:ext uri="{BB962C8B-B14F-4D97-AF65-F5344CB8AC3E}">
        <p14:creationId xmlns:p14="http://schemas.microsoft.com/office/powerpoint/2010/main" val="1315005534"/>
      </p:ext>
    </p:extLst>
  </p:cSld>
  <p:clrMapOvr>
    <a:masterClrMapping/>
  </p:clrMapOvr>
  <p:transition spd="slow">
    <p:wheel spokes="1"/>
    <p:sndAc>
      <p:stSnd>
        <p:snd r:embed="rId2" name="lase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0 8.41813E-7 C 0.06892 8.41813E-7 0.125 0.05597 0.125 0.12511 C 0.125 0.19403 0.06892 0.25 0 0.25 C -0.06892 0.25 -0.125 0.19403 -0.125 0.12511 C -0.125 0.05597 -0.06892 8.41813E-7 0 8.41813E-7 Z " pathEditMode="relative" rAng="0" ptsTypes="fffff">
                                      <p:cBhvr>
                                        <p:cTn id="6" dur="2000" fill="hold"/>
                                        <p:tgtEl>
                                          <p:spTgt spid="3"/>
                                        </p:tgtEl>
                                        <p:attrNameLst>
                                          <p:attrName>ppt_x</p:attrName>
                                          <p:attrName>ppt_y</p:attrName>
                                        </p:attrNameLst>
                                      </p:cBhvr>
                                      <p:rCtr x="0" y="12488"/>
                                    </p:animMotion>
                                  </p:childTnLst>
                                </p:cTn>
                              </p:par>
                            </p:childTnLst>
                          </p:cTn>
                        </p:par>
                        <p:par>
                          <p:cTn id="7" fill="hold">
                            <p:stCondLst>
                              <p:cond delay="2000"/>
                            </p:stCondLst>
                            <p:childTnLst>
                              <p:par>
                                <p:cTn id="8" presetID="42" presetClass="entr" presetSubtype="0" fill="hold" grpId="0" nodeType="afterEffect">
                                  <p:stCondLst>
                                    <p:cond delay="0"/>
                                  </p:stCondLst>
                                  <p:childTnLst>
                                    <p:set>
                                      <p:cBhvr>
                                        <p:cTn id="9" dur="1" fill="hold">
                                          <p:stCondLst>
                                            <p:cond delay="0"/>
                                          </p:stCondLst>
                                        </p:cTn>
                                        <p:tgtEl>
                                          <p:spTgt spid="2">
                                            <p:bg/>
                                          </p:spTgt>
                                        </p:tgtEl>
                                        <p:attrNameLst>
                                          <p:attrName>style.visibility</p:attrName>
                                        </p:attrNameLst>
                                      </p:cBhvr>
                                      <p:to>
                                        <p:strVal val="visible"/>
                                      </p:to>
                                    </p:set>
                                    <p:animEffect transition="in" filter="fade">
                                      <p:cBhvr>
                                        <p:cTn id="10" dur="1000"/>
                                        <p:tgtEl>
                                          <p:spTgt spid="2">
                                            <p:bg/>
                                          </p:spTgt>
                                        </p:tgtEl>
                                      </p:cBhvr>
                                    </p:animEffect>
                                    <p:anim calcmode="lin" valueType="num">
                                      <p:cBhvr>
                                        <p:cTn id="11" dur="1000" fill="hold"/>
                                        <p:tgtEl>
                                          <p:spTgt spid="2">
                                            <p:bg/>
                                          </p:spTgt>
                                        </p:tgtEl>
                                        <p:attrNameLst>
                                          <p:attrName>ppt_x</p:attrName>
                                        </p:attrNameLst>
                                      </p:cBhvr>
                                      <p:tavLst>
                                        <p:tav tm="0">
                                          <p:val>
                                            <p:strVal val="#ppt_x"/>
                                          </p:val>
                                        </p:tav>
                                        <p:tav tm="100000">
                                          <p:val>
                                            <p:strVal val="#ppt_x"/>
                                          </p:val>
                                        </p:tav>
                                      </p:tavLst>
                                    </p:anim>
                                    <p:anim calcmode="lin" valueType="num">
                                      <p:cBhvr>
                                        <p:cTn id="12" dur="1000" fill="hold"/>
                                        <p:tgtEl>
                                          <p:spTgt spid="2">
                                            <p:bg/>
                                          </p:spTgt>
                                        </p:tgtEl>
                                        <p:attrNameLst>
                                          <p:attrName>ppt_y</p:attrName>
                                        </p:attrNameLst>
                                      </p:cBhvr>
                                      <p:tavLst>
                                        <p:tav tm="0">
                                          <p:val>
                                            <p:strVal val="#ppt_y+.1"/>
                                          </p:val>
                                        </p:tav>
                                        <p:tav tm="100000">
                                          <p:val>
                                            <p:strVal val="#ppt_y"/>
                                          </p:val>
                                        </p:tav>
                                      </p:tavLst>
                                    </p:anim>
                                  </p:childTnLst>
                                </p:cTn>
                              </p:par>
                            </p:childTnLst>
                          </p:cTn>
                        </p:par>
                        <p:par>
                          <p:cTn id="13" fill="hold">
                            <p:stCondLst>
                              <p:cond delay="3000"/>
                            </p:stCondLst>
                            <p:childTnLst>
                              <p:par>
                                <p:cTn id="14" presetID="42" presetClass="entr" presetSubtype="0" fill="hold" grpId="0" nodeType="after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1000"/>
                                        <p:tgtEl>
                                          <p:spTgt spid="2">
                                            <p:txEl>
                                              <p:pRg st="0" end="0"/>
                                            </p:txEl>
                                          </p:spTgt>
                                        </p:tgtEl>
                                      </p:cBhvr>
                                    </p:animEffect>
                                    <p:anim calcmode="lin" valueType="num">
                                      <p:cBhvr>
                                        <p:cTn id="1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1000"/>
                                        <p:tgtEl>
                                          <p:spTgt spid="2">
                                            <p:txEl>
                                              <p:pRg st="1" end="1"/>
                                            </p:txEl>
                                          </p:spTgt>
                                        </p:tgtEl>
                                      </p:cBhvr>
                                    </p:animEffect>
                                    <p:anim calcmode="lin" valueType="num">
                                      <p:cBhvr>
                                        <p:cTn id="2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42" presetClass="entr" presetSubtype="0" fill="hold" grpId="0" nodeType="after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228600"/>
            <a:ext cx="1219200" cy="838200"/>
          </a:xfr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6"/>
          </a:lnRef>
          <a:fillRef idx="2">
            <a:schemeClr val="accent6"/>
          </a:fillRef>
          <a:effectRef idx="1">
            <a:schemeClr val="accent6"/>
          </a:effectRef>
          <a:fontRef idx="minor">
            <a:schemeClr val="dk1"/>
          </a:fontRef>
        </p:style>
        <p:txBody>
          <a:bodyPr>
            <a:normAutofit/>
          </a:bodyPr>
          <a:lstStyle/>
          <a:p>
            <a:r>
              <a:rPr lang="fa-IR" dirty="0" smtClean="0"/>
              <a:t>تولید</a:t>
            </a:r>
            <a:endParaRPr lang="en-US" dirty="0"/>
          </a:p>
        </p:txBody>
      </p:sp>
      <p:sp>
        <p:nvSpPr>
          <p:cNvPr id="3" name="Content Placeholder 2"/>
          <p:cNvSpPr>
            <a:spLocks noGrp="1"/>
          </p:cNvSpPr>
          <p:nvPr>
            <p:ph idx="1"/>
          </p:nvPr>
        </p:nvSpPr>
        <p:spPr>
          <a:xfrm>
            <a:off x="304800" y="2514600"/>
            <a:ext cx="8686800" cy="2678625"/>
          </a:xfrm>
          <a:scene3d>
            <a:camera prst="isometricOffAxis1Right"/>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fa-IR" dirty="0" smtClean="0"/>
              <a:t>برای فراهم این موشک این وسایل را باید تهیه کنید.</a:t>
            </a:r>
          </a:p>
          <a:p>
            <a:pPr algn="r" rtl="1"/>
            <a:r>
              <a:rPr lang="fa-IR" dirty="0" smtClean="0"/>
              <a:t>(چسب دو قلو،یک بطری خالی ودرش،یک یخ شکن،یک سوزن تویوپ)</a:t>
            </a:r>
            <a:endParaRPr lang="en-US" dirty="0"/>
          </a:p>
        </p:txBody>
      </p:sp>
    </p:spTree>
    <p:extLst>
      <p:ext uri="{BB962C8B-B14F-4D97-AF65-F5344CB8AC3E}">
        <p14:creationId xmlns:p14="http://schemas.microsoft.com/office/powerpoint/2010/main" val="294797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445</TotalTime>
  <Words>680</Words>
  <Application>Microsoft Office PowerPoint</Application>
  <PresentationFormat>On-screen Show (4:3)</PresentationFormat>
  <Paragraphs>56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 بِسمِ اللّهِ  الرَّحمنِ الرَّحیم</vt:lpstr>
      <vt:lpstr>فهرست موشک آبی</vt:lpstr>
      <vt:lpstr>موشک آبی تعریف نیاز</vt:lpstr>
      <vt:lpstr>بررسی نیاز ومسئله</vt:lpstr>
      <vt:lpstr>برنامه ریزی کار ها</vt:lpstr>
      <vt:lpstr> بررسی اطلاعات </vt:lpstr>
      <vt:lpstr>بررسی و ارائه ی راه حل</vt:lpstr>
      <vt:lpstr>انتخاب راه حل</vt:lpstr>
      <vt:lpstr>تولید</vt:lpstr>
      <vt:lpstr>عکس لاوازم لازم</vt:lpstr>
      <vt:lpstr>مراحل ساخت</vt:lpstr>
      <vt:lpstr>ازمایش و بهبود </vt:lpstr>
      <vt:lpstr>ارائه و محصول</vt:lpstr>
      <vt:lpstr>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navid</dc:creator>
  <cp:lastModifiedBy>navid</cp:lastModifiedBy>
  <cp:revision>45</cp:revision>
  <dcterms:created xsi:type="dcterms:W3CDTF">2014-12-03T11:05:17Z</dcterms:created>
  <dcterms:modified xsi:type="dcterms:W3CDTF">2015-02-02T16:10:43Z</dcterms:modified>
</cp:coreProperties>
</file>