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002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369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390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622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922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000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561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196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245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57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762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63D0-37B7-4E3D-8C0B-742D80B6F3B2}" type="datetimeFigureOut">
              <a:rPr lang="fa-IR" smtClean="0"/>
              <a:t>04/08/1436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A541D-365E-485F-A1B3-F8A8695403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706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parsquran.com/data/showall.php?sura=7&amp;ayat=%DB%B5%DB%B7&amp;user=far&amp;lang=f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5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0049"/>
            <a:ext cx="10834688" cy="645795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a-IR" sz="3200" b="1" dirty="0" smtClean="0">
                <a:cs typeface="B Titr" panose="00000700000000000000" pitchFamily="2" charset="-78"/>
              </a:rPr>
              <a:t>قرآن و علم امروزی :</a:t>
            </a:r>
          </a:p>
          <a:p>
            <a:pPr algn="justLow">
              <a:lnSpc>
                <a:spcPct val="150000"/>
              </a:lnSpc>
            </a:pPr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  <a:hlinkClick r:id="rId2"/>
              </a:rPr>
              <a:t>سوره اعراف آیه 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  <a:hlinkClick r:id="rId2"/>
              </a:rPr>
              <a:t>57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(</a:t>
            </a:r>
            <a:r>
              <a:rPr lang="fa-IR" sz="2000" b="1" dirty="0">
                <a:cs typeface="B Nazanin" panose="00000400000000000000" pitchFamily="2" charset="-78"/>
              </a:rPr>
              <a:t> او کسی است که بادها را پیشاپیش </a:t>
            </a:r>
            <a:r>
              <a:rPr lang="fa-IR" sz="2000" b="1" dirty="0" smtClean="0">
                <a:cs typeface="B Nazanin" panose="00000400000000000000" pitchFamily="2" charset="-78"/>
              </a:rPr>
              <a:t>رحمتش </a:t>
            </a:r>
            <a:r>
              <a:rPr lang="fa-IR" sz="2000" b="1" dirty="0">
                <a:cs typeface="B Nazanin" panose="00000400000000000000" pitchFamily="2" charset="-78"/>
              </a:rPr>
              <a:t>میفرستد تا زمانی که </a:t>
            </a: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ابرهای سنگین بار</a:t>
            </a:r>
            <a:r>
              <a:rPr lang="fa-IR" sz="2000" b="1" dirty="0">
                <a:cs typeface="B Nazanin" panose="00000400000000000000" pitchFamily="2" charset="-78"/>
              </a:rPr>
              <a:t> را </a:t>
            </a:r>
            <a:r>
              <a:rPr lang="fa-IR" sz="2000" b="1" dirty="0" smtClean="0">
                <a:cs typeface="B Nazanin" panose="00000400000000000000" pitchFamily="2" charset="-78"/>
              </a:rPr>
              <a:t>حمل </a:t>
            </a:r>
            <a:r>
              <a:rPr lang="fa-IR" sz="2000" b="1" dirty="0">
                <a:cs typeface="B Nazanin" panose="00000400000000000000" pitchFamily="2" charset="-78"/>
              </a:rPr>
              <a:t>کنند در این هنگام آنها را به سوی سرزمینهای مرده میفرستیم و به وسیله آن آب </a:t>
            </a:r>
            <a:r>
              <a:rPr lang="fa-IR" sz="2000" b="1" dirty="0" smtClean="0">
                <a:cs typeface="B Nazanin" panose="00000400000000000000" pitchFamily="2" charset="-78"/>
              </a:rPr>
              <a:t>نازل </a:t>
            </a:r>
            <a:r>
              <a:rPr lang="fa-IR" sz="2000" b="1" dirty="0">
                <a:cs typeface="B Nazanin" panose="00000400000000000000" pitchFamily="2" charset="-78"/>
              </a:rPr>
              <a:t>میکنیم و با آن از هر گونه میوهای </a:t>
            </a:r>
            <a:r>
              <a:rPr lang="fa-IR" sz="2000" b="1" dirty="0" smtClean="0">
                <a:cs typeface="B Nazanin" panose="00000400000000000000" pitchFamily="2" charset="-78"/>
              </a:rPr>
              <a:t>بیرون </a:t>
            </a:r>
            <a:r>
              <a:rPr lang="fa-IR" sz="2000" b="1" dirty="0">
                <a:cs typeface="B Nazanin" panose="00000400000000000000" pitchFamily="2" charset="-78"/>
              </a:rPr>
              <a:t>می‏آوریم، و اینگونه </a:t>
            </a:r>
            <a:r>
              <a:rPr lang="fa-IR" sz="2000" b="1" dirty="0" smtClean="0">
                <a:cs typeface="B Nazanin" panose="00000400000000000000" pitchFamily="2" charset="-78"/>
              </a:rPr>
              <a:t>مردگان </a:t>
            </a:r>
            <a:r>
              <a:rPr lang="fa-IR" sz="2000" b="1" dirty="0">
                <a:cs typeface="B Nazanin" panose="00000400000000000000" pitchFamily="2" charset="-78"/>
              </a:rPr>
              <a:t>را </a:t>
            </a:r>
            <a:r>
              <a:rPr lang="fa-IR" sz="2000" b="1" dirty="0" smtClean="0">
                <a:cs typeface="B Nazanin" panose="00000400000000000000" pitchFamily="2" charset="-78"/>
              </a:rPr>
              <a:t>زنده </a:t>
            </a:r>
            <a:r>
              <a:rPr lang="fa-IR" sz="2000" b="1" dirty="0">
                <a:cs typeface="B Nazanin" panose="00000400000000000000" pitchFamily="2" charset="-78"/>
              </a:rPr>
              <a:t>میکنیم تا متذکر شوید</a:t>
            </a:r>
            <a:r>
              <a:rPr lang="fa-IR" sz="2000" b="1" dirty="0" smtClean="0">
                <a:cs typeface="B Nazanin" panose="00000400000000000000" pitchFamily="2" charset="-78"/>
              </a:rPr>
              <a:t>.)</a:t>
            </a:r>
          </a:p>
          <a:p>
            <a:pPr algn="justLow">
              <a:lnSpc>
                <a:spcPct val="150000"/>
              </a:lnSpc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3200" u="sng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آیه اول سوره </a:t>
            </a:r>
            <a:r>
              <a:rPr lang="fa-IR" sz="3200" u="sng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نور  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(</a:t>
            </a:r>
            <a:r>
              <a:rPr lang="fa-IR" sz="2000" b="1" dirty="0">
                <a:cs typeface="B Nazanin" panose="00000400000000000000" pitchFamily="2" charset="-78"/>
              </a:rPr>
              <a:t>سپاس خداوندى را که آسمانها و زمین را آفرید و </a:t>
            </a: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تاریکى و روشنایى را پدید آورد</a:t>
            </a:r>
            <a:r>
              <a:rPr lang="fa-IR" sz="2000" b="1" dirty="0">
                <a:cs typeface="B Nazanin" panose="00000400000000000000" pitchFamily="2" charset="-78"/>
              </a:rPr>
              <a:t>، آنگاه کافران براى پروردگارشان شریک قائل مى‏</a:t>
            </a:r>
            <a:r>
              <a:rPr lang="fa-IR" sz="2000" b="1" dirty="0" smtClean="0">
                <a:cs typeface="B Nazanin" panose="00000400000000000000" pitchFamily="2" charset="-78"/>
              </a:rPr>
              <a:t>شوند) و (</a:t>
            </a:r>
            <a:r>
              <a:rPr lang="fa-IR" sz="2000" b="1" dirty="0">
                <a:cs typeface="B Nazanin" panose="00000400000000000000" pitchFamily="2" charset="-78"/>
              </a:rPr>
              <a:t>سپس به </a:t>
            </a: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آسمان</a:t>
            </a:r>
            <a:r>
              <a:rPr lang="fa-IR" sz="2000" b="1" dirty="0">
                <a:cs typeface="B Nazanin" panose="00000400000000000000" pitchFamily="2" charset="-78"/>
              </a:rPr>
              <a:t> پرداخت که </a:t>
            </a:r>
            <a:r>
              <a:rPr lang="fa-I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به صورت دودى 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بود</a:t>
            </a:r>
            <a:r>
              <a:rPr lang="fa-IR" sz="2000" b="1" dirty="0">
                <a:cs typeface="B Nazanin" panose="00000400000000000000" pitchFamily="2" charset="-78"/>
              </a:rPr>
              <a:t>، به آن و به زمین فرمود خواه یا ناخواه رام شوید، </a:t>
            </a:r>
            <a:r>
              <a:rPr lang="fa-IR" sz="2000" b="1" dirty="0" smtClean="0">
                <a:cs typeface="B Nazanin" panose="00000400000000000000" pitchFamily="2" charset="-78"/>
              </a:rPr>
              <a:t>گفتند </a:t>
            </a:r>
            <a:r>
              <a:rPr lang="fa-IR" sz="2000" b="1" dirty="0">
                <a:cs typeface="B Nazanin" panose="00000400000000000000" pitchFamily="2" charset="-78"/>
              </a:rPr>
              <a:t>البته رام و تسلیم هستیم‏</a:t>
            </a:r>
            <a:r>
              <a:rPr lang="fa-IR" sz="2000" b="1" dirty="0" smtClean="0">
                <a:cs typeface="B Nazanin" panose="00000400000000000000" pitchFamily="2" charset="-78"/>
              </a:rPr>
              <a:t>.)</a:t>
            </a:r>
            <a:endParaRPr lang="fa-IR" sz="2000" b="1" u="sng" dirty="0" smtClean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fa-IR" sz="3200" b="1" dirty="0" smtClean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99" y="5710237"/>
            <a:ext cx="933450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7" y="2771775"/>
            <a:ext cx="1086488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5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9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تاثیر کلمات بر آب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 rot="20959111">
            <a:off x="542924" y="924511"/>
            <a:ext cx="33289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آقای ماسارو ایموتوی ژاپنی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45561"/>
            <a:ext cx="10058400" cy="377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26"/>
          <a:stretch/>
        </p:blipFill>
        <p:spPr>
          <a:xfrm>
            <a:off x="2466976" y="1539886"/>
            <a:ext cx="7638752" cy="2432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1559136"/>
            <a:ext cx="7638752" cy="4583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12" y="1539886"/>
            <a:ext cx="7638753" cy="4583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2877" y="3128962"/>
            <a:ext cx="698624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خودتان قضاوت کنید!!!</a:t>
            </a:r>
            <a:endParaRPr lang="fa-IR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62" y="210398"/>
            <a:ext cx="7962603" cy="6449708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5" t="-1050" r="73399" b="9035"/>
          <a:stretch/>
        </p:blipFill>
        <p:spPr>
          <a:xfrm>
            <a:off x="4572013" y="210398"/>
            <a:ext cx="3047971" cy="61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2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99" y="2266000"/>
            <a:ext cx="1062990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پــایـ                   ـــان</a:t>
            </a:r>
            <a:endParaRPr lang="fa-I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49" y="385763"/>
            <a:ext cx="4080059" cy="60535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5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0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710">
            <a:off x="871725" y="217468"/>
            <a:ext cx="2870820" cy="2870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233">
            <a:off x="4790143" y="335840"/>
            <a:ext cx="2474292" cy="2474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198">
            <a:off x="8718842" y="473904"/>
            <a:ext cx="2875877" cy="2875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831">
            <a:off x="1926955" y="3587377"/>
            <a:ext cx="2803564" cy="2803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071">
            <a:off x="9053555" y="4218205"/>
            <a:ext cx="2206450" cy="220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96" y="3919198"/>
            <a:ext cx="2524052" cy="2524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35" y="28396"/>
            <a:ext cx="6501587" cy="6501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5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2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375" y="785813"/>
            <a:ext cx="10001250" cy="2809875"/>
          </a:xfrm>
        </p:spPr>
        <p:txBody>
          <a:bodyPr anchor="ctr">
            <a:normAutofit/>
          </a:bodyPr>
          <a:lstStyle/>
          <a:p>
            <a:r>
              <a:rPr lang="en-US" sz="1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10_Besmellah" pitchFamily="2" charset="0"/>
                <a:cs typeface="Aban Bold" pitchFamily="2" charset="-78"/>
              </a:rPr>
              <a:t>1</a:t>
            </a:r>
            <a:endParaRPr lang="fa-I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110_Besmellah" pitchFamily="2" charset="0"/>
              <a:cs typeface="Aban 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251"/>
            <a:ext cx="9144000" cy="1655762"/>
          </a:xfrm>
        </p:spPr>
        <p:txBody>
          <a:bodyPr anchor="ctr">
            <a:normAutofit/>
          </a:bodyPr>
          <a:lstStyle/>
          <a:p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جایگاه قرآن در جامعه امروزی</a:t>
            </a:r>
            <a:endParaRPr lang="fa-IR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066800"/>
            <a:ext cx="1133475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58" cy="600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4182" y="5815013"/>
            <a:ext cx="28479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استاد : جناب آقای غیاثی</a:t>
            </a:r>
          </a:p>
          <a:p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جمع آوری : 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محمد 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شعیبی</a:t>
            </a:r>
          </a:p>
        </p:txBody>
      </p:sp>
    </p:spTree>
    <p:extLst>
      <p:ext uri="{BB962C8B-B14F-4D97-AF65-F5344CB8AC3E}">
        <p14:creationId xmlns:p14="http://schemas.microsoft.com/office/powerpoint/2010/main" val="16768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288" y="1600200"/>
            <a:ext cx="9982200" cy="35433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a-I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«اگر مي خواهي خدا با تو سخن بگويد، قرآن بخوان</a:t>
            </a:r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>
              <a:lnSpc>
                <a:spcPct val="110000"/>
              </a:lnSpc>
            </a:pPr>
            <a:endParaRPr lang="fa-IR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a-I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اقبال لاهوری</a:t>
            </a:r>
            <a:endParaRPr lang="fa-I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238" y="1971675"/>
            <a:ext cx="952500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5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0851"/>
            <a:ext cx="10515600" cy="1325563"/>
          </a:xfrm>
        </p:spPr>
        <p:txBody>
          <a:bodyPr>
            <a:noAutofit/>
          </a:bodyPr>
          <a:lstStyle/>
          <a:p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نقش قرآن در زندگي بشري در ابعاد مختلف فردي، اجتماعي و حتي بين المللي، قابل دقت و بررسي است كه به طور مختصر به بعضي از آنها اشاره مي شود: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5988"/>
            <a:ext cx="10515600" cy="3990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انسان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نيازمند ارتباط مستقيم با آفريننده </a:t>
            </a:r>
            <a:r>
              <a:rPr lang="fa-IR" b="1" dirty="0">
                <a:cs typeface="B Nazanin" panose="00000400000000000000" pitchFamily="2" charset="-78"/>
              </a:rPr>
              <a:t>و هستي بخش خود است. اين ارتباط اگر چه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 طريق مناجات و رازگويي دروني و قلبي </a:t>
            </a:r>
            <a:r>
              <a:rPr lang="fa-IR" b="1" dirty="0">
                <a:cs typeface="B Nazanin" panose="00000400000000000000" pitchFamily="2" charset="-78"/>
              </a:rPr>
              <a:t>انجام مي گيرد؛ اما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دسترسي به كلمات خود خداوند</a:t>
            </a:r>
            <a:r>
              <a:rPr lang="fa-IR" b="1" dirty="0">
                <a:cs typeface="B Nazanin" panose="00000400000000000000" pitchFamily="2" charset="-78"/>
              </a:rPr>
              <a:t>، بسيار لذت بخش و اطمينان آور است.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8"/>
          <a:stretch/>
        </p:blipFill>
        <p:spPr>
          <a:xfrm>
            <a:off x="586652" y="4183504"/>
            <a:ext cx="4242523" cy="240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5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0049"/>
            <a:ext cx="10515600" cy="5776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انسان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تكاپو و جست و جوي آگاهي هاي صحيح و معارف بلند و پرمعنا است</a:t>
            </a:r>
            <a:r>
              <a:rPr lang="fa-IR" b="1" dirty="0">
                <a:cs typeface="B Nazanin" panose="00000400000000000000" pitchFamily="2" charset="-78"/>
              </a:rPr>
              <a:t>. البته با استفاده از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تجربيات بشري و تلاش هاي علمي</a:t>
            </a:r>
            <a:r>
              <a:rPr lang="fa-IR" b="1" dirty="0">
                <a:cs typeface="B Nazanin" panose="00000400000000000000" pitchFamily="2" charset="-78"/>
              </a:rPr>
              <a:t>، به بسياري از آگاهي ها مي توان دست يافت؛ اما براي اطمينان به درستي يافته هاي خود و آگاهي به آنچه براي او دست نايافتني است،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نياز به يك منبع اصيل و غني بسيار محسوس </a:t>
            </a:r>
            <a:r>
              <a:rPr lang="fa-IR" b="1" dirty="0" smtClean="0">
                <a:cs typeface="B Nazanin" panose="00000400000000000000" pitchFamily="2" charset="-78"/>
              </a:rPr>
              <a:t>است.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2" y="3521110"/>
            <a:ext cx="2657476" cy="304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5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238" y="400049"/>
            <a:ext cx="8107962" cy="60436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نقش </a:t>
            </a:r>
            <a:r>
              <a:rPr lang="fa-IR" b="1" dirty="0">
                <a:cs typeface="B Nazanin" panose="00000400000000000000" pitchFamily="2" charset="-78"/>
              </a:rPr>
              <a:t>برجسته ديگر قرآن اين است كه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 سابقه تاريخ بشر، خبرهاي درست و مطابق واقع را نقل كرده</a:t>
            </a:r>
            <a:r>
              <a:rPr lang="fa-IR" b="1" dirty="0">
                <a:cs typeface="B Nazanin" panose="00000400000000000000" pitchFamily="2" charset="-78"/>
              </a:rPr>
              <a:t> و سرگذشت پيامبران و محتواي پيام آنان را -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بدون هرگونه تحريف و دسيسه بشري </a:t>
            </a:r>
            <a:r>
              <a:rPr lang="fa-IR" b="1" dirty="0">
                <a:cs typeface="B Nazanin" panose="00000400000000000000" pitchFamily="2" charset="-78"/>
              </a:rPr>
              <a:t>به انسان ها رسانده است. ازاين رو قرآن حتي بر پيروان تورات و انجيل، منّت شايان توجهي دارد كه چهره پيامبران بني اسرائيل را به درستي معرفي كرده و حضرت موسي، عيسي، زكريا و... را آن گونه كه بوده اند - به دور از هر گونه تهمت و توهيني شناسانده و دست تحريف گران و دسيسه گران را نقش بر آب ساخته </a:t>
            </a:r>
            <a:r>
              <a:rPr lang="fa-IR" b="1" dirty="0" smtClean="0">
                <a:cs typeface="B Nazanin" panose="00000400000000000000" pitchFamily="2" charset="-78"/>
              </a:rPr>
              <a:t>است.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627205"/>
            <a:ext cx="3441101" cy="537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5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0049"/>
            <a:ext cx="10515600" cy="5776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نقش برجسته ديگر قرآن براي جامعه بشري، اين است كه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ظرفيت جهان شمولي </a:t>
            </a:r>
            <a:r>
              <a:rPr lang="fa-IR" b="1" dirty="0">
                <a:cs typeface="B Nazanin" panose="00000400000000000000" pitchFamily="2" charset="-78"/>
              </a:rPr>
              <a:t>دارد و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پيام هاي آن براي تمام مصلحان جهان و حافظان حقوق بشر، قابل اعتنا و كاربردي است</a:t>
            </a:r>
            <a:r>
              <a:rPr lang="fa-IR" b="1" dirty="0">
                <a:cs typeface="B Nazanin" panose="00000400000000000000" pitchFamily="2" charset="-78"/>
              </a:rPr>
              <a:t>. تكيه بر نقاط مشترك پيروان اديان آسماني و پايبندي به اصول انساني (مانند عدالت گستري، امانت داري و...)،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تلاش براي ريشه كني هرگونه ناهنجاري، ناپاكي و اختلاف و مخالفت با حق و درستي و... </a:t>
            </a:r>
            <a:r>
              <a:rPr lang="fa-IR" b="1" dirty="0">
                <a:cs typeface="B Nazanin" panose="00000400000000000000" pitchFamily="2" charset="-78"/>
              </a:rPr>
              <a:t>همگي شاخص هايي است كه ظرفيت جهان شمولي قرآن را به نمايش گذاشته است.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3" y="3917867"/>
            <a:ext cx="3266465" cy="2446251"/>
          </a:xfrm>
          <a:prstGeom prst="roundRect">
            <a:avLst>
              <a:gd name="adj" fmla="val 2367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5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0049"/>
            <a:ext cx="10834688" cy="645795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a-IR" sz="3200" b="1" dirty="0">
                <a:cs typeface="B Titr" panose="00000700000000000000" pitchFamily="2" charset="-78"/>
              </a:rPr>
              <a:t>بنابراين ثمرات هدايت قرآن را مي توان اين گونه بيان </a:t>
            </a:r>
            <a:r>
              <a:rPr lang="fa-IR" sz="3200" b="1" dirty="0" smtClean="0">
                <a:cs typeface="B Titr" panose="00000700000000000000" pitchFamily="2" charset="-78"/>
              </a:rPr>
              <a:t>کرد: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عاقل </a:t>
            </a:r>
            <a:r>
              <a:rPr lang="fa-IR" b="1" dirty="0">
                <a:cs typeface="B Nazanin" panose="00000400000000000000" pitchFamily="2" charset="-78"/>
              </a:rPr>
              <a:t>ساختن انسان </a:t>
            </a:r>
            <a:r>
              <a:rPr lang="fa-IR" b="1" dirty="0" smtClean="0">
                <a:cs typeface="B Nazanin" panose="00000400000000000000" pitchFamily="2" charset="-78"/>
              </a:rPr>
              <a:t>ها.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پرورش </a:t>
            </a:r>
            <a:r>
              <a:rPr lang="fa-IR" b="1" dirty="0">
                <a:cs typeface="B Nazanin" panose="00000400000000000000" pitchFamily="2" charset="-78"/>
              </a:rPr>
              <a:t>دل و جان و زدودن امراض آن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نماياندن راه هاي سعادت 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هدايت انسان ها به سوي کمال مطلوب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نشان دادن راه هاي رسيدن به کمال 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ساختن انسان هاي متعادل و جامعه اي بر پايه عدالت 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8337"/>
            <a:ext cx="24384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5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455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110_Besmellah</vt:lpstr>
      <vt:lpstr>Aban Bold</vt:lpstr>
      <vt:lpstr>Adobe Arabic</vt:lpstr>
      <vt:lpstr>Arial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1</vt:lpstr>
      <vt:lpstr>PowerPoint Presentation</vt:lpstr>
      <vt:lpstr>نقش قرآن در زندگي بشري در ابعاد مختلف فردي، اجتماعي و حتي بين المللي، قابل دقت و بررسي است كه به طور مختصر به بعضي از آنها اشاره مي شود: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تاثیر کلمات بر آب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</cp:revision>
  <dcterms:created xsi:type="dcterms:W3CDTF">2015-04-18T08:14:04Z</dcterms:created>
  <dcterms:modified xsi:type="dcterms:W3CDTF">2015-05-22T06:55:57Z</dcterms:modified>
</cp:coreProperties>
</file>