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sldIdLst>
    <p:sldId id="338" r:id="rId2"/>
    <p:sldId id="337" r:id="rId3"/>
    <p:sldId id="330" r:id="rId4"/>
    <p:sldId id="331" r:id="rId5"/>
    <p:sldId id="332" r:id="rId6"/>
    <p:sldId id="334" r:id="rId7"/>
    <p:sldId id="335" r:id="rId8"/>
    <p:sldId id="336" r:id="rId9"/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309" r:id="rId32"/>
    <p:sldId id="308" r:id="rId33"/>
    <p:sldId id="311" r:id="rId34"/>
    <p:sldId id="310" r:id="rId35"/>
    <p:sldId id="286" r:id="rId36"/>
    <p:sldId id="287" r:id="rId37"/>
    <p:sldId id="288" r:id="rId38"/>
    <p:sldId id="313" r:id="rId39"/>
    <p:sldId id="289" r:id="rId40"/>
    <p:sldId id="290" r:id="rId41"/>
    <p:sldId id="291" r:id="rId42"/>
    <p:sldId id="314" r:id="rId43"/>
    <p:sldId id="292" r:id="rId44"/>
    <p:sldId id="293" r:id="rId45"/>
    <p:sldId id="294" r:id="rId46"/>
    <p:sldId id="295" r:id="rId47"/>
    <p:sldId id="296" r:id="rId48"/>
    <p:sldId id="312" r:id="rId49"/>
    <p:sldId id="297" r:id="rId50"/>
    <p:sldId id="298" r:id="rId51"/>
    <p:sldId id="299" r:id="rId52"/>
    <p:sldId id="320" r:id="rId53"/>
    <p:sldId id="328" r:id="rId54"/>
    <p:sldId id="303" r:id="rId55"/>
    <p:sldId id="304" r:id="rId56"/>
    <p:sldId id="315" r:id="rId57"/>
    <p:sldId id="319" r:id="rId58"/>
    <p:sldId id="329" r:id="rId59"/>
    <p:sldId id="305" r:id="rId60"/>
    <p:sldId id="306" r:id="rId61"/>
    <p:sldId id="316" r:id="rId62"/>
    <p:sldId id="317" r:id="rId63"/>
    <p:sldId id="321" r:id="rId64"/>
    <p:sldId id="318" r:id="rId65"/>
    <p:sldId id="322" r:id="rId66"/>
    <p:sldId id="323" r:id="rId67"/>
    <p:sldId id="324" r:id="rId68"/>
    <p:sldId id="325" r:id="rId69"/>
    <p:sldId id="326" r:id="rId70"/>
    <p:sldId id="327" r:id="rId71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0066"/>
    <a:srgbClr val="CC9900"/>
    <a:srgbClr val="996633"/>
    <a:srgbClr val="CC6600"/>
    <a:srgbClr val="FF0000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4724400" cy="146685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91000"/>
            <a:ext cx="4724400" cy="4572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7E3D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D458D0-CA33-4B40-982F-817F59B0E2D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671A-D036-46F8-AE40-B1071BD006E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572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F32DD-4751-4A62-A6A3-A29C3FFE9ED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1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ED06A6-6BC0-4EBC-9B10-CAC57A818CC3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1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8469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1AF68-DEA6-4CC9-9E61-65A72CB6118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6446C-6653-45E1-9DAF-C57E3B5BA7A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91B5F-D195-4132-BED9-BF0B58EA04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7E00-D2E8-4AC2-B892-BAB134C209F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7EE3-A373-47D7-B5EE-2EE73F5D5DB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FAB9-6125-410A-BD8D-DE0AF07A303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5C720-159E-4B8F-966C-9AF86965FBA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D80DB-BFE7-4F0E-9763-B25E660DB63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0A0E75-6475-4567-B5D9-1096888718A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15007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B3427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namaz1.wm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namaz2.wma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rokoh.wa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sajdeh.wa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ghonot.wav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tashahod.wav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tasbih.wav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azan.wma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salam.wav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eghame.wma" TargetMode="Externa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38629" y="639910"/>
            <a:ext cx="7329829" cy="575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391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 Mitra" pitchFamily="2" charset="-78"/>
              </a:rPr>
              <a:t>حدیثی از امام رضا (ع) درباره وضو : </a:t>
            </a:r>
            <a:endParaRPr lang="en-US" dirty="0">
              <a:cs typeface=" Mitra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>
                <a:solidFill>
                  <a:srgbClr val="FF0000"/>
                </a:solidFill>
                <a:cs typeface=" Mitra" pitchFamily="2" charset="-78"/>
              </a:rPr>
              <a:t>امام رضا (ع) فرمود:</a:t>
            </a:r>
            <a:endParaRPr lang="en-US">
              <a:solidFill>
                <a:srgbClr val="FF0000"/>
              </a:solidFill>
              <a:cs typeface=" Mitra" pitchFamily="2" charset="-78"/>
            </a:endParaRPr>
          </a:p>
          <a:p>
            <a:pPr algn="just" rtl="1"/>
            <a:r>
              <a:rPr lang="ar-SA">
                <a:cs typeface=" Mitra" pitchFamily="2" charset="-78"/>
              </a:rPr>
              <a:t>"آن که به عبادت خداي بزرگ مي ايستد، بايد خود را از آلودگيها پاک کند، از سستي و بي حالي دور باشد و با وضو، خود را براي سخن گفتن با خداي توانا، پاک و آماده سازد".</a:t>
            </a:r>
            <a:endParaRPr lang="en-US">
              <a:cs typeface=" Mitra" pitchFamily="2" charset="-78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07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7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9600" dirty="0">
                <a:cs typeface=" Mitra" pitchFamily="2" charset="-78"/>
              </a:rPr>
              <a:t>1- </a:t>
            </a:r>
            <a:r>
              <a:rPr lang="ar-SA" sz="9600" dirty="0">
                <a:cs typeface=" Mitra" pitchFamily="2" charset="-78"/>
              </a:rPr>
              <a:t>نيت</a:t>
            </a:r>
            <a:endParaRPr lang="en-US" sz="9600" dirty="0">
              <a:cs typeface=" Mitra" pitchFamily="2" charset="-78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229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29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772400" cy="4191000"/>
          </a:xfrm>
        </p:spPr>
        <p:txBody>
          <a:bodyPr/>
          <a:lstStyle/>
          <a:p>
            <a:pPr algn="just" rtl="1"/>
            <a:r>
              <a:rPr lang="fa-IR" sz="4000">
                <a:cs typeface=" Mitra" pitchFamily="2" charset="-78"/>
              </a:rPr>
              <a:t>به </a:t>
            </a:r>
            <a:r>
              <a:rPr lang="ar-SA" sz="4000">
                <a:cs typeface=" Mitra" pitchFamily="2" charset="-78"/>
              </a:rPr>
              <a:t>نيت وضو صورت را از بالا به پايين – از جايي که موي سر روييده تا چانه – مي شوييم</a:t>
            </a:r>
            <a:r>
              <a:rPr lang="en-US" sz="4000">
                <a:cs typeface=" Mitra" pitchFamily="2" charset="-78"/>
              </a:rPr>
              <a:t>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3100388"/>
            <a:ext cx="25114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434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4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5400" dirty="0">
                <a:cs typeface=" Mitra" pitchFamily="2" charset="-78"/>
              </a:rPr>
              <a:t>2- شستن صورت </a:t>
            </a:r>
            <a:endParaRPr lang="en-US" sz="5400" dirty="0">
              <a:cs typeface=" Mitra" pitchFamily="2" charset="-78"/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536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6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4000">
                <a:cs typeface=" Mitra" pitchFamily="2" charset="-78"/>
              </a:rPr>
              <a:t>صورت را از جایی که موی سر میروید تا چانه از بالا به پایین میشوییم</a:t>
            </a:r>
            <a:r>
              <a:rPr lang="en-US" sz="4000">
                <a:cs typeface=" Mitra" pitchFamily="2" charset="-78"/>
              </a:rPr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28975"/>
            <a:ext cx="27416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74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15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5400" dirty="0">
                <a:cs typeface=" Mitra" pitchFamily="2" charset="-78"/>
              </a:rPr>
              <a:t>3- شستن دست راست </a:t>
            </a:r>
            <a:endParaRPr lang="en-US" sz="5400" dirty="0">
              <a:cs typeface=" Mitra" pitchFamily="2" charset="-78"/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843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44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4000">
                <a:cs typeface=" Mitra" pitchFamily="2" charset="-78"/>
              </a:rPr>
              <a:t>پس از شستن صورت، دست راست را از آرنج تا نوک انگشتان، از بالا به پايين، مي شوييم</a:t>
            </a:r>
            <a:r>
              <a:rPr lang="en-US" sz="4000">
                <a:cs typeface=" Mitra" pitchFamily="2" charset="-78"/>
              </a:rPr>
              <a:t>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109913"/>
            <a:ext cx="2362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04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48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dirty="0">
                <a:cs typeface=" Mitra" pitchFamily="2" charset="-78"/>
              </a:rPr>
              <a:t>4- شستن دست چپ</a:t>
            </a:r>
            <a:endParaRPr lang="en-US" sz="6000" dirty="0">
              <a:cs typeface=" Mitra" pitchFamily="2" charset="-78"/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151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12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30388"/>
            <a:ext cx="7772400" cy="4191000"/>
          </a:xfrm>
        </p:spPr>
        <p:txBody>
          <a:bodyPr/>
          <a:lstStyle/>
          <a:p>
            <a:pPr algn="just" rtl="1"/>
            <a:r>
              <a:rPr lang="fa-IR" sz="4200">
                <a:cs typeface=" Mitra" pitchFamily="2" charset="-78"/>
              </a:rPr>
              <a:t>ب</a:t>
            </a:r>
            <a:r>
              <a:rPr lang="ar-SA" sz="4200">
                <a:cs typeface=" Mitra" pitchFamily="2" charset="-78"/>
              </a:rPr>
              <a:t>عد از شستن دست راست، دست چپ را مانند دست راست مي شوييم</a:t>
            </a:r>
            <a:r>
              <a:rPr lang="en-US" sz="4200">
                <a:cs typeface=" Mitra" pitchFamily="2" charset="-78"/>
              </a:rPr>
              <a:t>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3141663"/>
            <a:ext cx="24622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35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55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5600" dirty="0">
                <a:cs typeface=" Mitra" pitchFamily="2" charset="-78"/>
              </a:rPr>
              <a:t>5- مسح جلوی سر </a:t>
            </a:r>
            <a:endParaRPr lang="en-US" sz="5600" dirty="0">
              <a:cs typeface=" Mitra" pitchFamily="2" charset="-78"/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458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58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817740" y="819151"/>
            <a:ext cx="3005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fa-IR" sz="5400" b="1" dirty="0">
                <a:solidFill>
                  <a:srgbClr val="FF0000"/>
                </a:solidFill>
                <a:cs typeface=" Mitra" pitchFamily="2" charset="-78"/>
              </a:rPr>
              <a:t>عنوان ارائه :</a:t>
            </a:r>
            <a:endParaRPr lang="en-US" sz="5400" b="1" dirty="0">
              <a:solidFill>
                <a:srgbClr val="FF0000"/>
              </a:solidFill>
              <a:cs typeface=" Mitra" pitchFamily="2" charset="-78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95288" y="1830388"/>
            <a:ext cx="48244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fa-IR" sz="5400" b="1" dirty="0">
                <a:solidFill>
                  <a:schemeClr val="bg1"/>
                </a:solidFill>
                <a:cs typeface=" Mitra" pitchFamily="2" charset="-78"/>
              </a:rPr>
              <a:t>آموزش </a:t>
            </a:r>
          </a:p>
          <a:p>
            <a:pPr algn="ctr" rtl="1"/>
            <a:r>
              <a:rPr lang="fa-IR" sz="5400" b="1" dirty="0">
                <a:solidFill>
                  <a:schemeClr val="bg1"/>
                </a:solidFill>
                <a:cs typeface=" Mitra" pitchFamily="2" charset="-78"/>
              </a:rPr>
              <a:t>اذان و اقامه ، وضو ، نماز و تیمم</a:t>
            </a:r>
            <a:endParaRPr lang="en-US" sz="5400" b="1" dirty="0">
              <a:solidFill>
                <a:schemeClr val="bg1"/>
              </a:solidFill>
              <a:cs typeface=" Mitra" pitchFamily="2" charset="-78"/>
            </a:endParaRPr>
          </a:p>
        </p:txBody>
      </p:sp>
      <p:sp>
        <p:nvSpPr>
          <p:cNvPr id="12391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actionButtonForwardNext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3600">
                <a:cs typeface=" Mitra" pitchFamily="2" charset="-78"/>
              </a:rPr>
              <a:t>ب</a:t>
            </a:r>
            <a:r>
              <a:rPr lang="ar-SA" sz="3600">
                <a:cs typeface=" Mitra" pitchFamily="2" charset="-78"/>
              </a:rPr>
              <a:t>عد از شستن صورت و دست ها با رطوبتي که بر دست مانده، جلوي سر را مسح مي کنيم؛ يعني دست را بر سرگذاشته و کمي به طرف پيشاني مي کشيم</a:t>
            </a:r>
            <a:r>
              <a:rPr lang="en-US" sz="3600">
                <a:cs typeface=" Mitra" pitchFamily="2" charset="-78"/>
              </a:rPr>
              <a:t>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3516313"/>
            <a:ext cx="24225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663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631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dirty="0">
                <a:cs typeface=" Mitra" pitchFamily="2" charset="-78"/>
              </a:rPr>
              <a:t>6- مسح روی پای راست </a:t>
            </a:r>
            <a:endParaRPr lang="en-US" sz="6000" dirty="0">
              <a:cs typeface=" Mitra" pitchFamily="2" charset="-78"/>
            </a:endParaRP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765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65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4000">
                <a:cs typeface=" Mitra" pitchFamily="2" charset="-78"/>
              </a:rPr>
              <a:t>پ</a:t>
            </a:r>
            <a:r>
              <a:rPr lang="ar-SA" sz="4000">
                <a:cs typeface=" Mitra" pitchFamily="2" charset="-78"/>
              </a:rPr>
              <a:t>س از مسح سر، پاي راست را از نوک انگشت تا آخر روي پا (مفصل) مسح مي کنيم</a:t>
            </a:r>
            <a:r>
              <a:rPr lang="en-US" sz="4000">
                <a:cs typeface=" Mitra" pitchFamily="2" charset="-78"/>
              </a:rPr>
              <a:t>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3205163"/>
            <a:ext cx="23622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97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03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dirty="0">
                <a:cs typeface=" Mitra" pitchFamily="2" charset="-78"/>
              </a:rPr>
              <a:t>7- مسح روی پای چپ</a:t>
            </a:r>
            <a:endParaRPr lang="en-US" sz="6000" dirty="0">
              <a:cs typeface=" Mitra" pitchFamily="2" charset="-78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072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072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en-US" sz="4000">
                <a:cs typeface=" Mitra" pitchFamily="2" charset="-78"/>
              </a:rPr>
              <a:t> </a:t>
            </a:r>
            <a:r>
              <a:rPr lang="ar-SA" sz="4000">
                <a:cs typeface=" Mitra" pitchFamily="2" charset="-78"/>
              </a:rPr>
              <a:t>در پايان پاي چپ را مانند پاي راست مسح مي کنيم و با اين عمل وضو تمام مي شود</a:t>
            </a:r>
            <a:r>
              <a:rPr lang="en-US" sz="4000">
                <a:cs typeface=" Mitra" pitchFamily="2" charset="-78"/>
              </a:rPr>
              <a:t>.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1195388" y="5949950"/>
            <a:ext cx="1360487" cy="665163"/>
            <a:chOff x="753" y="3748"/>
            <a:chExt cx="857" cy="419"/>
          </a:xfrm>
        </p:grpSpPr>
        <p:sp>
          <p:nvSpPr>
            <p:cNvPr id="31749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1750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2400" b="1">
                  <a:solidFill>
                    <a:srgbClr val="00FFFF"/>
                  </a:solidFill>
                  <a:cs typeface=" Mitra" pitchFamily="2" charset="-78"/>
                </a:rPr>
                <a:t>بازگشت</a:t>
              </a:r>
              <a:r>
                <a:rPr lang="fa-IR" sz="2000" b="1">
                  <a:solidFill>
                    <a:srgbClr val="00FFFF"/>
                  </a:solidFill>
                  <a:cs typeface=" Mitra" pitchFamily="2" charset="-78"/>
                </a:rPr>
                <a:t> </a:t>
              </a:r>
              <a:endParaRPr lang="en-US" sz="2000" b="1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sp>
        <p:nvSpPr>
          <p:cNvPr id="3175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END OF TIME (5)"/>
          <p:cNvPicPr>
            <a:picLocks noChangeAspect="1" noChangeArrowheads="1"/>
          </p:cNvPicPr>
          <p:nvPr/>
        </p:nvPicPr>
        <p:blipFill>
          <a:blip r:embed="rId2"/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52230" name="AutoShape 6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930" y="1026"/>
              <a:ext cx="1587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7200">
                  <a:solidFill>
                    <a:srgbClr val="66FFFF"/>
                  </a:solidFill>
                  <a:cs typeface=" Mitra" pitchFamily="2" charset="-78"/>
                </a:rPr>
                <a:t>نماز</a:t>
              </a:r>
              <a:endParaRPr lang="en-US" sz="7200">
                <a:solidFill>
                  <a:srgbClr val="66FFFF"/>
                </a:solidFill>
                <a:cs typeface=" Mitra" pitchFamily="2" charset="-78"/>
              </a:endParaRPr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223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2234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5900">
                <a:cs typeface=" Mitra" pitchFamily="2" charset="-78"/>
              </a:rPr>
              <a:t>1- </a:t>
            </a:r>
            <a:r>
              <a:rPr lang="ar-SA" sz="5900">
                <a:cs typeface=" Mitra" pitchFamily="2" charset="-78"/>
              </a:rPr>
              <a:t>تکبيرة الاحرام</a:t>
            </a:r>
            <a:endParaRPr lang="en-US" sz="5900">
              <a:cs typeface=" Mitra" pitchFamily="2" charset="-78"/>
            </a:endParaRPr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325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325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en-US" sz="3600">
                <a:cs typeface=" Mitra" pitchFamily="2" charset="-78"/>
              </a:rPr>
              <a:t>"</a:t>
            </a:r>
            <a:r>
              <a:rPr lang="ar-SA" sz="3600">
                <a:cs typeface=" Mitra" pitchFamily="2" charset="-78"/>
              </a:rPr>
              <a:t>نماز" با گفتن "الله اکبر" آغاز مي شود، گفتن "الله اکبر" در آغازنماز به معناي جدايي از غير خدا و پيوستن به اوست</a:t>
            </a:r>
            <a:r>
              <a:rPr lang="en-US" sz="3600">
                <a:cs typeface=" Mitra" pitchFamily="2" charset="-78"/>
              </a:rPr>
              <a:t>.</a:t>
            </a:r>
          </a:p>
          <a:p>
            <a:pPr algn="just" rtl="1"/>
            <a:r>
              <a:rPr lang="ar-SA" sz="3600">
                <a:cs typeface=" Mitra" pitchFamily="2" charset="-78"/>
              </a:rPr>
              <a:t>اعلام بزرگي پروردگار و دوري جستن از تمام قدرتهاي دروغين است</a:t>
            </a:r>
            <a:r>
              <a:rPr lang="en-US" sz="3600">
                <a:cs typeface=" Mitra" pitchFamily="2" charset="-78"/>
              </a:rPr>
              <a:t>.</a:t>
            </a:r>
          </a:p>
          <a:p>
            <a:pPr algn="just" rtl="1"/>
            <a:r>
              <a:rPr lang="ar-SA" sz="3600">
                <a:cs typeface=" Mitra" pitchFamily="2" charset="-78"/>
              </a:rPr>
              <a:t>با اين تکبير به حريم نماز وارد مي شويم و برخي کارها بر ما</a:t>
            </a:r>
            <a:r>
              <a:rPr lang="ar-SA">
                <a:cs typeface="Times New Roman" pitchFamily="18" charset="0"/>
              </a:rPr>
              <a:t> </a:t>
            </a:r>
            <a:r>
              <a:rPr lang="ar-SA" sz="3600">
                <a:cs typeface=" Mitra" pitchFamily="2" charset="-78"/>
              </a:rPr>
              <a:t>حرام مي شود.</a:t>
            </a:r>
            <a:endParaRPr lang="en-US" sz="3600">
              <a:cs typeface=" Mitra" pitchFamily="2" charset="-78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427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427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413" y="404813"/>
            <a:ext cx="33893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632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632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7200">
                <a:cs typeface=" Mitra" pitchFamily="2" charset="-78"/>
              </a:rPr>
              <a:t>2- </a:t>
            </a:r>
            <a:r>
              <a:rPr lang="ar-SA" sz="7200">
                <a:cs typeface=" Mitra" pitchFamily="2" charset="-78"/>
              </a:rPr>
              <a:t>قرائت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735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7352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2" name="Group 6"/>
          <p:cNvGrpSpPr>
            <a:grpSpLocks/>
          </p:cNvGrpSpPr>
          <p:nvPr/>
        </p:nvGrpSpPr>
        <p:grpSpPr bwMode="auto">
          <a:xfrm>
            <a:off x="4211638" y="2916238"/>
            <a:ext cx="3167062" cy="936625"/>
            <a:chOff x="3198" y="1162"/>
            <a:chExt cx="1995" cy="590"/>
          </a:xfrm>
        </p:grpSpPr>
        <p:sp>
          <p:nvSpPr>
            <p:cNvPr id="116740" name="AutoShape 4"/>
            <p:cNvSpPr>
              <a:spLocks noChangeArrowheads="1"/>
            </p:cNvSpPr>
            <p:nvPr/>
          </p:nvSpPr>
          <p:spPr bwMode="auto">
            <a:xfrm>
              <a:off x="3198" y="1162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5000">
                  <a:srgbClr val="A65528"/>
                </a:gs>
                <a:gs pos="35000">
                  <a:srgbClr val="D49E6C"/>
                </a:gs>
                <a:gs pos="50000">
                  <a:srgbClr val="D6B19C"/>
                </a:gs>
                <a:gs pos="65000">
                  <a:srgbClr val="D49E6C"/>
                </a:gs>
                <a:gs pos="85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6741" name="Text Box 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1187"/>
              <a:ext cx="14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4800" dirty="0">
                  <a:solidFill>
                    <a:srgbClr val="00FFFF"/>
                  </a:solidFill>
                  <a:cs typeface=" Mitra" pitchFamily="2" charset="-78"/>
                </a:rPr>
                <a:t>وضو </a:t>
              </a:r>
              <a:endParaRPr lang="en-US" sz="4800" dirty="0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2268538" y="4076700"/>
            <a:ext cx="3167062" cy="936625"/>
            <a:chOff x="3198" y="1162"/>
            <a:chExt cx="1995" cy="590"/>
          </a:xfrm>
        </p:grpSpPr>
        <p:sp>
          <p:nvSpPr>
            <p:cNvPr id="116744" name="AutoShape 8"/>
            <p:cNvSpPr>
              <a:spLocks noChangeArrowheads="1"/>
            </p:cNvSpPr>
            <p:nvPr/>
          </p:nvSpPr>
          <p:spPr bwMode="auto">
            <a:xfrm>
              <a:off x="3198" y="1162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5000">
                  <a:srgbClr val="A65528"/>
                </a:gs>
                <a:gs pos="35000">
                  <a:srgbClr val="D49E6C"/>
                </a:gs>
                <a:gs pos="50000">
                  <a:srgbClr val="D6B19C"/>
                </a:gs>
                <a:gs pos="65000">
                  <a:srgbClr val="D49E6C"/>
                </a:gs>
                <a:gs pos="85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6745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1187"/>
              <a:ext cx="14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4800" dirty="0">
                  <a:solidFill>
                    <a:srgbClr val="00FFFF"/>
                  </a:solidFill>
                  <a:cs typeface=" Mitra" pitchFamily="2" charset="-78"/>
                </a:rPr>
                <a:t>نماز </a:t>
              </a:r>
              <a:endParaRPr lang="en-US" sz="4800" dirty="0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grpSp>
        <p:nvGrpSpPr>
          <p:cNvPr id="116746" name="Group 10"/>
          <p:cNvGrpSpPr>
            <a:grpSpLocks/>
          </p:cNvGrpSpPr>
          <p:nvPr/>
        </p:nvGrpSpPr>
        <p:grpSpPr bwMode="auto">
          <a:xfrm>
            <a:off x="60325" y="5157788"/>
            <a:ext cx="3167063" cy="936625"/>
            <a:chOff x="3198" y="1162"/>
            <a:chExt cx="1995" cy="590"/>
          </a:xfrm>
        </p:grpSpPr>
        <p:sp>
          <p:nvSpPr>
            <p:cNvPr id="116747" name="AutoShape 11"/>
            <p:cNvSpPr>
              <a:spLocks noChangeArrowheads="1"/>
            </p:cNvSpPr>
            <p:nvPr/>
          </p:nvSpPr>
          <p:spPr bwMode="auto">
            <a:xfrm>
              <a:off x="3198" y="1162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5000">
                  <a:srgbClr val="A65528"/>
                </a:gs>
                <a:gs pos="35000">
                  <a:srgbClr val="D49E6C"/>
                </a:gs>
                <a:gs pos="50000">
                  <a:srgbClr val="D6B19C"/>
                </a:gs>
                <a:gs pos="65000">
                  <a:srgbClr val="D49E6C"/>
                </a:gs>
                <a:gs pos="85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6748" name="Text Box 1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1187"/>
              <a:ext cx="149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4800" dirty="0">
                  <a:solidFill>
                    <a:srgbClr val="00FFFF"/>
                  </a:solidFill>
                  <a:cs typeface=" Mitra" pitchFamily="2" charset="-78"/>
                </a:rPr>
                <a:t>تیمم </a:t>
              </a:r>
              <a:endParaRPr lang="en-US" sz="4800" dirty="0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grpSp>
        <p:nvGrpSpPr>
          <p:cNvPr id="116752" name="Group 16"/>
          <p:cNvGrpSpPr>
            <a:grpSpLocks/>
          </p:cNvGrpSpPr>
          <p:nvPr/>
        </p:nvGrpSpPr>
        <p:grpSpPr bwMode="auto">
          <a:xfrm>
            <a:off x="5259388" y="1700213"/>
            <a:ext cx="3167062" cy="936625"/>
            <a:chOff x="3243" y="1071"/>
            <a:chExt cx="1995" cy="590"/>
          </a:xfrm>
        </p:grpSpPr>
        <p:sp>
          <p:nvSpPr>
            <p:cNvPr id="116750" name="AutoShape 14"/>
            <p:cNvSpPr>
              <a:spLocks noChangeArrowheads="1"/>
            </p:cNvSpPr>
            <p:nvPr/>
          </p:nvSpPr>
          <p:spPr bwMode="auto">
            <a:xfrm>
              <a:off x="3243" y="1071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5000">
                  <a:srgbClr val="A65528"/>
                </a:gs>
                <a:gs pos="35000">
                  <a:srgbClr val="D49E6C"/>
                </a:gs>
                <a:gs pos="50000">
                  <a:srgbClr val="D6B19C"/>
                </a:gs>
                <a:gs pos="65000">
                  <a:srgbClr val="D49E6C"/>
                </a:gs>
                <a:gs pos="85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6751" name="Text Box 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30" y="1096"/>
              <a:ext cx="164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4800" dirty="0">
                  <a:solidFill>
                    <a:srgbClr val="00FFFF"/>
                  </a:solidFill>
                  <a:cs typeface=" Mitra" pitchFamily="2" charset="-78"/>
                </a:rPr>
                <a:t>اذان و اقامه </a:t>
              </a:r>
              <a:endParaRPr lang="en-US" sz="4800" dirty="0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6754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6755" name="AutoShape 1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382000" cy="4191000"/>
          </a:xfrm>
        </p:spPr>
        <p:txBody>
          <a:bodyPr/>
          <a:lstStyle/>
          <a:p>
            <a:pPr algn="ctr" rtl="1"/>
            <a:r>
              <a:rPr lang="ar-SA" sz="6600">
                <a:latin typeface="Thuluth 1" pitchFamily="2" charset="2"/>
                <a:cs typeface=" Mitra" pitchFamily="2" charset="-78"/>
              </a:rPr>
              <a:t>پس از گفتن "الله اکبر" </a:t>
            </a:r>
            <a:r>
              <a:rPr lang="ar-SA" sz="6600">
                <a:solidFill>
                  <a:srgbClr val="00FFFF"/>
                </a:solidFill>
                <a:latin typeface="Thuluth 1" pitchFamily="2" charset="2"/>
                <a:cs typeface=" Mitra" pitchFamily="2" charset="-78"/>
              </a:rPr>
              <a:t>سوره حمد</a:t>
            </a:r>
            <a:r>
              <a:rPr lang="ar-SA" sz="6600">
                <a:latin typeface="Thuluth 1" pitchFamily="2" charset="2"/>
                <a:cs typeface=" Mitra" pitchFamily="2" charset="-78"/>
              </a:rPr>
              <a:t> را مي خوانيم</a:t>
            </a:r>
            <a:r>
              <a:rPr lang="en-US" sz="6600">
                <a:latin typeface="Thuluth 1" pitchFamily="2" charset="2"/>
                <a:cs typeface=" Mitra" pitchFamily="2" charset="-78"/>
              </a:rPr>
              <a:t> . 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837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837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سوره حمد </a:t>
            </a:r>
            <a:endParaRPr lang="en-US" sz="54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1</a:t>
            </a:r>
            <a:r>
              <a:rPr lang="ar-SA" sz="3600" b="1">
                <a:cs typeface=" Mitra" pitchFamily="2" charset="-78"/>
              </a:rPr>
              <a:t>-   بِسْمِ اللّهِ الرَّحْمـَنِ الرَّحِيمِ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2</a:t>
            </a:r>
            <a:r>
              <a:rPr lang="ar-SA" sz="3600" b="1">
                <a:cs typeface=" Mitra" pitchFamily="2" charset="-78"/>
              </a:rPr>
              <a:t>-   الْحَمْدُ للّهِ رَبِّ الْعَالَمِينَ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3</a:t>
            </a:r>
            <a:r>
              <a:rPr lang="ar-SA" sz="3600" b="1">
                <a:cs typeface=" Mitra" pitchFamily="2" charset="-78"/>
              </a:rPr>
              <a:t>-   الرَّحْمـنِ الرَّحِيمِ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4</a:t>
            </a:r>
            <a:r>
              <a:rPr lang="ar-SA" sz="3600" b="1">
                <a:cs typeface=" Mitra" pitchFamily="2" charset="-78"/>
              </a:rPr>
              <a:t>-   مَـالِكِ يَوْمِ الدِّينِ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5</a:t>
            </a:r>
            <a:r>
              <a:rPr lang="ar-SA" sz="3600" b="1">
                <a:cs typeface=" Mitra" pitchFamily="2" charset="-78"/>
              </a:rPr>
              <a:t>-   إِيَّاكَ نَعْبُدُ وإِيَّاكَ نَسْتَعِينُ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6</a:t>
            </a:r>
            <a:r>
              <a:rPr lang="ar-SA" sz="3600" b="1">
                <a:cs typeface=" Mitra" pitchFamily="2" charset="-78"/>
              </a:rPr>
              <a:t>-   اهدِنَــــا الصِّرَاطَ المُستَقِيمَ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7</a:t>
            </a:r>
            <a:r>
              <a:rPr lang="ar-SA" sz="3600" b="1">
                <a:cs typeface=" Mitra" pitchFamily="2" charset="-78"/>
              </a:rPr>
              <a:t>-   صِرَاطَ الَّذِينَ أَنعَمتَ عَلَيهِمْ </a:t>
            </a:r>
            <a:endParaRPr lang="en-US" sz="3600" b="1">
              <a:cs typeface=" Mitra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en-US" sz="3600" b="1">
                <a:cs typeface=" Mitra" pitchFamily="2" charset="-78"/>
              </a:rPr>
              <a:t>8</a:t>
            </a:r>
            <a:r>
              <a:rPr lang="ar-SA" sz="3600" b="1">
                <a:cs typeface=" Mitra" pitchFamily="2" charset="-78"/>
              </a:rPr>
              <a:t>-   غَيرِ المَغضُوبِ عَلَيهِمْ وَلاَ الضَّالِّينَ</a:t>
            </a:r>
            <a:endParaRPr lang="en-US" sz="3600" b="1">
              <a:cs typeface=" Mitra" pitchFamily="2" charset="-78"/>
            </a:endParaRPr>
          </a:p>
        </p:txBody>
      </p:sp>
      <p:pic>
        <p:nvPicPr>
          <p:cNvPr id="93189" name="namaz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304800" cy="304800"/>
          </a:xfrm>
          <a:prstGeom prst="rect">
            <a:avLst/>
          </a:prstGeom>
          <a:noFill/>
        </p:spPr>
      </p:pic>
      <p:grpSp>
        <p:nvGrpSpPr>
          <p:cNvPr id="93190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319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3192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69" fill="hold"/>
                                        <p:tgtEl>
                                          <p:spTgt spid="93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8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sz="5400">
                <a:latin typeface="Thuluth 1" pitchFamily="2" charset="2"/>
                <a:cs typeface=" Mitra" pitchFamily="2" charset="-78"/>
              </a:rPr>
              <a:t>پ</a:t>
            </a:r>
            <a:r>
              <a:rPr lang="ar-SA" sz="5400">
                <a:latin typeface="Thuluth 1" pitchFamily="2" charset="2"/>
                <a:cs typeface=" Mitra" pitchFamily="2" charset="-78"/>
              </a:rPr>
              <a:t>س از سوره حمد، </a:t>
            </a:r>
            <a:r>
              <a:rPr lang="fa-IR" sz="5400">
                <a:solidFill>
                  <a:srgbClr val="00FFFF"/>
                </a:solidFill>
                <a:latin typeface="Thuluth 1" pitchFamily="2" charset="2"/>
                <a:cs typeface=" Mitra" pitchFamily="2" charset="-78"/>
              </a:rPr>
              <a:t>سوره توحید</a:t>
            </a:r>
            <a:r>
              <a:rPr lang="fa-IR" sz="5400">
                <a:latin typeface="Thuluth 1" pitchFamily="2" charset="2"/>
                <a:cs typeface=" Mitra" pitchFamily="2" charset="-78"/>
              </a:rPr>
              <a:t> </a:t>
            </a:r>
            <a:r>
              <a:rPr lang="fa-IR" sz="4400">
                <a:latin typeface="Thuluth 1" pitchFamily="2" charset="2"/>
                <a:cs typeface=" Mitra" pitchFamily="2" charset="-78"/>
              </a:rPr>
              <a:t>یا</a:t>
            </a:r>
            <a:r>
              <a:rPr lang="ar-SA" sz="4400">
                <a:latin typeface="Thuluth 1" pitchFamily="2" charset="2"/>
                <a:cs typeface=" Mitra" pitchFamily="2" charset="-78"/>
              </a:rPr>
              <a:t>يک سوره ديگر از قرآن</a:t>
            </a:r>
            <a:r>
              <a:rPr lang="fa-IR" sz="4400">
                <a:latin typeface="Thuluth 1" pitchFamily="2" charset="2"/>
                <a:cs typeface=" Mitra" pitchFamily="2" charset="-78"/>
              </a:rPr>
              <a:t> </a:t>
            </a:r>
            <a:r>
              <a:rPr lang="ar-SA" sz="4400">
                <a:latin typeface="Thuluth 1" pitchFamily="2" charset="2"/>
                <a:cs typeface=" Mitra" pitchFamily="2" charset="-78"/>
              </a:rPr>
              <a:t>را مي خوانيم</a:t>
            </a:r>
            <a:r>
              <a:rPr lang="fa-IR" sz="4400">
                <a:latin typeface="Thuluth 1" pitchFamily="2" charset="2"/>
                <a:cs typeface=" Mitra" pitchFamily="2" charset="-78"/>
              </a:rPr>
              <a:t>.</a:t>
            </a:r>
            <a:r>
              <a:rPr lang="fa-IR" sz="5400">
                <a:latin typeface="Thuluth 1" pitchFamily="2" charset="2"/>
                <a:cs typeface=" Mitra" pitchFamily="2" charset="-78"/>
              </a:rPr>
              <a:t> </a:t>
            </a:r>
          </a:p>
          <a:p>
            <a:pPr algn="ctr"/>
            <a:endParaRPr lang="en-US" sz="5400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216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2166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سوره توحید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4000">
                <a:cs typeface=" Mitra" pitchFamily="2" charset="-78"/>
              </a:rPr>
              <a:t>1- </a:t>
            </a:r>
            <a:r>
              <a:rPr lang="ar-SA" sz="4000">
                <a:cs typeface=" Mitra" pitchFamily="2" charset="-78"/>
              </a:rPr>
              <a:t>بسم الله الرحمن الرحيم</a:t>
            </a:r>
            <a:r>
              <a:rPr lang="en-US" sz="4000">
                <a:cs typeface=" Mitra" pitchFamily="2" charset="-78"/>
              </a:rPr>
              <a:t> </a:t>
            </a:r>
          </a:p>
          <a:p>
            <a:pPr algn="just" rtl="1"/>
            <a:r>
              <a:rPr lang="fa-IR" sz="4000">
                <a:cs typeface=" Mitra" pitchFamily="2" charset="-78"/>
              </a:rPr>
              <a:t>2- </a:t>
            </a:r>
            <a:r>
              <a:rPr lang="ar-SA" sz="4000">
                <a:cs typeface=" Mitra" pitchFamily="2" charset="-78"/>
              </a:rPr>
              <a:t>قُلْ هُوَ اللَّهُ أَحَدٌ </a:t>
            </a:r>
            <a:endParaRPr lang="fa-IR" sz="4000">
              <a:cs typeface=" Mitra" pitchFamily="2" charset="-78"/>
            </a:endParaRPr>
          </a:p>
          <a:p>
            <a:pPr algn="just" rtl="1"/>
            <a:r>
              <a:rPr lang="fa-IR" sz="4000">
                <a:cs typeface=" Mitra" pitchFamily="2" charset="-78"/>
              </a:rPr>
              <a:t>3- </a:t>
            </a:r>
            <a:r>
              <a:rPr lang="ar-SA" sz="4000">
                <a:cs typeface=" Mitra" pitchFamily="2" charset="-78"/>
              </a:rPr>
              <a:t>اللَّهُ الصَّمَدُ</a:t>
            </a:r>
            <a:endParaRPr lang="fa-IR" sz="4000">
              <a:cs typeface=" Mitra" pitchFamily="2" charset="-78"/>
            </a:endParaRPr>
          </a:p>
          <a:p>
            <a:pPr algn="just" rtl="1"/>
            <a:r>
              <a:rPr lang="fa-IR" sz="4000">
                <a:cs typeface=" Mitra" pitchFamily="2" charset="-78"/>
              </a:rPr>
              <a:t>4-</a:t>
            </a:r>
            <a:r>
              <a:rPr lang="ar-SA" sz="4000">
                <a:cs typeface=" Mitra" pitchFamily="2" charset="-78"/>
              </a:rPr>
              <a:t> لَمْ يَلِدْ وَلَمْ يُولَدْ وَلَمْ يَكُن لَّهُ كُفُوًا أَحَدٌ</a:t>
            </a:r>
            <a:endParaRPr lang="en-US" sz="4000">
              <a:cs typeface=" Mitra" pitchFamily="2" charset="-78"/>
            </a:endParaRPr>
          </a:p>
        </p:txBody>
      </p:sp>
      <p:pic>
        <p:nvPicPr>
          <p:cNvPr id="95236" name="namaz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</p:spPr>
      </p:pic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52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523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4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6600">
                <a:solidFill>
                  <a:srgbClr val="00FFFF"/>
                </a:solidFill>
                <a:latin typeface="Thuluth 1" pitchFamily="2" charset="2"/>
                <a:cs typeface=" Mitra" pitchFamily="2" charset="-78"/>
              </a:rPr>
              <a:t>نکته : </a:t>
            </a:r>
          </a:p>
          <a:p>
            <a:pPr algn="just" rtl="1"/>
            <a:r>
              <a:rPr lang="fa-IR" sz="3500">
                <a:latin typeface="Thuluth 1" pitchFamily="2" charset="2"/>
                <a:cs typeface=" Mitra" pitchFamily="2" charset="-78"/>
              </a:rPr>
              <a:t>پ</a:t>
            </a:r>
            <a:r>
              <a:rPr lang="ar-SA" sz="3500">
                <a:latin typeface="Thuluth 1" pitchFamily="2" charset="2"/>
                <a:cs typeface=" Mitra" pitchFamily="2" charset="-78"/>
              </a:rPr>
              <a:t>سرها و مردان بايد نماز صبح و مغرب و عشا، حمد و سوره را (در رکعت اول و دوم) بلند بخوانند ولي دخترها وبانوان، اگر نا محرم صداي آنان را نشنوند مي توانند بلند بخوانند و در نماز ظهر عصر همه بايد حمد وسوره را آهسته بخوانند</a:t>
            </a:r>
            <a:r>
              <a:rPr lang="en-US" sz="3500">
                <a:latin typeface="Thuluth 1" pitchFamily="2" charset="2"/>
                <a:cs typeface=" Mitra" pitchFamily="2" charset="-78"/>
              </a:rPr>
              <a:t>.</a:t>
            </a:r>
          </a:p>
          <a:p>
            <a:endParaRPr lang="en-US" sz="350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421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421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138" y="333375"/>
            <a:ext cx="36417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939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939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7200">
                <a:cs typeface=" Mitra" pitchFamily="2" charset="-78"/>
              </a:rPr>
              <a:t>3- </a:t>
            </a:r>
            <a:r>
              <a:rPr lang="ar-SA" sz="7200">
                <a:cs typeface=" Mitra" pitchFamily="2" charset="-78"/>
              </a:rPr>
              <a:t>رکوع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042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042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3600">
                <a:cs typeface=" Mitra" pitchFamily="2" charset="-78"/>
              </a:rPr>
              <a:t>پ</a:t>
            </a:r>
            <a:r>
              <a:rPr lang="ar-SA" sz="3600">
                <a:cs typeface=" Mitra" pitchFamily="2" charset="-78"/>
              </a:rPr>
              <a:t>س از تمام شدن حمد وسوره سر به رکوع خم مي کنيم و دستها را به زانوها مي گذاريم و مي گوييم</a:t>
            </a:r>
            <a:r>
              <a:rPr lang="en-US" sz="3600">
                <a:cs typeface=" Mitra" pitchFamily="2" charset="-78"/>
              </a:rPr>
              <a:t>:</a:t>
            </a:r>
          </a:p>
          <a:p>
            <a:pPr algn="just" rtl="1"/>
            <a:r>
              <a:rPr lang="en-US" sz="3600">
                <a:solidFill>
                  <a:srgbClr val="00FFFF"/>
                </a:solidFill>
                <a:cs typeface=" Mitra" pitchFamily="2" charset="-78"/>
              </a:rPr>
              <a:t>"</a:t>
            </a:r>
            <a:r>
              <a:rPr lang="ar-SA" sz="3600">
                <a:solidFill>
                  <a:srgbClr val="00FFFF"/>
                </a:solidFill>
                <a:cs typeface=" Mitra" pitchFamily="2" charset="-78"/>
              </a:rPr>
              <a:t>سبحان ربي العظيم وبحمده</a:t>
            </a:r>
            <a:r>
              <a:rPr lang="en-US" sz="3600">
                <a:solidFill>
                  <a:srgbClr val="00FFFF"/>
                </a:solidFill>
                <a:cs typeface=" Mitra" pitchFamily="2" charset="-78"/>
              </a:rPr>
              <a:t>"</a:t>
            </a:r>
          </a:p>
          <a:p>
            <a:pPr algn="just" rtl="1"/>
            <a:r>
              <a:rPr lang="ar-SA" sz="3600">
                <a:cs typeface=" Mitra" pitchFamily="2" charset="-78"/>
              </a:rPr>
              <a:t>و يا مي گوييم: </a:t>
            </a:r>
            <a:endParaRPr lang="fa-IR" sz="3600">
              <a:cs typeface=" Mitra" pitchFamily="2" charset="-78"/>
            </a:endParaRPr>
          </a:p>
          <a:p>
            <a:pPr algn="just" rtl="1"/>
            <a:r>
              <a:rPr lang="ar-SA" sz="3600">
                <a:solidFill>
                  <a:srgbClr val="00FFFF"/>
                </a:solidFill>
                <a:cs typeface=" Mitra" pitchFamily="2" charset="-78"/>
              </a:rPr>
              <a:t>"سبحان الله، سبحان الله، سبحان الله</a:t>
            </a:r>
            <a:r>
              <a:rPr lang="en-US" sz="3600">
                <a:solidFill>
                  <a:srgbClr val="00FFFF"/>
                </a:solidFill>
                <a:cs typeface=" Mitra" pitchFamily="2" charset="-78"/>
              </a:rPr>
              <a:t>"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144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1446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رکوع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en-US" sz="4800">
                <a:cs typeface=" Mitra" pitchFamily="2" charset="-78"/>
              </a:rPr>
              <a:t>"</a:t>
            </a:r>
            <a:r>
              <a:rPr lang="ar-SA" sz="4800">
                <a:cs typeface=" Mitra" pitchFamily="2" charset="-78"/>
              </a:rPr>
              <a:t>سبحان ربي العظيم وبحمده</a:t>
            </a:r>
            <a:r>
              <a:rPr lang="en-US" sz="4800">
                <a:cs typeface=" Mitra" pitchFamily="2" charset="-78"/>
              </a:rPr>
              <a:t>"</a:t>
            </a:r>
          </a:p>
        </p:txBody>
      </p:sp>
      <p:pic>
        <p:nvPicPr>
          <p:cNvPr id="97284" name="roko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304800" cy="304800"/>
          </a:xfrm>
          <a:prstGeom prst="rect">
            <a:avLst/>
          </a:prstGeom>
          <a:noFill/>
        </p:spPr>
      </p:pic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72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728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404813"/>
            <a:ext cx="42306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451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451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END OF TIME (5)"/>
          <p:cNvPicPr>
            <a:picLocks noChangeAspect="1" noChangeArrowheads="1"/>
          </p:cNvPicPr>
          <p:nvPr/>
        </p:nvPicPr>
        <p:blipFill>
          <a:blip r:embed="rId2"/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117766" name="AutoShape 6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859" y="1126"/>
              <a:ext cx="176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4800" dirty="0">
                  <a:solidFill>
                    <a:srgbClr val="66FFFF"/>
                  </a:solidFill>
                  <a:cs typeface=" Mitra" pitchFamily="2" charset="-78"/>
                </a:rPr>
                <a:t>اذان و اقامه</a:t>
              </a:r>
              <a:endParaRPr lang="en-US" sz="4800" dirty="0">
                <a:solidFill>
                  <a:srgbClr val="66FFFF"/>
                </a:solidFill>
                <a:cs typeface=" Mitra" pitchFamily="2" charset="-78"/>
              </a:endParaRPr>
            </a:p>
          </p:txBody>
        </p:sp>
      </p:grpSp>
      <p:grpSp>
        <p:nvGrpSpPr>
          <p:cNvPr id="117769" name="Group 9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7770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7771" name="AutoShape 1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600">
                <a:cs typeface=" Mitra" pitchFamily="2" charset="-78"/>
              </a:rPr>
              <a:t>4- </a:t>
            </a:r>
            <a:r>
              <a:rPr lang="ar-SA" sz="6600">
                <a:cs typeface=" Mitra" pitchFamily="2" charset="-78"/>
              </a:rPr>
              <a:t>سجده</a:t>
            </a:r>
            <a:endParaRPr lang="en-US" sz="6600">
              <a:cs typeface=" Mitra" pitchFamily="2" charset="-78"/>
            </a:endParaRPr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554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554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3200">
                <a:cs typeface=" Mitra" pitchFamily="2" charset="-78"/>
              </a:rPr>
              <a:t>س</a:t>
            </a:r>
            <a:r>
              <a:rPr lang="ar-SA" sz="3200">
                <a:cs typeface=" Mitra" pitchFamily="2" charset="-78"/>
              </a:rPr>
              <a:t>پس سر از رکوع برداشته (مي ايستيم) و آنگاه به سجده مي رويم و هفت عضو بدن؛ يعني پيشاني، کف دو دست، سر زانوها و نوک انگشتان بزرگ پا را بر زمين گذاشته و مي گوييم</a:t>
            </a:r>
            <a:r>
              <a:rPr lang="en-US" sz="3200">
                <a:cs typeface=" Mitra" pitchFamily="2" charset="-78"/>
              </a:rPr>
              <a:t>:</a:t>
            </a:r>
          </a:p>
          <a:p>
            <a:pPr algn="just" rtl="1"/>
            <a:endParaRPr lang="en-US" sz="3200">
              <a:cs typeface=" Mitra" pitchFamily="2" charset="-78"/>
            </a:endParaRPr>
          </a:p>
          <a:p>
            <a:pPr algn="just" rtl="1"/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سبحان ربي الاعلي وبحمده</a:t>
            </a:r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</a:p>
          <a:p>
            <a:pPr algn="just" rtl="1"/>
            <a:endParaRPr lang="en-US" sz="3200">
              <a:solidFill>
                <a:srgbClr val="00FFFF"/>
              </a:solidFill>
              <a:cs typeface=" Mitra" pitchFamily="2" charset="-78"/>
            </a:endParaRPr>
          </a:p>
          <a:p>
            <a:pPr algn="just" rtl="1"/>
            <a:r>
              <a:rPr lang="ar-SA" sz="3200">
                <a:cs typeface=" Mitra" pitchFamily="2" charset="-78"/>
              </a:rPr>
              <a:t>يا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"سبحان الله"</a:t>
            </a:r>
            <a:r>
              <a:rPr lang="ar-SA" sz="3200">
                <a:cs typeface=" Mitra" pitchFamily="2" charset="-78"/>
              </a:rPr>
              <a:t> را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سه مرتبه</a:t>
            </a:r>
            <a:r>
              <a:rPr lang="ar-SA" sz="3200">
                <a:cs typeface=" Mitra" pitchFamily="2" charset="-78"/>
              </a:rPr>
              <a:t> تکرار مي کنيم</a:t>
            </a:r>
            <a:r>
              <a:rPr lang="en-US" sz="3200">
                <a:cs typeface=" Mitra" pitchFamily="2" charset="-78"/>
              </a:rPr>
              <a:t>.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656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6566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سجده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en-US" sz="4800">
                <a:cs typeface=" Mitra" pitchFamily="2" charset="-78"/>
              </a:rPr>
              <a:t>"</a:t>
            </a:r>
            <a:r>
              <a:rPr lang="ar-SA" sz="4800">
                <a:cs typeface=" Mitra" pitchFamily="2" charset="-78"/>
              </a:rPr>
              <a:t>سبحان ربي الاعلي وبحمده</a:t>
            </a:r>
            <a:r>
              <a:rPr lang="en-US" sz="4800">
                <a:cs typeface=" Mitra" pitchFamily="2" charset="-78"/>
              </a:rPr>
              <a:t>"</a:t>
            </a:r>
          </a:p>
        </p:txBody>
      </p:sp>
      <p:pic>
        <p:nvPicPr>
          <p:cNvPr id="98308" name="sajde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</p:spPr>
      </p:pic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831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8311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98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3" y="404813"/>
            <a:ext cx="53863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759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7591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*</a:t>
            </a:r>
            <a:r>
              <a:rPr lang="fa-IR" sz="6000">
                <a:cs typeface=" Mitra" pitchFamily="2" charset="-78"/>
              </a:rPr>
              <a:t> </a:t>
            </a:r>
            <a:r>
              <a:rPr lang="ar-SA" sz="6000">
                <a:cs typeface=" Mitra" pitchFamily="2" charset="-78"/>
              </a:rPr>
              <a:t>رکعت دوم</a:t>
            </a:r>
            <a:endParaRPr lang="en-US" sz="6000">
              <a:cs typeface=" Mitra" pitchFamily="2" charset="-78"/>
            </a:endParaRP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861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861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3600">
                <a:cs typeface=" Mitra" pitchFamily="2" charset="-78"/>
              </a:rPr>
              <a:t>پ</a:t>
            </a:r>
            <a:r>
              <a:rPr lang="ar-SA" sz="3600">
                <a:cs typeface=" Mitra" pitchFamily="2" charset="-78"/>
              </a:rPr>
              <a:t>س از تمام شدن رکعت اول نماز، بدون آن که صورت نماز به هم بخورد و يا فاصله اي ايجاد شود، از جا برخاسته، بار ديگر مي ايستيم و حمد و سوره را به همان ترتيبي که در رکعت اول نماز گفته شد، مي خوانيم</a:t>
            </a:r>
            <a:r>
              <a:rPr lang="en-US" sz="3600">
                <a:cs typeface=" Mitra" pitchFamily="2" charset="-78"/>
              </a:rPr>
              <a:t>.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963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963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7200">
                <a:cs typeface=" Mitra" pitchFamily="2" charset="-78"/>
              </a:rPr>
              <a:t>5- </a:t>
            </a:r>
            <a:r>
              <a:rPr lang="ar-SA" sz="7200">
                <a:cs typeface=" Mitra" pitchFamily="2" charset="-78"/>
              </a:rPr>
              <a:t>قنوت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271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2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3600">
                <a:cs typeface=" Mitra" pitchFamily="2" charset="-78"/>
              </a:rPr>
              <a:t>در رکعت دوم نمازهاي روزانه، بعد از تمام شدن حمد و سوره و قبل از رکوع، مستحب است، دستها را روبروي صورت گرفته ودعايي</a:t>
            </a:r>
            <a:r>
              <a:rPr lang="en-US" sz="3600">
                <a:cs typeface=" Mitra" pitchFamily="2" charset="-78"/>
              </a:rPr>
              <a:t> </a:t>
            </a:r>
            <a:r>
              <a:rPr lang="ar-SA" sz="3600">
                <a:cs typeface=" Mitra" pitchFamily="2" charset="-78"/>
              </a:rPr>
              <a:t>بخوانيم؛ اين عمل را </a:t>
            </a:r>
            <a:r>
              <a:rPr lang="ar-SA" sz="3600">
                <a:solidFill>
                  <a:srgbClr val="00FFFF"/>
                </a:solidFill>
                <a:cs typeface=" Mitra" pitchFamily="2" charset="-78"/>
              </a:rPr>
              <a:t>"قنوت"</a:t>
            </a:r>
            <a:r>
              <a:rPr lang="ar-SA" sz="3600">
                <a:cs typeface=" Mitra" pitchFamily="2" charset="-78"/>
              </a:rPr>
              <a:t> گويند</a:t>
            </a:r>
            <a:r>
              <a:rPr lang="en-US" sz="3600">
                <a:cs typeface=" Mitra" pitchFamily="2" charset="-78"/>
              </a:rPr>
              <a:t>.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373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قنوت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en-US" sz="4400">
                <a:cs typeface=" Mitra" pitchFamily="2" charset="-78"/>
              </a:rPr>
              <a:t>"</a:t>
            </a:r>
            <a:r>
              <a:rPr lang="ar-SA" sz="4400">
                <a:cs typeface=" Mitra" pitchFamily="2" charset="-78"/>
              </a:rPr>
              <a:t>ربنا آتنا في الدنيا حسنة وفي الاخرة حسن وقنا عذاب النار</a:t>
            </a:r>
            <a:r>
              <a:rPr lang="en-US" sz="4400">
                <a:cs typeface=" Mitra" pitchFamily="2" charset="-78"/>
              </a:rPr>
              <a:t>"</a:t>
            </a:r>
          </a:p>
        </p:txBody>
      </p:sp>
      <p:pic>
        <p:nvPicPr>
          <p:cNvPr id="96260" name="ghono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</p:spPr>
      </p:pic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626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6263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0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404813"/>
            <a:ext cx="33591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47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475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5400" dirty="0">
                <a:solidFill>
                  <a:srgbClr val="00FFFF"/>
                </a:solidFill>
                <a:cs typeface=" Mitra" pitchFamily="2" charset="-78"/>
              </a:rPr>
              <a:t>اذان و اقامه</a:t>
            </a:r>
            <a:endParaRPr lang="en-US" sz="5400" dirty="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3000">
                <a:solidFill>
                  <a:srgbClr val="00FFFF"/>
                </a:solidFill>
                <a:cs typeface=" Mitra" pitchFamily="2" charset="-78"/>
              </a:rPr>
              <a:t>مسأله916-</a:t>
            </a:r>
            <a:r>
              <a:rPr lang="ar-SA" sz="3000">
                <a:cs typeface=" Mitra" pitchFamily="2" charset="-78"/>
              </a:rPr>
              <a:t>براى مرد و زن مستحب است پيش از نمازهاى يوميه اذان و اقامه بگويند، ولى پيش از نماز عيد فطر و قربان مستحب است، ‏سه مرتبه بگويند:"الصّلاة". و در نمازهاى واجب ديگر سه مرتبه الصّلاة را به قصد رجاء بگويد</a:t>
            </a:r>
            <a:r>
              <a:rPr lang="en-US" sz="3000">
                <a:cs typeface=" Mitra" pitchFamily="2" charset="-78"/>
              </a:rPr>
              <a:t>.</a:t>
            </a:r>
          </a:p>
          <a:p>
            <a:pPr algn="just" rtl="1"/>
            <a:r>
              <a:rPr lang="ar-SA" sz="3000">
                <a:solidFill>
                  <a:srgbClr val="00FFFF"/>
                </a:solidFill>
                <a:cs typeface=" Mitra" pitchFamily="2" charset="-78"/>
              </a:rPr>
              <a:t>مسأله917-</a:t>
            </a:r>
            <a:r>
              <a:rPr lang="ar-SA" sz="3000">
                <a:cs typeface=" Mitra" pitchFamily="2" charset="-78"/>
              </a:rPr>
              <a:t>مستحب است در روز اولى كه بچه به دنيا مى‏آيد يا پيش از آنكه بندنافش بيفتد، در گوش راست او اذان و در گوش چپش اقامه بگويند</a:t>
            </a:r>
            <a:r>
              <a:rPr lang="en-US" sz="3000">
                <a:cs typeface=" Mitra" pitchFamily="2" charset="-78"/>
              </a:rPr>
              <a:t>.</a:t>
            </a:r>
          </a:p>
          <a:p>
            <a:pPr algn="just" rtl="1"/>
            <a:r>
              <a:rPr lang="ar-SA" sz="3000">
                <a:solidFill>
                  <a:srgbClr val="00FFFF"/>
                </a:solidFill>
                <a:cs typeface=" Mitra" pitchFamily="2" charset="-78"/>
              </a:rPr>
              <a:t>مسأله918-</a:t>
            </a:r>
            <a:r>
              <a:rPr lang="ar-SA" sz="3000">
                <a:cs typeface=" Mitra" pitchFamily="2" charset="-78"/>
              </a:rPr>
              <a:t>اذان هيجده جمله است</a:t>
            </a:r>
            <a:r>
              <a:rPr lang="en-US" sz="3000">
                <a:cs typeface=" Mitra" pitchFamily="2" charset="-78"/>
              </a:rPr>
              <a:t>:</a:t>
            </a: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878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8790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7200">
                <a:cs typeface=" Mitra" pitchFamily="2" charset="-78"/>
              </a:rPr>
              <a:t>6- </a:t>
            </a:r>
            <a:r>
              <a:rPr lang="ar-SA" sz="7200">
                <a:cs typeface=" Mitra" pitchFamily="2" charset="-78"/>
              </a:rPr>
              <a:t>تشهد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578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578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3600">
                <a:cs typeface=" Mitra" pitchFamily="2" charset="-78"/>
              </a:rPr>
              <a:t>در </a:t>
            </a:r>
            <a:r>
              <a:rPr lang="ar-SA" sz="3600">
                <a:cs typeface=" Mitra" pitchFamily="2" charset="-78"/>
              </a:rPr>
              <a:t>رکعت دوم هر نماز، پس از تمام شدن سجده دوم بايد در حالي که رو به قبله نشسته ايم "تشهد" </a:t>
            </a:r>
            <a:r>
              <a:rPr lang="fa-IR" sz="3600">
                <a:cs typeface=" Mitra" pitchFamily="2" charset="-78"/>
              </a:rPr>
              <a:t>می </a:t>
            </a:r>
            <a:r>
              <a:rPr lang="ar-SA" sz="3600">
                <a:cs typeface=" Mitra" pitchFamily="2" charset="-78"/>
              </a:rPr>
              <a:t>خوانيم؛</a:t>
            </a:r>
            <a:endParaRPr lang="en-US" sz="3600">
              <a:cs typeface=" Mitra" pitchFamily="2" charset="-78"/>
            </a:endParaRP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680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6806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تشهد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en-US" sz="4000">
                <a:cs typeface=" Mitra" pitchFamily="2" charset="-78"/>
              </a:rPr>
              <a:t>"</a:t>
            </a:r>
            <a:r>
              <a:rPr lang="ar-SA" sz="4000">
                <a:cs typeface=" Mitra" pitchFamily="2" charset="-78"/>
              </a:rPr>
              <a:t>اشهد ان لا اله الا الله وحده لا شريک له </a:t>
            </a:r>
            <a:r>
              <a:rPr lang="ar-SA" sz="5400">
                <a:cs typeface=" Mitra" pitchFamily="2" charset="-78"/>
              </a:rPr>
              <a:t>و اشهد ان محمدا عبده ورسوله</a:t>
            </a:r>
            <a:r>
              <a:rPr lang="en-US" sz="5400">
                <a:cs typeface=" Mitra" pitchFamily="2" charset="-78"/>
              </a:rPr>
              <a:t> </a:t>
            </a:r>
          </a:p>
          <a:p>
            <a:pPr algn="just" rtl="1"/>
            <a:r>
              <a:rPr lang="ar-SA" sz="4000">
                <a:cs typeface=" Mitra" pitchFamily="2" charset="-78"/>
              </a:rPr>
              <a:t>اللهم صل علي محمد وال محمد</a:t>
            </a:r>
            <a:r>
              <a:rPr lang="en-US" sz="4000">
                <a:cs typeface=" Mitra" pitchFamily="2" charset="-78"/>
              </a:rPr>
              <a:t>"</a:t>
            </a:r>
          </a:p>
        </p:txBody>
      </p:sp>
      <p:pic>
        <p:nvPicPr>
          <p:cNvPr id="105476" name="tashaho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</p:spPr>
      </p:pic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547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47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404813"/>
            <a:ext cx="34051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469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469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4695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600">
                <a:solidFill>
                  <a:srgbClr val="00FFFF"/>
                </a:solidFill>
                <a:latin typeface="Thuluth 1" pitchFamily="2" charset="2"/>
                <a:cs typeface=" Mitra" pitchFamily="2" charset="-78"/>
              </a:rPr>
              <a:t>*</a:t>
            </a:r>
            <a:r>
              <a:rPr lang="fa-IR" sz="6600">
                <a:latin typeface="Thuluth 1" pitchFamily="2" charset="2"/>
                <a:cs typeface=" Mitra" pitchFamily="2" charset="-78"/>
              </a:rPr>
              <a:t> </a:t>
            </a:r>
            <a:r>
              <a:rPr lang="ar-SA" sz="6600">
                <a:latin typeface="Thuluth 1" pitchFamily="2" charset="2"/>
                <a:cs typeface=" Mitra" pitchFamily="2" charset="-78"/>
              </a:rPr>
              <a:t>رکعت سوم</a:t>
            </a:r>
            <a:endParaRPr lang="en-US" sz="6600">
              <a:latin typeface="Thuluth 1" pitchFamily="2" charset="2"/>
              <a:cs typeface=" Mitra" pitchFamily="2" charset="-78"/>
            </a:endParaRPr>
          </a:p>
        </p:txBody>
      </p:sp>
      <p:grpSp>
        <p:nvGrpSpPr>
          <p:cNvPr id="83974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8397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397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3200">
                <a:cs typeface=" Mitra" pitchFamily="2" charset="-78"/>
              </a:rPr>
              <a:t>رکعت سوم نماز هم مانند رکعت دوم است، با اين تفاوت که در رکعت دوم بايد با حمد و سوره بخوانيم، ولي در رکعت سوم، سوره و قنوت ندارد و فقط "حمد" را مي خوانيم و يا به جاي حمد، سه مرتبه مي گوييم</a:t>
            </a:r>
            <a:r>
              <a:rPr lang="en-US" sz="3200">
                <a:cs typeface=" Mitra" pitchFamily="2" charset="-78"/>
              </a:rPr>
              <a:t>:</a:t>
            </a:r>
          </a:p>
          <a:p>
            <a:pPr algn="just" rtl="1"/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سُبحانَ اللهِ والحَمدُ للهِ وَلا اِلهَ الاّ اللهُ واللهُ اکبرُ</a:t>
            </a:r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</a:p>
          <a:p>
            <a:pPr algn="just" rtl="1"/>
            <a:r>
              <a:rPr lang="ar-SA" sz="3200">
                <a:cs typeface=" Mitra" pitchFamily="2" charset="-78"/>
              </a:rPr>
              <a:t>پس اگز نماز مغرب مي خوانيم، بايد بعد از سجده دوم (در رکعت سوم)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تشهد</a:t>
            </a:r>
            <a:r>
              <a:rPr lang="ar-SA" sz="3200">
                <a:cs typeface=" Mitra" pitchFamily="2" charset="-78"/>
              </a:rPr>
              <a:t> بخوانيم وبا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سلام</a:t>
            </a:r>
            <a:r>
              <a:rPr lang="ar-SA" sz="3200">
                <a:cs typeface=" Mitra" pitchFamily="2" charset="-78"/>
              </a:rPr>
              <a:t>، نماز را پايان دهيم</a:t>
            </a:r>
            <a:r>
              <a:rPr lang="en-US" sz="3200">
                <a:cs typeface=" Mitra" pitchFamily="2" charset="-78"/>
              </a:rPr>
              <a:t>.</a:t>
            </a: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8499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499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5400">
                <a:cs typeface=" Mitra" pitchFamily="2" charset="-78"/>
              </a:rPr>
              <a:t>7- تسبیحات اربعه</a:t>
            </a:r>
            <a:endParaRPr lang="en-US" sz="5400">
              <a:cs typeface=" Mitra" pitchFamily="2" charset="-78"/>
            </a:endParaRP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9933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933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تسبیحات اربعه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en-US" sz="5400">
                <a:cs typeface=" Mitra" pitchFamily="2" charset="-78"/>
              </a:rPr>
              <a:t>"</a:t>
            </a:r>
            <a:r>
              <a:rPr lang="ar-SA" sz="5400">
                <a:cs typeface=" Mitra" pitchFamily="2" charset="-78"/>
              </a:rPr>
              <a:t>سُبحانَ اللهِ والحَمدُ للهِ وَلا اِلهَ الاّ اللهُ واللهُ اکبرُ</a:t>
            </a:r>
            <a:r>
              <a:rPr lang="en-US" sz="5400">
                <a:cs typeface=" Mitra" pitchFamily="2" charset="-78"/>
              </a:rPr>
              <a:t>"</a:t>
            </a:r>
          </a:p>
          <a:p>
            <a:pPr algn="ctr" rtl="1"/>
            <a:endParaRPr lang="en-US" sz="4800"/>
          </a:p>
        </p:txBody>
      </p:sp>
      <p:pic>
        <p:nvPicPr>
          <p:cNvPr id="104452" name="tasbi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304800" cy="304800"/>
          </a:xfrm>
          <a:prstGeom prst="rect">
            <a:avLst/>
          </a:prstGeom>
          <a:noFill/>
        </p:spPr>
      </p:pic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44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455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0" fill="hold"/>
                                        <p:tgtEl>
                                          <p:spTgt spid="104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138" y="333375"/>
            <a:ext cx="36417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571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571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*</a:t>
            </a:r>
            <a:r>
              <a:rPr lang="fa-IR" sz="5400">
                <a:cs typeface=" Mitra" pitchFamily="2" charset="-78"/>
              </a:rPr>
              <a:t> </a:t>
            </a:r>
            <a:r>
              <a:rPr lang="ar-SA" sz="5400">
                <a:cs typeface=" Mitra" pitchFamily="2" charset="-78"/>
              </a:rPr>
              <a:t>رکعت چهارم</a:t>
            </a:r>
            <a:endParaRPr lang="en-US" sz="5400">
              <a:cs typeface=" Mitra" pitchFamily="2" charset="-78"/>
            </a:endParaRPr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8602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602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5400" dirty="0">
                <a:solidFill>
                  <a:srgbClr val="00FFFF"/>
                </a:solidFill>
                <a:cs typeface=" Mitra" pitchFamily="2" charset="-78"/>
              </a:rPr>
              <a:t>اذان </a:t>
            </a:r>
            <a:endParaRPr lang="en-US" sz="5400" dirty="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>
                <a:cs typeface=" Mitra" pitchFamily="2" charset="-78"/>
              </a:rPr>
              <a:t>الله اكبر </a:t>
            </a:r>
            <a:r>
              <a:rPr lang="en-US">
                <a:cs typeface=" Mitra" pitchFamily="2" charset="-78"/>
              </a:rPr>
              <a:t>               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چهار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  <a:p>
            <a:pPr algn="r" rtl="1"/>
            <a:r>
              <a:rPr lang="ar-SA">
                <a:cs typeface=" Mitra" pitchFamily="2" charset="-78"/>
              </a:rPr>
              <a:t>اشهد ان لا اله الا الله</a:t>
            </a:r>
            <a:r>
              <a:rPr lang="en-US">
                <a:cs typeface=" Mitra" pitchFamily="2" charset="-78"/>
              </a:rPr>
              <a:t> </a:t>
            </a:r>
            <a:r>
              <a:rPr lang="fa-IR">
                <a:cs typeface=" Mitra" pitchFamily="2" charset="-78"/>
              </a:rPr>
              <a:t>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cs typeface=" Mitra" pitchFamily="2" charset="-78"/>
            </a:endParaRPr>
          </a:p>
          <a:p>
            <a:pPr algn="r" rtl="1"/>
            <a:r>
              <a:rPr lang="ar-SA">
                <a:cs typeface=" Mitra" pitchFamily="2" charset="-78"/>
              </a:rPr>
              <a:t>اشهد ان محمداً رسول الله</a:t>
            </a:r>
            <a:r>
              <a:rPr lang="en-US">
                <a:cs typeface=" Mitra" pitchFamily="2" charset="-78"/>
              </a:rPr>
              <a:t> </a:t>
            </a:r>
            <a:r>
              <a:rPr lang="fa-IR">
                <a:cs typeface=" Mitra" pitchFamily="2" charset="-78"/>
              </a:rPr>
              <a:t> </a:t>
            </a:r>
            <a:r>
              <a:rPr lang="en-US">
                <a:cs typeface=" Mitra" pitchFamily="2" charset="-78"/>
              </a:rPr>
              <a:t>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  <a:p>
            <a:pPr algn="r" rtl="1"/>
            <a:r>
              <a:rPr lang="ar-SA">
                <a:cs typeface=" Mitra" pitchFamily="2" charset="-78"/>
              </a:rPr>
              <a:t>حى على الصلاه</a:t>
            </a:r>
            <a:r>
              <a:rPr lang="en-US">
                <a:cs typeface=" Mitra" pitchFamily="2" charset="-78"/>
              </a:rPr>
              <a:t> </a:t>
            </a:r>
            <a:r>
              <a:rPr lang="fa-IR">
                <a:cs typeface=" Mitra" pitchFamily="2" charset="-78"/>
              </a:rPr>
              <a:t>         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  <a:p>
            <a:pPr algn="r" rtl="1"/>
            <a:r>
              <a:rPr lang="en-US">
                <a:cs typeface=" Mitra" pitchFamily="2" charset="-78"/>
              </a:rPr>
              <a:t> </a:t>
            </a:r>
            <a:r>
              <a:rPr lang="ar-SA">
                <a:cs typeface=" Mitra" pitchFamily="2" charset="-78"/>
              </a:rPr>
              <a:t>حى على الفلاح</a:t>
            </a:r>
            <a:r>
              <a:rPr lang="en-US">
                <a:cs typeface=" Mitra" pitchFamily="2" charset="-78"/>
              </a:rPr>
              <a:t> </a:t>
            </a:r>
            <a:r>
              <a:rPr lang="fa-IR">
                <a:cs typeface=" Mitra" pitchFamily="2" charset="-78"/>
              </a:rPr>
              <a:t>        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  <a:p>
            <a:pPr algn="r" rtl="1"/>
            <a:r>
              <a:rPr lang="ar-SA">
                <a:cs typeface=" Mitra" pitchFamily="2" charset="-78"/>
              </a:rPr>
              <a:t>حى على خير العمل</a:t>
            </a:r>
            <a:r>
              <a:rPr lang="en-US">
                <a:cs typeface=" Mitra" pitchFamily="2" charset="-78"/>
              </a:rPr>
              <a:t> </a:t>
            </a:r>
            <a:r>
              <a:rPr lang="fa-IR">
                <a:cs typeface=" Mitra" pitchFamily="2" charset="-78"/>
              </a:rPr>
              <a:t>   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  <a:p>
            <a:pPr algn="r" rtl="1"/>
            <a:r>
              <a:rPr lang="ar-SA">
                <a:cs typeface=" Mitra" pitchFamily="2" charset="-78"/>
              </a:rPr>
              <a:t>الله اكبر</a:t>
            </a:r>
            <a:r>
              <a:rPr lang="fa-IR">
                <a:cs typeface=" Mitra" pitchFamily="2" charset="-78"/>
              </a:rPr>
              <a:t>                    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  <a:p>
            <a:pPr algn="r" rtl="1"/>
            <a:r>
              <a:rPr lang="en-US">
                <a:cs typeface=" Mitra" pitchFamily="2" charset="-78"/>
              </a:rPr>
              <a:t> </a:t>
            </a:r>
            <a:r>
              <a:rPr lang="ar-SA">
                <a:cs typeface=" Mitra" pitchFamily="2" charset="-78"/>
              </a:rPr>
              <a:t>لا اله الا الله </a:t>
            </a:r>
            <a:r>
              <a:rPr lang="fa-IR">
                <a:cs typeface=" Mitra" pitchFamily="2" charset="-78"/>
              </a:rPr>
              <a:t>                                      </a:t>
            </a:r>
            <a:r>
              <a:rPr lang="ar-SA">
                <a:solidFill>
                  <a:srgbClr val="00FFFF"/>
                </a:solidFill>
                <a:cs typeface=" Mitra" pitchFamily="2" charset="-78"/>
              </a:rPr>
              <a:t>دو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</p:txBody>
      </p:sp>
      <p:pic>
        <p:nvPicPr>
          <p:cNvPr id="120836" name="az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304800" cy="304800"/>
          </a:xfrm>
          <a:prstGeom prst="rect">
            <a:avLst/>
          </a:prstGeom>
          <a:noFill/>
        </p:spPr>
      </p:pic>
      <p:grpSp>
        <p:nvGrpSpPr>
          <p:cNvPr id="12083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208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083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3" fill="hold"/>
                                        <p:tgtEl>
                                          <p:spTgt spid="120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6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3200">
                <a:cs typeface=" Mitra" pitchFamily="2" charset="-78"/>
              </a:rPr>
              <a:t>اگ</a:t>
            </a:r>
            <a:r>
              <a:rPr lang="ar-SA" sz="3200">
                <a:cs typeface=" Mitra" pitchFamily="2" charset="-78"/>
              </a:rPr>
              <a:t>ر نمازي که مي خوانيم چهار رکعتي باشد؛ يعني: نماز ظهر يا عصر يا عشا؛ پس از سجده ها (در رکعت سوم) بدون آن که تشهد يا سلام را بخوانيم، مي ايستيم و رکعت چهارم را مانند رکعت سوم انجام مي دهيم و در پايان نماز؛ يعني پس از سجده دوم مي نشينيم و تشهد و سلام را مي خوانيم و نماز را تمام مي کنيم</a:t>
            </a:r>
            <a:r>
              <a:rPr lang="en-US" sz="3200">
                <a:cs typeface=" Mitra" pitchFamily="2" charset="-78"/>
              </a:rPr>
              <a:t>.</a:t>
            </a: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8909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909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7200">
                <a:cs typeface=" Mitra" pitchFamily="2" charset="-78"/>
              </a:rPr>
              <a:t>7- </a:t>
            </a:r>
            <a:r>
              <a:rPr lang="ar-SA" sz="7200">
                <a:cs typeface=" Mitra" pitchFamily="2" charset="-78"/>
              </a:rPr>
              <a:t>سلام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1380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1381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lnSpc>
                <a:spcPct val="90000"/>
              </a:lnSpc>
            </a:pPr>
            <a:r>
              <a:rPr lang="fa-IR" sz="4000">
                <a:cs typeface=" Mitra" pitchFamily="2" charset="-78"/>
              </a:rPr>
              <a:t>ت</a:t>
            </a:r>
            <a:r>
              <a:rPr lang="ar-SA" sz="4000">
                <a:cs typeface=" Mitra" pitchFamily="2" charset="-78"/>
              </a:rPr>
              <a:t>ا اينجا رکعت دوم نماز هم تمام مي شود و اگر نماز دو رکعتي باشد؛ مانند نماز صبح، بعد از تشهد، با گفتن سلام، نماز را تمام مي کنيم؛ يعني مي گوييم</a:t>
            </a:r>
            <a:r>
              <a:rPr lang="en-US" sz="4000">
                <a:cs typeface=" Mitra" pitchFamily="2" charset="-78"/>
              </a:rPr>
              <a:t>:</a:t>
            </a:r>
          </a:p>
          <a:p>
            <a:pPr algn="just" rtl="1">
              <a:lnSpc>
                <a:spcPct val="90000"/>
              </a:lnSpc>
            </a:pPr>
            <a:endParaRPr lang="en-US" sz="4000">
              <a:cs typeface=" Mitra" pitchFamily="2" charset="-78"/>
            </a:endParaRP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2404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2405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سلام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4000">
                <a:cs typeface=" Mitra" pitchFamily="2" charset="-78"/>
              </a:rPr>
              <a:t>السلام عليک ايها النبي ورحمة الله وبرکاته</a:t>
            </a:r>
            <a:r>
              <a:rPr lang="en-US" sz="4000">
                <a:cs typeface=" Mitra" pitchFamily="2" charset="-78"/>
              </a:rPr>
              <a:t> </a:t>
            </a:r>
          </a:p>
          <a:p>
            <a:pPr algn="just" rtl="1"/>
            <a:r>
              <a:rPr lang="ar-SA" sz="4000">
                <a:cs typeface=" Mitra" pitchFamily="2" charset="-78"/>
              </a:rPr>
              <a:t>السلام علينا وعلي عباد الله الصالحين</a:t>
            </a:r>
            <a:endParaRPr lang="en-US" sz="4000">
              <a:cs typeface=" Mitra" pitchFamily="2" charset="-78"/>
            </a:endParaRPr>
          </a:p>
          <a:p>
            <a:pPr algn="just" rtl="1"/>
            <a:r>
              <a:rPr lang="ar-SA" sz="4000">
                <a:cs typeface=" Mitra" pitchFamily="2" charset="-78"/>
              </a:rPr>
              <a:t>السلام عليکم ورحمة الله وبرکاته</a:t>
            </a:r>
            <a:endParaRPr lang="en-US" sz="4000">
              <a:cs typeface=" Mitra" pitchFamily="2" charset="-78"/>
            </a:endParaRPr>
          </a:p>
          <a:p>
            <a:endParaRPr lang="en-US" sz="3600"/>
          </a:p>
        </p:txBody>
      </p:sp>
      <p:pic>
        <p:nvPicPr>
          <p:cNvPr id="106500" name="sala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</p:spPr>
      </p:pic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65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503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0" fill="hold"/>
                                        <p:tgtEl>
                                          <p:spTgt spid="106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0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404813"/>
            <a:ext cx="34051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3432" name="Group 8"/>
          <p:cNvGrpSpPr>
            <a:grpSpLocks/>
          </p:cNvGrpSpPr>
          <p:nvPr/>
        </p:nvGrpSpPr>
        <p:grpSpPr bwMode="auto">
          <a:xfrm>
            <a:off x="1195388" y="5949950"/>
            <a:ext cx="1360487" cy="665163"/>
            <a:chOff x="753" y="3748"/>
            <a:chExt cx="857" cy="419"/>
          </a:xfrm>
        </p:grpSpPr>
        <p:sp>
          <p:nvSpPr>
            <p:cNvPr id="103429" name="AutoShap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430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2400" b="1">
                  <a:solidFill>
                    <a:srgbClr val="00FFFF"/>
                  </a:solidFill>
                  <a:cs typeface=" Mitra" pitchFamily="2" charset="-78"/>
                </a:rPr>
                <a:t>بازگشت</a:t>
              </a:r>
              <a:r>
                <a:rPr lang="fa-IR" sz="2000" b="1">
                  <a:solidFill>
                    <a:srgbClr val="00FFFF"/>
                  </a:solidFill>
                  <a:cs typeface=" Mitra" pitchFamily="2" charset="-78"/>
                </a:rPr>
                <a:t> </a:t>
              </a:r>
              <a:endParaRPr lang="en-US" sz="2000" b="1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sp>
        <p:nvSpPr>
          <p:cNvPr id="103435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ND OF TIME (5)"/>
          <p:cNvPicPr>
            <a:picLocks noChangeAspect="1" noChangeArrowheads="1"/>
          </p:cNvPicPr>
          <p:nvPr/>
        </p:nvPicPr>
        <p:blipFill>
          <a:blip r:embed="rId2"/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107524" name="AutoShape 4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525" name="Text Box 5"/>
            <p:cNvSpPr txBox="1">
              <a:spLocks noChangeArrowheads="1"/>
            </p:cNvSpPr>
            <p:nvPr/>
          </p:nvSpPr>
          <p:spPr bwMode="auto">
            <a:xfrm>
              <a:off x="930" y="1026"/>
              <a:ext cx="1587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7200">
                  <a:solidFill>
                    <a:srgbClr val="66FFFF"/>
                  </a:solidFill>
                  <a:cs typeface=" Mitra" pitchFamily="2" charset="-78"/>
                </a:rPr>
                <a:t>تیمم </a:t>
              </a:r>
              <a:endParaRPr lang="en-US" sz="7200">
                <a:solidFill>
                  <a:srgbClr val="66FFFF"/>
                </a:solidFill>
                <a:cs typeface=" Mitra" pitchFamily="2" charset="-78"/>
              </a:endParaRPr>
            </a:p>
          </p:txBody>
        </p:sp>
      </p:grpSp>
      <p:grpSp>
        <p:nvGrpSpPr>
          <p:cNvPr id="107526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752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52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نکته :</a:t>
            </a:r>
            <a:r>
              <a:rPr lang="fa-IR" sz="5400">
                <a:solidFill>
                  <a:srgbClr val="00FFFF"/>
                </a:solidFill>
                <a:cs typeface="Times New Roman" pitchFamily="18" charset="0"/>
              </a:rPr>
              <a:t>‌</a:t>
            </a:r>
            <a:endParaRPr lang="en-US" sz="54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4400">
                <a:cs typeface=" Mitra" pitchFamily="2" charset="-78"/>
              </a:rPr>
              <a:t>ح</a:t>
            </a:r>
            <a:r>
              <a:rPr lang="ar-SA" sz="4400">
                <a:cs typeface=" Mitra" pitchFamily="2" charset="-78"/>
              </a:rPr>
              <a:t>ضرت علي (ع) از تيمم کردن بر خاکهاي کنار کوچه ها (که معمولا آلوده است) نهي کرد</a:t>
            </a:r>
            <a:r>
              <a:rPr lang="en-US" sz="4400">
                <a:cs typeface=" Mitra" pitchFamily="2" charset="-78"/>
              </a:rPr>
              <a:t>.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854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550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cs typeface=" Mitra" pitchFamily="2" charset="-78"/>
              </a:rPr>
              <a:t>1- </a:t>
            </a:r>
            <a:r>
              <a:rPr lang="ar-SA" sz="4000">
                <a:cs typeface=" Mitra" pitchFamily="2" charset="-78"/>
              </a:rPr>
              <a:t>زدن کف دو دست بر زمين</a:t>
            </a:r>
            <a:endParaRPr lang="en-US" sz="4000">
              <a:cs typeface=" Mitra" pitchFamily="2" charset="-78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1612900"/>
            <a:ext cx="34893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957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57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cs typeface=" Mitra" pitchFamily="2" charset="-78"/>
              </a:rPr>
              <a:t>2-</a:t>
            </a:r>
            <a:r>
              <a:rPr lang="ar-SA" sz="4000">
                <a:cs typeface=" Mitra" pitchFamily="2" charset="-78"/>
              </a:rPr>
              <a:t>کشيدن دستها بر پيشاني و دو طرف آن</a:t>
            </a:r>
            <a:endParaRPr lang="en-US" sz="4000">
              <a:cs typeface=" Mitra" pitchFamily="2" charset="-78"/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1628775"/>
            <a:ext cx="31670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059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059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 Mitra" pitchFamily="2" charset="-78"/>
              </a:rPr>
              <a:t>3- </a:t>
            </a:r>
            <a:r>
              <a:rPr lang="ar-SA">
                <a:cs typeface=" Mitra" pitchFamily="2" charset="-78"/>
              </a:rPr>
              <a:t>کشيدن دست چپ بر دست راست</a:t>
            </a:r>
            <a:endParaRPr lang="en-US">
              <a:cs typeface=" Mitra" pitchFamily="2" charset="-78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3629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162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622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5400" dirty="0">
                <a:solidFill>
                  <a:srgbClr val="00FFFF"/>
                </a:solidFill>
                <a:cs typeface=" Mitra" pitchFamily="2" charset="-78"/>
              </a:rPr>
              <a:t>اقامه </a:t>
            </a:r>
            <a:endParaRPr lang="en-US" sz="5400" dirty="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z="3200" dirty="0">
                <a:cs typeface=" Mitra" pitchFamily="2" charset="-78"/>
              </a:rPr>
              <a:t>مسأله919-اشهد انّ علياً ولى الله جزو اذان و اقامه نيست، ولى خوب است بعداز اشهد انّ محمداً رسول الله به قصد قربت گفته شود</a:t>
            </a:r>
            <a:r>
              <a:rPr lang="en-US" sz="3200" dirty="0">
                <a:cs typeface=" Mitra" pitchFamily="2" charset="-78"/>
              </a:rPr>
              <a:t>.</a:t>
            </a:r>
          </a:p>
          <a:p>
            <a:pPr algn="just" rtl="1"/>
            <a:r>
              <a:rPr lang="fa-IR" sz="4800" dirty="0">
                <a:solidFill>
                  <a:srgbClr val="00FFFF"/>
                </a:solidFill>
                <a:cs typeface=" Mitra" pitchFamily="2" charset="-78"/>
              </a:rPr>
              <a:t>نکته : </a:t>
            </a:r>
            <a:endParaRPr lang="en-US" sz="4800" dirty="0">
              <a:solidFill>
                <a:srgbClr val="00FFFF"/>
              </a:solidFill>
              <a:cs typeface=" Mitra" pitchFamily="2" charset="-78"/>
            </a:endParaRPr>
          </a:p>
          <a:p>
            <a:pPr algn="just" rtl="1"/>
            <a:r>
              <a:rPr lang="ar-SA" sz="3200" dirty="0">
                <a:cs typeface=" Mitra" pitchFamily="2" charset="-78"/>
              </a:rPr>
              <a:t>اقامه هفده جمله است ‏يعنى</a:t>
            </a:r>
            <a:r>
              <a:rPr lang="en-US" sz="3200" dirty="0">
                <a:cs typeface=" Mitra" pitchFamily="2" charset="-78"/>
              </a:rPr>
              <a:t> :</a:t>
            </a:r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2186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1862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 Mitra" pitchFamily="2" charset="-78"/>
              </a:rPr>
              <a:t>4- </a:t>
            </a:r>
            <a:r>
              <a:rPr lang="ar-SA">
                <a:cs typeface=" Mitra" pitchFamily="2" charset="-78"/>
              </a:rPr>
              <a:t>کشيدن دست راست بر دست چپ</a:t>
            </a:r>
            <a:endParaRPr lang="en-US">
              <a:cs typeface=" Mitra" pitchFamily="2" charset="-78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650" y="1589088"/>
            <a:ext cx="37687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47" name="Group 7"/>
          <p:cNvGrpSpPr>
            <a:grpSpLocks/>
          </p:cNvGrpSpPr>
          <p:nvPr/>
        </p:nvGrpSpPr>
        <p:grpSpPr bwMode="auto">
          <a:xfrm>
            <a:off x="1195388" y="5949950"/>
            <a:ext cx="1360487" cy="665163"/>
            <a:chOff x="753" y="3748"/>
            <a:chExt cx="857" cy="419"/>
          </a:xfrm>
        </p:grpSpPr>
        <p:sp>
          <p:nvSpPr>
            <p:cNvPr id="112645" name="AutoShap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646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2400" b="1">
                  <a:solidFill>
                    <a:srgbClr val="00FFFF"/>
                  </a:solidFill>
                  <a:cs typeface=" Mitra" pitchFamily="2" charset="-78"/>
                </a:rPr>
                <a:t>بازگشت</a:t>
              </a:r>
              <a:r>
                <a:rPr lang="fa-IR" sz="2000" b="1">
                  <a:solidFill>
                    <a:srgbClr val="00FFFF"/>
                  </a:solidFill>
                  <a:cs typeface=" Mitra" pitchFamily="2" charset="-78"/>
                </a:rPr>
                <a:t> </a:t>
              </a:r>
              <a:endParaRPr lang="en-US" sz="2000" b="1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  <p:grpSp>
        <p:nvGrpSpPr>
          <p:cNvPr id="112651" name="Group 11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2652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653" name="AutoShape 1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اقامه </a:t>
            </a:r>
            <a:endParaRPr lang="en-US" sz="54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>
                <a:latin typeface="Terafik" pitchFamily="2" charset="0"/>
                <a:cs typeface=" Mitra" pitchFamily="2" charset="-78"/>
              </a:rPr>
              <a:t>الله اكبر</a:t>
            </a:r>
            <a:r>
              <a:rPr lang="en-US">
                <a:latin typeface="Terafik" pitchFamily="2" charset="0"/>
                <a:cs typeface=" Mitra" pitchFamily="2" charset="-78"/>
              </a:rPr>
              <a:t>                    </a:t>
            </a:r>
            <a:r>
              <a:rPr lang="fa-IR">
                <a:latin typeface="Terafik" pitchFamily="2" charset="0"/>
                <a:cs typeface=" Mitra" pitchFamily="2" charset="-78"/>
              </a:rPr>
              <a:t>        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</a:t>
            </a:r>
            <a:r>
              <a:rPr lang="fa-IR">
                <a:latin typeface="Terafik" pitchFamily="2" charset="0"/>
                <a:cs typeface=" Mitra" pitchFamily="2" charset="-78"/>
              </a:rPr>
              <a:t> </a:t>
            </a:r>
            <a:endParaRPr lang="en-US">
              <a:latin typeface="Terafik" pitchFamily="2" charset="0"/>
              <a:cs typeface=" Mitra" pitchFamily="2" charset="-78"/>
            </a:endParaRPr>
          </a:p>
          <a:p>
            <a:pPr algn="r" rtl="1"/>
            <a:r>
              <a:rPr lang="ar-SA">
                <a:latin typeface="Terafik" pitchFamily="2" charset="0"/>
                <a:cs typeface=" Mitra" pitchFamily="2" charset="-78"/>
              </a:rPr>
              <a:t>اشهد ان لا اله الا الله</a:t>
            </a:r>
            <a:r>
              <a:rPr lang="fa-IR">
                <a:latin typeface="Terafik" pitchFamily="2" charset="0"/>
                <a:cs typeface=" Mitra" pitchFamily="2" charset="-78"/>
              </a:rPr>
              <a:t>         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</a:t>
            </a:r>
            <a:r>
              <a:rPr lang="fa-IR">
                <a:latin typeface="Terafik" pitchFamily="2" charset="0"/>
                <a:cs typeface=" Mitra" pitchFamily="2" charset="-78"/>
              </a:rPr>
              <a:t> </a:t>
            </a:r>
            <a:endParaRPr lang="en-US">
              <a:latin typeface="Terafik" pitchFamily="2" charset="0"/>
              <a:cs typeface=" Mitra" pitchFamily="2" charset="-78"/>
            </a:endParaRPr>
          </a:p>
          <a:p>
            <a:pPr algn="r" rtl="1"/>
            <a:r>
              <a:rPr lang="ar-SA">
                <a:latin typeface="Terafik" pitchFamily="2" charset="0"/>
                <a:cs typeface=" Mitra" pitchFamily="2" charset="-78"/>
              </a:rPr>
              <a:t>اشهد ان محمداً رسول الله</a:t>
            </a:r>
            <a:r>
              <a:rPr lang="en-US">
                <a:latin typeface="Terafik" pitchFamily="2" charset="0"/>
                <a:cs typeface=" Mitra" pitchFamily="2" charset="-78"/>
              </a:rPr>
              <a:t> </a:t>
            </a:r>
            <a:r>
              <a:rPr lang="fa-IR">
                <a:latin typeface="Terafik" pitchFamily="2" charset="0"/>
                <a:cs typeface=" Mitra" pitchFamily="2" charset="-78"/>
              </a:rPr>
              <a:t>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</a:t>
            </a:r>
            <a:r>
              <a:rPr lang="fa-IR">
                <a:latin typeface="Terafik" pitchFamily="2" charset="0"/>
                <a:cs typeface=" Mitra" pitchFamily="2" charset="-78"/>
              </a:rPr>
              <a:t> </a:t>
            </a:r>
            <a:endParaRPr lang="en-US">
              <a:latin typeface="Terafik" pitchFamily="2" charset="0"/>
              <a:cs typeface=" Mitra" pitchFamily="2" charset="-78"/>
            </a:endParaRPr>
          </a:p>
          <a:p>
            <a:pPr algn="r" rtl="1"/>
            <a:r>
              <a:rPr lang="ar-SA">
                <a:latin typeface="Terafik" pitchFamily="2" charset="0"/>
                <a:cs typeface=" Mitra" pitchFamily="2" charset="-78"/>
              </a:rPr>
              <a:t>حى على الصلاه</a:t>
            </a:r>
            <a:r>
              <a:rPr lang="en-US">
                <a:latin typeface="Terafik" pitchFamily="2" charset="0"/>
                <a:cs typeface=" Mitra" pitchFamily="2" charset="-78"/>
              </a:rPr>
              <a:t> </a:t>
            </a:r>
            <a:r>
              <a:rPr lang="fa-IR">
                <a:latin typeface="Terafik" pitchFamily="2" charset="0"/>
                <a:cs typeface=" Mitra" pitchFamily="2" charset="-78"/>
              </a:rPr>
              <a:t>                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</a:t>
            </a:r>
            <a:r>
              <a:rPr lang="fa-IR">
                <a:latin typeface="Terafik" pitchFamily="2" charset="0"/>
                <a:cs typeface=" Mitra" pitchFamily="2" charset="-78"/>
              </a:rPr>
              <a:t> </a:t>
            </a:r>
            <a:endParaRPr lang="en-US">
              <a:latin typeface="Terafik" pitchFamily="2" charset="0"/>
              <a:cs typeface=" Mitra" pitchFamily="2" charset="-78"/>
            </a:endParaRPr>
          </a:p>
          <a:p>
            <a:pPr algn="r" rtl="1"/>
            <a:r>
              <a:rPr lang="en-US">
                <a:latin typeface="Terafik" pitchFamily="2" charset="0"/>
                <a:cs typeface=" Mitra" pitchFamily="2" charset="-78"/>
              </a:rPr>
              <a:t> </a:t>
            </a:r>
            <a:r>
              <a:rPr lang="ar-SA">
                <a:latin typeface="Terafik" pitchFamily="2" charset="0"/>
                <a:cs typeface=" Mitra" pitchFamily="2" charset="-78"/>
              </a:rPr>
              <a:t>حى على الفلاح</a:t>
            </a:r>
            <a:r>
              <a:rPr lang="en-US">
                <a:latin typeface="Terafik" pitchFamily="2" charset="0"/>
                <a:cs typeface=" Mitra" pitchFamily="2" charset="-78"/>
              </a:rPr>
              <a:t> </a:t>
            </a:r>
            <a:r>
              <a:rPr lang="fa-IR">
                <a:latin typeface="Terafik" pitchFamily="2" charset="0"/>
                <a:cs typeface=" Mitra" pitchFamily="2" charset="-78"/>
              </a:rPr>
              <a:t>               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 </a:t>
            </a:r>
            <a:endParaRPr lang="en-US">
              <a:solidFill>
                <a:srgbClr val="00FFFF"/>
              </a:solidFill>
              <a:latin typeface="Terafik" pitchFamily="2" charset="0"/>
              <a:cs typeface=" Mitra" pitchFamily="2" charset="-78"/>
            </a:endParaRPr>
          </a:p>
          <a:p>
            <a:pPr algn="r" rtl="1"/>
            <a:r>
              <a:rPr lang="ar-SA">
                <a:latin typeface="Terafik" pitchFamily="2" charset="0"/>
                <a:cs typeface=" Mitra" pitchFamily="2" charset="-78"/>
              </a:rPr>
              <a:t>حى على خير العمل</a:t>
            </a:r>
            <a:r>
              <a:rPr lang="en-US">
                <a:latin typeface="Terafik" pitchFamily="2" charset="0"/>
                <a:cs typeface=" Mitra" pitchFamily="2" charset="-78"/>
              </a:rPr>
              <a:t> </a:t>
            </a:r>
            <a:r>
              <a:rPr lang="fa-IR">
                <a:latin typeface="Terafik" pitchFamily="2" charset="0"/>
                <a:cs typeface=" Mitra" pitchFamily="2" charset="-78"/>
              </a:rPr>
              <a:t>          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</a:t>
            </a:r>
            <a:r>
              <a:rPr lang="fa-IR">
                <a:latin typeface="Terafik" pitchFamily="2" charset="0"/>
                <a:cs typeface=" Mitra" pitchFamily="2" charset="-78"/>
              </a:rPr>
              <a:t> </a:t>
            </a:r>
          </a:p>
          <a:p>
            <a:pPr algn="r" rtl="1"/>
            <a:r>
              <a:rPr lang="ar-SA">
                <a:cs typeface=" Mitra" pitchFamily="2" charset="-78"/>
              </a:rPr>
              <a:t>قد قامت الصّلاه </a:t>
            </a:r>
            <a:r>
              <a:rPr lang="fa-IR">
                <a:cs typeface=" Mitra" pitchFamily="2" charset="-78"/>
              </a:rPr>
              <a:t>                                          </a:t>
            </a:r>
            <a:r>
              <a:rPr lang="fa-IR">
                <a:solidFill>
                  <a:srgbClr val="00FFFF"/>
                </a:solidFill>
                <a:latin typeface="Terafik" pitchFamily="2" charset="0"/>
                <a:cs typeface=" Mitra" pitchFamily="2" charset="-78"/>
              </a:rPr>
              <a:t>دو مرتبه </a:t>
            </a:r>
          </a:p>
          <a:p>
            <a:pPr algn="r" rtl="1"/>
            <a:r>
              <a:rPr lang="ar-SA">
                <a:cs typeface=" Mitra" pitchFamily="2" charset="-78"/>
              </a:rPr>
              <a:t> لا اله الا الله</a:t>
            </a:r>
            <a:r>
              <a:rPr lang="fa-IR">
                <a:cs typeface=" Mitra" pitchFamily="2" charset="-78"/>
              </a:rPr>
              <a:t>                                               </a:t>
            </a:r>
            <a:r>
              <a:rPr lang="fa-IR">
                <a:solidFill>
                  <a:srgbClr val="00FFFF"/>
                </a:solidFill>
                <a:cs typeface=" Mitra" pitchFamily="2" charset="-78"/>
              </a:rPr>
              <a:t>یک مرتبه</a:t>
            </a:r>
            <a:endParaRPr lang="en-US">
              <a:solidFill>
                <a:srgbClr val="00FFFF"/>
              </a:solidFill>
              <a:cs typeface=" Mitra" pitchFamily="2" charset="-78"/>
            </a:endParaRPr>
          </a:p>
        </p:txBody>
      </p:sp>
      <p:pic>
        <p:nvPicPr>
          <p:cNvPr id="122884" name="eghame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</p:spPr>
      </p:pic>
      <p:sp>
        <p:nvSpPr>
          <p:cNvPr id="12288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2843213" y="6192838"/>
            <a:ext cx="1360487" cy="665162"/>
            <a:chOff x="753" y="3748"/>
            <a:chExt cx="857" cy="419"/>
          </a:xfrm>
        </p:grpSpPr>
        <p:sp>
          <p:nvSpPr>
            <p:cNvPr id="122889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2890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2400" b="1">
                  <a:solidFill>
                    <a:srgbClr val="00FFFF"/>
                  </a:solidFill>
                  <a:cs typeface=" Mitra" pitchFamily="2" charset="-78"/>
                </a:rPr>
                <a:t>بازگشت</a:t>
              </a:r>
              <a:r>
                <a:rPr lang="fa-IR" sz="2000" b="1">
                  <a:solidFill>
                    <a:srgbClr val="00FFFF"/>
                  </a:solidFill>
                  <a:cs typeface=" Mitra" pitchFamily="2" charset="-78"/>
                </a:rPr>
                <a:t> </a:t>
              </a:r>
              <a:endParaRPr lang="en-US" sz="2000" b="1">
                <a:solidFill>
                  <a:srgbClr val="00FFFF"/>
                </a:solidFill>
                <a:cs typeface=" Mitra" pitchFamily="2" charset="-78"/>
              </a:endParaRP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36" fill="hold"/>
                                        <p:tgtEl>
                                          <p:spTgt spid="122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END OF TIME (5)"/>
          <p:cNvPicPr>
            <a:picLocks noChangeAspect="1" noChangeArrowheads="1"/>
          </p:cNvPicPr>
          <p:nvPr/>
        </p:nvPicPr>
        <p:blipFill>
          <a:blip r:embed="rId2"/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930" y="1026"/>
              <a:ext cx="1587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fa-IR" sz="7200">
                  <a:solidFill>
                    <a:srgbClr val="66FFFF"/>
                  </a:solidFill>
                  <a:cs typeface=" Mitra" pitchFamily="2" charset="-78"/>
                </a:rPr>
                <a:t>وضو </a:t>
              </a:r>
              <a:endParaRPr lang="en-US" sz="7200">
                <a:solidFill>
                  <a:srgbClr val="66FFFF"/>
                </a:solidFill>
                <a:cs typeface=" Mitra" pitchFamily="2" charset="-78"/>
              </a:endParaRPr>
            </a:p>
          </p:txBody>
        </p:sp>
      </p:grp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065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66" name="AutoShape 1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NDS_OF_PRAYER">
  <a:themeElements>
    <a:clrScheme name="HANDS_OF_PRAY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NDS_OF_PRAY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HANDS_OF_PRAY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_OF_PRAY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_OF_PRAY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_OF_PRAY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_OF_PRAY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_OF_PRAY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_OF_PRAY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_OF_PRAY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_OF_PRAY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_OF_PRAY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_OF_PRAY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_OF_PRAY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HANDS_OF_PRAYER</Template>
  <TotalTime>356</TotalTime>
  <Words>1309</Words>
  <Application>Microsoft Office PowerPoint</Application>
  <PresentationFormat>On-screen Show (4:3)</PresentationFormat>
  <Paragraphs>128</Paragraphs>
  <Slides>70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 Mitra</vt:lpstr>
      <vt:lpstr>Arial</vt:lpstr>
      <vt:lpstr>B Titr</vt:lpstr>
      <vt:lpstr>Tahoma</vt:lpstr>
      <vt:lpstr>Terafik</vt:lpstr>
      <vt:lpstr>Thuluth 1</vt:lpstr>
      <vt:lpstr>Times New Roman</vt:lpstr>
      <vt:lpstr>HANDS_OF_PRAYER</vt:lpstr>
      <vt:lpstr>PowerPoint Presentation</vt:lpstr>
      <vt:lpstr>PowerPoint Presentation</vt:lpstr>
      <vt:lpstr>PowerPoint Presentation</vt:lpstr>
      <vt:lpstr>PowerPoint Presentation</vt:lpstr>
      <vt:lpstr>اذان و اقامه</vt:lpstr>
      <vt:lpstr>اذان </vt:lpstr>
      <vt:lpstr>اقامه </vt:lpstr>
      <vt:lpstr>اقامه </vt:lpstr>
      <vt:lpstr>PowerPoint Presentation</vt:lpstr>
      <vt:lpstr>حدیثی از امام رضا (ع) درباره وضو : </vt:lpstr>
      <vt:lpstr>1- نيت</vt:lpstr>
      <vt:lpstr>PowerPoint Presentation</vt:lpstr>
      <vt:lpstr>2- شستن صورت </vt:lpstr>
      <vt:lpstr>PowerPoint Presentation</vt:lpstr>
      <vt:lpstr>3- شستن دست راست </vt:lpstr>
      <vt:lpstr>PowerPoint Presentation</vt:lpstr>
      <vt:lpstr>4- شستن دست چپ</vt:lpstr>
      <vt:lpstr>PowerPoint Presentation</vt:lpstr>
      <vt:lpstr>5- مسح جلوی سر </vt:lpstr>
      <vt:lpstr>PowerPoint Presentation</vt:lpstr>
      <vt:lpstr>6- مسح روی پای راست </vt:lpstr>
      <vt:lpstr>PowerPoint Presentation</vt:lpstr>
      <vt:lpstr>7- مسح روی پای چپ</vt:lpstr>
      <vt:lpstr>PowerPoint Presentation</vt:lpstr>
      <vt:lpstr>PowerPoint Presentation</vt:lpstr>
      <vt:lpstr>1- تکبيرة الاحرام</vt:lpstr>
      <vt:lpstr>PowerPoint Presentation</vt:lpstr>
      <vt:lpstr>PowerPoint Presentation</vt:lpstr>
      <vt:lpstr>2- قرائت</vt:lpstr>
      <vt:lpstr>PowerPoint Presentation</vt:lpstr>
      <vt:lpstr>سوره حمد </vt:lpstr>
      <vt:lpstr>PowerPoint Presentation</vt:lpstr>
      <vt:lpstr>سوره توحید </vt:lpstr>
      <vt:lpstr>PowerPoint Presentation</vt:lpstr>
      <vt:lpstr>PowerPoint Presentation</vt:lpstr>
      <vt:lpstr>3- رکوع</vt:lpstr>
      <vt:lpstr>PowerPoint Presentation</vt:lpstr>
      <vt:lpstr>ذکر رکوع </vt:lpstr>
      <vt:lpstr>PowerPoint Presentation</vt:lpstr>
      <vt:lpstr>4- سجده</vt:lpstr>
      <vt:lpstr>PowerPoint Presentation</vt:lpstr>
      <vt:lpstr>ذکر سجده </vt:lpstr>
      <vt:lpstr>PowerPoint Presentation</vt:lpstr>
      <vt:lpstr>* رکعت دوم</vt:lpstr>
      <vt:lpstr>PowerPoint Presentation</vt:lpstr>
      <vt:lpstr>5- قنوت</vt:lpstr>
      <vt:lpstr>PowerPoint Presentation</vt:lpstr>
      <vt:lpstr>ذکر قنوت </vt:lpstr>
      <vt:lpstr>PowerPoint Presentation</vt:lpstr>
      <vt:lpstr>6- تشهد</vt:lpstr>
      <vt:lpstr>PowerPoint Presentation</vt:lpstr>
      <vt:lpstr>ذکر تشهد </vt:lpstr>
      <vt:lpstr>PowerPoint Presentation</vt:lpstr>
      <vt:lpstr>* رکعت سوم</vt:lpstr>
      <vt:lpstr>PowerPoint Presentation</vt:lpstr>
      <vt:lpstr>7- تسبیحات اربعه</vt:lpstr>
      <vt:lpstr>ذکر تسبیحات اربعه </vt:lpstr>
      <vt:lpstr>PowerPoint Presentation</vt:lpstr>
      <vt:lpstr>* رکعت چهارم</vt:lpstr>
      <vt:lpstr>PowerPoint Presentation</vt:lpstr>
      <vt:lpstr>7- سلام</vt:lpstr>
      <vt:lpstr>PowerPoint Presentation</vt:lpstr>
      <vt:lpstr>ذکر سلام </vt:lpstr>
      <vt:lpstr>PowerPoint Presentation</vt:lpstr>
      <vt:lpstr>PowerPoint Presentation</vt:lpstr>
      <vt:lpstr>نکته :‌</vt:lpstr>
      <vt:lpstr>1- زدن کف دو دست بر زمين</vt:lpstr>
      <vt:lpstr>2-کشيدن دستها بر پيشاني و دو طرف آن</vt:lpstr>
      <vt:lpstr>3- کشيدن دست چپ بر دست راست</vt:lpstr>
      <vt:lpstr>4- کشيدن دست راست بر دست چپ</vt:lpstr>
    </vt:vector>
  </TitlesOfParts>
  <Company>yas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monireh </dc:creator>
  <cp:lastModifiedBy>Sayed Ali</cp:lastModifiedBy>
  <cp:revision>34</cp:revision>
  <dcterms:created xsi:type="dcterms:W3CDTF">2008-05-02T07:47:43Z</dcterms:created>
  <dcterms:modified xsi:type="dcterms:W3CDTF">2019-02-06T19:50:31Z</dcterms:modified>
</cp:coreProperties>
</file>