
<file path=[Content_Types].xml><?xml version="1.0" encoding="utf-8"?>
<Types xmlns="http://schemas.openxmlformats.org/package/2006/content-types">
  <Override PartName="/ppt/slides/slide6.xml" ContentType="application/vnd.openxmlformats-officedocument.presentationml.slide+xml"/>
  <Override PartName="/ppt/slides/slide29.xml" ContentType="application/vnd.openxmlformats-officedocument.presentationml.slide+xml"/>
  <Override PartName="/ppt/slides/slide38.xml" ContentType="application/vnd.openxmlformats-officedocument.presentationml.slide+xml"/>
  <Override PartName="/ppt/slideMasters/slideMaster1.xml" ContentType="application/vnd.openxmlformats-officedocument.presentationml.slideMaster+xml"/>
  <Override PartName="/ppt/slides/slide4.xml" ContentType="application/vnd.openxmlformats-officedocument.presentationml.slide+xml"/>
  <Override PartName="/ppt/slides/slide18.xml" ContentType="application/vnd.openxmlformats-officedocument.presentationml.slide+xml"/>
  <Override PartName="/ppt/slides/slide27.xml" ContentType="application/vnd.openxmlformats-officedocument.presentationml.slide+xml"/>
  <Override PartName="/ppt/slides/slide36.xml" ContentType="application/vnd.openxmlformats-officedocument.presentationml.slide+xml"/>
  <Override PartName="/ppt/slideLayouts/slideLayout4.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slideLayouts/slideLayout3.xml" ContentType="application/vnd.openxmlformats-officedocument.presentationml.slideLayout+xml"/>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3.xml" ContentType="application/vnd.openxmlformats-officedocument.presentationml.slide+xml"/>
  <Override PartName="/ppt/slides/slide14.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notesMasters/notesMaster1.xml" ContentType="application/vnd.openxmlformats-officedocument.presentationml.notesMaster+xml"/>
  <Override PartName="/ppt/slideLayouts/slideLayout1.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30.xml" ContentType="application/vnd.openxmlformats-officedocument.presentationml.slide+xml"/>
  <Override PartName="/ppt/slides/slide40.xml" ContentType="application/vnd.openxmlformats-officedocument.presentationml.slide+xml"/>
  <Override PartName="/ppt/tableStyles.xml" ContentType="application/vnd.openxmlformats-officedocument.presentationml.tableStyles+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docProps/core.xml" ContentType="application/vnd.openxmlformats-package.core-properties+xml"/>
  <Override PartName="/ppt/slides/slide5.xml" ContentType="application/vnd.openxmlformats-officedocument.presentationml.slide+xml"/>
  <Override PartName="/ppt/slides/slide19.xml" ContentType="application/vnd.openxmlformats-officedocument.presentationml.slide+xml"/>
  <Override PartName="/ppt/slides/slide28.xml" ContentType="application/vnd.openxmlformats-officedocument.presentationml.slide+xml"/>
  <Override PartName="/ppt/slides/slide39.xml" ContentType="application/vnd.openxmlformats-officedocument.presentationml.slide+xml"/>
  <Default Extension="png" ContentType="image/png"/>
  <Override PartName="/ppt/slides/slide3.xml" ContentType="application/vnd.openxmlformats-officedocument.presentationml.slide+xml"/>
  <Override PartName="/ppt/slides/slide17.xml" ContentType="application/vnd.openxmlformats-officedocument.presentationml.slide+xml"/>
  <Override PartName="/ppt/slides/slide26.xml" ContentType="application/vnd.openxmlformats-officedocument.presentationml.slide+xml"/>
  <Override PartName="/ppt/slides/slide37.xml" ContentType="application/vnd.openxmlformats-officedocument.presentationml.slide+xml"/>
  <Override PartName="/ppt/presProps.xml" ContentType="application/vnd.openxmlformats-officedocument.presentationml.presProps+xml"/>
  <Override PartName="/ppt/slideLayouts/slideLayout5.xml" ContentType="application/vnd.openxmlformats-officedocument.presentationml.slideLayout+xml"/>
  <Override PartName="/ppt/theme/theme2.xml" ContentType="application/vnd.openxmlformats-officedocument.theme+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42"/>
  </p:notesMasterIdLst>
  <p:sldIdLst>
    <p:sldId id="258" r:id="rId2"/>
    <p:sldId id="262" r:id="rId3"/>
    <p:sldId id="263" r:id="rId4"/>
    <p:sldId id="264" r:id="rId5"/>
    <p:sldId id="265" r:id="rId6"/>
    <p:sldId id="266" r:id="rId7"/>
    <p:sldId id="267" r:id="rId8"/>
    <p:sldId id="268" r:id="rId9"/>
    <p:sldId id="269" r:id="rId10"/>
    <p:sldId id="270" r:id="rId11"/>
    <p:sldId id="271" r:id="rId12"/>
    <p:sldId id="272" r:id="rId13"/>
    <p:sldId id="273" r:id="rId14"/>
    <p:sldId id="274" r:id="rId15"/>
    <p:sldId id="275" r:id="rId16"/>
    <p:sldId id="276" r:id="rId17"/>
    <p:sldId id="277" r:id="rId18"/>
    <p:sldId id="278" r:id="rId19"/>
    <p:sldId id="279" r:id="rId20"/>
    <p:sldId id="280" r:id="rId21"/>
    <p:sldId id="281" r:id="rId22"/>
    <p:sldId id="282" r:id="rId23"/>
    <p:sldId id="283" r:id="rId24"/>
    <p:sldId id="284" r:id="rId25"/>
    <p:sldId id="285" r:id="rId26"/>
    <p:sldId id="286" r:id="rId27"/>
    <p:sldId id="287" r:id="rId28"/>
    <p:sldId id="288" r:id="rId29"/>
    <p:sldId id="289" r:id="rId30"/>
    <p:sldId id="290" r:id="rId31"/>
    <p:sldId id="291" r:id="rId32"/>
    <p:sldId id="292" r:id="rId33"/>
    <p:sldId id="293" r:id="rId34"/>
    <p:sldId id="294" r:id="rId35"/>
    <p:sldId id="295" r:id="rId36"/>
    <p:sldId id="296" r:id="rId37"/>
    <p:sldId id="297" r:id="rId38"/>
    <p:sldId id="298" r:id="rId39"/>
    <p:sldId id="299" r:id="rId40"/>
    <p:sldId id="300" r:id="rId41"/>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xmlns=""/>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xmlns="">
          <a:srgbClr val="FF0000"/>
        </p14:laserClr>
      </p:ext>
      <p:ext uri="{2FDB2607-1784-4EEB-B798-7EB5836EED8A}">
        <p14:showMediaCtrls xmlns:p14="http://schemas.microsoft.com/office/powerpoint/2010/main" xmlns="" val="1"/>
      </p:ext>
    </p:extLst>
  </p:showPr>
  <p:clrMru>
    <a:srgbClr val="C00000"/>
    <a:srgbClr val="A6A6A6"/>
    <a:srgbClr val="262626"/>
    <a:srgbClr val="00B0F0"/>
  </p:clrMru>
  <p:extLst>
    <p:ext uri="{E76CE94A-603C-4142-B9EB-6D1370010A27}">
      <p14:discardImageEditData xmlns:p14="http://schemas.microsoft.com/office/powerpoint/2010/main" xmlns="" val="0"/>
    </p:ext>
    <p:ext uri="{D31A062A-798A-4329-ABDD-BBA856620510}">
      <p14:defaultImageDpi xmlns:p14="http://schemas.microsoft.com/office/powerpoint/2010/main" xmlns="" val="220"/>
    </p:ext>
    <p:ext uri="{FD5EFAAD-0ECE-453E-9831-46B23BE46B34}">
      <p15:chartTrackingRefBased xmlns:p15="http://schemas.microsoft.com/office/powerpoint/2012/main" xmlns=""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showOutlineIcons="0">
    <p:restoredLeft sz="15620"/>
    <p:restoredTop sz="94660"/>
  </p:normalViewPr>
  <p:slideViewPr>
    <p:cSldViewPr snapToGrid="0">
      <p:cViewPr>
        <p:scale>
          <a:sx n="59" d="100"/>
          <a:sy n="59" d="100"/>
        </p:scale>
        <p:origin x="-246" y="-252"/>
      </p:cViewPr>
      <p:guideLst>
        <p:guide orient="horz" pos="2160"/>
        <p:guide pos="3840"/>
      </p:guideLst>
    </p:cSldViewPr>
  </p:slideViewPr>
  <p:notesTextViewPr>
    <p:cViewPr>
      <p:scale>
        <a:sx n="1" d="1"/>
        <a:sy n="1" d="1"/>
      </p:scale>
      <p:origin x="0" y="0"/>
    </p:cViewPr>
  </p:notesTextViewPr>
  <p:gridSpacing cx="73736200" cy="7373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notesMaster" Target="notesMasters/notesMaster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42D677EE-3CD8-4C4A-892E-12D202ED79D7}" type="datetimeFigureOut">
              <a:rPr lang="en-US" smtClean="0"/>
              <a:pPr/>
              <a:t>5/23/2015</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A5D7FA0D-231E-4221-AC20-B27762B7709F}" type="slidenum">
              <a:rPr lang="en-US" smtClean="0"/>
              <a:pPr/>
              <a:t>‹#›</a:t>
            </a:fld>
            <a:endParaRPr lang="en-US"/>
          </a:p>
        </p:txBody>
      </p:sp>
    </p:spTree>
    <p:extLst>
      <p:ext uri="{BB962C8B-B14F-4D97-AF65-F5344CB8AC3E}">
        <p14:creationId xmlns:p14="http://schemas.microsoft.com/office/powerpoint/2010/main" xmlns="" val="53037089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BLANK">
    <p:bg>
      <p:bgPr>
        <a:solidFill>
          <a:schemeClr val="bg1"/>
        </a:solidFill>
        <a:effectLst/>
      </p:bgPr>
    </p:bg>
    <p:spTree>
      <p:nvGrpSpPr>
        <p:cNvPr id="1" name=""/>
        <p:cNvGrpSpPr/>
        <p:nvPr/>
      </p:nvGrpSpPr>
      <p:grpSpPr>
        <a:xfrm>
          <a:off x="0" y="0"/>
          <a:ext cx="0" cy="0"/>
          <a:chOff x="0" y="0"/>
          <a:chExt cx="0" cy="0"/>
        </a:xfrm>
      </p:grpSpPr>
    </p:spTree>
    <p:extLst>
      <p:ext uri="{BB962C8B-B14F-4D97-AF65-F5344CB8AC3E}">
        <p14:creationId xmlns:p14="http://schemas.microsoft.com/office/powerpoint/2010/main" xmlns="" val="3040678435"/>
      </p:ext>
    </p:extLst>
  </p:cSld>
  <p:clrMapOvr>
    <a:masterClrMapping/>
  </p:clrMapOvr>
  <p:timing>
    <p:tnLst>
      <p:par>
        <p:cT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SECTION BREAK">
    <p:bg>
      <p:bgPr>
        <a:solidFill>
          <a:schemeClr val="bg1"/>
        </a:solidFill>
        <a:effectLst/>
      </p:bgPr>
    </p:bg>
    <p:spTree>
      <p:nvGrpSpPr>
        <p:cNvPr id="1" name=""/>
        <p:cNvGrpSpPr/>
        <p:nvPr/>
      </p:nvGrpSpPr>
      <p:grpSpPr>
        <a:xfrm>
          <a:off x="0" y="0"/>
          <a:ext cx="0" cy="0"/>
          <a:chOff x="0" y="0"/>
          <a:chExt cx="0" cy="0"/>
        </a:xfrm>
      </p:grpSpPr>
      <p:sp>
        <p:nvSpPr>
          <p:cNvPr id="2" name="Isosceles Triangle 1"/>
          <p:cNvSpPr/>
          <p:nvPr userDrawn="1"/>
        </p:nvSpPr>
        <p:spPr>
          <a:xfrm rot="8100000">
            <a:off x="-2569326" y="-5815618"/>
            <a:ext cx="8260766" cy="7121553"/>
          </a:xfrm>
          <a:prstGeom prst="triangle">
            <a:avLst/>
          </a:prstGeom>
          <a:noFill/>
          <a:ln w="28575">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2399">
              <a:solidFill>
                <a:prstClr val="white"/>
              </a:solidFill>
            </a:endParaRPr>
          </a:p>
        </p:txBody>
      </p:sp>
      <p:cxnSp>
        <p:nvCxnSpPr>
          <p:cNvPr id="3" name="Straight Connector 2"/>
          <p:cNvCxnSpPr/>
          <p:nvPr userDrawn="1"/>
        </p:nvCxnSpPr>
        <p:spPr>
          <a:xfrm>
            <a:off x="4137964" y="6334109"/>
            <a:ext cx="3743441" cy="3743549"/>
          </a:xfrm>
          <a:prstGeom prst="line">
            <a:avLst/>
          </a:prstGeom>
          <a:ln w="12700">
            <a:solidFill>
              <a:schemeClr val="bg1">
                <a:lumMod val="85000"/>
              </a:schemeClr>
            </a:solidFill>
          </a:ln>
        </p:spPr>
        <p:style>
          <a:lnRef idx="1">
            <a:schemeClr val="accent1"/>
          </a:lnRef>
          <a:fillRef idx="0">
            <a:schemeClr val="accent1"/>
          </a:fillRef>
          <a:effectRef idx="0">
            <a:schemeClr val="accent1"/>
          </a:effectRef>
          <a:fontRef idx="minor">
            <a:schemeClr val="tx1"/>
          </a:fontRef>
        </p:style>
      </p:cxnSp>
      <p:sp>
        <p:nvSpPr>
          <p:cNvPr id="4" name="Right Triangle 3"/>
          <p:cNvSpPr/>
          <p:nvPr userDrawn="1"/>
        </p:nvSpPr>
        <p:spPr>
          <a:xfrm rot="21183162">
            <a:off x="-1095244" y="3558575"/>
            <a:ext cx="6598660" cy="6598850"/>
          </a:xfrm>
          <a:prstGeom prst="rtTriangle">
            <a:avLst/>
          </a:prstGeom>
          <a:solidFill>
            <a:srgbClr val="00B0F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2399">
              <a:solidFill>
                <a:prstClr val="white"/>
              </a:solidFill>
            </a:endParaRPr>
          </a:p>
        </p:txBody>
      </p:sp>
      <p:sp>
        <p:nvSpPr>
          <p:cNvPr id="5" name="Right Triangle 4"/>
          <p:cNvSpPr/>
          <p:nvPr userDrawn="1"/>
        </p:nvSpPr>
        <p:spPr>
          <a:xfrm rot="10800000">
            <a:off x="6599922" y="-2424065"/>
            <a:ext cx="8782692" cy="8207013"/>
          </a:xfrm>
          <a:prstGeom prst="rtTriangle">
            <a:avLst/>
          </a:prstGeom>
          <a:solidFill>
            <a:srgbClr val="00B0F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2399">
              <a:solidFill>
                <a:prstClr val="white"/>
              </a:solidFill>
            </a:endParaRPr>
          </a:p>
        </p:txBody>
      </p:sp>
      <p:sp>
        <p:nvSpPr>
          <p:cNvPr id="6" name="Isosceles Triangle 5"/>
          <p:cNvSpPr/>
          <p:nvPr userDrawn="1"/>
        </p:nvSpPr>
        <p:spPr>
          <a:xfrm rot="1125980">
            <a:off x="8813567" y="1840533"/>
            <a:ext cx="8316410" cy="7169527"/>
          </a:xfrm>
          <a:prstGeom prst="triangle">
            <a:avLst/>
          </a:prstGeom>
          <a:solidFill>
            <a:srgbClr val="00B0F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2399">
              <a:solidFill>
                <a:prstClr val="white"/>
              </a:solidFill>
            </a:endParaRPr>
          </a:p>
        </p:txBody>
      </p:sp>
      <p:sp>
        <p:nvSpPr>
          <p:cNvPr id="7" name="Chevron 6"/>
          <p:cNvSpPr/>
          <p:nvPr userDrawn="1"/>
        </p:nvSpPr>
        <p:spPr>
          <a:xfrm rot="10800000">
            <a:off x="11639172" y="368575"/>
            <a:ext cx="6119086" cy="6119263"/>
          </a:xfrm>
          <a:prstGeom prst="chevron">
            <a:avLst/>
          </a:prstGeom>
          <a:solidFill>
            <a:srgbClr val="00B0F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2399">
              <a:solidFill>
                <a:prstClr val="black"/>
              </a:solidFill>
            </a:endParaRPr>
          </a:p>
        </p:txBody>
      </p:sp>
      <p:cxnSp>
        <p:nvCxnSpPr>
          <p:cNvPr id="8" name="Straight Connector 7"/>
          <p:cNvCxnSpPr/>
          <p:nvPr userDrawn="1"/>
        </p:nvCxnSpPr>
        <p:spPr>
          <a:xfrm>
            <a:off x="4356634" y="5782947"/>
            <a:ext cx="3743441" cy="3743549"/>
          </a:xfrm>
          <a:prstGeom prst="line">
            <a:avLst/>
          </a:prstGeom>
          <a:ln w="12700">
            <a:solidFill>
              <a:schemeClr val="bg1">
                <a:lumMod val="85000"/>
              </a:schemeClr>
            </a:solidFill>
          </a:ln>
        </p:spPr>
        <p:style>
          <a:lnRef idx="1">
            <a:schemeClr val="accent1"/>
          </a:lnRef>
          <a:fillRef idx="0">
            <a:schemeClr val="accent1"/>
          </a:fillRef>
          <a:effectRef idx="0">
            <a:schemeClr val="accent1"/>
          </a:effectRef>
          <a:fontRef idx="minor">
            <a:schemeClr val="tx1"/>
          </a:fontRef>
        </p:style>
      </p:cxnSp>
      <p:cxnSp>
        <p:nvCxnSpPr>
          <p:cNvPr id="9" name="Straight Connector 8"/>
          <p:cNvCxnSpPr/>
          <p:nvPr userDrawn="1"/>
        </p:nvCxnSpPr>
        <p:spPr>
          <a:xfrm>
            <a:off x="3564753" y="5207016"/>
            <a:ext cx="3743441" cy="3743549"/>
          </a:xfrm>
          <a:prstGeom prst="line">
            <a:avLst/>
          </a:prstGeom>
          <a:ln w="12700">
            <a:solidFill>
              <a:schemeClr val="bg1">
                <a:lumMod val="85000"/>
              </a:schemeClr>
            </a:solidFill>
          </a:ln>
        </p:spPr>
        <p:style>
          <a:lnRef idx="1">
            <a:schemeClr val="accent1"/>
          </a:lnRef>
          <a:fillRef idx="0">
            <a:schemeClr val="accent1"/>
          </a:fillRef>
          <a:effectRef idx="0">
            <a:schemeClr val="accent1"/>
          </a:effectRef>
          <a:fontRef idx="minor">
            <a:schemeClr val="tx1"/>
          </a:fontRef>
        </p:style>
      </p:cxnSp>
      <p:sp>
        <p:nvSpPr>
          <p:cNvPr id="10" name="Chevron 9"/>
          <p:cNvSpPr/>
          <p:nvPr userDrawn="1"/>
        </p:nvSpPr>
        <p:spPr>
          <a:xfrm>
            <a:off x="-3094840" y="368575"/>
            <a:ext cx="6119086" cy="6119263"/>
          </a:xfrm>
          <a:prstGeom prst="chevron">
            <a:avLst/>
          </a:prstGeom>
          <a:solidFill>
            <a:srgbClr val="00B0F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2399">
              <a:solidFill>
                <a:prstClr val="black"/>
              </a:solidFill>
            </a:endParaRPr>
          </a:p>
        </p:txBody>
      </p:sp>
      <p:sp>
        <p:nvSpPr>
          <p:cNvPr id="11" name="Isosceles Triangle 10"/>
          <p:cNvSpPr/>
          <p:nvPr userDrawn="1"/>
        </p:nvSpPr>
        <p:spPr>
          <a:xfrm rot="8100000">
            <a:off x="-1445151" y="-4747483"/>
            <a:ext cx="8260766" cy="7121553"/>
          </a:xfrm>
          <a:prstGeom prst="triangle">
            <a:avLst/>
          </a:prstGeom>
          <a:noFill/>
          <a:ln w="28575">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2399">
              <a:solidFill>
                <a:prstClr val="white"/>
              </a:solidFill>
            </a:endParaRPr>
          </a:p>
        </p:txBody>
      </p:sp>
      <p:sp>
        <p:nvSpPr>
          <p:cNvPr id="12" name="Isosceles Triangle 11"/>
          <p:cNvSpPr/>
          <p:nvPr userDrawn="1"/>
        </p:nvSpPr>
        <p:spPr>
          <a:xfrm rot="8100000">
            <a:off x="-1831389" y="-5095706"/>
            <a:ext cx="8260766" cy="7121553"/>
          </a:xfrm>
          <a:prstGeom prst="triangle">
            <a:avLst/>
          </a:prstGeom>
          <a:noFill/>
          <a:ln w="28575">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2399">
              <a:solidFill>
                <a:prstClr val="white"/>
              </a:solidFill>
            </a:endParaRPr>
          </a:p>
        </p:txBody>
      </p:sp>
      <p:sp>
        <p:nvSpPr>
          <p:cNvPr id="13" name="Isosceles Triangle 12"/>
          <p:cNvSpPr/>
          <p:nvPr userDrawn="1"/>
        </p:nvSpPr>
        <p:spPr>
          <a:xfrm rot="8100000">
            <a:off x="-2235035" y="-5455662"/>
            <a:ext cx="8260766" cy="7121553"/>
          </a:xfrm>
          <a:prstGeom prst="triangle">
            <a:avLst/>
          </a:prstGeom>
          <a:noFill/>
          <a:ln w="28575">
            <a:solidFill>
              <a:schemeClr val="bg1">
                <a:lumMod val="8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2399">
              <a:solidFill>
                <a:prstClr val="white"/>
              </a:solidFill>
            </a:endParaRPr>
          </a:p>
        </p:txBody>
      </p:sp>
      <p:sp>
        <p:nvSpPr>
          <p:cNvPr id="14" name="Chevron 13"/>
          <p:cNvSpPr/>
          <p:nvPr userDrawn="1"/>
        </p:nvSpPr>
        <p:spPr>
          <a:xfrm>
            <a:off x="-5894732" y="1023888"/>
            <a:ext cx="4758922" cy="4759059"/>
          </a:xfrm>
          <a:prstGeom prst="chevron">
            <a:avLst/>
          </a:prstGeom>
          <a:solidFill>
            <a:srgbClr val="00B0F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2399">
              <a:solidFill>
                <a:prstClr val="black"/>
              </a:solidFill>
            </a:endParaRPr>
          </a:p>
        </p:txBody>
      </p:sp>
      <p:sp>
        <p:nvSpPr>
          <p:cNvPr id="15" name="Chevron 14"/>
          <p:cNvSpPr/>
          <p:nvPr userDrawn="1"/>
        </p:nvSpPr>
        <p:spPr>
          <a:xfrm>
            <a:off x="-8661798" y="1288446"/>
            <a:ext cx="4183008" cy="4183128"/>
          </a:xfrm>
          <a:prstGeom prst="chevron">
            <a:avLst/>
          </a:prstGeom>
          <a:solidFill>
            <a:srgbClr val="00B0F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2399">
              <a:solidFill>
                <a:prstClr val="black"/>
              </a:solidFill>
            </a:endParaRPr>
          </a:p>
        </p:txBody>
      </p:sp>
      <p:sp>
        <p:nvSpPr>
          <p:cNvPr id="16" name="Chevron 15"/>
          <p:cNvSpPr/>
          <p:nvPr userDrawn="1"/>
        </p:nvSpPr>
        <p:spPr>
          <a:xfrm rot="10800000">
            <a:off x="6096001" y="-236500"/>
            <a:ext cx="8063594" cy="8063827"/>
          </a:xfrm>
          <a:prstGeom prst="chevron">
            <a:avLst/>
          </a:prstGeom>
          <a:solidFill>
            <a:srgbClr val="00B0F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2399">
              <a:solidFill>
                <a:prstClr val="black"/>
              </a:solidFill>
            </a:endParaRPr>
          </a:p>
        </p:txBody>
      </p:sp>
      <p:sp>
        <p:nvSpPr>
          <p:cNvPr id="17" name="Isosceles Triangle 16"/>
          <p:cNvSpPr/>
          <p:nvPr userDrawn="1"/>
        </p:nvSpPr>
        <p:spPr>
          <a:xfrm rot="8100000">
            <a:off x="10279550" y="631348"/>
            <a:ext cx="8260766" cy="7121553"/>
          </a:xfrm>
          <a:prstGeom prst="triangle">
            <a:avLst/>
          </a:prstGeom>
          <a:noFill/>
          <a:ln w="1905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2399">
              <a:solidFill>
                <a:prstClr val="white"/>
              </a:solidFill>
            </a:endParaRPr>
          </a:p>
        </p:txBody>
      </p:sp>
      <p:sp>
        <p:nvSpPr>
          <p:cNvPr id="18" name="Isosceles Triangle 17"/>
          <p:cNvSpPr/>
          <p:nvPr userDrawn="1"/>
        </p:nvSpPr>
        <p:spPr>
          <a:xfrm rot="8100000">
            <a:off x="10859500" y="527165"/>
            <a:ext cx="8260766" cy="7121553"/>
          </a:xfrm>
          <a:prstGeom prst="triangle">
            <a:avLst/>
          </a:prstGeom>
          <a:noFill/>
          <a:ln w="19050">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2399">
              <a:solidFill>
                <a:prstClr val="white"/>
              </a:solidFill>
            </a:endParaRPr>
          </a:p>
        </p:txBody>
      </p:sp>
      <p:sp>
        <p:nvSpPr>
          <p:cNvPr id="20" name="Rectangle 19"/>
          <p:cNvSpPr/>
          <p:nvPr userDrawn="1"/>
        </p:nvSpPr>
        <p:spPr>
          <a:xfrm>
            <a:off x="1358024" y="1728779"/>
            <a:ext cx="1873743" cy="4507883"/>
          </a:xfrm>
          <a:prstGeom prst="rect">
            <a:avLst/>
          </a:prstGeom>
        </p:spPr>
        <p:txBody>
          <a:bodyPr wrap="none">
            <a:spAutoFit/>
          </a:bodyPr>
          <a:lstStyle/>
          <a:p>
            <a:pPr defTabSz="1219078"/>
            <a:r>
              <a:rPr lang="en-US" sz="28691" dirty="0">
                <a:solidFill>
                  <a:srgbClr val="00B0F0"/>
                </a:solidFill>
                <a:latin typeface="Elephant" pitchFamily="18" charset="0"/>
                <a:ea typeface="Roboto" pitchFamily="2" charset="0"/>
              </a:rPr>
              <a:t>“</a:t>
            </a:r>
          </a:p>
        </p:txBody>
      </p:sp>
      <p:sp>
        <p:nvSpPr>
          <p:cNvPr id="21" name="Rectangle 20"/>
          <p:cNvSpPr/>
          <p:nvPr userDrawn="1"/>
        </p:nvSpPr>
        <p:spPr>
          <a:xfrm rot="10800000">
            <a:off x="7389784" y="532497"/>
            <a:ext cx="1873743" cy="4507883"/>
          </a:xfrm>
          <a:prstGeom prst="rect">
            <a:avLst/>
          </a:prstGeom>
        </p:spPr>
        <p:txBody>
          <a:bodyPr wrap="none">
            <a:spAutoFit/>
          </a:bodyPr>
          <a:lstStyle/>
          <a:p>
            <a:pPr defTabSz="1219078"/>
            <a:r>
              <a:rPr lang="en-US" sz="28691" dirty="0">
                <a:solidFill>
                  <a:srgbClr val="00B0F0"/>
                </a:solidFill>
                <a:latin typeface="Elephant" pitchFamily="18" charset="0"/>
                <a:ea typeface="Roboto" pitchFamily="2" charset="0"/>
              </a:rPr>
              <a:t>“</a:t>
            </a:r>
          </a:p>
        </p:txBody>
      </p:sp>
      <p:sp>
        <p:nvSpPr>
          <p:cNvPr id="24" name="Text Placeholder 23"/>
          <p:cNvSpPr>
            <a:spLocks noGrp="1"/>
          </p:cNvSpPr>
          <p:nvPr>
            <p:ph type="body" sz="quarter" idx="10" hasCustomPrompt="1"/>
          </p:nvPr>
        </p:nvSpPr>
        <p:spPr>
          <a:xfrm>
            <a:off x="3108231" y="2954374"/>
            <a:ext cx="5104476" cy="978565"/>
          </a:xfrm>
        </p:spPr>
        <p:txBody>
          <a:bodyPr>
            <a:normAutofit/>
          </a:bodyPr>
          <a:lstStyle>
            <a:lvl1pPr marL="0" indent="0">
              <a:lnSpc>
                <a:spcPts val="2499"/>
              </a:lnSpc>
              <a:buNone/>
              <a:defRPr sz="2399">
                <a:latin typeface="Roboto" pitchFamily="2" charset="0"/>
                <a:ea typeface="Roboto" pitchFamily="2" charset="0"/>
              </a:defRPr>
            </a:lvl1pPr>
          </a:lstStyle>
          <a:p>
            <a:r>
              <a:rPr lang="en-US" dirty="0" smtClean="0">
                <a:solidFill>
                  <a:schemeClr val="tx1">
                    <a:lumMod val="85000"/>
                    <a:lumOff val="15000"/>
                  </a:schemeClr>
                </a:solidFill>
                <a:latin typeface="Roboto" pitchFamily="2" charset="0"/>
                <a:ea typeface="Roboto" pitchFamily="2" charset="0"/>
              </a:rPr>
              <a:t>The essence of all beautiful art,</a:t>
            </a:r>
          </a:p>
          <a:p>
            <a:r>
              <a:rPr lang="en-US" dirty="0" smtClean="0">
                <a:solidFill>
                  <a:schemeClr val="tx1">
                    <a:lumMod val="85000"/>
                    <a:lumOff val="15000"/>
                  </a:schemeClr>
                </a:solidFill>
                <a:latin typeface="Roboto" pitchFamily="2" charset="0"/>
                <a:ea typeface="Roboto" pitchFamily="2" charset="0"/>
              </a:rPr>
              <a:t> all great art, is gratitude.</a:t>
            </a:r>
          </a:p>
        </p:txBody>
      </p:sp>
      <p:sp>
        <p:nvSpPr>
          <p:cNvPr id="25" name="Text Placeholder 23"/>
          <p:cNvSpPr>
            <a:spLocks noGrp="1"/>
          </p:cNvSpPr>
          <p:nvPr>
            <p:ph type="body" sz="quarter" idx="11" hasCustomPrompt="1"/>
          </p:nvPr>
        </p:nvSpPr>
        <p:spPr>
          <a:xfrm>
            <a:off x="6228354" y="3860948"/>
            <a:ext cx="1691961" cy="299195"/>
          </a:xfrm>
        </p:spPr>
        <p:txBody>
          <a:bodyPr>
            <a:normAutofit/>
          </a:bodyPr>
          <a:lstStyle>
            <a:lvl1pPr marL="0" indent="0">
              <a:buNone/>
              <a:defRPr sz="1200" i="1">
                <a:latin typeface="Roboto" pitchFamily="2" charset="0"/>
                <a:ea typeface="Roboto" pitchFamily="2" charset="0"/>
              </a:defRPr>
            </a:lvl1pPr>
          </a:lstStyle>
          <a:p>
            <a:r>
              <a:rPr lang="en-US" dirty="0" smtClean="0">
                <a:solidFill>
                  <a:schemeClr val="tx1">
                    <a:lumMod val="85000"/>
                    <a:lumOff val="15000"/>
                  </a:schemeClr>
                </a:solidFill>
                <a:latin typeface="Roboto" pitchFamily="2" charset="0"/>
                <a:ea typeface="Roboto" pitchFamily="2" charset="0"/>
              </a:rPr>
              <a:t>-Friedrich Nietzsche</a:t>
            </a:r>
          </a:p>
        </p:txBody>
      </p:sp>
    </p:spTree>
    <p:extLst>
      <p:ext uri="{BB962C8B-B14F-4D97-AF65-F5344CB8AC3E}">
        <p14:creationId xmlns:p14="http://schemas.microsoft.com/office/powerpoint/2010/main" xmlns="" val="411745662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5" presetClass="path" presetSubtype="0" accel="50000" decel="50000" fill="hold" grpId="0" nodeType="withEffect">
                                  <p:stCondLst>
                                    <p:cond delay="0"/>
                                  </p:stCondLst>
                                  <p:childTnLst>
                                    <p:animMotion origin="layout" path="M 6.25E-7 -4.62428E-6 L -0.88594 -4.62428E-6 " pathEditMode="relative" rAng="0" ptsTypes="AA">
                                      <p:cBhvr>
                                        <p:cTn id="6" dur="2000" fill="hold"/>
                                        <p:tgtEl>
                                          <p:spTgt spid="16"/>
                                        </p:tgtEl>
                                        <p:attrNameLst>
                                          <p:attrName>ppt_x</p:attrName>
                                          <p:attrName>ppt_y</p:attrName>
                                        </p:attrNameLst>
                                      </p:cBhvr>
                                      <p:rCtr x="-44297" y="0"/>
                                    </p:animMotion>
                                  </p:childTnLst>
                                </p:cTn>
                              </p:par>
                              <p:par>
                                <p:cTn id="7" presetID="64" presetClass="path" presetSubtype="0" accel="50000" decel="50000" fill="hold" grpId="0" nodeType="withEffect">
                                  <p:stCondLst>
                                    <p:cond delay="0"/>
                                  </p:stCondLst>
                                  <p:childTnLst>
                                    <p:animMotion origin="layout" path="M 0 0 L 0 -0.25 E" pathEditMode="relative" ptsTypes="">
                                      <p:cBhvr>
                                        <p:cTn id="8" dur="2000" fill="hold"/>
                                        <p:tgtEl>
                                          <p:spTgt spid="4"/>
                                        </p:tgtEl>
                                        <p:attrNameLst>
                                          <p:attrName>ppt_x</p:attrName>
                                          <p:attrName>ppt_y</p:attrName>
                                        </p:attrNameLst>
                                      </p:cBhvr>
                                    </p:animMotion>
                                  </p:childTnLst>
                                </p:cTn>
                              </p:par>
                              <p:par>
                                <p:cTn id="9" presetID="35" presetClass="path" presetSubtype="0" accel="50000" decel="50000" fill="hold" grpId="0" nodeType="withEffect">
                                  <p:stCondLst>
                                    <p:cond delay="0"/>
                                  </p:stCondLst>
                                  <p:childTnLst>
                                    <p:animMotion origin="layout" path="M 0 0 L -0.25 0 E" pathEditMode="relative" ptsTypes="">
                                      <p:cBhvr>
                                        <p:cTn id="10" dur="2000" fill="hold"/>
                                        <p:tgtEl>
                                          <p:spTgt spid="5"/>
                                        </p:tgtEl>
                                        <p:attrNameLst>
                                          <p:attrName>ppt_x</p:attrName>
                                          <p:attrName>ppt_y</p:attrName>
                                        </p:attrNameLst>
                                      </p:cBhvr>
                                    </p:animMotion>
                                  </p:childTnLst>
                                </p:cTn>
                              </p:par>
                              <p:par>
                                <p:cTn id="11" presetID="63" presetClass="path" presetSubtype="0" accel="50000" decel="50000" fill="hold" grpId="0" nodeType="withEffect">
                                  <p:stCondLst>
                                    <p:cond delay="0"/>
                                  </p:stCondLst>
                                  <p:childTnLst>
                                    <p:animMotion origin="layout" path="M -4.08535E-6 0 L 1.53734 0 " pathEditMode="relative" rAng="0" ptsTypes="AA">
                                      <p:cBhvr>
                                        <p:cTn id="12" dur="2000" fill="hold"/>
                                        <p:tgtEl>
                                          <p:spTgt spid="10"/>
                                        </p:tgtEl>
                                        <p:attrNameLst>
                                          <p:attrName>ppt_x</p:attrName>
                                          <p:attrName>ppt_y</p:attrName>
                                        </p:attrNameLst>
                                      </p:cBhvr>
                                      <p:rCtr x="76867" y="0"/>
                                    </p:animMotion>
                                  </p:childTnLst>
                                </p:cTn>
                              </p:par>
                              <p:par>
                                <p:cTn id="13" presetID="2" presetClass="entr" presetSubtype="6" decel="100000" fill="hold" nodeType="withEffect">
                                  <p:stCondLst>
                                    <p:cond delay="0"/>
                                  </p:stCondLst>
                                  <p:childTnLst>
                                    <p:set>
                                      <p:cBhvr>
                                        <p:cTn id="14" dur="1" fill="hold">
                                          <p:stCondLst>
                                            <p:cond delay="0"/>
                                          </p:stCondLst>
                                        </p:cTn>
                                        <p:tgtEl>
                                          <p:spTgt spid="3"/>
                                        </p:tgtEl>
                                        <p:attrNameLst>
                                          <p:attrName>style.visibility</p:attrName>
                                        </p:attrNameLst>
                                      </p:cBhvr>
                                      <p:to>
                                        <p:strVal val="visible"/>
                                      </p:to>
                                    </p:set>
                                    <p:anim calcmode="lin" valueType="num">
                                      <p:cBhvr additive="base">
                                        <p:cTn id="15" dur="750" fill="hold"/>
                                        <p:tgtEl>
                                          <p:spTgt spid="3"/>
                                        </p:tgtEl>
                                        <p:attrNameLst>
                                          <p:attrName>ppt_x</p:attrName>
                                        </p:attrNameLst>
                                      </p:cBhvr>
                                      <p:tavLst>
                                        <p:tav tm="0">
                                          <p:val>
                                            <p:strVal val="1+#ppt_w/2"/>
                                          </p:val>
                                        </p:tav>
                                        <p:tav tm="100000">
                                          <p:val>
                                            <p:strVal val="#ppt_x"/>
                                          </p:val>
                                        </p:tav>
                                      </p:tavLst>
                                    </p:anim>
                                    <p:anim calcmode="lin" valueType="num">
                                      <p:cBhvr additive="base">
                                        <p:cTn id="16" dur="750" fill="hold"/>
                                        <p:tgtEl>
                                          <p:spTgt spid="3"/>
                                        </p:tgtEl>
                                        <p:attrNameLst>
                                          <p:attrName>ppt_y</p:attrName>
                                        </p:attrNameLst>
                                      </p:cBhvr>
                                      <p:tavLst>
                                        <p:tav tm="0">
                                          <p:val>
                                            <p:strVal val="1+#ppt_h/2"/>
                                          </p:val>
                                        </p:tav>
                                        <p:tav tm="100000">
                                          <p:val>
                                            <p:strVal val="#ppt_y"/>
                                          </p:val>
                                        </p:tav>
                                      </p:tavLst>
                                    </p:anim>
                                  </p:childTnLst>
                                </p:cTn>
                              </p:par>
                              <p:par>
                                <p:cTn id="17" presetID="2" presetClass="entr" presetSubtype="6" decel="100000" fill="hold" nodeType="withEffect">
                                  <p:stCondLst>
                                    <p:cond delay="250"/>
                                  </p:stCondLst>
                                  <p:childTnLst>
                                    <p:set>
                                      <p:cBhvr>
                                        <p:cTn id="18" dur="1" fill="hold">
                                          <p:stCondLst>
                                            <p:cond delay="0"/>
                                          </p:stCondLst>
                                        </p:cTn>
                                        <p:tgtEl>
                                          <p:spTgt spid="9"/>
                                        </p:tgtEl>
                                        <p:attrNameLst>
                                          <p:attrName>style.visibility</p:attrName>
                                        </p:attrNameLst>
                                      </p:cBhvr>
                                      <p:to>
                                        <p:strVal val="visible"/>
                                      </p:to>
                                    </p:set>
                                    <p:anim calcmode="lin" valueType="num">
                                      <p:cBhvr additive="base">
                                        <p:cTn id="19" dur="750" fill="hold"/>
                                        <p:tgtEl>
                                          <p:spTgt spid="9"/>
                                        </p:tgtEl>
                                        <p:attrNameLst>
                                          <p:attrName>ppt_x</p:attrName>
                                        </p:attrNameLst>
                                      </p:cBhvr>
                                      <p:tavLst>
                                        <p:tav tm="0">
                                          <p:val>
                                            <p:strVal val="1+#ppt_w/2"/>
                                          </p:val>
                                        </p:tav>
                                        <p:tav tm="100000">
                                          <p:val>
                                            <p:strVal val="#ppt_x"/>
                                          </p:val>
                                        </p:tav>
                                      </p:tavLst>
                                    </p:anim>
                                    <p:anim calcmode="lin" valueType="num">
                                      <p:cBhvr additive="base">
                                        <p:cTn id="20" dur="750" fill="hold"/>
                                        <p:tgtEl>
                                          <p:spTgt spid="9"/>
                                        </p:tgtEl>
                                        <p:attrNameLst>
                                          <p:attrName>ppt_y</p:attrName>
                                        </p:attrNameLst>
                                      </p:cBhvr>
                                      <p:tavLst>
                                        <p:tav tm="0">
                                          <p:val>
                                            <p:strVal val="1+#ppt_h/2"/>
                                          </p:val>
                                        </p:tav>
                                        <p:tav tm="100000">
                                          <p:val>
                                            <p:strVal val="#ppt_y"/>
                                          </p:val>
                                        </p:tav>
                                      </p:tavLst>
                                    </p:anim>
                                  </p:childTnLst>
                                </p:cTn>
                              </p:par>
                              <p:par>
                                <p:cTn id="21" presetID="2" presetClass="entr" presetSubtype="6" decel="100000" fill="hold" nodeType="withEffect">
                                  <p:stCondLst>
                                    <p:cond delay="500"/>
                                  </p:stCondLst>
                                  <p:childTnLst>
                                    <p:set>
                                      <p:cBhvr>
                                        <p:cTn id="22" dur="1" fill="hold">
                                          <p:stCondLst>
                                            <p:cond delay="0"/>
                                          </p:stCondLst>
                                        </p:cTn>
                                        <p:tgtEl>
                                          <p:spTgt spid="8"/>
                                        </p:tgtEl>
                                        <p:attrNameLst>
                                          <p:attrName>style.visibility</p:attrName>
                                        </p:attrNameLst>
                                      </p:cBhvr>
                                      <p:to>
                                        <p:strVal val="visible"/>
                                      </p:to>
                                    </p:set>
                                    <p:anim calcmode="lin" valueType="num">
                                      <p:cBhvr additive="base">
                                        <p:cTn id="23" dur="750" fill="hold"/>
                                        <p:tgtEl>
                                          <p:spTgt spid="8"/>
                                        </p:tgtEl>
                                        <p:attrNameLst>
                                          <p:attrName>ppt_x</p:attrName>
                                        </p:attrNameLst>
                                      </p:cBhvr>
                                      <p:tavLst>
                                        <p:tav tm="0">
                                          <p:val>
                                            <p:strVal val="1+#ppt_w/2"/>
                                          </p:val>
                                        </p:tav>
                                        <p:tav tm="100000">
                                          <p:val>
                                            <p:strVal val="#ppt_x"/>
                                          </p:val>
                                        </p:tav>
                                      </p:tavLst>
                                    </p:anim>
                                    <p:anim calcmode="lin" valueType="num">
                                      <p:cBhvr additive="base">
                                        <p:cTn id="24" dur="750" fill="hold"/>
                                        <p:tgtEl>
                                          <p:spTgt spid="8"/>
                                        </p:tgtEl>
                                        <p:attrNameLst>
                                          <p:attrName>ppt_y</p:attrName>
                                        </p:attrNameLst>
                                      </p:cBhvr>
                                      <p:tavLst>
                                        <p:tav tm="0">
                                          <p:val>
                                            <p:strVal val="1+#ppt_h/2"/>
                                          </p:val>
                                        </p:tav>
                                        <p:tav tm="100000">
                                          <p:val>
                                            <p:strVal val="#ppt_y"/>
                                          </p:val>
                                        </p:tav>
                                      </p:tavLst>
                                    </p:anim>
                                  </p:childTnLst>
                                </p:cTn>
                              </p:par>
                              <p:par>
                                <p:cTn id="25" presetID="2" presetClass="entr" presetSubtype="9" decel="100000" fill="hold" grpId="0" nodeType="withEffect">
                                  <p:stCondLst>
                                    <p:cond delay="750"/>
                                  </p:stCondLst>
                                  <p:childTnLst>
                                    <p:set>
                                      <p:cBhvr>
                                        <p:cTn id="26" dur="1" fill="hold">
                                          <p:stCondLst>
                                            <p:cond delay="0"/>
                                          </p:stCondLst>
                                        </p:cTn>
                                        <p:tgtEl>
                                          <p:spTgt spid="11"/>
                                        </p:tgtEl>
                                        <p:attrNameLst>
                                          <p:attrName>style.visibility</p:attrName>
                                        </p:attrNameLst>
                                      </p:cBhvr>
                                      <p:to>
                                        <p:strVal val="visible"/>
                                      </p:to>
                                    </p:set>
                                    <p:anim calcmode="lin" valueType="num">
                                      <p:cBhvr additive="base">
                                        <p:cTn id="27" dur="750" fill="hold"/>
                                        <p:tgtEl>
                                          <p:spTgt spid="11"/>
                                        </p:tgtEl>
                                        <p:attrNameLst>
                                          <p:attrName>ppt_x</p:attrName>
                                        </p:attrNameLst>
                                      </p:cBhvr>
                                      <p:tavLst>
                                        <p:tav tm="0">
                                          <p:val>
                                            <p:strVal val="0-#ppt_w/2"/>
                                          </p:val>
                                        </p:tav>
                                        <p:tav tm="100000">
                                          <p:val>
                                            <p:strVal val="#ppt_x"/>
                                          </p:val>
                                        </p:tav>
                                      </p:tavLst>
                                    </p:anim>
                                    <p:anim calcmode="lin" valueType="num">
                                      <p:cBhvr additive="base">
                                        <p:cTn id="28" dur="750" fill="hold"/>
                                        <p:tgtEl>
                                          <p:spTgt spid="11"/>
                                        </p:tgtEl>
                                        <p:attrNameLst>
                                          <p:attrName>ppt_y</p:attrName>
                                        </p:attrNameLst>
                                      </p:cBhvr>
                                      <p:tavLst>
                                        <p:tav tm="0">
                                          <p:val>
                                            <p:strVal val="0-#ppt_h/2"/>
                                          </p:val>
                                        </p:tav>
                                        <p:tav tm="100000">
                                          <p:val>
                                            <p:strVal val="#ppt_y"/>
                                          </p:val>
                                        </p:tav>
                                      </p:tavLst>
                                    </p:anim>
                                  </p:childTnLst>
                                </p:cTn>
                              </p:par>
                              <p:par>
                                <p:cTn id="29" presetID="2" presetClass="entr" presetSubtype="9" decel="100000" fill="hold" grpId="0" nodeType="withEffect">
                                  <p:stCondLst>
                                    <p:cond delay="1000"/>
                                  </p:stCondLst>
                                  <p:childTnLst>
                                    <p:set>
                                      <p:cBhvr>
                                        <p:cTn id="30" dur="1" fill="hold">
                                          <p:stCondLst>
                                            <p:cond delay="0"/>
                                          </p:stCondLst>
                                        </p:cTn>
                                        <p:tgtEl>
                                          <p:spTgt spid="12"/>
                                        </p:tgtEl>
                                        <p:attrNameLst>
                                          <p:attrName>style.visibility</p:attrName>
                                        </p:attrNameLst>
                                      </p:cBhvr>
                                      <p:to>
                                        <p:strVal val="visible"/>
                                      </p:to>
                                    </p:set>
                                    <p:anim calcmode="lin" valueType="num">
                                      <p:cBhvr additive="base">
                                        <p:cTn id="31" dur="750" fill="hold"/>
                                        <p:tgtEl>
                                          <p:spTgt spid="12"/>
                                        </p:tgtEl>
                                        <p:attrNameLst>
                                          <p:attrName>ppt_x</p:attrName>
                                        </p:attrNameLst>
                                      </p:cBhvr>
                                      <p:tavLst>
                                        <p:tav tm="0">
                                          <p:val>
                                            <p:strVal val="0-#ppt_w/2"/>
                                          </p:val>
                                        </p:tav>
                                        <p:tav tm="100000">
                                          <p:val>
                                            <p:strVal val="#ppt_x"/>
                                          </p:val>
                                        </p:tav>
                                      </p:tavLst>
                                    </p:anim>
                                    <p:anim calcmode="lin" valueType="num">
                                      <p:cBhvr additive="base">
                                        <p:cTn id="32" dur="750" fill="hold"/>
                                        <p:tgtEl>
                                          <p:spTgt spid="12"/>
                                        </p:tgtEl>
                                        <p:attrNameLst>
                                          <p:attrName>ppt_y</p:attrName>
                                        </p:attrNameLst>
                                      </p:cBhvr>
                                      <p:tavLst>
                                        <p:tav tm="0">
                                          <p:val>
                                            <p:strVal val="0-#ppt_h/2"/>
                                          </p:val>
                                        </p:tav>
                                        <p:tav tm="100000">
                                          <p:val>
                                            <p:strVal val="#ppt_y"/>
                                          </p:val>
                                        </p:tav>
                                      </p:tavLst>
                                    </p:anim>
                                  </p:childTnLst>
                                </p:cTn>
                              </p:par>
                              <p:par>
                                <p:cTn id="33" presetID="2" presetClass="entr" presetSubtype="9" decel="100000" fill="hold" grpId="0" nodeType="withEffect">
                                  <p:stCondLst>
                                    <p:cond delay="1250"/>
                                  </p:stCondLst>
                                  <p:childTnLst>
                                    <p:set>
                                      <p:cBhvr>
                                        <p:cTn id="34" dur="1" fill="hold">
                                          <p:stCondLst>
                                            <p:cond delay="0"/>
                                          </p:stCondLst>
                                        </p:cTn>
                                        <p:tgtEl>
                                          <p:spTgt spid="13"/>
                                        </p:tgtEl>
                                        <p:attrNameLst>
                                          <p:attrName>style.visibility</p:attrName>
                                        </p:attrNameLst>
                                      </p:cBhvr>
                                      <p:to>
                                        <p:strVal val="visible"/>
                                      </p:to>
                                    </p:set>
                                    <p:anim calcmode="lin" valueType="num">
                                      <p:cBhvr additive="base">
                                        <p:cTn id="35" dur="750" fill="hold"/>
                                        <p:tgtEl>
                                          <p:spTgt spid="13"/>
                                        </p:tgtEl>
                                        <p:attrNameLst>
                                          <p:attrName>ppt_x</p:attrName>
                                        </p:attrNameLst>
                                      </p:cBhvr>
                                      <p:tavLst>
                                        <p:tav tm="0">
                                          <p:val>
                                            <p:strVal val="0-#ppt_w/2"/>
                                          </p:val>
                                        </p:tav>
                                        <p:tav tm="100000">
                                          <p:val>
                                            <p:strVal val="#ppt_x"/>
                                          </p:val>
                                        </p:tav>
                                      </p:tavLst>
                                    </p:anim>
                                    <p:anim calcmode="lin" valueType="num">
                                      <p:cBhvr additive="base">
                                        <p:cTn id="36" dur="750" fill="hold"/>
                                        <p:tgtEl>
                                          <p:spTgt spid="13"/>
                                        </p:tgtEl>
                                        <p:attrNameLst>
                                          <p:attrName>ppt_y</p:attrName>
                                        </p:attrNameLst>
                                      </p:cBhvr>
                                      <p:tavLst>
                                        <p:tav tm="0">
                                          <p:val>
                                            <p:strVal val="0-#ppt_h/2"/>
                                          </p:val>
                                        </p:tav>
                                        <p:tav tm="100000">
                                          <p:val>
                                            <p:strVal val="#ppt_y"/>
                                          </p:val>
                                        </p:tav>
                                      </p:tavLst>
                                    </p:anim>
                                  </p:childTnLst>
                                </p:cTn>
                              </p:par>
                              <p:par>
                                <p:cTn id="37" presetID="2" presetClass="entr" presetSubtype="9" decel="100000" fill="hold" grpId="0" nodeType="withEffect">
                                  <p:stCondLst>
                                    <p:cond delay="1500"/>
                                  </p:stCondLst>
                                  <p:childTnLst>
                                    <p:set>
                                      <p:cBhvr>
                                        <p:cTn id="38" dur="1" fill="hold">
                                          <p:stCondLst>
                                            <p:cond delay="0"/>
                                          </p:stCondLst>
                                        </p:cTn>
                                        <p:tgtEl>
                                          <p:spTgt spid="2"/>
                                        </p:tgtEl>
                                        <p:attrNameLst>
                                          <p:attrName>style.visibility</p:attrName>
                                        </p:attrNameLst>
                                      </p:cBhvr>
                                      <p:to>
                                        <p:strVal val="visible"/>
                                      </p:to>
                                    </p:set>
                                    <p:anim calcmode="lin" valueType="num">
                                      <p:cBhvr additive="base">
                                        <p:cTn id="39" dur="750" fill="hold"/>
                                        <p:tgtEl>
                                          <p:spTgt spid="2"/>
                                        </p:tgtEl>
                                        <p:attrNameLst>
                                          <p:attrName>ppt_x</p:attrName>
                                        </p:attrNameLst>
                                      </p:cBhvr>
                                      <p:tavLst>
                                        <p:tav tm="0">
                                          <p:val>
                                            <p:strVal val="0-#ppt_w/2"/>
                                          </p:val>
                                        </p:tav>
                                        <p:tav tm="100000">
                                          <p:val>
                                            <p:strVal val="#ppt_x"/>
                                          </p:val>
                                        </p:tav>
                                      </p:tavLst>
                                    </p:anim>
                                    <p:anim calcmode="lin" valueType="num">
                                      <p:cBhvr additive="base">
                                        <p:cTn id="40" dur="750" fill="hold"/>
                                        <p:tgtEl>
                                          <p:spTgt spid="2"/>
                                        </p:tgtEl>
                                        <p:attrNameLst>
                                          <p:attrName>ppt_y</p:attrName>
                                        </p:attrNameLst>
                                      </p:cBhvr>
                                      <p:tavLst>
                                        <p:tav tm="0">
                                          <p:val>
                                            <p:strVal val="0-#ppt_h/2"/>
                                          </p:val>
                                        </p:tav>
                                        <p:tav tm="100000">
                                          <p:val>
                                            <p:strVal val="#ppt_y"/>
                                          </p:val>
                                        </p:tav>
                                      </p:tavLst>
                                    </p:anim>
                                  </p:childTnLst>
                                </p:cTn>
                              </p:par>
                              <p:par>
                                <p:cTn id="41" presetID="2" presetClass="entr" presetSubtype="2" decel="100000" fill="hold" grpId="0" nodeType="withEffect">
                                  <p:stCondLst>
                                    <p:cond delay="1500"/>
                                  </p:stCondLst>
                                  <p:childTnLst>
                                    <p:set>
                                      <p:cBhvr>
                                        <p:cTn id="42" dur="1" fill="hold">
                                          <p:stCondLst>
                                            <p:cond delay="0"/>
                                          </p:stCondLst>
                                        </p:cTn>
                                        <p:tgtEl>
                                          <p:spTgt spid="17"/>
                                        </p:tgtEl>
                                        <p:attrNameLst>
                                          <p:attrName>style.visibility</p:attrName>
                                        </p:attrNameLst>
                                      </p:cBhvr>
                                      <p:to>
                                        <p:strVal val="visible"/>
                                      </p:to>
                                    </p:set>
                                    <p:anim calcmode="lin" valueType="num">
                                      <p:cBhvr additive="base">
                                        <p:cTn id="43" dur="750" fill="hold"/>
                                        <p:tgtEl>
                                          <p:spTgt spid="17"/>
                                        </p:tgtEl>
                                        <p:attrNameLst>
                                          <p:attrName>ppt_x</p:attrName>
                                        </p:attrNameLst>
                                      </p:cBhvr>
                                      <p:tavLst>
                                        <p:tav tm="0">
                                          <p:val>
                                            <p:strVal val="1+#ppt_w/2"/>
                                          </p:val>
                                        </p:tav>
                                        <p:tav tm="100000">
                                          <p:val>
                                            <p:strVal val="#ppt_x"/>
                                          </p:val>
                                        </p:tav>
                                      </p:tavLst>
                                    </p:anim>
                                    <p:anim calcmode="lin" valueType="num">
                                      <p:cBhvr additive="base">
                                        <p:cTn id="44" dur="750" fill="hold"/>
                                        <p:tgtEl>
                                          <p:spTgt spid="17"/>
                                        </p:tgtEl>
                                        <p:attrNameLst>
                                          <p:attrName>ppt_y</p:attrName>
                                        </p:attrNameLst>
                                      </p:cBhvr>
                                      <p:tavLst>
                                        <p:tav tm="0">
                                          <p:val>
                                            <p:strVal val="#ppt_y"/>
                                          </p:val>
                                        </p:tav>
                                        <p:tav tm="100000">
                                          <p:val>
                                            <p:strVal val="#ppt_y"/>
                                          </p:val>
                                        </p:tav>
                                      </p:tavLst>
                                    </p:anim>
                                  </p:childTnLst>
                                </p:cTn>
                              </p:par>
                              <p:par>
                                <p:cTn id="45" presetID="2" presetClass="entr" presetSubtype="2" decel="100000" fill="hold" grpId="0" nodeType="withEffect">
                                  <p:stCondLst>
                                    <p:cond delay="1750"/>
                                  </p:stCondLst>
                                  <p:childTnLst>
                                    <p:set>
                                      <p:cBhvr>
                                        <p:cTn id="46" dur="1" fill="hold">
                                          <p:stCondLst>
                                            <p:cond delay="0"/>
                                          </p:stCondLst>
                                        </p:cTn>
                                        <p:tgtEl>
                                          <p:spTgt spid="18"/>
                                        </p:tgtEl>
                                        <p:attrNameLst>
                                          <p:attrName>style.visibility</p:attrName>
                                        </p:attrNameLst>
                                      </p:cBhvr>
                                      <p:to>
                                        <p:strVal val="visible"/>
                                      </p:to>
                                    </p:set>
                                    <p:anim calcmode="lin" valueType="num">
                                      <p:cBhvr additive="base">
                                        <p:cTn id="47" dur="750" fill="hold"/>
                                        <p:tgtEl>
                                          <p:spTgt spid="18"/>
                                        </p:tgtEl>
                                        <p:attrNameLst>
                                          <p:attrName>ppt_x</p:attrName>
                                        </p:attrNameLst>
                                      </p:cBhvr>
                                      <p:tavLst>
                                        <p:tav tm="0">
                                          <p:val>
                                            <p:strVal val="1+#ppt_w/2"/>
                                          </p:val>
                                        </p:tav>
                                        <p:tav tm="100000">
                                          <p:val>
                                            <p:strVal val="#ppt_x"/>
                                          </p:val>
                                        </p:tav>
                                      </p:tavLst>
                                    </p:anim>
                                    <p:anim calcmode="lin" valueType="num">
                                      <p:cBhvr additive="base">
                                        <p:cTn id="48" dur="750" fill="hold"/>
                                        <p:tgtEl>
                                          <p:spTgt spid="18"/>
                                        </p:tgtEl>
                                        <p:attrNameLst>
                                          <p:attrName>ppt_y</p:attrName>
                                        </p:attrNameLst>
                                      </p:cBhvr>
                                      <p:tavLst>
                                        <p:tav tm="0">
                                          <p:val>
                                            <p:strVal val="#ppt_y"/>
                                          </p:val>
                                        </p:tav>
                                        <p:tav tm="100000">
                                          <p:val>
                                            <p:strVal val="#ppt_y"/>
                                          </p:val>
                                        </p:tav>
                                      </p:tavLst>
                                    </p:anim>
                                  </p:childTnLst>
                                </p:cTn>
                              </p:par>
                              <p:par>
                                <p:cTn id="49" presetID="63" presetClass="path" presetSubtype="0" accel="50000" decel="50000" fill="hold" grpId="0" nodeType="withEffect">
                                  <p:stCondLst>
                                    <p:cond delay="250"/>
                                  </p:stCondLst>
                                  <p:childTnLst>
                                    <p:animMotion origin="layout" path="M -4.08535E-6 0 L 1.53734 0 " pathEditMode="relative" rAng="0" ptsTypes="AA">
                                      <p:cBhvr>
                                        <p:cTn id="50" dur="2000" fill="hold"/>
                                        <p:tgtEl>
                                          <p:spTgt spid="14"/>
                                        </p:tgtEl>
                                        <p:attrNameLst>
                                          <p:attrName>ppt_x</p:attrName>
                                          <p:attrName>ppt_y</p:attrName>
                                        </p:attrNameLst>
                                      </p:cBhvr>
                                      <p:rCtr x="76867" y="0"/>
                                    </p:animMotion>
                                  </p:childTnLst>
                                </p:cTn>
                              </p:par>
                              <p:par>
                                <p:cTn id="51" presetID="63" presetClass="path" presetSubtype="0" accel="50000" decel="50000" fill="hold" grpId="0" nodeType="withEffect">
                                  <p:stCondLst>
                                    <p:cond delay="500"/>
                                  </p:stCondLst>
                                  <p:childTnLst>
                                    <p:animMotion origin="layout" path="M -4.08535E-6 0 L 1.53734 0 " pathEditMode="relative" rAng="0" ptsTypes="AA">
                                      <p:cBhvr>
                                        <p:cTn id="52" dur="2000" fill="hold"/>
                                        <p:tgtEl>
                                          <p:spTgt spid="15"/>
                                        </p:tgtEl>
                                        <p:attrNameLst>
                                          <p:attrName>ppt_x</p:attrName>
                                          <p:attrName>ppt_y</p:attrName>
                                        </p:attrNameLst>
                                      </p:cBhvr>
                                      <p:rCtr x="76867" y="0"/>
                                    </p:animMotion>
                                  </p:childTnLst>
                                </p:cTn>
                              </p:par>
                            </p:childTnLst>
                          </p:cTn>
                        </p:par>
                        <p:par>
                          <p:cTn id="53" fill="hold">
                            <p:stCondLst>
                              <p:cond delay="2500"/>
                            </p:stCondLst>
                            <p:childTnLst>
                              <p:par>
                                <p:cTn id="54" presetID="10" presetClass="entr" presetSubtype="0" fill="hold" grpId="0" nodeType="afterEffect">
                                  <p:stCondLst>
                                    <p:cond delay="0"/>
                                  </p:stCondLst>
                                  <p:childTnLst>
                                    <p:set>
                                      <p:cBhvr>
                                        <p:cTn id="55" dur="1" fill="hold">
                                          <p:stCondLst>
                                            <p:cond delay="0"/>
                                          </p:stCondLst>
                                        </p:cTn>
                                        <p:tgtEl>
                                          <p:spTgt spid="20"/>
                                        </p:tgtEl>
                                        <p:attrNameLst>
                                          <p:attrName>style.visibility</p:attrName>
                                        </p:attrNameLst>
                                      </p:cBhvr>
                                      <p:to>
                                        <p:strVal val="visible"/>
                                      </p:to>
                                    </p:set>
                                    <p:animEffect transition="in" filter="fade">
                                      <p:cBhvr>
                                        <p:cTn id="56" dur="500"/>
                                        <p:tgtEl>
                                          <p:spTgt spid="20"/>
                                        </p:tgtEl>
                                      </p:cBhvr>
                                    </p:animEffect>
                                  </p:childTnLst>
                                </p:cTn>
                              </p:par>
                              <p:par>
                                <p:cTn id="57" presetID="10" presetClass="entr" presetSubtype="0" fill="hold" grpId="0" nodeType="withEffect">
                                  <p:stCondLst>
                                    <p:cond delay="0"/>
                                  </p:stCondLst>
                                  <p:childTnLst>
                                    <p:set>
                                      <p:cBhvr>
                                        <p:cTn id="58" dur="1" fill="hold">
                                          <p:stCondLst>
                                            <p:cond delay="0"/>
                                          </p:stCondLst>
                                        </p:cTn>
                                        <p:tgtEl>
                                          <p:spTgt spid="24">
                                            <p:txEl>
                                              <p:pRg st="0" end="0"/>
                                            </p:txEl>
                                          </p:spTgt>
                                        </p:tgtEl>
                                        <p:attrNameLst>
                                          <p:attrName>style.visibility</p:attrName>
                                        </p:attrNameLst>
                                      </p:cBhvr>
                                      <p:to>
                                        <p:strVal val="visible"/>
                                      </p:to>
                                    </p:set>
                                    <p:animEffect transition="in" filter="fade">
                                      <p:cBhvr>
                                        <p:cTn id="59" dur="500"/>
                                        <p:tgtEl>
                                          <p:spTgt spid="24">
                                            <p:txEl>
                                              <p:pRg st="0" end="0"/>
                                            </p:txEl>
                                          </p:spTgt>
                                        </p:tgtEl>
                                      </p:cBhvr>
                                    </p:animEffect>
                                  </p:childTnLst>
                                </p:cTn>
                              </p:par>
                              <p:par>
                                <p:cTn id="60" presetID="10" presetClass="entr" presetSubtype="0" fill="hold" grpId="0" nodeType="withEffect">
                                  <p:stCondLst>
                                    <p:cond delay="0"/>
                                  </p:stCondLst>
                                  <p:childTnLst>
                                    <p:set>
                                      <p:cBhvr>
                                        <p:cTn id="61" dur="1" fill="hold">
                                          <p:stCondLst>
                                            <p:cond delay="0"/>
                                          </p:stCondLst>
                                        </p:cTn>
                                        <p:tgtEl>
                                          <p:spTgt spid="24">
                                            <p:txEl>
                                              <p:pRg st="1" end="1"/>
                                            </p:txEl>
                                          </p:spTgt>
                                        </p:tgtEl>
                                        <p:attrNameLst>
                                          <p:attrName>style.visibility</p:attrName>
                                        </p:attrNameLst>
                                      </p:cBhvr>
                                      <p:to>
                                        <p:strVal val="visible"/>
                                      </p:to>
                                    </p:set>
                                    <p:animEffect transition="in" filter="fade">
                                      <p:cBhvr>
                                        <p:cTn id="62" dur="500"/>
                                        <p:tgtEl>
                                          <p:spTgt spid="24">
                                            <p:txEl>
                                              <p:pRg st="1" end="1"/>
                                            </p:txEl>
                                          </p:spTgt>
                                        </p:tgtEl>
                                      </p:cBhvr>
                                    </p:animEffect>
                                  </p:childTnLst>
                                </p:cTn>
                              </p:par>
                              <p:par>
                                <p:cTn id="63" presetID="10" presetClass="entr" presetSubtype="0" fill="hold" grpId="0" nodeType="withEffect">
                                  <p:stCondLst>
                                    <p:cond delay="0"/>
                                  </p:stCondLst>
                                  <p:childTnLst>
                                    <p:set>
                                      <p:cBhvr>
                                        <p:cTn id="64" dur="1" fill="hold">
                                          <p:stCondLst>
                                            <p:cond delay="0"/>
                                          </p:stCondLst>
                                        </p:cTn>
                                        <p:tgtEl>
                                          <p:spTgt spid="25">
                                            <p:txEl>
                                              <p:pRg st="0" end="0"/>
                                            </p:txEl>
                                          </p:spTgt>
                                        </p:tgtEl>
                                        <p:attrNameLst>
                                          <p:attrName>style.visibility</p:attrName>
                                        </p:attrNameLst>
                                      </p:cBhvr>
                                      <p:to>
                                        <p:strVal val="visible"/>
                                      </p:to>
                                    </p:set>
                                    <p:animEffect transition="in" filter="fade">
                                      <p:cBhvr>
                                        <p:cTn id="65" dur="500"/>
                                        <p:tgtEl>
                                          <p:spTgt spid="25">
                                            <p:txEl>
                                              <p:pRg st="0" end="0"/>
                                            </p:txEl>
                                          </p:spTgt>
                                        </p:tgtEl>
                                      </p:cBhvr>
                                    </p:animEffect>
                                  </p:childTnLst>
                                </p:cTn>
                              </p:par>
                              <p:par>
                                <p:cTn id="66" presetID="10" presetClass="entr" presetSubtype="0" fill="hold" grpId="0" nodeType="withEffect">
                                  <p:stCondLst>
                                    <p:cond delay="0"/>
                                  </p:stCondLst>
                                  <p:childTnLst>
                                    <p:set>
                                      <p:cBhvr>
                                        <p:cTn id="67" dur="1" fill="hold">
                                          <p:stCondLst>
                                            <p:cond delay="0"/>
                                          </p:stCondLst>
                                        </p:cTn>
                                        <p:tgtEl>
                                          <p:spTgt spid="21"/>
                                        </p:tgtEl>
                                        <p:attrNameLst>
                                          <p:attrName>style.visibility</p:attrName>
                                        </p:attrNameLst>
                                      </p:cBhvr>
                                      <p:to>
                                        <p:strVal val="visible"/>
                                      </p:to>
                                    </p:set>
                                    <p:animEffect transition="in" filter="fade">
                                      <p:cBhvr>
                                        <p:cTn id="68" dur="500"/>
                                        <p:tgtEl>
                                          <p:spTgt spid="2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4" grpId="0" animBg="1"/>
      <p:bldP spid="5" grpId="0" animBg="1"/>
      <p:bldP spid="10" grpId="0" animBg="1"/>
      <p:bldP spid="11" grpId="0" animBg="1"/>
      <p:bldP spid="12" grpId="0" animBg="1"/>
      <p:bldP spid="13" grpId="0" animBg="1"/>
      <p:bldP spid="14" grpId="0" animBg="1"/>
      <p:bldP spid="15" grpId="0" animBg="1"/>
      <p:bldP spid="16" grpId="0" animBg="1"/>
      <p:bldP spid="17" grpId="0" animBg="1"/>
      <p:bldP spid="18" grpId="0" animBg="1"/>
      <p:bldP spid="20" grpId="0"/>
      <p:bldP spid="21" grpId="0"/>
      <p:bldP spid="24" grpId="0" build="p">
        <p:tmplLst>
          <p:tmpl lvl="1">
            <p:tnLst>
              <p:par>
                <p:cTn presetID="10" presetClass="entr" presetSubtype="0" fill="hold" nodeType="withEffect">
                  <p:stCondLst>
                    <p:cond delay="0"/>
                  </p:stCondLst>
                  <p:childTnLst>
                    <p:set>
                      <p:cBhvr>
                        <p:cTn dur="1" fill="hold">
                          <p:stCondLst>
                            <p:cond delay="0"/>
                          </p:stCondLst>
                        </p:cTn>
                        <p:tgtEl>
                          <p:spTgt spid="24"/>
                        </p:tgtEl>
                        <p:attrNameLst>
                          <p:attrName>style.visibility</p:attrName>
                        </p:attrNameLst>
                      </p:cBhvr>
                      <p:to>
                        <p:strVal val="visible"/>
                      </p:to>
                    </p:set>
                    <p:animEffect transition="in" filter="fade">
                      <p:cBhvr>
                        <p:cTn dur="500"/>
                        <p:tgtEl>
                          <p:spTgt spid="24"/>
                        </p:tgtEl>
                      </p:cBhvr>
                    </p:animEffect>
                  </p:childTnLst>
                </p:cTn>
              </p:par>
            </p:tnLst>
          </p:tmpl>
        </p:tmplLst>
      </p:bldP>
      <p:bldP spid="25" grpId="0" build="p">
        <p:tmplLst>
          <p:tmpl lvl="1">
            <p:tnLst>
              <p:par>
                <p:cTn presetID="10" presetClass="entr" presetSubtype="0" fill="hold" nodeType="withEffect">
                  <p:stCondLst>
                    <p:cond delay="0"/>
                  </p:stCondLst>
                  <p:childTnLst>
                    <p:set>
                      <p:cBhvr>
                        <p:cTn dur="1" fill="hold">
                          <p:stCondLst>
                            <p:cond delay="0"/>
                          </p:stCondLst>
                        </p:cTn>
                        <p:tgtEl>
                          <p:spTgt spid="25"/>
                        </p:tgtEl>
                        <p:attrNameLst>
                          <p:attrName>style.visibility</p:attrName>
                        </p:attrNameLst>
                      </p:cBhvr>
                      <p:to>
                        <p:strVal val="visible"/>
                      </p:to>
                    </p:set>
                    <p:animEffect transition="in" filter="fade">
                      <p:cBhvr>
                        <p:cTn dur="500"/>
                        <p:tgtEl>
                          <p:spTgt spid="25"/>
                        </p:tgtEl>
                      </p:cBhvr>
                    </p:animEffect>
                  </p:childTnLst>
                </p:cTn>
              </p:par>
            </p:tnLst>
          </p:tmpl>
        </p:tmplLst>
      </p:bldP>
    </p:bld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TITLE">
    <p:bg>
      <p:bgPr>
        <a:solidFill>
          <a:schemeClr val="bg1"/>
        </a:solidFill>
        <a:effectLst/>
      </p:bgPr>
    </p:bg>
    <p:spTree>
      <p:nvGrpSpPr>
        <p:cNvPr id="1" name=""/>
        <p:cNvGrpSpPr/>
        <p:nvPr/>
      </p:nvGrpSpPr>
      <p:grpSpPr>
        <a:xfrm>
          <a:off x="0" y="0"/>
          <a:ext cx="0" cy="0"/>
          <a:chOff x="0" y="0"/>
          <a:chExt cx="0" cy="0"/>
        </a:xfrm>
      </p:grpSpPr>
      <p:sp>
        <p:nvSpPr>
          <p:cNvPr id="2" name="Rectangle 1"/>
          <p:cNvSpPr/>
          <p:nvPr userDrawn="1"/>
        </p:nvSpPr>
        <p:spPr>
          <a:xfrm>
            <a:off x="192891" y="0"/>
            <a:ext cx="378606" cy="582851"/>
          </a:xfrm>
          <a:prstGeom prst="rect">
            <a:avLst/>
          </a:prstGeom>
          <a:solidFill>
            <a:srgbClr val="00B0F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2399">
              <a:solidFill>
                <a:prstClr val="white"/>
              </a:solidFill>
            </a:endParaRPr>
          </a:p>
        </p:txBody>
      </p:sp>
      <p:sp>
        <p:nvSpPr>
          <p:cNvPr id="4" name="TextBox 3"/>
          <p:cNvSpPr txBox="1"/>
          <p:nvPr userDrawn="1"/>
        </p:nvSpPr>
        <p:spPr>
          <a:xfrm>
            <a:off x="669660" y="155257"/>
            <a:ext cx="1100911" cy="584640"/>
          </a:xfrm>
          <a:prstGeom prst="rect">
            <a:avLst/>
          </a:prstGeom>
          <a:noFill/>
        </p:spPr>
        <p:txBody>
          <a:bodyPr wrap="square" rtlCol="0">
            <a:spAutoFit/>
          </a:bodyPr>
          <a:lstStyle/>
          <a:p>
            <a:pPr algn="ctr" defTabSz="1219078"/>
            <a:r>
              <a:rPr lang="en-US" sz="3199" dirty="0">
                <a:solidFill>
                  <a:prstClr val="black">
                    <a:lumMod val="85000"/>
                    <a:lumOff val="15000"/>
                  </a:prstClr>
                </a:solidFill>
                <a:latin typeface="Museo 700" pitchFamily="50" charset="0"/>
              </a:rPr>
              <a:t>rare</a:t>
            </a:r>
          </a:p>
        </p:txBody>
      </p:sp>
      <p:sp>
        <p:nvSpPr>
          <p:cNvPr id="5" name="Parallelogram 4"/>
          <p:cNvSpPr/>
          <p:nvPr userDrawn="1"/>
        </p:nvSpPr>
        <p:spPr>
          <a:xfrm>
            <a:off x="676559" y="381419"/>
            <a:ext cx="142389" cy="208034"/>
          </a:xfrm>
          <a:prstGeom prst="parallelogram">
            <a:avLst>
              <a:gd name="adj" fmla="val 67832"/>
            </a:avLst>
          </a:prstGeom>
          <a:solidFill>
            <a:srgbClr val="00B0F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400">
              <a:solidFill>
                <a:prstClr val="black">
                  <a:lumMod val="85000"/>
                  <a:lumOff val="15000"/>
                </a:prstClr>
              </a:solidFill>
            </a:endParaRPr>
          </a:p>
        </p:txBody>
      </p:sp>
      <p:sp>
        <p:nvSpPr>
          <p:cNvPr id="6" name="Parallelogram 5"/>
          <p:cNvSpPr/>
          <p:nvPr userDrawn="1"/>
        </p:nvSpPr>
        <p:spPr>
          <a:xfrm>
            <a:off x="1605520" y="381419"/>
            <a:ext cx="142389" cy="208034"/>
          </a:xfrm>
          <a:prstGeom prst="parallelogram">
            <a:avLst>
              <a:gd name="adj" fmla="val 67832"/>
            </a:avLst>
          </a:prstGeom>
          <a:solidFill>
            <a:srgbClr val="00B0F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400">
              <a:solidFill>
                <a:prstClr val="black">
                  <a:lumMod val="85000"/>
                  <a:lumOff val="15000"/>
                </a:prstClr>
              </a:solidFill>
            </a:endParaRPr>
          </a:p>
        </p:txBody>
      </p:sp>
      <p:sp>
        <p:nvSpPr>
          <p:cNvPr id="8" name="Text Placeholder 7"/>
          <p:cNvSpPr>
            <a:spLocks noGrp="1"/>
          </p:cNvSpPr>
          <p:nvPr>
            <p:ph type="body" sz="quarter" idx="10" hasCustomPrompt="1"/>
          </p:nvPr>
        </p:nvSpPr>
        <p:spPr>
          <a:xfrm>
            <a:off x="120892" y="261381"/>
            <a:ext cx="522605" cy="359957"/>
          </a:xfrm>
        </p:spPr>
        <p:txBody>
          <a:bodyPr>
            <a:normAutofit/>
          </a:bodyPr>
          <a:lstStyle>
            <a:lvl1pPr marL="0" indent="0" algn="ctr">
              <a:buNone/>
              <a:defRPr sz="1400">
                <a:solidFill>
                  <a:schemeClr val="bg1"/>
                </a:solidFill>
                <a:latin typeface="Museo 700" pitchFamily="50" charset="0"/>
              </a:defRPr>
            </a:lvl1pPr>
          </a:lstStyle>
          <a:p>
            <a:pPr lvl="0"/>
            <a:r>
              <a:rPr lang="en-US" dirty="0" smtClean="0"/>
              <a:t>01</a:t>
            </a:r>
            <a:endParaRPr lang="en-US" dirty="0"/>
          </a:p>
        </p:txBody>
      </p:sp>
    </p:spTree>
    <p:extLst>
      <p:ext uri="{BB962C8B-B14F-4D97-AF65-F5344CB8AC3E}">
        <p14:creationId xmlns:p14="http://schemas.microsoft.com/office/powerpoint/2010/main" xmlns="" val="172459703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1" decel="100000" fill="hold" grpId="0" nodeType="with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750" fill="hold"/>
                                        <p:tgtEl>
                                          <p:spTgt spid="2"/>
                                        </p:tgtEl>
                                        <p:attrNameLst>
                                          <p:attrName>ppt_x</p:attrName>
                                        </p:attrNameLst>
                                      </p:cBhvr>
                                      <p:tavLst>
                                        <p:tav tm="0">
                                          <p:val>
                                            <p:strVal val="#ppt_x"/>
                                          </p:val>
                                        </p:tav>
                                        <p:tav tm="100000">
                                          <p:val>
                                            <p:strVal val="#ppt_x"/>
                                          </p:val>
                                        </p:tav>
                                      </p:tavLst>
                                    </p:anim>
                                    <p:anim calcmode="lin" valueType="num">
                                      <p:cBhvr additive="base">
                                        <p:cTn id="8" dur="750" fill="hold"/>
                                        <p:tgtEl>
                                          <p:spTgt spid="2"/>
                                        </p:tgtEl>
                                        <p:attrNameLst>
                                          <p:attrName>ppt_y</p:attrName>
                                        </p:attrNameLst>
                                      </p:cBhvr>
                                      <p:tavLst>
                                        <p:tav tm="0">
                                          <p:val>
                                            <p:strVal val="0-#ppt_h/2"/>
                                          </p:val>
                                        </p:tav>
                                        <p:tav tm="100000">
                                          <p:val>
                                            <p:strVal val="#ppt_y"/>
                                          </p:val>
                                        </p:tav>
                                      </p:tavLst>
                                    </p:anim>
                                  </p:childTnLst>
                                </p:cTn>
                              </p:par>
                              <p:par>
                                <p:cTn id="9" presetID="2" presetClass="entr" presetSubtype="1" decel="100000" fill="hold" grpId="0" nodeType="withEffect">
                                  <p:stCondLst>
                                    <p:cond delay="0"/>
                                  </p:stCondLst>
                                  <p:childTnLst>
                                    <p:set>
                                      <p:cBhvr>
                                        <p:cTn id="10" dur="1" fill="hold">
                                          <p:stCondLst>
                                            <p:cond delay="0"/>
                                          </p:stCondLst>
                                        </p:cTn>
                                        <p:tgtEl>
                                          <p:spTgt spid="8">
                                            <p:txEl>
                                              <p:pRg st="0" end="0"/>
                                            </p:txEl>
                                          </p:spTgt>
                                        </p:tgtEl>
                                        <p:attrNameLst>
                                          <p:attrName>style.visibility</p:attrName>
                                        </p:attrNameLst>
                                      </p:cBhvr>
                                      <p:to>
                                        <p:strVal val="visible"/>
                                      </p:to>
                                    </p:set>
                                    <p:anim calcmode="lin" valueType="num">
                                      <p:cBhvr additive="base">
                                        <p:cTn id="11" dur="750" fill="hold"/>
                                        <p:tgtEl>
                                          <p:spTgt spid="8">
                                            <p:txEl>
                                              <p:pRg st="0" end="0"/>
                                            </p:txEl>
                                          </p:spTgt>
                                        </p:tgtEl>
                                        <p:attrNameLst>
                                          <p:attrName>ppt_x</p:attrName>
                                        </p:attrNameLst>
                                      </p:cBhvr>
                                      <p:tavLst>
                                        <p:tav tm="0">
                                          <p:val>
                                            <p:strVal val="#ppt_x"/>
                                          </p:val>
                                        </p:tav>
                                        <p:tav tm="100000">
                                          <p:val>
                                            <p:strVal val="#ppt_x"/>
                                          </p:val>
                                        </p:tav>
                                      </p:tavLst>
                                    </p:anim>
                                    <p:anim calcmode="lin" valueType="num">
                                      <p:cBhvr additive="base">
                                        <p:cTn id="12" dur="750" fill="hold"/>
                                        <p:tgtEl>
                                          <p:spTgt spid="8">
                                            <p:txEl>
                                              <p:pRg st="0" end="0"/>
                                            </p:txEl>
                                          </p:spTgt>
                                        </p:tgtEl>
                                        <p:attrNameLst>
                                          <p:attrName>ppt_y</p:attrName>
                                        </p:attrNameLst>
                                      </p:cBhvr>
                                      <p:tavLst>
                                        <p:tav tm="0">
                                          <p:val>
                                            <p:strVal val="0-#ppt_h/2"/>
                                          </p:val>
                                        </p:tav>
                                        <p:tav tm="100000">
                                          <p:val>
                                            <p:strVal val="#ppt_y"/>
                                          </p:val>
                                        </p:tav>
                                      </p:tavLst>
                                    </p:anim>
                                  </p:childTnLst>
                                </p:cTn>
                              </p:par>
                              <p:par>
                                <p:cTn id="13" presetID="2" presetClass="entr" presetSubtype="1" decel="100000" fill="hold" grpId="0" nodeType="withEffect">
                                  <p:stCondLst>
                                    <p:cond delay="0"/>
                                  </p:stCondLst>
                                  <p:childTnLst>
                                    <p:set>
                                      <p:cBhvr>
                                        <p:cTn id="14" dur="1" fill="hold">
                                          <p:stCondLst>
                                            <p:cond delay="0"/>
                                          </p:stCondLst>
                                        </p:cTn>
                                        <p:tgtEl>
                                          <p:spTgt spid="5"/>
                                        </p:tgtEl>
                                        <p:attrNameLst>
                                          <p:attrName>style.visibility</p:attrName>
                                        </p:attrNameLst>
                                      </p:cBhvr>
                                      <p:to>
                                        <p:strVal val="visible"/>
                                      </p:to>
                                    </p:set>
                                    <p:anim calcmode="lin" valueType="num">
                                      <p:cBhvr additive="base">
                                        <p:cTn id="15" dur="750" fill="hold"/>
                                        <p:tgtEl>
                                          <p:spTgt spid="5"/>
                                        </p:tgtEl>
                                        <p:attrNameLst>
                                          <p:attrName>ppt_x</p:attrName>
                                        </p:attrNameLst>
                                      </p:cBhvr>
                                      <p:tavLst>
                                        <p:tav tm="0">
                                          <p:val>
                                            <p:strVal val="#ppt_x"/>
                                          </p:val>
                                        </p:tav>
                                        <p:tav tm="100000">
                                          <p:val>
                                            <p:strVal val="#ppt_x"/>
                                          </p:val>
                                        </p:tav>
                                      </p:tavLst>
                                    </p:anim>
                                    <p:anim calcmode="lin" valueType="num">
                                      <p:cBhvr additive="base">
                                        <p:cTn id="16" dur="750" fill="hold"/>
                                        <p:tgtEl>
                                          <p:spTgt spid="5"/>
                                        </p:tgtEl>
                                        <p:attrNameLst>
                                          <p:attrName>ppt_y</p:attrName>
                                        </p:attrNameLst>
                                      </p:cBhvr>
                                      <p:tavLst>
                                        <p:tav tm="0">
                                          <p:val>
                                            <p:strVal val="0-#ppt_h/2"/>
                                          </p:val>
                                        </p:tav>
                                        <p:tav tm="100000">
                                          <p:val>
                                            <p:strVal val="#ppt_y"/>
                                          </p:val>
                                        </p:tav>
                                      </p:tavLst>
                                    </p:anim>
                                  </p:childTnLst>
                                </p:cTn>
                              </p:par>
                              <p:par>
                                <p:cTn id="17" presetID="2" presetClass="entr" presetSubtype="1" decel="100000" fill="hold" grpId="0" nodeType="withEffect">
                                  <p:stCondLst>
                                    <p:cond delay="0"/>
                                  </p:stCondLst>
                                  <p:childTnLst>
                                    <p:set>
                                      <p:cBhvr>
                                        <p:cTn id="18" dur="1" fill="hold">
                                          <p:stCondLst>
                                            <p:cond delay="0"/>
                                          </p:stCondLst>
                                        </p:cTn>
                                        <p:tgtEl>
                                          <p:spTgt spid="4"/>
                                        </p:tgtEl>
                                        <p:attrNameLst>
                                          <p:attrName>style.visibility</p:attrName>
                                        </p:attrNameLst>
                                      </p:cBhvr>
                                      <p:to>
                                        <p:strVal val="visible"/>
                                      </p:to>
                                    </p:set>
                                    <p:anim calcmode="lin" valueType="num">
                                      <p:cBhvr additive="base">
                                        <p:cTn id="19" dur="750" fill="hold"/>
                                        <p:tgtEl>
                                          <p:spTgt spid="4"/>
                                        </p:tgtEl>
                                        <p:attrNameLst>
                                          <p:attrName>ppt_x</p:attrName>
                                        </p:attrNameLst>
                                      </p:cBhvr>
                                      <p:tavLst>
                                        <p:tav tm="0">
                                          <p:val>
                                            <p:strVal val="#ppt_x"/>
                                          </p:val>
                                        </p:tav>
                                        <p:tav tm="100000">
                                          <p:val>
                                            <p:strVal val="#ppt_x"/>
                                          </p:val>
                                        </p:tav>
                                      </p:tavLst>
                                    </p:anim>
                                    <p:anim calcmode="lin" valueType="num">
                                      <p:cBhvr additive="base">
                                        <p:cTn id="20" dur="750" fill="hold"/>
                                        <p:tgtEl>
                                          <p:spTgt spid="4"/>
                                        </p:tgtEl>
                                        <p:attrNameLst>
                                          <p:attrName>ppt_y</p:attrName>
                                        </p:attrNameLst>
                                      </p:cBhvr>
                                      <p:tavLst>
                                        <p:tav tm="0">
                                          <p:val>
                                            <p:strVal val="0-#ppt_h/2"/>
                                          </p:val>
                                        </p:tav>
                                        <p:tav tm="100000">
                                          <p:val>
                                            <p:strVal val="#ppt_y"/>
                                          </p:val>
                                        </p:tav>
                                      </p:tavLst>
                                    </p:anim>
                                  </p:childTnLst>
                                </p:cTn>
                              </p:par>
                              <p:par>
                                <p:cTn id="21" presetID="2" presetClass="entr" presetSubtype="1" decel="100000" fill="hold" grpId="0" nodeType="withEffect">
                                  <p:stCondLst>
                                    <p:cond delay="0"/>
                                  </p:stCondLst>
                                  <p:childTnLst>
                                    <p:set>
                                      <p:cBhvr>
                                        <p:cTn id="22" dur="1" fill="hold">
                                          <p:stCondLst>
                                            <p:cond delay="0"/>
                                          </p:stCondLst>
                                        </p:cTn>
                                        <p:tgtEl>
                                          <p:spTgt spid="6"/>
                                        </p:tgtEl>
                                        <p:attrNameLst>
                                          <p:attrName>style.visibility</p:attrName>
                                        </p:attrNameLst>
                                      </p:cBhvr>
                                      <p:to>
                                        <p:strVal val="visible"/>
                                      </p:to>
                                    </p:set>
                                    <p:anim calcmode="lin" valueType="num">
                                      <p:cBhvr additive="base">
                                        <p:cTn id="23" dur="750" fill="hold"/>
                                        <p:tgtEl>
                                          <p:spTgt spid="6"/>
                                        </p:tgtEl>
                                        <p:attrNameLst>
                                          <p:attrName>ppt_x</p:attrName>
                                        </p:attrNameLst>
                                      </p:cBhvr>
                                      <p:tavLst>
                                        <p:tav tm="0">
                                          <p:val>
                                            <p:strVal val="#ppt_x"/>
                                          </p:val>
                                        </p:tav>
                                        <p:tav tm="100000">
                                          <p:val>
                                            <p:strVal val="#ppt_x"/>
                                          </p:val>
                                        </p:tav>
                                      </p:tavLst>
                                    </p:anim>
                                    <p:anim calcmode="lin" valueType="num">
                                      <p:cBhvr additive="base">
                                        <p:cTn id="24" dur="750" fill="hold"/>
                                        <p:tgtEl>
                                          <p:spTgt spid="6"/>
                                        </p:tgtEl>
                                        <p:attrNameLst>
                                          <p:attrName>ppt_y</p:attrName>
                                        </p:attrNameLst>
                                      </p:cBhvr>
                                      <p:tavLst>
                                        <p:tav tm="0">
                                          <p:val>
                                            <p:strVal val="0-#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4" grpId="0"/>
      <p:bldP spid="5" grpId="0" animBg="1"/>
      <p:bldP spid="6" grpId="0" animBg="1"/>
      <p:bldP spid="8" grpId="0" build="p">
        <p:tmplLst>
          <p:tmpl lvl="1">
            <p:tnLst>
              <p:par>
                <p:cTn presetID="2" presetClass="entr" presetSubtype="1" decel="100000" fill="hold" nodeType="withEffect">
                  <p:stCondLst>
                    <p:cond delay="0"/>
                  </p:stCondLst>
                  <p:childTnLst>
                    <p:set>
                      <p:cBhvr>
                        <p:cTn dur="1" fill="hold">
                          <p:stCondLst>
                            <p:cond delay="0"/>
                          </p:stCondLst>
                        </p:cTn>
                        <p:tgtEl>
                          <p:spTgt spid="8"/>
                        </p:tgtEl>
                        <p:attrNameLst>
                          <p:attrName>style.visibility</p:attrName>
                        </p:attrNameLst>
                      </p:cBhvr>
                      <p:to>
                        <p:strVal val="visible"/>
                      </p:to>
                    </p:set>
                    <p:anim calcmode="lin" valueType="num">
                      <p:cBhvr additive="base">
                        <p:cTn dur="750" fill="hold"/>
                        <p:tgtEl>
                          <p:spTgt spid="8"/>
                        </p:tgtEl>
                        <p:attrNameLst>
                          <p:attrName>ppt_x</p:attrName>
                        </p:attrNameLst>
                      </p:cBhvr>
                      <p:tavLst>
                        <p:tav tm="0">
                          <p:val>
                            <p:strVal val="#ppt_x"/>
                          </p:val>
                        </p:tav>
                        <p:tav tm="100000">
                          <p:val>
                            <p:strVal val="#ppt_x"/>
                          </p:val>
                        </p:tav>
                      </p:tavLst>
                    </p:anim>
                    <p:anim calcmode="lin" valueType="num">
                      <p:cBhvr additive="base">
                        <p:cTn dur="750" fill="hold"/>
                        <p:tgtEl>
                          <p:spTgt spid="8"/>
                        </p:tgtEl>
                        <p:attrNameLst>
                          <p:attrName>ppt_y</p:attrName>
                        </p:attrNameLst>
                      </p:cBhvr>
                      <p:tavLst>
                        <p:tav tm="0">
                          <p:val>
                            <p:strVal val="0-#ppt_h/2"/>
                          </p:val>
                        </p:tav>
                        <p:tav tm="100000">
                          <p:val>
                            <p:strVal val="#ppt_y"/>
                          </p:val>
                        </p:tav>
                      </p:tavLst>
                    </p:anim>
                  </p:childTnLst>
                </p:cTn>
              </p:par>
            </p:tnLst>
          </p:tmpl>
        </p:tmplLst>
      </p:bldP>
    </p:bld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TITLE BLACK">
    <p:bg>
      <p:bgPr>
        <a:solidFill>
          <a:schemeClr val="tx1">
            <a:lumMod val="85000"/>
            <a:lumOff val="15000"/>
          </a:schemeClr>
        </a:solidFill>
        <a:effectLst/>
      </p:bgPr>
    </p:bg>
    <p:spTree>
      <p:nvGrpSpPr>
        <p:cNvPr id="1" name=""/>
        <p:cNvGrpSpPr/>
        <p:nvPr/>
      </p:nvGrpSpPr>
      <p:grpSpPr>
        <a:xfrm>
          <a:off x="0" y="0"/>
          <a:ext cx="0" cy="0"/>
          <a:chOff x="0" y="0"/>
          <a:chExt cx="0" cy="0"/>
        </a:xfrm>
      </p:grpSpPr>
      <p:sp>
        <p:nvSpPr>
          <p:cNvPr id="2" name="Rectangle 1"/>
          <p:cNvSpPr/>
          <p:nvPr userDrawn="1"/>
        </p:nvSpPr>
        <p:spPr>
          <a:xfrm>
            <a:off x="192891" y="0"/>
            <a:ext cx="378606" cy="582851"/>
          </a:xfrm>
          <a:prstGeom prst="rect">
            <a:avLst/>
          </a:prstGeom>
          <a:solidFill>
            <a:srgbClr val="00B0F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2399">
              <a:solidFill>
                <a:prstClr val="white"/>
              </a:solidFill>
            </a:endParaRPr>
          </a:p>
        </p:txBody>
      </p:sp>
      <p:sp>
        <p:nvSpPr>
          <p:cNvPr id="4" name="TextBox 3"/>
          <p:cNvSpPr txBox="1"/>
          <p:nvPr userDrawn="1"/>
        </p:nvSpPr>
        <p:spPr>
          <a:xfrm>
            <a:off x="669660" y="155257"/>
            <a:ext cx="1100911" cy="584640"/>
          </a:xfrm>
          <a:prstGeom prst="rect">
            <a:avLst/>
          </a:prstGeom>
          <a:noFill/>
        </p:spPr>
        <p:txBody>
          <a:bodyPr wrap="square" rtlCol="0">
            <a:spAutoFit/>
          </a:bodyPr>
          <a:lstStyle/>
          <a:p>
            <a:pPr algn="ctr" defTabSz="1219078"/>
            <a:r>
              <a:rPr lang="en-US" sz="3199" dirty="0">
                <a:solidFill>
                  <a:prstClr val="white"/>
                </a:solidFill>
                <a:latin typeface="Museo 700" pitchFamily="50" charset="0"/>
              </a:rPr>
              <a:t>rare</a:t>
            </a:r>
          </a:p>
        </p:txBody>
      </p:sp>
      <p:sp>
        <p:nvSpPr>
          <p:cNvPr id="5" name="Parallelogram 4"/>
          <p:cNvSpPr/>
          <p:nvPr userDrawn="1"/>
        </p:nvSpPr>
        <p:spPr>
          <a:xfrm>
            <a:off x="676559" y="381419"/>
            <a:ext cx="142389" cy="208034"/>
          </a:xfrm>
          <a:prstGeom prst="parallelogram">
            <a:avLst>
              <a:gd name="adj" fmla="val 67832"/>
            </a:avLst>
          </a:prstGeom>
          <a:solidFill>
            <a:srgbClr val="00B0F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400">
              <a:solidFill>
                <a:prstClr val="black">
                  <a:lumMod val="85000"/>
                  <a:lumOff val="15000"/>
                </a:prstClr>
              </a:solidFill>
            </a:endParaRPr>
          </a:p>
        </p:txBody>
      </p:sp>
      <p:sp>
        <p:nvSpPr>
          <p:cNvPr id="6" name="Parallelogram 5"/>
          <p:cNvSpPr/>
          <p:nvPr userDrawn="1"/>
        </p:nvSpPr>
        <p:spPr>
          <a:xfrm>
            <a:off x="1605520" y="381419"/>
            <a:ext cx="142389" cy="208034"/>
          </a:xfrm>
          <a:prstGeom prst="parallelogram">
            <a:avLst>
              <a:gd name="adj" fmla="val 67832"/>
            </a:avLst>
          </a:prstGeom>
          <a:solidFill>
            <a:srgbClr val="00B0F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400">
              <a:solidFill>
                <a:prstClr val="black">
                  <a:lumMod val="85000"/>
                  <a:lumOff val="15000"/>
                </a:prstClr>
              </a:solidFill>
            </a:endParaRPr>
          </a:p>
        </p:txBody>
      </p:sp>
      <p:sp>
        <p:nvSpPr>
          <p:cNvPr id="8" name="Text Placeholder 7"/>
          <p:cNvSpPr>
            <a:spLocks noGrp="1"/>
          </p:cNvSpPr>
          <p:nvPr>
            <p:ph type="body" sz="quarter" idx="10" hasCustomPrompt="1"/>
          </p:nvPr>
        </p:nvSpPr>
        <p:spPr>
          <a:xfrm>
            <a:off x="120892" y="261381"/>
            <a:ext cx="522605" cy="359957"/>
          </a:xfrm>
        </p:spPr>
        <p:txBody>
          <a:bodyPr>
            <a:normAutofit/>
          </a:bodyPr>
          <a:lstStyle>
            <a:lvl1pPr marL="0" indent="0" algn="ctr">
              <a:buNone/>
              <a:defRPr sz="1400">
                <a:solidFill>
                  <a:schemeClr val="bg1"/>
                </a:solidFill>
                <a:latin typeface="Museo 700" pitchFamily="50" charset="0"/>
              </a:defRPr>
            </a:lvl1pPr>
          </a:lstStyle>
          <a:p>
            <a:pPr lvl="0"/>
            <a:r>
              <a:rPr lang="en-US" dirty="0" smtClean="0"/>
              <a:t>01</a:t>
            </a:r>
            <a:endParaRPr lang="en-US" dirty="0"/>
          </a:p>
        </p:txBody>
      </p:sp>
    </p:spTree>
    <p:extLst>
      <p:ext uri="{BB962C8B-B14F-4D97-AF65-F5344CB8AC3E}">
        <p14:creationId xmlns:p14="http://schemas.microsoft.com/office/powerpoint/2010/main" xmlns="" val="83084495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1" decel="100000" fill="hold" grpId="0" nodeType="withEffect">
                                  <p:stCondLst>
                                    <p:cond delay="0"/>
                                  </p:stCondLst>
                                  <p:childTnLst>
                                    <p:set>
                                      <p:cBhvr>
                                        <p:cTn id="6" dur="1" fill="hold">
                                          <p:stCondLst>
                                            <p:cond delay="0"/>
                                          </p:stCondLst>
                                        </p:cTn>
                                        <p:tgtEl>
                                          <p:spTgt spid="2"/>
                                        </p:tgtEl>
                                        <p:attrNameLst>
                                          <p:attrName>style.visibility</p:attrName>
                                        </p:attrNameLst>
                                      </p:cBhvr>
                                      <p:to>
                                        <p:strVal val="visible"/>
                                      </p:to>
                                    </p:set>
                                    <p:anim calcmode="lin" valueType="num">
                                      <p:cBhvr additive="base">
                                        <p:cTn id="7" dur="750" fill="hold"/>
                                        <p:tgtEl>
                                          <p:spTgt spid="2"/>
                                        </p:tgtEl>
                                        <p:attrNameLst>
                                          <p:attrName>ppt_x</p:attrName>
                                        </p:attrNameLst>
                                      </p:cBhvr>
                                      <p:tavLst>
                                        <p:tav tm="0">
                                          <p:val>
                                            <p:strVal val="#ppt_x"/>
                                          </p:val>
                                        </p:tav>
                                        <p:tav tm="100000">
                                          <p:val>
                                            <p:strVal val="#ppt_x"/>
                                          </p:val>
                                        </p:tav>
                                      </p:tavLst>
                                    </p:anim>
                                    <p:anim calcmode="lin" valueType="num">
                                      <p:cBhvr additive="base">
                                        <p:cTn id="8" dur="750" fill="hold"/>
                                        <p:tgtEl>
                                          <p:spTgt spid="2"/>
                                        </p:tgtEl>
                                        <p:attrNameLst>
                                          <p:attrName>ppt_y</p:attrName>
                                        </p:attrNameLst>
                                      </p:cBhvr>
                                      <p:tavLst>
                                        <p:tav tm="0">
                                          <p:val>
                                            <p:strVal val="0-#ppt_h/2"/>
                                          </p:val>
                                        </p:tav>
                                        <p:tav tm="100000">
                                          <p:val>
                                            <p:strVal val="#ppt_y"/>
                                          </p:val>
                                        </p:tav>
                                      </p:tavLst>
                                    </p:anim>
                                  </p:childTnLst>
                                </p:cTn>
                              </p:par>
                              <p:par>
                                <p:cTn id="9" presetID="2" presetClass="entr" presetSubtype="1" decel="100000" fill="hold" grpId="0" nodeType="withEffect">
                                  <p:stCondLst>
                                    <p:cond delay="0"/>
                                  </p:stCondLst>
                                  <p:childTnLst>
                                    <p:set>
                                      <p:cBhvr>
                                        <p:cTn id="10" dur="1" fill="hold">
                                          <p:stCondLst>
                                            <p:cond delay="0"/>
                                          </p:stCondLst>
                                        </p:cTn>
                                        <p:tgtEl>
                                          <p:spTgt spid="8">
                                            <p:txEl>
                                              <p:pRg st="0" end="0"/>
                                            </p:txEl>
                                          </p:spTgt>
                                        </p:tgtEl>
                                        <p:attrNameLst>
                                          <p:attrName>style.visibility</p:attrName>
                                        </p:attrNameLst>
                                      </p:cBhvr>
                                      <p:to>
                                        <p:strVal val="visible"/>
                                      </p:to>
                                    </p:set>
                                    <p:anim calcmode="lin" valueType="num">
                                      <p:cBhvr additive="base">
                                        <p:cTn id="11" dur="750" fill="hold"/>
                                        <p:tgtEl>
                                          <p:spTgt spid="8">
                                            <p:txEl>
                                              <p:pRg st="0" end="0"/>
                                            </p:txEl>
                                          </p:spTgt>
                                        </p:tgtEl>
                                        <p:attrNameLst>
                                          <p:attrName>ppt_x</p:attrName>
                                        </p:attrNameLst>
                                      </p:cBhvr>
                                      <p:tavLst>
                                        <p:tav tm="0">
                                          <p:val>
                                            <p:strVal val="#ppt_x"/>
                                          </p:val>
                                        </p:tav>
                                        <p:tav tm="100000">
                                          <p:val>
                                            <p:strVal val="#ppt_x"/>
                                          </p:val>
                                        </p:tav>
                                      </p:tavLst>
                                    </p:anim>
                                    <p:anim calcmode="lin" valueType="num">
                                      <p:cBhvr additive="base">
                                        <p:cTn id="12" dur="750" fill="hold"/>
                                        <p:tgtEl>
                                          <p:spTgt spid="8">
                                            <p:txEl>
                                              <p:pRg st="0" end="0"/>
                                            </p:txEl>
                                          </p:spTgt>
                                        </p:tgtEl>
                                        <p:attrNameLst>
                                          <p:attrName>ppt_y</p:attrName>
                                        </p:attrNameLst>
                                      </p:cBhvr>
                                      <p:tavLst>
                                        <p:tav tm="0">
                                          <p:val>
                                            <p:strVal val="0-#ppt_h/2"/>
                                          </p:val>
                                        </p:tav>
                                        <p:tav tm="100000">
                                          <p:val>
                                            <p:strVal val="#ppt_y"/>
                                          </p:val>
                                        </p:tav>
                                      </p:tavLst>
                                    </p:anim>
                                  </p:childTnLst>
                                </p:cTn>
                              </p:par>
                              <p:par>
                                <p:cTn id="13" presetID="2" presetClass="entr" presetSubtype="1" decel="100000" fill="hold" grpId="0" nodeType="withEffect">
                                  <p:stCondLst>
                                    <p:cond delay="0"/>
                                  </p:stCondLst>
                                  <p:childTnLst>
                                    <p:set>
                                      <p:cBhvr>
                                        <p:cTn id="14" dur="1" fill="hold">
                                          <p:stCondLst>
                                            <p:cond delay="0"/>
                                          </p:stCondLst>
                                        </p:cTn>
                                        <p:tgtEl>
                                          <p:spTgt spid="5"/>
                                        </p:tgtEl>
                                        <p:attrNameLst>
                                          <p:attrName>style.visibility</p:attrName>
                                        </p:attrNameLst>
                                      </p:cBhvr>
                                      <p:to>
                                        <p:strVal val="visible"/>
                                      </p:to>
                                    </p:set>
                                    <p:anim calcmode="lin" valueType="num">
                                      <p:cBhvr additive="base">
                                        <p:cTn id="15" dur="750" fill="hold"/>
                                        <p:tgtEl>
                                          <p:spTgt spid="5"/>
                                        </p:tgtEl>
                                        <p:attrNameLst>
                                          <p:attrName>ppt_x</p:attrName>
                                        </p:attrNameLst>
                                      </p:cBhvr>
                                      <p:tavLst>
                                        <p:tav tm="0">
                                          <p:val>
                                            <p:strVal val="#ppt_x"/>
                                          </p:val>
                                        </p:tav>
                                        <p:tav tm="100000">
                                          <p:val>
                                            <p:strVal val="#ppt_x"/>
                                          </p:val>
                                        </p:tav>
                                      </p:tavLst>
                                    </p:anim>
                                    <p:anim calcmode="lin" valueType="num">
                                      <p:cBhvr additive="base">
                                        <p:cTn id="16" dur="750" fill="hold"/>
                                        <p:tgtEl>
                                          <p:spTgt spid="5"/>
                                        </p:tgtEl>
                                        <p:attrNameLst>
                                          <p:attrName>ppt_y</p:attrName>
                                        </p:attrNameLst>
                                      </p:cBhvr>
                                      <p:tavLst>
                                        <p:tav tm="0">
                                          <p:val>
                                            <p:strVal val="0-#ppt_h/2"/>
                                          </p:val>
                                        </p:tav>
                                        <p:tav tm="100000">
                                          <p:val>
                                            <p:strVal val="#ppt_y"/>
                                          </p:val>
                                        </p:tav>
                                      </p:tavLst>
                                    </p:anim>
                                  </p:childTnLst>
                                </p:cTn>
                              </p:par>
                              <p:par>
                                <p:cTn id="17" presetID="2" presetClass="entr" presetSubtype="1" decel="100000" fill="hold" grpId="0" nodeType="withEffect">
                                  <p:stCondLst>
                                    <p:cond delay="0"/>
                                  </p:stCondLst>
                                  <p:childTnLst>
                                    <p:set>
                                      <p:cBhvr>
                                        <p:cTn id="18" dur="1" fill="hold">
                                          <p:stCondLst>
                                            <p:cond delay="0"/>
                                          </p:stCondLst>
                                        </p:cTn>
                                        <p:tgtEl>
                                          <p:spTgt spid="4"/>
                                        </p:tgtEl>
                                        <p:attrNameLst>
                                          <p:attrName>style.visibility</p:attrName>
                                        </p:attrNameLst>
                                      </p:cBhvr>
                                      <p:to>
                                        <p:strVal val="visible"/>
                                      </p:to>
                                    </p:set>
                                    <p:anim calcmode="lin" valueType="num">
                                      <p:cBhvr additive="base">
                                        <p:cTn id="19" dur="750" fill="hold"/>
                                        <p:tgtEl>
                                          <p:spTgt spid="4"/>
                                        </p:tgtEl>
                                        <p:attrNameLst>
                                          <p:attrName>ppt_x</p:attrName>
                                        </p:attrNameLst>
                                      </p:cBhvr>
                                      <p:tavLst>
                                        <p:tav tm="0">
                                          <p:val>
                                            <p:strVal val="#ppt_x"/>
                                          </p:val>
                                        </p:tav>
                                        <p:tav tm="100000">
                                          <p:val>
                                            <p:strVal val="#ppt_x"/>
                                          </p:val>
                                        </p:tav>
                                      </p:tavLst>
                                    </p:anim>
                                    <p:anim calcmode="lin" valueType="num">
                                      <p:cBhvr additive="base">
                                        <p:cTn id="20" dur="750" fill="hold"/>
                                        <p:tgtEl>
                                          <p:spTgt spid="4"/>
                                        </p:tgtEl>
                                        <p:attrNameLst>
                                          <p:attrName>ppt_y</p:attrName>
                                        </p:attrNameLst>
                                      </p:cBhvr>
                                      <p:tavLst>
                                        <p:tav tm="0">
                                          <p:val>
                                            <p:strVal val="0-#ppt_h/2"/>
                                          </p:val>
                                        </p:tav>
                                        <p:tav tm="100000">
                                          <p:val>
                                            <p:strVal val="#ppt_y"/>
                                          </p:val>
                                        </p:tav>
                                      </p:tavLst>
                                    </p:anim>
                                  </p:childTnLst>
                                </p:cTn>
                              </p:par>
                              <p:par>
                                <p:cTn id="21" presetID="2" presetClass="entr" presetSubtype="1" decel="100000" fill="hold" grpId="0" nodeType="withEffect">
                                  <p:stCondLst>
                                    <p:cond delay="0"/>
                                  </p:stCondLst>
                                  <p:childTnLst>
                                    <p:set>
                                      <p:cBhvr>
                                        <p:cTn id="22" dur="1" fill="hold">
                                          <p:stCondLst>
                                            <p:cond delay="0"/>
                                          </p:stCondLst>
                                        </p:cTn>
                                        <p:tgtEl>
                                          <p:spTgt spid="6"/>
                                        </p:tgtEl>
                                        <p:attrNameLst>
                                          <p:attrName>style.visibility</p:attrName>
                                        </p:attrNameLst>
                                      </p:cBhvr>
                                      <p:to>
                                        <p:strVal val="visible"/>
                                      </p:to>
                                    </p:set>
                                    <p:anim calcmode="lin" valueType="num">
                                      <p:cBhvr additive="base">
                                        <p:cTn id="23" dur="750" fill="hold"/>
                                        <p:tgtEl>
                                          <p:spTgt spid="6"/>
                                        </p:tgtEl>
                                        <p:attrNameLst>
                                          <p:attrName>ppt_x</p:attrName>
                                        </p:attrNameLst>
                                      </p:cBhvr>
                                      <p:tavLst>
                                        <p:tav tm="0">
                                          <p:val>
                                            <p:strVal val="#ppt_x"/>
                                          </p:val>
                                        </p:tav>
                                        <p:tav tm="100000">
                                          <p:val>
                                            <p:strVal val="#ppt_x"/>
                                          </p:val>
                                        </p:tav>
                                      </p:tavLst>
                                    </p:anim>
                                    <p:anim calcmode="lin" valueType="num">
                                      <p:cBhvr additive="base">
                                        <p:cTn id="24" dur="750" fill="hold"/>
                                        <p:tgtEl>
                                          <p:spTgt spid="6"/>
                                        </p:tgtEl>
                                        <p:attrNameLst>
                                          <p:attrName>ppt_y</p:attrName>
                                        </p:attrNameLst>
                                      </p:cBhvr>
                                      <p:tavLst>
                                        <p:tav tm="0">
                                          <p:val>
                                            <p:strVal val="0-#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4" grpId="0"/>
      <p:bldP spid="5" grpId="0" animBg="1"/>
      <p:bldP spid="6" grpId="0" animBg="1"/>
      <p:bldP spid="8" grpId="0" build="p">
        <p:tmplLst>
          <p:tmpl lvl="1">
            <p:tnLst>
              <p:par>
                <p:cTn presetID="2" presetClass="entr" presetSubtype="1" decel="100000" fill="hold" nodeType="withEffect">
                  <p:stCondLst>
                    <p:cond delay="0"/>
                  </p:stCondLst>
                  <p:childTnLst>
                    <p:set>
                      <p:cBhvr>
                        <p:cTn dur="1" fill="hold">
                          <p:stCondLst>
                            <p:cond delay="0"/>
                          </p:stCondLst>
                        </p:cTn>
                        <p:tgtEl>
                          <p:spTgt spid="8"/>
                        </p:tgtEl>
                        <p:attrNameLst>
                          <p:attrName>style.visibility</p:attrName>
                        </p:attrNameLst>
                      </p:cBhvr>
                      <p:to>
                        <p:strVal val="visible"/>
                      </p:to>
                    </p:set>
                    <p:anim calcmode="lin" valueType="num">
                      <p:cBhvr additive="base">
                        <p:cTn dur="750" fill="hold"/>
                        <p:tgtEl>
                          <p:spTgt spid="8"/>
                        </p:tgtEl>
                        <p:attrNameLst>
                          <p:attrName>ppt_x</p:attrName>
                        </p:attrNameLst>
                      </p:cBhvr>
                      <p:tavLst>
                        <p:tav tm="0">
                          <p:val>
                            <p:strVal val="#ppt_x"/>
                          </p:val>
                        </p:tav>
                        <p:tav tm="100000">
                          <p:val>
                            <p:strVal val="#ppt_x"/>
                          </p:val>
                        </p:tav>
                      </p:tavLst>
                    </p:anim>
                    <p:anim calcmode="lin" valueType="num">
                      <p:cBhvr additive="base">
                        <p:cTn dur="750" fill="hold"/>
                        <p:tgtEl>
                          <p:spTgt spid="8"/>
                        </p:tgtEl>
                        <p:attrNameLst>
                          <p:attrName>ppt_y</p:attrName>
                        </p:attrNameLst>
                      </p:cBhvr>
                      <p:tavLst>
                        <p:tav tm="0">
                          <p:val>
                            <p:strVal val="0-#ppt_h/2"/>
                          </p:val>
                        </p:tav>
                        <p:tav tm="100000">
                          <p:val>
                            <p:strVal val="#ppt_y"/>
                          </p:val>
                        </p:tav>
                      </p:tavLst>
                    </p:anim>
                  </p:childTnLst>
                </p:cTn>
              </p:par>
            </p:tnLst>
          </p:tmpl>
        </p:tmplLst>
      </p:bldP>
    </p:bldLst>
  </p:timing>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VIDEO">
    <p:bg>
      <p:bgPr>
        <a:solidFill>
          <a:schemeClr val="tx1">
            <a:lumMod val="85000"/>
            <a:lumOff val="15000"/>
          </a:schemeClr>
        </a:solidFill>
        <a:effectLst/>
      </p:bgPr>
    </p:bg>
    <p:spTree>
      <p:nvGrpSpPr>
        <p:cNvPr id="1" name=""/>
        <p:cNvGrpSpPr/>
        <p:nvPr/>
      </p:nvGrpSpPr>
      <p:grpSpPr>
        <a:xfrm>
          <a:off x="0" y="0"/>
          <a:ext cx="0" cy="0"/>
          <a:chOff x="0" y="0"/>
          <a:chExt cx="0" cy="0"/>
        </a:xfrm>
      </p:grpSpPr>
      <p:sp>
        <p:nvSpPr>
          <p:cNvPr id="2" name="Media Placeholder 1"/>
          <p:cNvSpPr>
            <a:spLocks noGrp="1"/>
          </p:cNvSpPr>
          <p:nvPr>
            <p:ph type="media" sz="quarter" idx="13"/>
          </p:nvPr>
        </p:nvSpPr>
        <p:spPr>
          <a:xfrm>
            <a:off x="1303576" y="1053286"/>
            <a:ext cx="9584848" cy="5426405"/>
          </a:xfrm>
        </p:spPr>
      </p:sp>
      <p:sp>
        <p:nvSpPr>
          <p:cNvPr id="8" name="Rectangle 7"/>
          <p:cNvSpPr/>
          <p:nvPr userDrawn="1"/>
        </p:nvSpPr>
        <p:spPr>
          <a:xfrm>
            <a:off x="192891" y="0"/>
            <a:ext cx="378606" cy="582851"/>
          </a:xfrm>
          <a:prstGeom prst="rect">
            <a:avLst/>
          </a:prstGeom>
          <a:solidFill>
            <a:srgbClr val="00B0F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2399">
              <a:solidFill>
                <a:prstClr val="white"/>
              </a:solidFill>
            </a:endParaRPr>
          </a:p>
        </p:txBody>
      </p:sp>
      <p:sp>
        <p:nvSpPr>
          <p:cNvPr id="9" name="TextBox 8"/>
          <p:cNvSpPr txBox="1"/>
          <p:nvPr userDrawn="1"/>
        </p:nvSpPr>
        <p:spPr>
          <a:xfrm>
            <a:off x="669660" y="155257"/>
            <a:ext cx="1100911" cy="584640"/>
          </a:xfrm>
          <a:prstGeom prst="rect">
            <a:avLst/>
          </a:prstGeom>
          <a:noFill/>
        </p:spPr>
        <p:txBody>
          <a:bodyPr wrap="square" rtlCol="0">
            <a:spAutoFit/>
          </a:bodyPr>
          <a:lstStyle/>
          <a:p>
            <a:pPr algn="ctr" defTabSz="1219078"/>
            <a:r>
              <a:rPr lang="en-US" sz="3199" dirty="0">
                <a:solidFill>
                  <a:prstClr val="white"/>
                </a:solidFill>
                <a:latin typeface="Museo 700" pitchFamily="50" charset="0"/>
              </a:rPr>
              <a:t>rare</a:t>
            </a:r>
          </a:p>
        </p:txBody>
      </p:sp>
      <p:sp>
        <p:nvSpPr>
          <p:cNvPr id="10" name="Parallelogram 9"/>
          <p:cNvSpPr/>
          <p:nvPr userDrawn="1"/>
        </p:nvSpPr>
        <p:spPr>
          <a:xfrm>
            <a:off x="676559" y="381419"/>
            <a:ext cx="142389" cy="208034"/>
          </a:xfrm>
          <a:prstGeom prst="parallelogram">
            <a:avLst>
              <a:gd name="adj" fmla="val 67832"/>
            </a:avLst>
          </a:prstGeom>
          <a:solidFill>
            <a:srgbClr val="00B0F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400">
              <a:solidFill>
                <a:prstClr val="black">
                  <a:lumMod val="85000"/>
                  <a:lumOff val="15000"/>
                </a:prstClr>
              </a:solidFill>
            </a:endParaRPr>
          </a:p>
        </p:txBody>
      </p:sp>
      <p:sp>
        <p:nvSpPr>
          <p:cNvPr id="11" name="Parallelogram 10"/>
          <p:cNvSpPr/>
          <p:nvPr userDrawn="1"/>
        </p:nvSpPr>
        <p:spPr>
          <a:xfrm>
            <a:off x="1605520" y="381419"/>
            <a:ext cx="142389" cy="208034"/>
          </a:xfrm>
          <a:prstGeom prst="parallelogram">
            <a:avLst>
              <a:gd name="adj" fmla="val 67832"/>
            </a:avLst>
          </a:prstGeom>
          <a:solidFill>
            <a:srgbClr val="00B0F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219078"/>
            <a:endParaRPr lang="en-US" sz="400">
              <a:solidFill>
                <a:prstClr val="black">
                  <a:lumMod val="85000"/>
                  <a:lumOff val="15000"/>
                </a:prstClr>
              </a:solidFill>
            </a:endParaRPr>
          </a:p>
        </p:txBody>
      </p:sp>
      <p:sp>
        <p:nvSpPr>
          <p:cNvPr id="12" name="Text Placeholder 7"/>
          <p:cNvSpPr>
            <a:spLocks noGrp="1"/>
          </p:cNvSpPr>
          <p:nvPr>
            <p:ph type="body" sz="quarter" idx="10" hasCustomPrompt="1"/>
          </p:nvPr>
        </p:nvSpPr>
        <p:spPr>
          <a:xfrm>
            <a:off x="120892" y="261381"/>
            <a:ext cx="522605" cy="359957"/>
          </a:xfrm>
        </p:spPr>
        <p:txBody>
          <a:bodyPr>
            <a:normAutofit/>
          </a:bodyPr>
          <a:lstStyle>
            <a:lvl1pPr marL="0" indent="0" algn="ctr">
              <a:buNone/>
              <a:defRPr sz="1400">
                <a:solidFill>
                  <a:schemeClr val="bg1"/>
                </a:solidFill>
                <a:latin typeface="Museo 700" pitchFamily="50" charset="0"/>
              </a:defRPr>
            </a:lvl1pPr>
          </a:lstStyle>
          <a:p>
            <a:pPr lvl="0"/>
            <a:r>
              <a:rPr lang="en-US" dirty="0" smtClean="0"/>
              <a:t>01</a:t>
            </a:r>
            <a:endParaRPr lang="en-US" dirty="0"/>
          </a:p>
        </p:txBody>
      </p:sp>
    </p:spTree>
    <p:extLst>
      <p:ext uri="{BB962C8B-B14F-4D97-AF65-F5344CB8AC3E}">
        <p14:creationId xmlns:p14="http://schemas.microsoft.com/office/powerpoint/2010/main" xmlns="" val="15423313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1" decel="100000" fill="hold" grpId="0" nodeType="with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additive="base">
                                        <p:cTn id="7" dur="750" fill="hold"/>
                                        <p:tgtEl>
                                          <p:spTgt spid="8"/>
                                        </p:tgtEl>
                                        <p:attrNameLst>
                                          <p:attrName>ppt_x</p:attrName>
                                        </p:attrNameLst>
                                      </p:cBhvr>
                                      <p:tavLst>
                                        <p:tav tm="0">
                                          <p:val>
                                            <p:strVal val="#ppt_x"/>
                                          </p:val>
                                        </p:tav>
                                        <p:tav tm="100000">
                                          <p:val>
                                            <p:strVal val="#ppt_x"/>
                                          </p:val>
                                        </p:tav>
                                      </p:tavLst>
                                    </p:anim>
                                    <p:anim calcmode="lin" valueType="num">
                                      <p:cBhvr additive="base">
                                        <p:cTn id="8" dur="750" fill="hold"/>
                                        <p:tgtEl>
                                          <p:spTgt spid="8"/>
                                        </p:tgtEl>
                                        <p:attrNameLst>
                                          <p:attrName>ppt_y</p:attrName>
                                        </p:attrNameLst>
                                      </p:cBhvr>
                                      <p:tavLst>
                                        <p:tav tm="0">
                                          <p:val>
                                            <p:strVal val="0-#ppt_h/2"/>
                                          </p:val>
                                        </p:tav>
                                        <p:tav tm="100000">
                                          <p:val>
                                            <p:strVal val="#ppt_y"/>
                                          </p:val>
                                        </p:tav>
                                      </p:tavLst>
                                    </p:anim>
                                  </p:childTnLst>
                                </p:cTn>
                              </p:par>
                              <p:par>
                                <p:cTn id="9" presetID="2" presetClass="entr" presetSubtype="1" decel="100000" fill="hold" grpId="0" nodeType="withEffect">
                                  <p:stCondLst>
                                    <p:cond delay="0"/>
                                  </p:stCondLst>
                                  <p:childTnLst>
                                    <p:set>
                                      <p:cBhvr>
                                        <p:cTn id="10" dur="1" fill="hold">
                                          <p:stCondLst>
                                            <p:cond delay="0"/>
                                          </p:stCondLst>
                                        </p:cTn>
                                        <p:tgtEl>
                                          <p:spTgt spid="12">
                                            <p:txEl>
                                              <p:pRg st="0" end="0"/>
                                            </p:txEl>
                                          </p:spTgt>
                                        </p:tgtEl>
                                        <p:attrNameLst>
                                          <p:attrName>style.visibility</p:attrName>
                                        </p:attrNameLst>
                                      </p:cBhvr>
                                      <p:to>
                                        <p:strVal val="visible"/>
                                      </p:to>
                                    </p:set>
                                    <p:anim calcmode="lin" valueType="num">
                                      <p:cBhvr additive="base">
                                        <p:cTn id="11" dur="750" fill="hold"/>
                                        <p:tgtEl>
                                          <p:spTgt spid="12">
                                            <p:txEl>
                                              <p:pRg st="0" end="0"/>
                                            </p:txEl>
                                          </p:spTgt>
                                        </p:tgtEl>
                                        <p:attrNameLst>
                                          <p:attrName>ppt_x</p:attrName>
                                        </p:attrNameLst>
                                      </p:cBhvr>
                                      <p:tavLst>
                                        <p:tav tm="0">
                                          <p:val>
                                            <p:strVal val="#ppt_x"/>
                                          </p:val>
                                        </p:tav>
                                        <p:tav tm="100000">
                                          <p:val>
                                            <p:strVal val="#ppt_x"/>
                                          </p:val>
                                        </p:tav>
                                      </p:tavLst>
                                    </p:anim>
                                    <p:anim calcmode="lin" valueType="num">
                                      <p:cBhvr additive="base">
                                        <p:cTn id="12" dur="750" fill="hold"/>
                                        <p:tgtEl>
                                          <p:spTgt spid="12">
                                            <p:txEl>
                                              <p:pRg st="0" end="0"/>
                                            </p:txEl>
                                          </p:spTgt>
                                        </p:tgtEl>
                                        <p:attrNameLst>
                                          <p:attrName>ppt_y</p:attrName>
                                        </p:attrNameLst>
                                      </p:cBhvr>
                                      <p:tavLst>
                                        <p:tav tm="0">
                                          <p:val>
                                            <p:strVal val="0-#ppt_h/2"/>
                                          </p:val>
                                        </p:tav>
                                        <p:tav tm="100000">
                                          <p:val>
                                            <p:strVal val="#ppt_y"/>
                                          </p:val>
                                        </p:tav>
                                      </p:tavLst>
                                    </p:anim>
                                  </p:childTnLst>
                                </p:cTn>
                              </p:par>
                              <p:par>
                                <p:cTn id="13" presetID="2" presetClass="entr" presetSubtype="1" decel="100000" fill="hold" grpId="0" nodeType="withEffect">
                                  <p:stCondLst>
                                    <p:cond delay="0"/>
                                  </p:stCondLst>
                                  <p:childTnLst>
                                    <p:set>
                                      <p:cBhvr>
                                        <p:cTn id="14" dur="1" fill="hold">
                                          <p:stCondLst>
                                            <p:cond delay="0"/>
                                          </p:stCondLst>
                                        </p:cTn>
                                        <p:tgtEl>
                                          <p:spTgt spid="10"/>
                                        </p:tgtEl>
                                        <p:attrNameLst>
                                          <p:attrName>style.visibility</p:attrName>
                                        </p:attrNameLst>
                                      </p:cBhvr>
                                      <p:to>
                                        <p:strVal val="visible"/>
                                      </p:to>
                                    </p:set>
                                    <p:anim calcmode="lin" valueType="num">
                                      <p:cBhvr additive="base">
                                        <p:cTn id="15" dur="750" fill="hold"/>
                                        <p:tgtEl>
                                          <p:spTgt spid="10"/>
                                        </p:tgtEl>
                                        <p:attrNameLst>
                                          <p:attrName>ppt_x</p:attrName>
                                        </p:attrNameLst>
                                      </p:cBhvr>
                                      <p:tavLst>
                                        <p:tav tm="0">
                                          <p:val>
                                            <p:strVal val="#ppt_x"/>
                                          </p:val>
                                        </p:tav>
                                        <p:tav tm="100000">
                                          <p:val>
                                            <p:strVal val="#ppt_x"/>
                                          </p:val>
                                        </p:tav>
                                      </p:tavLst>
                                    </p:anim>
                                    <p:anim calcmode="lin" valueType="num">
                                      <p:cBhvr additive="base">
                                        <p:cTn id="16" dur="750" fill="hold"/>
                                        <p:tgtEl>
                                          <p:spTgt spid="10"/>
                                        </p:tgtEl>
                                        <p:attrNameLst>
                                          <p:attrName>ppt_y</p:attrName>
                                        </p:attrNameLst>
                                      </p:cBhvr>
                                      <p:tavLst>
                                        <p:tav tm="0">
                                          <p:val>
                                            <p:strVal val="0-#ppt_h/2"/>
                                          </p:val>
                                        </p:tav>
                                        <p:tav tm="100000">
                                          <p:val>
                                            <p:strVal val="#ppt_y"/>
                                          </p:val>
                                        </p:tav>
                                      </p:tavLst>
                                    </p:anim>
                                  </p:childTnLst>
                                </p:cTn>
                              </p:par>
                              <p:par>
                                <p:cTn id="17" presetID="2" presetClass="entr" presetSubtype="1" decel="100000" fill="hold" grpId="0" nodeType="withEffect">
                                  <p:stCondLst>
                                    <p:cond delay="0"/>
                                  </p:stCondLst>
                                  <p:childTnLst>
                                    <p:set>
                                      <p:cBhvr>
                                        <p:cTn id="18" dur="1" fill="hold">
                                          <p:stCondLst>
                                            <p:cond delay="0"/>
                                          </p:stCondLst>
                                        </p:cTn>
                                        <p:tgtEl>
                                          <p:spTgt spid="9"/>
                                        </p:tgtEl>
                                        <p:attrNameLst>
                                          <p:attrName>style.visibility</p:attrName>
                                        </p:attrNameLst>
                                      </p:cBhvr>
                                      <p:to>
                                        <p:strVal val="visible"/>
                                      </p:to>
                                    </p:set>
                                    <p:anim calcmode="lin" valueType="num">
                                      <p:cBhvr additive="base">
                                        <p:cTn id="19" dur="750" fill="hold"/>
                                        <p:tgtEl>
                                          <p:spTgt spid="9"/>
                                        </p:tgtEl>
                                        <p:attrNameLst>
                                          <p:attrName>ppt_x</p:attrName>
                                        </p:attrNameLst>
                                      </p:cBhvr>
                                      <p:tavLst>
                                        <p:tav tm="0">
                                          <p:val>
                                            <p:strVal val="#ppt_x"/>
                                          </p:val>
                                        </p:tav>
                                        <p:tav tm="100000">
                                          <p:val>
                                            <p:strVal val="#ppt_x"/>
                                          </p:val>
                                        </p:tav>
                                      </p:tavLst>
                                    </p:anim>
                                    <p:anim calcmode="lin" valueType="num">
                                      <p:cBhvr additive="base">
                                        <p:cTn id="20" dur="750" fill="hold"/>
                                        <p:tgtEl>
                                          <p:spTgt spid="9"/>
                                        </p:tgtEl>
                                        <p:attrNameLst>
                                          <p:attrName>ppt_y</p:attrName>
                                        </p:attrNameLst>
                                      </p:cBhvr>
                                      <p:tavLst>
                                        <p:tav tm="0">
                                          <p:val>
                                            <p:strVal val="0-#ppt_h/2"/>
                                          </p:val>
                                        </p:tav>
                                        <p:tav tm="100000">
                                          <p:val>
                                            <p:strVal val="#ppt_y"/>
                                          </p:val>
                                        </p:tav>
                                      </p:tavLst>
                                    </p:anim>
                                  </p:childTnLst>
                                </p:cTn>
                              </p:par>
                              <p:par>
                                <p:cTn id="21" presetID="2" presetClass="entr" presetSubtype="1" decel="100000" fill="hold" grpId="0" nodeType="withEffect">
                                  <p:stCondLst>
                                    <p:cond delay="0"/>
                                  </p:stCondLst>
                                  <p:childTnLst>
                                    <p:set>
                                      <p:cBhvr>
                                        <p:cTn id="22" dur="1" fill="hold">
                                          <p:stCondLst>
                                            <p:cond delay="0"/>
                                          </p:stCondLst>
                                        </p:cTn>
                                        <p:tgtEl>
                                          <p:spTgt spid="11"/>
                                        </p:tgtEl>
                                        <p:attrNameLst>
                                          <p:attrName>style.visibility</p:attrName>
                                        </p:attrNameLst>
                                      </p:cBhvr>
                                      <p:to>
                                        <p:strVal val="visible"/>
                                      </p:to>
                                    </p:set>
                                    <p:anim calcmode="lin" valueType="num">
                                      <p:cBhvr additive="base">
                                        <p:cTn id="23" dur="750" fill="hold"/>
                                        <p:tgtEl>
                                          <p:spTgt spid="11"/>
                                        </p:tgtEl>
                                        <p:attrNameLst>
                                          <p:attrName>ppt_x</p:attrName>
                                        </p:attrNameLst>
                                      </p:cBhvr>
                                      <p:tavLst>
                                        <p:tav tm="0">
                                          <p:val>
                                            <p:strVal val="#ppt_x"/>
                                          </p:val>
                                        </p:tav>
                                        <p:tav tm="100000">
                                          <p:val>
                                            <p:strVal val="#ppt_x"/>
                                          </p:val>
                                        </p:tav>
                                      </p:tavLst>
                                    </p:anim>
                                    <p:anim calcmode="lin" valueType="num">
                                      <p:cBhvr additive="base">
                                        <p:cTn id="24" dur="750" fill="hold"/>
                                        <p:tgtEl>
                                          <p:spTgt spid="11"/>
                                        </p:tgtEl>
                                        <p:attrNameLst>
                                          <p:attrName>ppt_y</p:attrName>
                                        </p:attrNameLst>
                                      </p:cBhvr>
                                      <p:tavLst>
                                        <p:tav tm="0">
                                          <p:val>
                                            <p:strVal val="0-#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P spid="9" grpId="0"/>
      <p:bldP spid="10" grpId="0" animBg="1"/>
      <p:bldP spid="11" grpId="0" animBg="1"/>
      <p:bldP spid="12" grpId="0" build="p">
        <p:tmplLst>
          <p:tmpl lvl="1">
            <p:tnLst>
              <p:par>
                <p:cTn presetID="2" presetClass="entr" presetSubtype="1" decel="100000" fill="hold" nodeType="withEffect">
                  <p:stCondLst>
                    <p:cond delay="0"/>
                  </p:stCondLst>
                  <p:childTnLst>
                    <p:set>
                      <p:cBhvr>
                        <p:cTn dur="1" fill="hold">
                          <p:stCondLst>
                            <p:cond delay="0"/>
                          </p:stCondLst>
                        </p:cTn>
                        <p:tgtEl>
                          <p:spTgt spid="12"/>
                        </p:tgtEl>
                        <p:attrNameLst>
                          <p:attrName>style.visibility</p:attrName>
                        </p:attrNameLst>
                      </p:cBhvr>
                      <p:to>
                        <p:strVal val="visible"/>
                      </p:to>
                    </p:set>
                    <p:anim calcmode="lin" valueType="num">
                      <p:cBhvr additive="base">
                        <p:cTn dur="750" fill="hold"/>
                        <p:tgtEl>
                          <p:spTgt spid="12"/>
                        </p:tgtEl>
                        <p:attrNameLst>
                          <p:attrName>ppt_x</p:attrName>
                        </p:attrNameLst>
                      </p:cBhvr>
                      <p:tavLst>
                        <p:tav tm="0">
                          <p:val>
                            <p:strVal val="#ppt_x"/>
                          </p:val>
                        </p:tav>
                        <p:tav tm="100000">
                          <p:val>
                            <p:strVal val="#ppt_x"/>
                          </p:val>
                        </p:tav>
                      </p:tavLst>
                    </p:anim>
                    <p:anim calcmode="lin" valueType="num">
                      <p:cBhvr additive="base">
                        <p:cTn dur="750" fill="hold"/>
                        <p:tgtEl>
                          <p:spTgt spid="12"/>
                        </p:tgtEl>
                        <p:attrNameLst>
                          <p:attrName>ppt_y</p:attrName>
                        </p:attrNameLst>
                      </p:cBhvr>
                      <p:tavLst>
                        <p:tav tm="0">
                          <p:val>
                            <p:strVal val="0-#ppt_h/2"/>
                          </p:val>
                        </p:tav>
                        <p:tav tm="100000">
                          <p:val>
                            <p:strVal val="#ppt_y"/>
                          </p:val>
                        </p:tav>
                      </p:tavLst>
                    </p:anim>
                  </p:childTnLst>
                </p:cTn>
              </p:par>
            </p:tnLst>
          </p:tmpl>
        </p:tmplLst>
      </p:bldP>
    </p:bldLst>
  </p:timing>
</p:sldLayout>
</file>

<file path=ppt/slideLayouts/slideLayout6.xml><?xml version="1.0" encoding="utf-8"?>
<p:sldLayout xmlns:a="http://schemas.openxmlformats.org/drawingml/2006/main" xmlns:r="http://schemas.openxmlformats.org/officeDocument/2006/relationships" xmlns:p="http://schemas.openxmlformats.org/presentationml/2006/main" type="obj">
  <p:cSld name="Title and Content 2  - Templateswise.com">
    <p:bg>
      <p:bgPr>
        <a:blipFill dpi="0" rotWithShape="1">
          <a:blip r:embed="rId2">
            <a:lum/>
          </a:blip>
          <a:srcRect/>
          <a:stretch>
            <a:fillRect/>
          </a:stretch>
        </a:blip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01BF7218-67CB-4DD2-8DA2-61AB29436BE9}" type="datetimeFigureOut">
              <a:rPr lang="en-US" smtClean="0"/>
              <a:pPr/>
              <a:t>5/23/2015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5CE7B00A-318D-47A3-A2BB-B8572F956E71}" type="slidenum">
              <a:rPr lang="en-US" smtClean="0"/>
              <a:pPr/>
              <a:t>‹#›</a:t>
            </a:fld>
            <a:endParaRPr lang="en-US"/>
          </a:p>
        </p:txBody>
      </p:sp>
    </p:spTree>
    <p:extLst>
      <p:ext uri="{BB962C8B-B14F-4D97-AF65-F5344CB8AC3E}">
        <p14:creationId xmlns:p14="http://schemas.microsoft.com/office/powerpoint/2010/main" xmlns="" val="1212472342"/>
      </p:ext>
    </p:extLst>
  </p:cSld>
  <p:clrMapOvr>
    <a:masterClrMapping/>
  </p:clrMapOvr>
  <p:timing>
    <p:tnLst>
      <p:par>
        <p:cTn id="1" dur="indefinite" restart="never" nodeType="tmRoot"/>
      </p:par>
    </p:tnLst>
  </p:timing>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7"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lumMod val="95000"/>
          </a:schemeClr>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609600" y="274638"/>
            <a:ext cx="10972800" cy="1143000"/>
          </a:xfrm>
          <a:prstGeom prst="rect">
            <a:avLst/>
          </a:prstGeom>
        </p:spPr>
        <p:txBody>
          <a:bodyPr vert="horz" lIns="121944" tIns="60972" rIns="121944" bIns="60972" rtlCol="0" anchor="ctr">
            <a:normAutofit/>
          </a:bodyPr>
          <a:lstStyle/>
          <a:p>
            <a:r>
              <a:rPr lang="en-US" smtClean="0"/>
              <a:t>Click to edit Master title style</a:t>
            </a:r>
            <a:endParaRPr lang="ms-MY"/>
          </a:p>
        </p:txBody>
      </p:sp>
      <p:sp>
        <p:nvSpPr>
          <p:cNvPr id="3" name="Text Placeholder 2"/>
          <p:cNvSpPr>
            <a:spLocks noGrp="1"/>
          </p:cNvSpPr>
          <p:nvPr>
            <p:ph type="body" idx="1"/>
          </p:nvPr>
        </p:nvSpPr>
        <p:spPr>
          <a:xfrm>
            <a:off x="609600" y="1600202"/>
            <a:ext cx="10972800" cy="4525963"/>
          </a:xfrm>
          <a:prstGeom prst="rect">
            <a:avLst/>
          </a:prstGeom>
        </p:spPr>
        <p:txBody>
          <a:bodyPr vert="horz" lIns="121944" tIns="60972" rIns="121944" bIns="60972"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ms-MY"/>
          </a:p>
        </p:txBody>
      </p:sp>
      <p:sp>
        <p:nvSpPr>
          <p:cNvPr id="4" name="Date Placeholder 3"/>
          <p:cNvSpPr>
            <a:spLocks noGrp="1"/>
          </p:cNvSpPr>
          <p:nvPr>
            <p:ph type="dt" sz="half" idx="2"/>
          </p:nvPr>
        </p:nvSpPr>
        <p:spPr>
          <a:xfrm>
            <a:off x="609601" y="6356350"/>
            <a:ext cx="2844800" cy="365125"/>
          </a:xfrm>
          <a:prstGeom prst="rect">
            <a:avLst/>
          </a:prstGeom>
        </p:spPr>
        <p:txBody>
          <a:bodyPr vert="horz" lIns="121944" tIns="60972" rIns="121944" bIns="60972" rtlCol="0" anchor="ctr"/>
          <a:lstStyle>
            <a:lvl1pPr algn="l">
              <a:defRPr sz="1600">
                <a:solidFill>
                  <a:schemeClr val="tx1">
                    <a:tint val="75000"/>
                  </a:schemeClr>
                </a:solidFill>
              </a:defRPr>
            </a:lvl1pPr>
          </a:lstStyle>
          <a:p>
            <a:pPr defTabSz="1219078"/>
            <a:fld id="{20337AEA-25B3-4408-B093-6DDA4600CD91}" type="datetimeFigureOut">
              <a:rPr lang="ms-MY" smtClean="0">
                <a:solidFill>
                  <a:prstClr val="black">
                    <a:tint val="75000"/>
                  </a:prstClr>
                </a:solidFill>
              </a:rPr>
              <a:pPr defTabSz="1219078"/>
              <a:t>23/05/2015</a:t>
            </a:fld>
            <a:endParaRPr lang="ms-MY">
              <a:solidFill>
                <a:prstClr val="black">
                  <a:tint val="75000"/>
                </a:prstClr>
              </a:solidFill>
            </a:endParaRPr>
          </a:p>
        </p:txBody>
      </p:sp>
      <p:sp>
        <p:nvSpPr>
          <p:cNvPr id="5" name="Footer Placeholder 4"/>
          <p:cNvSpPr>
            <a:spLocks noGrp="1"/>
          </p:cNvSpPr>
          <p:nvPr>
            <p:ph type="ftr" sz="quarter" idx="3"/>
          </p:nvPr>
        </p:nvSpPr>
        <p:spPr>
          <a:xfrm>
            <a:off x="4165600" y="6356350"/>
            <a:ext cx="3860800" cy="365125"/>
          </a:xfrm>
          <a:prstGeom prst="rect">
            <a:avLst/>
          </a:prstGeom>
        </p:spPr>
        <p:txBody>
          <a:bodyPr vert="horz" lIns="121944" tIns="60972" rIns="121944" bIns="60972" rtlCol="0" anchor="ctr"/>
          <a:lstStyle>
            <a:lvl1pPr algn="ctr">
              <a:defRPr sz="1600">
                <a:solidFill>
                  <a:schemeClr val="tx1">
                    <a:tint val="75000"/>
                  </a:schemeClr>
                </a:solidFill>
              </a:defRPr>
            </a:lvl1pPr>
          </a:lstStyle>
          <a:p>
            <a:pPr defTabSz="1219078"/>
            <a:endParaRPr lang="ms-MY">
              <a:solidFill>
                <a:prstClr val="black">
                  <a:tint val="75000"/>
                </a:prstClr>
              </a:solidFill>
            </a:endParaRPr>
          </a:p>
        </p:txBody>
      </p:sp>
      <p:sp>
        <p:nvSpPr>
          <p:cNvPr id="6" name="Slide Number Placeholder 5"/>
          <p:cNvSpPr>
            <a:spLocks noGrp="1"/>
          </p:cNvSpPr>
          <p:nvPr>
            <p:ph type="sldNum" sz="quarter" idx="4"/>
          </p:nvPr>
        </p:nvSpPr>
        <p:spPr>
          <a:xfrm>
            <a:off x="8737600" y="6356350"/>
            <a:ext cx="2844800" cy="365125"/>
          </a:xfrm>
          <a:prstGeom prst="rect">
            <a:avLst/>
          </a:prstGeom>
        </p:spPr>
        <p:txBody>
          <a:bodyPr vert="horz" lIns="121944" tIns="60972" rIns="121944" bIns="60972" rtlCol="0" anchor="ctr"/>
          <a:lstStyle>
            <a:lvl1pPr algn="r">
              <a:defRPr sz="1600">
                <a:solidFill>
                  <a:schemeClr val="tx1">
                    <a:tint val="75000"/>
                  </a:schemeClr>
                </a:solidFill>
              </a:defRPr>
            </a:lvl1pPr>
          </a:lstStyle>
          <a:p>
            <a:pPr defTabSz="1219078"/>
            <a:fld id="{563D9F6E-FF3A-42BE-A0D3-BF3E5ED04CA3}" type="slidenum">
              <a:rPr lang="ms-MY" smtClean="0">
                <a:solidFill>
                  <a:prstClr val="black">
                    <a:tint val="75000"/>
                  </a:prstClr>
                </a:solidFill>
              </a:rPr>
              <a:pPr defTabSz="1219078"/>
              <a:t>‹#›</a:t>
            </a:fld>
            <a:endParaRPr lang="ms-MY">
              <a:solidFill>
                <a:prstClr val="black">
                  <a:tint val="75000"/>
                </a:prstClr>
              </a:solidFill>
            </a:endParaRPr>
          </a:p>
        </p:txBody>
      </p:sp>
    </p:spTree>
    <p:extLst>
      <p:ext uri="{BB962C8B-B14F-4D97-AF65-F5344CB8AC3E}">
        <p14:creationId xmlns:p14="http://schemas.microsoft.com/office/powerpoint/2010/main" xmlns="" val="802109351"/>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Lst>
  <p:txStyles>
    <p:titleStyle>
      <a:lvl1pPr algn="ctr" defTabSz="1219078" rtl="0" eaLnBrk="1" latinLnBrk="0" hangingPunct="1">
        <a:spcBef>
          <a:spcPct val="0"/>
        </a:spcBef>
        <a:buNone/>
        <a:defRPr sz="5898" kern="1200">
          <a:solidFill>
            <a:schemeClr val="tx1"/>
          </a:solidFill>
          <a:latin typeface="+mj-lt"/>
          <a:ea typeface="+mj-ea"/>
          <a:cs typeface="+mj-cs"/>
        </a:defRPr>
      </a:lvl1pPr>
    </p:titleStyle>
    <p:bodyStyle>
      <a:lvl1pPr marL="457154" indent="-457154" algn="l" defTabSz="1219078" rtl="0" eaLnBrk="1" latinLnBrk="0" hangingPunct="1">
        <a:spcBef>
          <a:spcPct val="20000"/>
        </a:spcBef>
        <a:buFont typeface="Arial" pitchFamily="34" charset="0"/>
        <a:buChar char="•"/>
        <a:defRPr sz="4299" kern="1200">
          <a:solidFill>
            <a:schemeClr val="tx1"/>
          </a:solidFill>
          <a:latin typeface="+mn-lt"/>
          <a:ea typeface="+mn-ea"/>
          <a:cs typeface="+mn-cs"/>
        </a:defRPr>
      </a:lvl1pPr>
      <a:lvl2pPr marL="990501" indent="-380962" algn="l" defTabSz="1219078" rtl="0" eaLnBrk="1" latinLnBrk="0" hangingPunct="1">
        <a:spcBef>
          <a:spcPct val="20000"/>
        </a:spcBef>
        <a:buFont typeface="Arial" pitchFamily="34" charset="0"/>
        <a:buChar char="–"/>
        <a:defRPr sz="3699" kern="1200">
          <a:solidFill>
            <a:schemeClr val="tx1"/>
          </a:solidFill>
          <a:latin typeface="+mn-lt"/>
          <a:ea typeface="+mn-ea"/>
          <a:cs typeface="+mn-cs"/>
        </a:defRPr>
      </a:lvl2pPr>
      <a:lvl3pPr marL="1523848" indent="-304770" algn="l" defTabSz="1219078" rtl="0" eaLnBrk="1" latinLnBrk="0" hangingPunct="1">
        <a:spcBef>
          <a:spcPct val="20000"/>
        </a:spcBef>
        <a:buFont typeface="Arial" pitchFamily="34" charset="0"/>
        <a:buChar char="•"/>
        <a:defRPr sz="3199" kern="1200">
          <a:solidFill>
            <a:schemeClr val="tx1"/>
          </a:solidFill>
          <a:latin typeface="+mn-lt"/>
          <a:ea typeface="+mn-ea"/>
          <a:cs typeface="+mn-cs"/>
        </a:defRPr>
      </a:lvl3pPr>
      <a:lvl4pPr marL="2133387" indent="-304770" algn="l" defTabSz="1219078" rtl="0" eaLnBrk="1" latinLnBrk="0" hangingPunct="1">
        <a:spcBef>
          <a:spcPct val="20000"/>
        </a:spcBef>
        <a:buFont typeface="Arial" pitchFamily="34" charset="0"/>
        <a:buChar char="–"/>
        <a:defRPr sz="2699" kern="1200">
          <a:solidFill>
            <a:schemeClr val="tx1"/>
          </a:solidFill>
          <a:latin typeface="+mn-lt"/>
          <a:ea typeface="+mn-ea"/>
          <a:cs typeface="+mn-cs"/>
        </a:defRPr>
      </a:lvl4pPr>
      <a:lvl5pPr marL="2742926" indent="-304770" algn="l" defTabSz="1219078" rtl="0" eaLnBrk="1" latinLnBrk="0" hangingPunct="1">
        <a:spcBef>
          <a:spcPct val="20000"/>
        </a:spcBef>
        <a:buFont typeface="Arial" pitchFamily="34" charset="0"/>
        <a:buChar char="»"/>
        <a:defRPr sz="2699" kern="1200">
          <a:solidFill>
            <a:schemeClr val="tx1"/>
          </a:solidFill>
          <a:latin typeface="+mn-lt"/>
          <a:ea typeface="+mn-ea"/>
          <a:cs typeface="+mn-cs"/>
        </a:defRPr>
      </a:lvl5pPr>
      <a:lvl6pPr marL="3352465" indent="-304770" algn="l" defTabSz="1219078" rtl="0" eaLnBrk="1" latinLnBrk="0" hangingPunct="1">
        <a:spcBef>
          <a:spcPct val="20000"/>
        </a:spcBef>
        <a:buFont typeface="Arial" pitchFamily="34" charset="0"/>
        <a:buChar char="•"/>
        <a:defRPr sz="2699" kern="1200">
          <a:solidFill>
            <a:schemeClr val="tx1"/>
          </a:solidFill>
          <a:latin typeface="+mn-lt"/>
          <a:ea typeface="+mn-ea"/>
          <a:cs typeface="+mn-cs"/>
        </a:defRPr>
      </a:lvl6pPr>
      <a:lvl7pPr marL="3962003" indent="-304770" algn="l" defTabSz="1219078" rtl="0" eaLnBrk="1" latinLnBrk="0" hangingPunct="1">
        <a:spcBef>
          <a:spcPct val="20000"/>
        </a:spcBef>
        <a:buFont typeface="Arial" pitchFamily="34" charset="0"/>
        <a:buChar char="•"/>
        <a:defRPr sz="2699" kern="1200">
          <a:solidFill>
            <a:schemeClr val="tx1"/>
          </a:solidFill>
          <a:latin typeface="+mn-lt"/>
          <a:ea typeface="+mn-ea"/>
          <a:cs typeface="+mn-cs"/>
        </a:defRPr>
      </a:lvl7pPr>
      <a:lvl8pPr marL="4571542" indent="-304770" algn="l" defTabSz="1219078" rtl="0" eaLnBrk="1" latinLnBrk="0" hangingPunct="1">
        <a:spcBef>
          <a:spcPct val="20000"/>
        </a:spcBef>
        <a:buFont typeface="Arial" pitchFamily="34" charset="0"/>
        <a:buChar char="•"/>
        <a:defRPr sz="2699" kern="1200">
          <a:solidFill>
            <a:schemeClr val="tx1"/>
          </a:solidFill>
          <a:latin typeface="+mn-lt"/>
          <a:ea typeface="+mn-ea"/>
          <a:cs typeface="+mn-cs"/>
        </a:defRPr>
      </a:lvl8pPr>
      <a:lvl9pPr marL="5181081" indent="-304770" algn="l" defTabSz="1219078" rtl="0" eaLnBrk="1" latinLnBrk="0" hangingPunct="1">
        <a:spcBef>
          <a:spcPct val="20000"/>
        </a:spcBef>
        <a:buFont typeface="Arial" pitchFamily="34" charset="0"/>
        <a:buChar char="•"/>
        <a:defRPr sz="2699" kern="1200">
          <a:solidFill>
            <a:schemeClr val="tx1"/>
          </a:solidFill>
          <a:latin typeface="+mn-lt"/>
          <a:ea typeface="+mn-ea"/>
          <a:cs typeface="+mn-cs"/>
        </a:defRPr>
      </a:lvl9pPr>
    </p:bodyStyle>
    <p:otherStyle>
      <a:defPPr>
        <a:defRPr lang="ms-MY"/>
      </a:defPPr>
      <a:lvl1pPr marL="0" algn="l" defTabSz="1219078" rtl="0" eaLnBrk="1" latinLnBrk="0" hangingPunct="1">
        <a:defRPr sz="2399" kern="1200">
          <a:solidFill>
            <a:schemeClr val="tx1"/>
          </a:solidFill>
          <a:latin typeface="+mn-lt"/>
          <a:ea typeface="+mn-ea"/>
          <a:cs typeface="+mn-cs"/>
        </a:defRPr>
      </a:lvl1pPr>
      <a:lvl2pPr marL="609539" algn="l" defTabSz="1219078" rtl="0" eaLnBrk="1" latinLnBrk="0" hangingPunct="1">
        <a:defRPr sz="2399" kern="1200">
          <a:solidFill>
            <a:schemeClr val="tx1"/>
          </a:solidFill>
          <a:latin typeface="+mn-lt"/>
          <a:ea typeface="+mn-ea"/>
          <a:cs typeface="+mn-cs"/>
        </a:defRPr>
      </a:lvl2pPr>
      <a:lvl3pPr marL="1219078" algn="l" defTabSz="1219078" rtl="0" eaLnBrk="1" latinLnBrk="0" hangingPunct="1">
        <a:defRPr sz="2399" kern="1200">
          <a:solidFill>
            <a:schemeClr val="tx1"/>
          </a:solidFill>
          <a:latin typeface="+mn-lt"/>
          <a:ea typeface="+mn-ea"/>
          <a:cs typeface="+mn-cs"/>
        </a:defRPr>
      </a:lvl3pPr>
      <a:lvl4pPr marL="1828617" algn="l" defTabSz="1219078" rtl="0" eaLnBrk="1" latinLnBrk="0" hangingPunct="1">
        <a:defRPr sz="2399" kern="1200">
          <a:solidFill>
            <a:schemeClr val="tx1"/>
          </a:solidFill>
          <a:latin typeface="+mn-lt"/>
          <a:ea typeface="+mn-ea"/>
          <a:cs typeface="+mn-cs"/>
        </a:defRPr>
      </a:lvl4pPr>
      <a:lvl5pPr marL="2438156" algn="l" defTabSz="1219078" rtl="0" eaLnBrk="1" latinLnBrk="0" hangingPunct="1">
        <a:defRPr sz="2399" kern="1200">
          <a:solidFill>
            <a:schemeClr val="tx1"/>
          </a:solidFill>
          <a:latin typeface="+mn-lt"/>
          <a:ea typeface="+mn-ea"/>
          <a:cs typeface="+mn-cs"/>
        </a:defRPr>
      </a:lvl5pPr>
      <a:lvl6pPr marL="3047695" algn="l" defTabSz="1219078" rtl="0" eaLnBrk="1" latinLnBrk="0" hangingPunct="1">
        <a:defRPr sz="2399" kern="1200">
          <a:solidFill>
            <a:schemeClr val="tx1"/>
          </a:solidFill>
          <a:latin typeface="+mn-lt"/>
          <a:ea typeface="+mn-ea"/>
          <a:cs typeface="+mn-cs"/>
        </a:defRPr>
      </a:lvl6pPr>
      <a:lvl7pPr marL="3657235" algn="l" defTabSz="1219078" rtl="0" eaLnBrk="1" latinLnBrk="0" hangingPunct="1">
        <a:defRPr sz="2399" kern="1200">
          <a:solidFill>
            <a:schemeClr val="tx1"/>
          </a:solidFill>
          <a:latin typeface="+mn-lt"/>
          <a:ea typeface="+mn-ea"/>
          <a:cs typeface="+mn-cs"/>
        </a:defRPr>
      </a:lvl7pPr>
      <a:lvl8pPr marL="4266773" algn="l" defTabSz="1219078" rtl="0" eaLnBrk="1" latinLnBrk="0" hangingPunct="1">
        <a:defRPr sz="2399" kern="1200">
          <a:solidFill>
            <a:schemeClr val="tx1"/>
          </a:solidFill>
          <a:latin typeface="+mn-lt"/>
          <a:ea typeface="+mn-ea"/>
          <a:cs typeface="+mn-cs"/>
        </a:defRPr>
      </a:lvl8pPr>
      <a:lvl9pPr marL="4876312" algn="l" defTabSz="1219078" rtl="0" eaLnBrk="1" latinLnBrk="0" hangingPunct="1">
        <a:defRPr sz="2399"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6.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6.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0.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6.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3.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6.xml"/></Relationships>
</file>

<file path=ppt/slides/_rels/slide14.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6.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8.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6.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5.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Layout" Target="../slideLayouts/slideLayout6.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5.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Layout" Target="../slideLayouts/slideLayout6.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38.xml.rels><?xml version="1.0" encoding="UTF-8" standalone="yes"?>
<Relationships xmlns="http://schemas.openxmlformats.org/package/2006/relationships"><Relationship Id="rId2" Type="http://schemas.openxmlformats.org/officeDocument/2006/relationships/image" Target="../media/image12.jpeg"/><Relationship Id="rId1" Type="http://schemas.openxmlformats.org/officeDocument/2006/relationships/slideLayout" Target="../slideLayouts/slideLayout6.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40.xml.rels><?xml version="1.0" encoding="UTF-8" standalone="yes"?>
<Relationships xmlns="http://schemas.openxmlformats.org/package/2006/relationships"><Relationship Id="rId2" Type="http://schemas.openxmlformats.org/officeDocument/2006/relationships/image" Target="../media/image13.jpeg"/><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a:xfrm flipV="1">
            <a:off x="2305004" y="5041579"/>
            <a:ext cx="983415" cy="1962608"/>
          </a:xfrm>
          <a:prstGeom prst="line">
            <a:avLst/>
          </a:prstGeom>
          <a:ln>
            <a:solidFill>
              <a:schemeClr val="bg1">
                <a:lumMod val="75000"/>
              </a:schemeClr>
            </a:solidFill>
          </a:ln>
        </p:spPr>
        <p:style>
          <a:lnRef idx="1">
            <a:schemeClr val="accent1"/>
          </a:lnRef>
          <a:fillRef idx="0">
            <a:schemeClr val="accent1"/>
          </a:fillRef>
          <a:effectRef idx="0">
            <a:schemeClr val="accent1"/>
          </a:effectRef>
          <a:fontRef idx="minor">
            <a:schemeClr val="tx1"/>
          </a:fontRef>
        </p:style>
      </p:cxnSp>
      <p:sp>
        <p:nvSpPr>
          <p:cNvPr id="3" name="Parallelogram 2"/>
          <p:cNvSpPr/>
          <p:nvPr/>
        </p:nvSpPr>
        <p:spPr>
          <a:xfrm>
            <a:off x="412794" y="3379412"/>
            <a:ext cx="2639899" cy="2153894"/>
          </a:xfrm>
          <a:prstGeom prst="parallelogram">
            <a:avLst>
              <a:gd name="adj" fmla="val 57551"/>
            </a:avLst>
          </a:prstGeom>
          <a:solidFill>
            <a:srgbClr val="00B0F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799"/>
          </a:p>
        </p:txBody>
      </p:sp>
      <p:sp>
        <p:nvSpPr>
          <p:cNvPr id="4" name="Parallelogram 3"/>
          <p:cNvSpPr/>
          <p:nvPr/>
        </p:nvSpPr>
        <p:spPr>
          <a:xfrm>
            <a:off x="1312623" y="3378416"/>
            <a:ext cx="2771820" cy="2503937"/>
          </a:xfrm>
          <a:prstGeom prst="parallelogram">
            <a:avLst>
              <a:gd name="adj" fmla="val 57551"/>
            </a:avLst>
          </a:prstGeom>
          <a:solidFill>
            <a:srgbClr val="00B0F0">
              <a:alpha val="7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799"/>
          </a:p>
        </p:txBody>
      </p:sp>
      <p:sp>
        <p:nvSpPr>
          <p:cNvPr id="5" name="Parallelogram 4"/>
          <p:cNvSpPr/>
          <p:nvPr/>
        </p:nvSpPr>
        <p:spPr>
          <a:xfrm>
            <a:off x="2095254" y="3608814"/>
            <a:ext cx="1820105" cy="2043140"/>
          </a:xfrm>
          <a:prstGeom prst="parallelogram">
            <a:avLst>
              <a:gd name="adj" fmla="val 57551"/>
            </a:avLst>
          </a:prstGeom>
          <a:solidFill>
            <a:srgbClr val="00B0F0">
              <a:alpha val="36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799"/>
          </a:p>
        </p:txBody>
      </p:sp>
      <p:cxnSp>
        <p:nvCxnSpPr>
          <p:cNvPr id="6" name="Straight Connector 5"/>
          <p:cNvCxnSpPr/>
          <p:nvPr/>
        </p:nvCxnSpPr>
        <p:spPr>
          <a:xfrm flipV="1">
            <a:off x="2206826" y="5641769"/>
            <a:ext cx="983415" cy="1962608"/>
          </a:xfrm>
          <a:prstGeom prst="line">
            <a:avLst/>
          </a:prstGeom>
          <a:ln>
            <a:solidFill>
              <a:schemeClr val="bg1">
                <a:lumMod val="75000"/>
              </a:schemeClr>
            </a:solidFill>
          </a:ln>
        </p:spPr>
        <p:style>
          <a:lnRef idx="1">
            <a:schemeClr val="accent1"/>
          </a:lnRef>
          <a:fillRef idx="0">
            <a:schemeClr val="accent1"/>
          </a:fillRef>
          <a:effectRef idx="0">
            <a:schemeClr val="accent1"/>
          </a:effectRef>
          <a:fontRef idx="minor">
            <a:schemeClr val="tx1"/>
          </a:fontRef>
        </p:style>
      </p:cxnSp>
      <p:sp>
        <p:nvSpPr>
          <p:cNvPr id="7" name="Parallelogram 6"/>
          <p:cNvSpPr/>
          <p:nvPr/>
        </p:nvSpPr>
        <p:spPr>
          <a:xfrm>
            <a:off x="142612" y="4456359"/>
            <a:ext cx="1199062" cy="1955479"/>
          </a:xfrm>
          <a:prstGeom prst="parallelogram">
            <a:avLst>
              <a:gd name="adj" fmla="val 92645"/>
            </a:avLst>
          </a:pr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799"/>
          </a:p>
        </p:txBody>
      </p:sp>
      <p:sp>
        <p:nvSpPr>
          <p:cNvPr id="8" name="TextBox 7"/>
          <p:cNvSpPr txBox="1"/>
          <p:nvPr/>
        </p:nvSpPr>
        <p:spPr>
          <a:xfrm>
            <a:off x="2921438" y="1189784"/>
            <a:ext cx="748728" cy="1015079"/>
          </a:xfrm>
          <a:prstGeom prst="rect">
            <a:avLst/>
          </a:prstGeom>
          <a:noFill/>
        </p:spPr>
        <p:txBody>
          <a:bodyPr wrap="none" rtlCol="0">
            <a:spAutoFit/>
          </a:bodyPr>
          <a:lstStyle/>
          <a:p>
            <a:r>
              <a:rPr lang="en-US" sz="5998" i="1" spc="-300" dirty="0">
                <a:solidFill>
                  <a:schemeClr val="bg1"/>
                </a:solidFill>
                <a:latin typeface="Roboto Light" pitchFamily="2" charset="0"/>
                <a:ea typeface="Roboto Light" pitchFamily="2" charset="0"/>
              </a:rPr>
              <a:t>the</a:t>
            </a:r>
            <a:endParaRPr lang="ms-MY" sz="7998" i="1" spc="-300" dirty="0">
              <a:solidFill>
                <a:schemeClr val="bg1"/>
              </a:solidFill>
              <a:latin typeface="Roboto Light" pitchFamily="2" charset="0"/>
              <a:ea typeface="Roboto Light" pitchFamily="2" charset="0"/>
            </a:endParaRPr>
          </a:p>
        </p:txBody>
      </p:sp>
      <p:sp>
        <p:nvSpPr>
          <p:cNvPr id="9" name="TextBox 8"/>
          <p:cNvSpPr txBox="1"/>
          <p:nvPr/>
        </p:nvSpPr>
        <p:spPr>
          <a:xfrm>
            <a:off x="3915359" y="2213306"/>
            <a:ext cx="6539034" cy="4643387"/>
          </a:xfrm>
          <a:prstGeom prst="rect">
            <a:avLst/>
          </a:prstGeom>
          <a:noFill/>
        </p:spPr>
        <p:txBody>
          <a:bodyPr wrap="none" rtlCol="0">
            <a:spAutoFit/>
          </a:bodyPr>
          <a:lstStyle/>
          <a:p>
            <a:pPr algn="r">
              <a:lnSpc>
                <a:spcPts val="11397"/>
              </a:lnSpc>
            </a:pPr>
            <a:r>
              <a:rPr lang="en-US" sz="13796" b="1" dirty="0">
                <a:solidFill>
                  <a:schemeClr val="bg1"/>
                </a:solidFill>
                <a:latin typeface="Roboto Black" pitchFamily="2" charset="0"/>
                <a:ea typeface="Roboto Black" pitchFamily="2" charset="0"/>
              </a:rPr>
              <a:t>CREATIVE </a:t>
            </a:r>
          </a:p>
          <a:p>
            <a:pPr algn="r">
              <a:lnSpc>
                <a:spcPts val="11397"/>
              </a:lnSpc>
            </a:pPr>
            <a:r>
              <a:rPr lang="en-US" sz="9600" dirty="0"/>
              <a:t/>
            </a:r>
            <a:br>
              <a:rPr lang="en-US" sz="9600" dirty="0"/>
            </a:br>
            <a:r>
              <a:rPr lang="en-US" sz="13796" b="1" dirty="0" smtClean="0">
                <a:solidFill>
                  <a:schemeClr val="bg1"/>
                </a:solidFill>
                <a:latin typeface="Roboto Black" pitchFamily="2" charset="0"/>
                <a:ea typeface="Roboto Black" pitchFamily="2" charset="0"/>
              </a:rPr>
              <a:t>WORKS</a:t>
            </a:r>
            <a:endParaRPr lang="ms-MY" sz="13796" b="1" dirty="0">
              <a:solidFill>
                <a:schemeClr val="bg1"/>
              </a:solidFill>
              <a:latin typeface="Roboto Black" pitchFamily="2" charset="0"/>
              <a:ea typeface="Roboto Black" pitchFamily="2" charset="0"/>
            </a:endParaRPr>
          </a:p>
        </p:txBody>
      </p:sp>
      <p:sp>
        <p:nvSpPr>
          <p:cNvPr id="10" name="Parallelogram 9"/>
          <p:cNvSpPr/>
          <p:nvPr/>
        </p:nvSpPr>
        <p:spPr>
          <a:xfrm>
            <a:off x="8356093" y="944808"/>
            <a:ext cx="2639899" cy="2153894"/>
          </a:xfrm>
          <a:prstGeom prst="parallelogram">
            <a:avLst>
              <a:gd name="adj" fmla="val 57551"/>
            </a:avLst>
          </a:prstGeom>
          <a:solidFill>
            <a:srgbClr val="00B0F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799"/>
          </a:p>
        </p:txBody>
      </p:sp>
      <p:sp>
        <p:nvSpPr>
          <p:cNvPr id="11" name="Parallelogram 10"/>
          <p:cNvSpPr/>
          <p:nvPr/>
        </p:nvSpPr>
        <p:spPr>
          <a:xfrm>
            <a:off x="8106317" y="1336622"/>
            <a:ext cx="3139453" cy="3524161"/>
          </a:xfrm>
          <a:prstGeom prst="parallelogram">
            <a:avLst>
              <a:gd name="adj" fmla="val 57551"/>
            </a:avLst>
          </a:prstGeom>
          <a:solidFill>
            <a:srgbClr val="00B0F0">
              <a:alpha val="70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799"/>
          </a:p>
        </p:txBody>
      </p:sp>
      <p:sp>
        <p:nvSpPr>
          <p:cNvPr id="12" name="Parallelogram 11"/>
          <p:cNvSpPr/>
          <p:nvPr/>
        </p:nvSpPr>
        <p:spPr>
          <a:xfrm>
            <a:off x="9544340" y="918025"/>
            <a:ext cx="1820105" cy="2043140"/>
          </a:xfrm>
          <a:prstGeom prst="parallelogram">
            <a:avLst>
              <a:gd name="adj" fmla="val 57551"/>
            </a:avLst>
          </a:prstGeom>
          <a:solidFill>
            <a:srgbClr val="00B0F0">
              <a:alpha val="36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799"/>
          </a:p>
        </p:txBody>
      </p:sp>
      <p:pic>
        <p:nvPicPr>
          <p:cNvPr id="1026" name="Picture 2" descr="ALLAH01"/>
          <p:cNvPicPr>
            <a:picLocks noChangeAspect="1" noChangeArrowheads="1"/>
          </p:cNvPicPr>
          <p:nvPr/>
        </p:nvPicPr>
        <p:blipFill>
          <a:blip r:embed="rId2">
            <a:extLst>
              <a:ext uri="{28A0092B-C50C-407E-A947-70E740481C1C}">
                <a14:useLocalDpi xmlns:a14="http://schemas.microsoft.com/office/drawing/2010/main" xmlns="" val="0"/>
              </a:ext>
            </a:extLst>
          </a:blip>
          <a:srcRect/>
          <a:stretch>
            <a:fillRect/>
          </a:stretch>
        </p:blipFill>
        <p:spPr bwMode="auto">
          <a:xfrm>
            <a:off x="93663" y="142875"/>
            <a:ext cx="12098337" cy="4754563"/>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Tree>
    <p:extLst>
      <p:ext uri="{BB962C8B-B14F-4D97-AF65-F5344CB8AC3E}">
        <p14:creationId xmlns:p14="http://schemas.microsoft.com/office/powerpoint/2010/main" xmlns="" val="3125632"/>
      </p:ext>
    </p:extLst>
  </p:cSld>
  <p:clrMapOvr>
    <a:masterClrMapping/>
  </p:clrMapOvr>
  <p:transition spd="slow">
    <p:push/>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2" decel="100000" fill="hold" grpId="0" nodeType="withEffect">
                                  <p:stCondLst>
                                    <p:cond delay="0"/>
                                  </p:stCondLst>
                                  <p:iterate type="wd">
                                    <p:tmPct val="10000"/>
                                  </p:iterate>
                                  <p:childTnLst>
                                    <p:set>
                                      <p:cBhvr>
                                        <p:cTn id="6" dur="1" fill="hold">
                                          <p:stCondLst>
                                            <p:cond delay="0"/>
                                          </p:stCondLst>
                                        </p:cTn>
                                        <p:tgtEl>
                                          <p:spTgt spid="8"/>
                                        </p:tgtEl>
                                        <p:attrNameLst>
                                          <p:attrName>style.visibility</p:attrName>
                                        </p:attrNameLst>
                                      </p:cBhvr>
                                      <p:to>
                                        <p:strVal val="visible"/>
                                      </p:to>
                                    </p:set>
                                    <p:anim calcmode="lin" valueType="num">
                                      <p:cBhvr additive="base">
                                        <p:cTn id="7" dur="750" fill="hold"/>
                                        <p:tgtEl>
                                          <p:spTgt spid="8"/>
                                        </p:tgtEl>
                                        <p:attrNameLst>
                                          <p:attrName>ppt_x</p:attrName>
                                        </p:attrNameLst>
                                      </p:cBhvr>
                                      <p:tavLst>
                                        <p:tav tm="0">
                                          <p:val>
                                            <p:strVal val="1+#ppt_w/2"/>
                                          </p:val>
                                        </p:tav>
                                        <p:tav tm="100000">
                                          <p:val>
                                            <p:strVal val="#ppt_x"/>
                                          </p:val>
                                        </p:tav>
                                      </p:tavLst>
                                    </p:anim>
                                    <p:anim calcmode="lin" valueType="num">
                                      <p:cBhvr additive="base">
                                        <p:cTn id="8" dur="750" fill="hold"/>
                                        <p:tgtEl>
                                          <p:spTgt spid="8"/>
                                        </p:tgtEl>
                                        <p:attrNameLst>
                                          <p:attrName>ppt_y</p:attrName>
                                        </p:attrNameLst>
                                      </p:cBhvr>
                                      <p:tavLst>
                                        <p:tav tm="0">
                                          <p:val>
                                            <p:strVal val="#ppt_y"/>
                                          </p:val>
                                        </p:tav>
                                        <p:tav tm="100000">
                                          <p:val>
                                            <p:strVal val="#ppt_y"/>
                                          </p:val>
                                        </p:tav>
                                      </p:tavLst>
                                    </p:anim>
                                  </p:childTnLst>
                                </p:cTn>
                              </p:par>
                              <p:par>
                                <p:cTn id="9" presetID="2" presetClass="entr" presetSubtype="2" decel="100000" fill="hold" grpId="0" nodeType="withEffect">
                                  <p:stCondLst>
                                    <p:cond delay="250"/>
                                  </p:stCondLst>
                                  <p:iterate type="wd">
                                    <p:tmPct val="10000"/>
                                  </p:iterate>
                                  <p:childTnLst>
                                    <p:set>
                                      <p:cBhvr>
                                        <p:cTn id="10" dur="1" fill="hold">
                                          <p:stCondLst>
                                            <p:cond delay="0"/>
                                          </p:stCondLst>
                                        </p:cTn>
                                        <p:tgtEl>
                                          <p:spTgt spid="9"/>
                                        </p:tgtEl>
                                        <p:attrNameLst>
                                          <p:attrName>style.visibility</p:attrName>
                                        </p:attrNameLst>
                                      </p:cBhvr>
                                      <p:to>
                                        <p:strVal val="visible"/>
                                      </p:to>
                                    </p:set>
                                    <p:anim calcmode="lin" valueType="num">
                                      <p:cBhvr additive="base">
                                        <p:cTn id="11" dur="750" fill="hold"/>
                                        <p:tgtEl>
                                          <p:spTgt spid="9"/>
                                        </p:tgtEl>
                                        <p:attrNameLst>
                                          <p:attrName>ppt_x</p:attrName>
                                        </p:attrNameLst>
                                      </p:cBhvr>
                                      <p:tavLst>
                                        <p:tav tm="0">
                                          <p:val>
                                            <p:strVal val="1+#ppt_w/2"/>
                                          </p:val>
                                        </p:tav>
                                        <p:tav tm="100000">
                                          <p:val>
                                            <p:strVal val="#ppt_x"/>
                                          </p:val>
                                        </p:tav>
                                      </p:tavLst>
                                    </p:anim>
                                    <p:anim calcmode="lin" valueType="num">
                                      <p:cBhvr additive="base">
                                        <p:cTn id="12" dur="750" fill="hold"/>
                                        <p:tgtEl>
                                          <p:spTgt spid="9"/>
                                        </p:tgtEl>
                                        <p:attrNameLst>
                                          <p:attrName>ppt_y</p:attrName>
                                        </p:attrNameLst>
                                      </p:cBhvr>
                                      <p:tavLst>
                                        <p:tav tm="0">
                                          <p:val>
                                            <p:strVal val="#ppt_y"/>
                                          </p:val>
                                        </p:tav>
                                        <p:tav tm="100000">
                                          <p:val>
                                            <p:strVal val="#ppt_y"/>
                                          </p:val>
                                        </p:tav>
                                      </p:tavLst>
                                    </p:anim>
                                  </p:childTnLst>
                                </p:cTn>
                              </p:par>
                            </p:childTnLst>
                          </p:cTn>
                        </p:par>
                        <p:par>
                          <p:cTn id="13" fill="hold">
                            <p:stCondLst>
                              <p:cond delay="1075"/>
                            </p:stCondLst>
                            <p:childTnLst>
                              <p:par>
                                <p:cTn id="14" presetID="2" presetClass="entr" presetSubtype="4" decel="100000" fill="hold" grpId="0" nodeType="afterEffect">
                                  <p:stCondLst>
                                    <p:cond delay="0"/>
                                  </p:stCondLst>
                                  <p:childTnLst>
                                    <p:set>
                                      <p:cBhvr>
                                        <p:cTn id="15" dur="1" fill="hold">
                                          <p:stCondLst>
                                            <p:cond delay="0"/>
                                          </p:stCondLst>
                                        </p:cTn>
                                        <p:tgtEl>
                                          <p:spTgt spid="4"/>
                                        </p:tgtEl>
                                        <p:attrNameLst>
                                          <p:attrName>style.visibility</p:attrName>
                                        </p:attrNameLst>
                                      </p:cBhvr>
                                      <p:to>
                                        <p:strVal val="visible"/>
                                      </p:to>
                                    </p:set>
                                    <p:anim calcmode="lin" valueType="num">
                                      <p:cBhvr additive="base">
                                        <p:cTn id="16" dur="750" fill="hold"/>
                                        <p:tgtEl>
                                          <p:spTgt spid="4"/>
                                        </p:tgtEl>
                                        <p:attrNameLst>
                                          <p:attrName>ppt_x</p:attrName>
                                        </p:attrNameLst>
                                      </p:cBhvr>
                                      <p:tavLst>
                                        <p:tav tm="0">
                                          <p:val>
                                            <p:strVal val="#ppt_x"/>
                                          </p:val>
                                        </p:tav>
                                        <p:tav tm="100000">
                                          <p:val>
                                            <p:strVal val="#ppt_x"/>
                                          </p:val>
                                        </p:tav>
                                      </p:tavLst>
                                    </p:anim>
                                    <p:anim calcmode="lin" valueType="num">
                                      <p:cBhvr additive="base">
                                        <p:cTn id="17" dur="750" fill="hold"/>
                                        <p:tgtEl>
                                          <p:spTgt spid="4"/>
                                        </p:tgtEl>
                                        <p:attrNameLst>
                                          <p:attrName>ppt_y</p:attrName>
                                        </p:attrNameLst>
                                      </p:cBhvr>
                                      <p:tavLst>
                                        <p:tav tm="0">
                                          <p:val>
                                            <p:strVal val="1+#ppt_h/2"/>
                                          </p:val>
                                        </p:tav>
                                        <p:tav tm="100000">
                                          <p:val>
                                            <p:strVal val="#ppt_y"/>
                                          </p:val>
                                        </p:tav>
                                      </p:tavLst>
                                    </p:anim>
                                  </p:childTnLst>
                                </p:cTn>
                              </p:par>
                              <p:par>
                                <p:cTn id="18" presetID="2" presetClass="entr" presetSubtype="4" decel="100000" fill="hold" grpId="0" nodeType="withEffect">
                                  <p:stCondLst>
                                    <p:cond delay="250"/>
                                  </p:stCondLst>
                                  <p:childTnLst>
                                    <p:set>
                                      <p:cBhvr>
                                        <p:cTn id="19" dur="1" fill="hold">
                                          <p:stCondLst>
                                            <p:cond delay="0"/>
                                          </p:stCondLst>
                                        </p:cTn>
                                        <p:tgtEl>
                                          <p:spTgt spid="3"/>
                                        </p:tgtEl>
                                        <p:attrNameLst>
                                          <p:attrName>style.visibility</p:attrName>
                                        </p:attrNameLst>
                                      </p:cBhvr>
                                      <p:to>
                                        <p:strVal val="visible"/>
                                      </p:to>
                                    </p:set>
                                    <p:anim calcmode="lin" valueType="num">
                                      <p:cBhvr additive="base">
                                        <p:cTn id="20" dur="750" fill="hold"/>
                                        <p:tgtEl>
                                          <p:spTgt spid="3"/>
                                        </p:tgtEl>
                                        <p:attrNameLst>
                                          <p:attrName>ppt_x</p:attrName>
                                        </p:attrNameLst>
                                      </p:cBhvr>
                                      <p:tavLst>
                                        <p:tav tm="0">
                                          <p:val>
                                            <p:strVal val="#ppt_x"/>
                                          </p:val>
                                        </p:tav>
                                        <p:tav tm="100000">
                                          <p:val>
                                            <p:strVal val="#ppt_x"/>
                                          </p:val>
                                        </p:tav>
                                      </p:tavLst>
                                    </p:anim>
                                    <p:anim calcmode="lin" valueType="num">
                                      <p:cBhvr additive="base">
                                        <p:cTn id="21" dur="750" fill="hold"/>
                                        <p:tgtEl>
                                          <p:spTgt spid="3"/>
                                        </p:tgtEl>
                                        <p:attrNameLst>
                                          <p:attrName>ppt_y</p:attrName>
                                        </p:attrNameLst>
                                      </p:cBhvr>
                                      <p:tavLst>
                                        <p:tav tm="0">
                                          <p:val>
                                            <p:strVal val="1+#ppt_h/2"/>
                                          </p:val>
                                        </p:tav>
                                        <p:tav tm="100000">
                                          <p:val>
                                            <p:strVal val="#ppt_y"/>
                                          </p:val>
                                        </p:tav>
                                      </p:tavLst>
                                    </p:anim>
                                  </p:childTnLst>
                                </p:cTn>
                              </p:par>
                              <p:par>
                                <p:cTn id="22" presetID="2" presetClass="entr" presetSubtype="4" decel="100000" fill="hold" grpId="0" nodeType="withEffect">
                                  <p:stCondLst>
                                    <p:cond delay="500"/>
                                  </p:stCondLst>
                                  <p:childTnLst>
                                    <p:set>
                                      <p:cBhvr>
                                        <p:cTn id="23" dur="1" fill="hold">
                                          <p:stCondLst>
                                            <p:cond delay="0"/>
                                          </p:stCondLst>
                                        </p:cTn>
                                        <p:tgtEl>
                                          <p:spTgt spid="7"/>
                                        </p:tgtEl>
                                        <p:attrNameLst>
                                          <p:attrName>style.visibility</p:attrName>
                                        </p:attrNameLst>
                                      </p:cBhvr>
                                      <p:to>
                                        <p:strVal val="visible"/>
                                      </p:to>
                                    </p:set>
                                    <p:anim calcmode="lin" valueType="num">
                                      <p:cBhvr additive="base">
                                        <p:cTn id="24" dur="750" fill="hold"/>
                                        <p:tgtEl>
                                          <p:spTgt spid="7"/>
                                        </p:tgtEl>
                                        <p:attrNameLst>
                                          <p:attrName>ppt_x</p:attrName>
                                        </p:attrNameLst>
                                      </p:cBhvr>
                                      <p:tavLst>
                                        <p:tav tm="0">
                                          <p:val>
                                            <p:strVal val="#ppt_x"/>
                                          </p:val>
                                        </p:tav>
                                        <p:tav tm="100000">
                                          <p:val>
                                            <p:strVal val="#ppt_x"/>
                                          </p:val>
                                        </p:tav>
                                      </p:tavLst>
                                    </p:anim>
                                    <p:anim calcmode="lin" valueType="num">
                                      <p:cBhvr additive="base">
                                        <p:cTn id="25" dur="750" fill="hold"/>
                                        <p:tgtEl>
                                          <p:spTgt spid="7"/>
                                        </p:tgtEl>
                                        <p:attrNameLst>
                                          <p:attrName>ppt_y</p:attrName>
                                        </p:attrNameLst>
                                      </p:cBhvr>
                                      <p:tavLst>
                                        <p:tav tm="0">
                                          <p:val>
                                            <p:strVal val="1+#ppt_h/2"/>
                                          </p:val>
                                        </p:tav>
                                        <p:tav tm="100000">
                                          <p:val>
                                            <p:strVal val="#ppt_y"/>
                                          </p:val>
                                        </p:tav>
                                      </p:tavLst>
                                    </p:anim>
                                  </p:childTnLst>
                                </p:cTn>
                              </p:par>
                              <p:par>
                                <p:cTn id="26" presetID="2" presetClass="entr" presetSubtype="4" decel="100000" fill="hold" grpId="0" nodeType="withEffect">
                                  <p:stCondLst>
                                    <p:cond delay="750"/>
                                  </p:stCondLst>
                                  <p:childTnLst>
                                    <p:set>
                                      <p:cBhvr>
                                        <p:cTn id="27" dur="1" fill="hold">
                                          <p:stCondLst>
                                            <p:cond delay="0"/>
                                          </p:stCondLst>
                                        </p:cTn>
                                        <p:tgtEl>
                                          <p:spTgt spid="5"/>
                                        </p:tgtEl>
                                        <p:attrNameLst>
                                          <p:attrName>style.visibility</p:attrName>
                                        </p:attrNameLst>
                                      </p:cBhvr>
                                      <p:to>
                                        <p:strVal val="visible"/>
                                      </p:to>
                                    </p:set>
                                    <p:anim calcmode="lin" valueType="num">
                                      <p:cBhvr additive="base">
                                        <p:cTn id="28" dur="750" fill="hold"/>
                                        <p:tgtEl>
                                          <p:spTgt spid="5"/>
                                        </p:tgtEl>
                                        <p:attrNameLst>
                                          <p:attrName>ppt_x</p:attrName>
                                        </p:attrNameLst>
                                      </p:cBhvr>
                                      <p:tavLst>
                                        <p:tav tm="0">
                                          <p:val>
                                            <p:strVal val="#ppt_x"/>
                                          </p:val>
                                        </p:tav>
                                        <p:tav tm="100000">
                                          <p:val>
                                            <p:strVal val="#ppt_x"/>
                                          </p:val>
                                        </p:tav>
                                      </p:tavLst>
                                    </p:anim>
                                    <p:anim calcmode="lin" valueType="num">
                                      <p:cBhvr additive="base">
                                        <p:cTn id="29" dur="750" fill="hold"/>
                                        <p:tgtEl>
                                          <p:spTgt spid="5"/>
                                        </p:tgtEl>
                                        <p:attrNameLst>
                                          <p:attrName>ppt_y</p:attrName>
                                        </p:attrNameLst>
                                      </p:cBhvr>
                                      <p:tavLst>
                                        <p:tav tm="0">
                                          <p:val>
                                            <p:strVal val="1+#ppt_h/2"/>
                                          </p:val>
                                        </p:tav>
                                        <p:tav tm="100000">
                                          <p:val>
                                            <p:strVal val="#ppt_y"/>
                                          </p:val>
                                        </p:tav>
                                      </p:tavLst>
                                    </p:anim>
                                  </p:childTnLst>
                                </p:cTn>
                              </p:par>
                              <p:par>
                                <p:cTn id="30" presetID="2" presetClass="entr" presetSubtype="4" decel="100000" fill="hold" nodeType="withEffect">
                                  <p:stCondLst>
                                    <p:cond delay="1000"/>
                                  </p:stCondLst>
                                  <p:childTnLst>
                                    <p:set>
                                      <p:cBhvr>
                                        <p:cTn id="31" dur="1" fill="hold">
                                          <p:stCondLst>
                                            <p:cond delay="0"/>
                                          </p:stCondLst>
                                        </p:cTn>
                                        <p:tgtEl>
                                          <p:spTgt spid="2"/>
                                        </p:tgtEl>
                                        <p:attrNameLst>
                                          <p:attrName>style.visibility</p:attrName>
                                        </p:attrNameLst>
                                      </p:cBhvr>
                                      <p:to>
                                        <p:strVal val="visible"/>
                                      </p:to>
                                    </p:set>
                                    <p:anim calcmode="lin" valueType="num">
                                      <p:cBhvr additive="base">
                                        <p:cTn id="32" dur="750" fill="hold"/>
                                        <p:tgtEl>
                                          <p:spTgt spid="2"/>
                                        </p:tgtEl>
                                        <p:attrNameLst>
                                          <p:attrName>ppt_x</p:attrName>
                                        </p:attrNameLst>
                                      </p:cBhvr>
                                      <p:tavLst>
                                        <p:tav tm="0">
                                          <p:val>
                                            <p:strVal val="#ppt_x"/>
                                          </p:val>
                                        </p:tav>
                                        <p:tav tm="100000">
                                          <p:val>
                                            <p:strVal val="#ppt_x"/>
                                          </p:val>
                                        </p:tav>
                                      </p:tavLst>
                                    </p:anim>
                                    <p:anim calcmode="lin" valueType="num">
                                      <p:cBhvr additive="base">
                                        <p:cTn id="33" dur="750" fill="hold"/>
                                        <p:tgtEl>
                                          <p:spTgt spid="2"/>
                                        </p:tgtEl>
                                        <p:attrNameLst>
                                          <p:attrName>ppt_y</p:attrName>
                                        </p:attrNameLst>
                                      </p:cBhvr>
                                      <p:tavLst>
                                        <p:tav tm="0">
                                          <p:val>
                                            <p:strVal val="1+#ppt_h/2"/>
                                          </p:val>
                                        </p:tav>
                                        <p:tav tm="100000">
                                          <p:val>
                                            <p:strVal val="#ppt_y"/>
                                          </p:val>
                                        </p:tav>
                                      </p:tavLst>
                                    </p:anim>
                                  </p:childTnLst>
                                </p:cTn>
                              </p:par>
                              <p:par>
                                <p:cTn id="34" presetID="2" presetClass="entr" presetSubtype="4" decel="100000" fill="hold" nodeType="withEffect">
                                  <p:stCondLst>
                                    <p:cond delay="1250"/>
                                  </p:stCondLst>
                                  <p:childTnLst>
                                    <p:set>
                                      <p:cBhvr>
                                        <p:cTn id="35" dur="1" fill="hold">
                                          <p:stCondLst>
                                            <p:cond delay="0"/>
                                          </p:stCondLst>
                                        </p:cTn>
                                        <p:tgtEl>
                                          <p:spTgt spid="6"/>
                                        </p:tgtEl>
                                        <p:attrNameLst>
                                          <p:attrName>style.visibility</p:attrName>
                                        </p:attrNameLst>
                                      </p:cBhvr>
                                      <p:to>
                                        <p:strVal val="visible"/>
                                      </p:to>
                                    </p:set>
                                    <p:anim calcmode="lin" valueType="num">
                                      <p:cBhvr additive="base">
                                        <p:cTn id="36" dur="750" fill="hold"/>
                                        <p:tgtEl>
                                          <p:spTgt spid="6"/>
                                        </p:tgtEl>
                                        <p:attrNameLst>
                                          <p:attrName>ppt_x</p:attrName>
                                        </p:attrNameLst>
                                      </p:cBhvr>
                                      <p:tavLst>
                                        <p:tav tm="0">
                                          <p:val>
                                            <p:strVal val="#ppt_x"/>
                                          </p:val>
                                        </p:tav>
                                        <p:tav tm="100000">
                                          <p:val>
                                            <p:strVal val="#ppt_x"/>
                                          </p:val>
                                        </p:tav>
                                      </p:tavLst>
                                    </p:anim>
                                    <p:anim calcmode="lin" valueType="num">
                                      <p:cBhvr additive="base">
                                        <p:cTn id="37" dur="750" fill="hold"/>
                                        <p:tgtEl>
                                          <p:spTgt spid="6"/>
                                        </p:tgtEl>
                                        <p:attrNameLst>
                                          <p:attrName>ppt_y</p:attrName>
                                        </p:attrNameLst>
                                      </p:cBhvr>
                                      <p:tavLst>
                                        <p:tav tm="0">
                                          <p:val>
                                            <p:strVal val="1+#ppt_h/2"/>
                                          </p:val>
                                        </p:tav>
                                        <p:tav tm="100000">
                                          <p:val>
                                            <p:strVal val="#ppt_y"/>
                                          </p:val>
                                        </p:tav>
                                      </p:tavLst>
                                    </p:anim>
                                  </p:childTnLst>
                                </p:cTn>
                              </p:par>
                              <p:par>
                                <p:cTn id="38" presetID="2" presetClass="entr" presetSubtype="1" decel="100000" fill="hold" grpId="0" nodeType="withEffect">
                                  <p:stCondLst>
                                    <p:cond delay="0"/>
                                  </p:stCondLst>
                                  <p:childTnLst>
                                    <p:set>
                                      <p:cBhvr>
                                        <p:cTn id="39" dur="1" fill="hold">
                                          <p:stCondLst>
                                            <p:cond delay="0"/>
                                          </p:stCondLst>
                                        </p:cTn>
                                        <p:tgtEl>
                                          <p:spTgt spid="10"/>
                                        </p:tgtEl>
                                        <p:attrNameLst>
                                          <p:attrName>style.visibility</p:attrName>
                                        </p:attrNameLst>
                                      </p:cBhvr>
                                      <p:to>
                                        <p:strVal val="visible"/>
                                      </p:to>
                                    </p:set>
                                    <p:anim calcmode="lin" valueType="num">
                                      <p:cBhvr additive="base">
                                        <p:cTn id="40" dur="750" fill="hold"/>
                                        <p:tgtEl>
                                          <p:spTgt spid="10"/>
                                        </p:tgtEl>
                                        <p:attrNameLst>
                                          <p:attrName>ppt_x</p:attrName>
                                        </p:attrNameLst>
                                      </p:cBhvr>
                                      <p:tavLst>
                                        <p:tav tm="0">
                                          <p:val>
                                            <p:strVal val="#ppt_x"/>
                                          </p:val>
                                        </p:tav>
                                        <p:tav tm="100000">
                                          <p:val>
                                            <p:strVal val="#ppt_x"/>
                                          </p:val>
                                        </p:tav>
                                      </p:tavLst>
                                    </p:anim>
                                    <p:anim calcmode="lin" valueType="num">
                                      <p:cBhvr additive="base">
                                        <p:cTn id="41" dur="750" fill="hold"/>
                                        <p:tgtEl>
                                          <p:spTgt spid="10"/>
                                        </p:tgtEl>
                                        <p:attrNameLst>
                                          <p:attrName>ppt_y</p:attrName>
                                        </p:attrNameLst>
                                      </p:cBhvr>
                                      <p:tavLst>
                                        <p:tav tm="0">
                                          <p:val>
                                            <p:strVal val="0-#ppt_h/2"/>
                                          </p:val>
                                        </p:tav>
                                        <p:tav tm="100000">
                                          <p:val>
                                            <p:strVal val="#ppt_y"/>
                                          </p:val>
                                        </p:tav>
                                      </p:tavLst>
                                    </p:anim>
                                  </p:childTnLst>
                                </p:cTn>
                              </p:par>
                              <p:par>
                                <p:cTn id="42" presetID="2" presetClass="entr" presetSubtype="1" decel="100000" fill="hold" grpId="0" nodeType="withEffect">
                                  <p:stCondLst>
                                    <p:cond delay="250"/>
                                  </p:stCondLst>
                                  <p:childTnLst>
                                    <p:set>
                                      <p:cBhvr>
                                        <p:cTn id="43" dur="1" fill="hold">
                                          <p:stCondLst>
                                            <p:cond delay="0"/>
                                          </p:stCondLst>
                                        </p:cTn>
                                        <p:tgtEl>
                                          <p:spTgt spid="11"/>
                                        </p:tgtEl>
                                        <p:attrNameLst>
                                          <p:attrName>style.visibility</p:attrName>
                                        </p:attrNameLst>
                                      </p:cBhvr>
                                      <p:to>
                                        <p:strVal val="visible"/>
                                      </p:to>
                                    </p:set>
                                    <p:anim calcmode="lin" valueType="num">
                                      <p:cBhvr additive="base">
                                        <p:cTn id="44" dur="750" fill="hold"/>
                                        <p:tgtEl>
                                          <p:spTgt spid="11"/>
                                        </p:tgtEl>
                                        <p:attrNameLst>
                                          <p:attrName>ppt_x</p:attrName>
                                        </p:attrNameLst>
                                      </p:cBhvr>
                                      <p:tavLst>
                                        <p:tav tm="0">
                                          <p:val>
                                            <p:strVal val="#ppt_x"/>
                                          </p:val>
                                        </p:tav>
                                        <p:tav tm="100000">
                                          <p:val>
                                            <p:strVal val="#ppt_x"/>
                                          </p:val>
                                        </p:tav>
                                      </p:tavLst>
                                    </p:anim>
                                    <p:anim calcmode="lin" valueType="num">
                                      <p:cBhvr additive="base">
                                        <p:cTn id="45" dur="750" fill="hold"/>
                                        <p:tgtEl>
                                          <p:spTgt spid="11"/>
                                        </p:tgtEl>
                                        <p:attrNameLst>
                                          <p:attrName>ppt_y</p:attrName>
                                        </p:attrNameLst>
                                      </p:cBhvr>
                                      <p:tavLst>
                                        <p:tav tm="0">
                                          <p:val>
                                            <p:strVal val="0-#ppt_h/2"/>
                                          </p:val>
                                        </p:tav>
                                        <p:tav tm="100000">
                                          <p:val>
                                            <p:strVal val="#ppt_y"/>
                                          </p:val>
                                        </p:tav>
                                      </p:tavLst>
                                    </p:anim>
                                  </p:childTnLst>
                                </p:cTn>
                              </p:par>
                              <p:par>
                                <p:cTn id="46" presetID="2" presetClass="entr" presetSubtype="1" decel="100000" fill="hold" grpId="0" nodeType="withEffect">
                                  <p:stCondLst>
                                    <p:cond delay="500"/>
                                  </p:stCondLst>
                                  <p:childTnLst>
                                    <p:set>
                                      <p:cBhvr>
                                        <p:cTn id="47" dur="1" fill="hold">
                                          <p:stCondLst>
                                            <p:cond delay="0"/>
                                          </p:stCondLst>
                                        </p:cTn>
                                        <p:tgtEl>
                                          <p:spTgt spid="12"/>
                                        </p:tgtEl>
                                        <p:attrNameLst>
                                          <p:attrName>style.visibility</p:attrName>
                                        </p:attrNameLst>
                                      </p:cBhvr>
                                      <p:to>
                                        <p:strVal val="visible"/>
                                      </p:to>
                                    </p:set>
                                    <p:anim calcmode="lin" valueType="num">
                                      <p:cBhvr additive="base">
                                        <p:cTn id="48" dur="750" fill="hold"/>
                                        <p:tgtEl>
                                          <p:spTgt spid="12"/>
                                        </p:tgtEl>
                                        <p:attrNameLst>
                                          <p:attrName>ppt_x</p:attrName>
                                        </p:attrNameLst>
                                      </p:cBhvr>
                                      <p:tavLst>
                                        <p:tav tm="0">
                                          <p:val>
                                            <p:strVal val="#ppt_x"/>
                                          </p:val>
                                        </p:tav>
                                        <p:tav tm="100000">
                                          <p:val>
                                            <p:strVal val="#ppt_x"/>
                                          </p:val>
                                        </p:tav>
                                      </p:tavLst>
                                    </p:anim>
                                    <p:anim calcmode="lin" valueType="num">
                                      <p:cBhvr additive="base">
                                        <p:cTn id="49" dur="750" fill="hold"/>
                                        <p:tgtEl>
                                          <p:spTgt spid="12"/>
                                        </p:tgtEl>
                                        <p:attrNameLst>
                                          <p:attrName>ppt_y</p:attrName>
                                        </p:attrNameLst>
                                      </p:cBhvr>
                                      <p:tavLst>
                                        <p:tav tm="0">
                                          <p:val>
                                            <p:strVal val="0-#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4" grpId="0" animBg="1"/>
      <p:bldP spid="5" grpId="0" animBg="1"/>
      <p:bldP spid="7" grpId="0" animBg="1"/>
      <p:bldP spid="8" grpId="0"/>
      <p:bldP spid="9" grpId="0"/>
      <p:bldP spid="10" grpId="0" animBg="1"/>
      <p:bldP spid="11" grpId="0" animBg="1"/>
      <p:bldP spid="12" grpId="0" animBg="1"/>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 Placeholder 1"/>
          <p:cNvSpPr>
            <a:spLocks noGrp="1"/>
          </p:cNvSpPr>
          <p:nvPr>
            <p:ph type="body" sz="quarter" idx="10"/>
          </p:nvPr>
        </p:nvSpPr>
        <p:spPr>
          <a:xfrm>
            <a:off x="689811" y="1221827"/>
            <a:ext cx="9737557" cy="1986594"/>
          </a:xfrm>
        </p:spPr>
        <p:txBody>
          <a:bodyPr>
            <a:normAutofit/>
          </a:bodyPr>
          <a:lstStyle/>
          <a:p>
            <a:pPr algn="ctr"/>
            <a:r>
              <a:rPr lang="fa-IR" sz="4400" dirty="0" smtClean="0">
                <a:solidFill>
                  <a:srgbClr val="C00000"/>
                </a:solidFill>
                <a:cs typeface="B Titr" pitchFamily="2" charset="-78"/>
              </a:rPr>
              <a:t>فصل پنجم : مباحث پیشرفته در مدیریت ریسک</a:t>
            </a:r>
            <a:endParaRPr lang="fa-IR" sz="4400" dirty="0">
              <a:solidFill>
                <a:srgbClr val="C00000"/>
              </a:solidFill>
              <a:cs typeface="B Titr" pitchFamily="2" charset="-78"/>
            </a:endParaRPr>
          </a:p>
        </p:txBody>
      </p:sp>
      <p:sp>
        <p:nvSpPr>
          <p:cNvPr id="3" name="Text Placeholder 2"/>
          <p:cNvSpPr>
            <a:spLocks noGrp="1"/>
          </p:cNvSpPr>
          <p:nvPr>
            <p:ph type="body" sz="quarter" idx="11"/>
          </p:nvPr>
        </p:nvSpPr>
        <p:spPr>
          <a:xfrm>
            <a:off x="-160421" y="1251285"/>
            <a:ext cx="12143874" cy="2219826"/>
          </a:xfrm>
        </p:spPr>
        <p:txBody>
          <a:bodyPr>
            <a:noAutofit/>
          </a:bodyPr>
          <a:lstStyle/>
          <a:p>
            <a:pPr algn="ctr"/>
            <a:endParaRPr lang="en-US" sz="2800" i="0" dirty="0" smtClean="0">
              <a:cs typeface="B Titr" pitchFamily="2" charset="-78"/>
            </a:endParaRPr>
          </a:p>
          <a:p>
            <a:pPr algn="ctr"/>
            <a:endParaRPr lang="en-US" sz="2800" i="0" dirty="0">
              <a:cs typeface="B Titr" pitchFamily="2" charset="-78"/>
            </a:endParaRPr>
          </a:p>
          <a:p>
            <a:pPr algn="ctr"/>
            <a:endParaRPr lang="en-US" sz="2800" i="0" dirty="0" smtClean="0">
              <a:cs typeface="B Titr" pitchFamily="2" charset="-78"/>
            </a:endParaRPr>
          </a:p>
          <a:p>
            <a:pPr algn="ctr">
              <a:lnSpc>
                <a:spcPct val="250000"/>
              </a:lnSpc>
            </a:pPr>
            <a:r>
              <a:rPr lang="fa-IR" sz="2200" i="0" dirty="0" smtClean="0">
                <a:cs typeface="B Titr" pitchFamily="2" charset="-78"/>
              </a:rPr>
              <a:t>                      </a:t>
            </a:r>
            <a:r>
              <a:rPr lang="fa-IR" sz="2800" i="0" dirty="0" smtClean="0">
                <a:cs typeface="B Titr" pitchFamily="2" charset="-78"/>
              </a:rPr>
              <a:t>گردآورندگان </a:t>
            </a:r>
            <a:r>
              <a:rPr lang="fa-IR" sz="2800" i="0" dirty="0">
                <a:cs typeface="B Titr" pitchFamily="2" charset="-78"/>
              </a:rPr>
              <a:t>: نیما زمانیان و سعید فلاح </a:t>
            </a:r>
            <a:r>
              <a:rPr lang="fa-IR" sz="2800" i="0" dirty="0" smtClean="0">
                <a:cs typeface="B Titr" pitchFamily="2" charset="-78"/>
              </a:rPr>
              <a:t>یساولی</a:t>
            </a:r>
            <a:r>
              <a:rPr lang="fa-IR" sz="2200" i="0" dirty="0">
                <a:cs typeface="B Titr" pitchFamily="2" charset="-78"/>
              </a:rPr>
              <a:t/>
            </a:r>
            <a:br>
              <a:rPr lang="fa-IR" sz="2200" i="0" dirty="0">
                <a:cs typeface="B Titr" pitchFamily="2" charset="-78"/>
              </a:rPr>
            </a:br>
            <a:r>
              <a:rPr lang="fa-IR" sz="2200" i="0" dirty="0" smtClean="0">
                <a:cs typeface="B Titr" pitchFamily="2" charset="-78"/>
              </a:rPr>
              <a:t>                   استاد محترم : جناب آقای دکتر ناطق گلستان </a:t>
            </a:r>
            <a:r>
              <a:rPr lang="fa-IR" sz="2000" i="0" dirty="0">
                <a:cs typeface="B Titr" pitchFamily="2" charset="-78"/>
              </a:rPr>
              <a:t/>
            </a:r>
            <a:br>
              <a:rPr lang="fa-IR" sz="2000" i="0" dirty="0">
                <a:cs typeface="B Titr" pitchFamily="2" charset="-78"/>
              </a:rPr>
            </a:br>
            <a:r>
              <a:rPr lang="fa-IR" sz="2000" i="0" dirty="0" smtClean="0">
                <a:cs typeface="B Titr" pitchFamily="2" charset="-78"/>
              </a:rPr>
              <a:t>                    </a:t>
            </a:r>
          </a:p>
          <a:p>
            <a:pPr algn="ctr">
              <a:lnSpc>
                <a:spcPct val="250000"/>
              </a:lnSpc>
            </a:pPr>
            <a:r>
              <a:rPr lang="fa-IR" sz="1400" i="0" dirty="0" smtClean="0">
                <a:cs typeface="B Titr" pitchFamily="2" charset="-78"/>
              </a:rPr>
              <a:t>                       کارشناسی </a:t>
            </a:r>
            <a:r>
              <a:rPr lang="fa-IR" sz="1400" i="0" dirty="0">
                <a:cs typeface="B Titr" pitchFamily="2" charset="-78"/>
              </a:rPr>
              <a:t>ارشد مدیریت </a:t>
            </a:r>
            <a:r>
              <a:rPr lang="fa-IR" sz="1400" i="0" dirty="0" smtClean="0">
                <a:cs typeface="B Titr" pitchFamily="2" charset="-78"/>
              </a:rPr>
              <a:t>بازرگانی – مدیریت بیمه دانشگاه </a:t>
            </a:r>
            <a:r>
              <a:rPr lang="fa-IR" sz="1400" i="0" dirty="0">
                <a:cs typeface="B Titr" pitchFamily="2" charset="-78"/>
              </a:rPr>
              <a:t>آزاد اسلامی واحد </a:t>
            </a:r>
            <a:r>
              <a:rPr lang="fa-IR" sz="1400" i="0" dirty="0" smtClean="0">
                <a:cs typeface="B Titr" pitchFamily="2" charset="-78"/>
              </a:rPr>
              <a:t>نیشابور</a:t>
            </a:r>
            <a:r>
              <a:rPr lang="en-US" sz="1400" i="0" dirty="0" smtClean="0">
                <a:cs typeface="B Titr" pitchFamily="2" charset="-78"/>
              </a:rPr>
              <a:t>  </a:t>
            </a:r>
            <a:endParaRPr lang="fa-IR" sz="1400" i="0" dirty="0" smtClean="0">
              <a:cs typeface="B Titr" pitchFamily="2" charset="-78"/>
            </a:endParaRPr>
          </a:p>
          <a:p>
            <a:pPr algn="ctr"/>
            <a:endParaRPr lang="fa-IR" sz="2000" i="0" dirty="0" smtClean="0">
              <a:cs typeface="B Titr" pitchFamily="2" charset="-78"/>
            </a:endParaRPr>
          </a:p>
          <a:p>
            <a:pPr algn="ctr"/>
            <a:r>
              <a:rPr lang="fa-IR" sz="1400" i="0" dirty="0" smtClean="0">
                <a:cs typeface="B Nazanin" pitchFamily="2" charset="-78"/>
              </a:rPr>
              <a:t>بهار  94</a:t>
            </a:r>
            <a:endParaRPr lang="fa-IR" sz="1400" i="0" dirty="0">
              <a:cs typeface="B Nazanin" pitchFamily="2" charset="-78"/>
            </a:endParaRPr>
          </a:p>
        </p:txBody>
      </p:sp>
    </p:spTree>
    <p:extLst>
      <p:ext uri="{BB962C8B-B14F-4D97-AF65-F5344CB8AC3E}">
        <p14:creationId xmlns:p14="http://schemas.microsoft.com/office/powerpoint/2010/main" xmlns="" val="3263510887"/>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a:xfrm>
            <a:off x="3400926" y="1524000"/>
            <a:ext cx="8181474" cy="4764504"/>
          </a:xfrm>
        </p:spPr>
        <p:txBody>
          <a:bodyPr>
            <a:normAutofit/>
          </a:bodyPr>
          <a:lstStyle/>
          <a:p>
            <a:pPr algn="r">
              <a:lnSpc>
                <a:spcPct val="150000"/>
              </a:lnSpc>
            </a:pPr>
            <a:r>
              <a:rPr lang="fa-IR" sz="3600" u="sng" dirty="0" smtClean="0">
                <a:latin typeface="Colonna MT" pitchFamily="82" charset="0"/>
                <a:cs typeface="B Nazanin" pitchFamily="2" charset="-78"/>
              </a:rPr>
              <a:t>حوزه های در حال تغییر درمدیریت ریسک</a:t>
            </a:r>
            <a:br>
              <a:rPr lang="fa-IR" sz="3600" u="sng" dirty="0" smtClean="0">
                <a:latin typeface="Colonna MT" pitchFamily="82" charset="0"/>
                <a:cs typeface="B Nazanin" pitchFamily="2" charset="-78"/>
              </a:rPr>
            </a:br>
            <a:r>
              <a:rPr lang="fa-IR" sz="3600" u="sng" dirty="0" smtClean="0">
                <a:latin typeface="Colonna MT" pitchFamily="82" charset="0"/>
                <a:cs typeface="B Nazanin" pitchFamily="2" charset="-78"/>
              </a:rPr>
              <a:t>پویایی بازار بیمه</a:t>
            </a:r>
            <a:br>
              <a:rPr lang="fa-IR" sz="3600" u="sng" dirty="0" smtClean="0">
                <a:latin typeface="Colonna MT" pitchFamily="82" charset="0"/>
                <a:cs typeface="B Nazanin" pitchFamily="2" charset="-78"/>
              </a:rPr>
            </a:br>
            <a:r>
              <a:rPr lang="fa-IR" sz="3600" u="sng" dirty="0" smtClean="0">
                <a:latin typeface="Colonna MT" pitchFamily="82" charset="0"/>
                <a:cs typeface="B Nazanin" pitchFamily="2" charset="-78"/>
              </a:rPr>
              <a:t>پیش بینی خسارت</a:t>
            </a:r>
            <a:br>
              <a:rPr lang="fa-IR" sz="3600" u="sng" dirty="0" smtClean="0">
                <a:latin typeface="Colonna MT" pitchFamily="82" charset="0"/>
                <a:cs typeface="B Nazanin" pitchFamily="2" charset="-78"/>
              </a:rPr>
            </a:br>
            <a:r>
              <a:rPr lang="fa-IR" sz="3600" u="sng" dirty="0" smtClean="0">
                <a:latin typeface="Colonna MT" pitchFamily="82" charset="0"/>
                <a:cs typeface="B Nazanin" pitchFamily="2" charset="-78"/>
              </a:rPr>
              <a:t> تجزیه و تحلیل مالی در تصمیمات مدیریت ریسک</a:t>
            </a:r>
            <a:br>
              <a:rPr lang="fa-IR" sz="3600" u="sng" dirty="0" smtClean="0">
                <a:latin typeface="Colonna MT" pitchFamily="82" charset="0"/>
                <a:cs typeface="B Nazanin" pitchFamily="2" charset="-78"/>
              </a:rPr>
            </a:br>
            <a:r>
              <a:rPr lang="fa-IR" sz="3600" u="sng" dirty="0" smtClean="0">
                <a:latin typeface="Colonna MT" pitchFamily="82" charset="0"/>
                <a:cs typeface="B Nazanin" pitchFamily="2" charset="-78"/>
              </a:rPr>
              <a:t>سایر ابزارهای مدیریت ریسک</a:t>
            </a:r>
            <a:endParaRPr lang="fa-IR" sz="3600" u="sng" dirty="0">
              <a:latin typeface="Colonna MT" pitchFamily="82" charset="0"/>
              <a:cs typeface="B Nazanin" pitchFamily="2" charset="-78"/>
            </a:endParaRPr>
          </a:p>
        </p:txBody>
      </p:sp>
      <p:pic>
        <p:nvPicPr>
          <p:cNvPr id="1026" name="Picture 2" descr="C:\Users\Lenovo\Desktop\NEW\2155.jpg"/>
          <p:cNvPicPr>
            <a:picLocks noChangeAspect="1" noChangeArrowheads="1"/>
          </p:cNvPicPr>
          <p:nvPr/>
        </p:nvPicPr>
        <p:blipFill>
          <a:blip r:embed="rId2">
            <a:extLst>
              <a:ext uri="{28A0092B-C50C-407E-A947-70E740481C1C}">
                <a14:useLocalDpi xmlns:a14="http://schemas.microsoft.com/office/drawing/2010/main" xmlns="" val="0"/>
              </a:ext>
            </a:extLst>
          </a:blip>
          <a:srcRect/>
          <a:stretch>
            <a:fillRect/>
          </a:stretch>
        </p:blipFill>
        <p:spPr bwMode="auto">
          <a:xfrm rot="19340068">
            <a:off x="2868027" y="479396"/>
            <a:ext cx="2381250" cy="2381250"/>
          </a:xfrm>
          <a:prstGeom prst="rect">
            <a:avLst/>
          </a:prstGeom>
          <a:noFill/>
          <a:extLst>
            <a:ext uri="{909E8E84-426E-40DD-AFC4-6F175D3DCCD1}">
              <a14:hiddenFill xmlns:a14="http://schemas.microsoft.com/office/drawing/2010/main" xmlns="">
                <a:solidFill>
                  <a:srgbClr val="FFFFFF"/>
                </a:solidFill>
              </a14:hiddenFill>
            </a:ext>
          </a:extLst>
        </p:spPr>
      </p:pic>
      <p:sp>
        <p:nvSpPr>
          <p:cNvPr id="4" name="Title 4"/>
          <p:cNvSpPr txBox="1">
            <a:spLocks/>
          </p:cNvSpPr>
          <p:nvPr/>
        </p:nvSpPr>
        <p:spPr>
          <a:xfrm>
            <a:off x="3449052" y="160422"/>
            <a:ext cx="8181474" cy="1307430"/>
          </a:xfrm>
          <a:prstGeom prst="rect">
            <a:avLst/>
          </a:prstGeom>
        </p:spPr>
        <p:txBody>
          <a:bodyPr vert="horz" lIns="121944" tIns="60972" rIns="121944" bIns="60972" rtlCol="0" anchor="ctr">
            <a:normAutofit/>
          </a:bodyPr>
          <a:lstStyle>
            <a:lvl1pPr algn="ctr" defTabSz="1219078" rtl="0" eaLnBrk="1" latinLnBrk="0" hangingPunct="1">
              <a:spcBef>
                <a:spcPct val="0"/>
              </a:spcBef>
              <a:buNone/>
              <a:defRPr sz="5898" kern="1200">
                <a:solidFill>
                  <a:schemeClr val="tx1"/>
                </a:solidFill>
                <a:latin typeface="+mj-lt"/>
                <a:ea typeface="+mj-ea"/>
                <a:cs typeface="+mj-cs"/>
              </a:defRPr>
            </a:lvl1pPr>
          </a:lstStyle>
          <a:p>
            <a:pPr algn="r">
              <a:lnSpc>
                <a:spcPct val="150000"/>
              </a:lnSpc>
            </a:pPr>
            <a:r>
              <a:rPr lang="fa-IR" sz="4400" i="1" u="sng" dirty="0" smtClean="0">
                <a:solidFill>
                  <a:srgbClr val="C00000"/>
                </a:solidFill>
                <a:latin typeface="Colonna MT" pitchFamily="82" charset="0"/>
                <a:cs typeface="B Jadid" pitchFamily="2" charset="-78"/>
              </a:rPr>
              <a:t>سرفصل مطالب</a:t>
            </a:r>
            <a:endParaRPr lang="fa-IR" sz="4400" u="sng" dirty="0">
              <a:solidFill>
                <a:srgbClr val="C00000"/>
              </a:solidFill>
              <a:latin typeface="Colonna MT" pitchFamily="82" charset="0"/>
            </a:endParaRPr>
          </a:p>
        </p:txBody>
      </p:sp>
    </p:spTree>
    <p:extLst>
      <p:ext uri="{BB962C8B-B14F-4D97-AF65-F5344CB8AC3E}">
        <p14:creationId xmlns:p14="http://schemas.microsoft.com/office/powerpoint/2010/main" xmlns="" val="912471643"/>
      </p:ext>
    </p:extLst>
  </p:cSld>
  <p:clrMapOvr>
    <a:masterClrMapping/>
  </p:clrMapOvr>
  <p:transition spd="slow">
    <p:push dir="u"/>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1000"/>
                                        <p:tgtEl>
                                          <p:spTgt spid="4"/>
                                        </p:tgtEl>
                                      </p:cBhvr>
                                    </p:animEffect>
                                    <p:anim calcmode="lin" valueType="num">
                                      <p:cBhvr>
                                        <p:cTn id="8" dur="1000" fill="hold"/>
                                        <p:tgtEl>
                                          <p:spTgt spid="4"/>
                                        </p:tgtEl>
                                        <p:attrNameLst>
                                          <p:attrName>ppt_x</p:attrName>
                                        </p:attrNameLst>
                                      </p:cBhvr>
                                      <p:tavLst>
                                        <p:tav tm="0">
                                          <p:val>
                                            <p:strVal val="#ppt_x"/>
                                          </p:val>
                                        </p:tav>
                                        <p:tav tm="100000">
                                          <p:val>
                                            <p:strVal val="#ppt_x"/>
                                          </p:val>
                                        </p:tav>
                                      </p:tavLst>
                                    </p:anim>
                                    <p:anim calcmode="lin" valueType="num">
                                      <p:cBhvr>
                                        <p:cTn id="9" dur="1000" fill="hold"/>
                                        <p:tgtEl>
                                          <p:spTgt spid="4"/>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grpId="0" nodeType="clickEffect">
                                  <p:stCondLst>
                                    <p:cond delay="0"/>
                                  </p:stCondLst>
                                  <p:childTnLst>
                                    <p:set>
                                      <p:cBhvr>
                                        <p:cTn id="13" dur="1" fill="hold">
                                          <p:stCondLst>
                                            <p:cond delay="0"/>
                                          </p:stCondLst>
                                        </p:cTn>
                                        <p:tgtEl>
                                          <p:spTgt spid="5"/>
                                        </p:tgtEl>
                                        <p:attrNameLst>
                                          <p:attrName>style.visibility</p:attrName>
                                        </p:attrNameLst>
                                      </p:cBhvr>
                                      <p:to>
                                        <p:strVal val="visible"/>
                                      </p:to>
                                    </p:set>
                                    <p:animEffect transition="in" filter="fade">
                                      <p:cBhvr>
                                        <p:cTn id="14" dur="1000"/>
                                        <p:tgtEl>
                                          <p:spTgt spid="5"/>
                                        </p:tgtEl>
                                      </p:cBhvr>
                                    </p:animEffect>
                                    <p:anim calcmode="lin" valueType="num">
                                      <p:cBhvr>
                                        <p:cTn id="15" dur="1000" fill="hold"/>
                                        <p:tgtEl>
                                          <p:spTgt spid="5"/>
                                        </p:tgtEl>
                                        <p:attrNameLst>
                                          <p:attrName>ppt_x</p:attrName>
                                        </p:attrNameLst>
                                      </p:cBhvr>
                                      <p:tavLst>
                                        <p:tav tm="0">
                                          <p:val>
                                            <p:strVal val="#ppt_x"/>
                                          </p:val>
                                        </p:tav>
                                        <p:tav tm="100000">
                                          <p:val>
                                            <p:strVal val="#ppt_x"/>
                                          </p:val>
                                        </p:tav>
                                      </p:tavLst>
                                    </p:anim>
                                    <p:anim calcmode="lin" valueType="num">
                                      <p:cBhvr>
                                        <p:cTn id="16" dur="1000" fill="hold"/>
                                        <p:tgtEl>
                                          <p:spTgt spid="5"/>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4" grpId="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r"/>
            <a:r>
              <a:rPr lang="fa-IR" sz="5400" u="sng" dirty="0" smtClean="0">
                <a:solidFill>
                  <a:srgbClr val="C00000"/>
                </a:solidFill>
                <a:cs typeface="B Jadid" pitchFamily="2" charset="-78"/>
              </a:rPr>
              <a:t>مقدمه</a:t>
            </a:r>
            <a:endParaRPr lang="fa-IR" sz="5400" u="sng" dirty="0">
              <a:solidFill>
                <a:srgbClr val="C00000"/>
              </a:solidFill>
              <a:cs typeface="B Jadid" pitchFamily="2" charset="-78"/>
            </a:endParaRPr>
          </a:p>
        </p:txBody>
      </p:sp>
      <p:sp>
        <p:nvSpPr>
          <p:cNvPr id="3" name="Content Placeholder 2"/>
          <p:cNvSpPr>
            <a:spLocks noGrp="1"/>
          </p:cNvSpPr>
          <p:nvPr>
            <p:ph idx="1"/>
          </p:nvPr>
        </p:nvSpPr>
        <p:spPr>
          <a:xfrm>
            <a:off x="2534653" y="1600202"/>
            <a:ext cx="9529010" cy="4525963"/>
          </a:xfrm>
        </p:spPr>
        <p:txBody>
          <a:bodyPr>
            <a:noAutofit/>
          </a:bodyPr>
          <a:lstStyle/>
          <a:p>
            <a:pPr marL="0" indent="0" algn="r">
              <a:buNone/>
            </a:pPr>
            <a:r>
              <a:rPr lang="fa-IR" sz="3600" dirty="0" smtClean="0">
                <a:cs typeface="B Nazanin" pitchFamily="2" charset="-78"/>
              </a:rPr>
              <a:t>شغل یک مدیر ریسک بیش از یک امر ساده خرید بیمه نامه است . مدیر ریسک باید موارد در معرض خسارت شرکت را شناسایی ، تجزیه و تحلیل و ترکیبی از روش های اداره ریسک را انتخاب و اجرا نماید و سپس موفقیت برنامه مدیریت ریسک را پایش و نظارت کند.</a:t>
            </a:r>
          </a:p>
          <a:p>
            <a:pPr marL="0" indent="0" algn="r">
              <a:buNone/>
            </a:pPr>
            <a:r>
              <a:rPr lang="fa-IR" sz="3600" dirty="0" smtClean="0">
                <a:cs typeface="B Nazanin" pitchFamily="2" charset="-78"/>
              </a:rPr>
              <a:t>عناوین مورد بحث شامل حوزه های در حال تغییر مدیریت ریسک ، پویایی بازارهای بیمه ، پیش بینی خسارت ، تجزیه و تحلیل مالی در تصمیم های مدیریت ریسک و کاربرد چند ابزار مدیریت ریسک است.</a:t>
            </a:r>
            <a:endParaRPr lang="fa-IR" sz="3600" dirty="0">
              <a:cs typeface="B Nazanin" pitchFamily="2" charset="-78"/>
            </a:endParaRPr>
          </a:p>
        </p:txBody>
      </p:sp>
    </p:spTree>
    <p:extLst>
      <p:ext uri="{BB962C8B-B14F-4D97-AF65-F5344CB8AC3E}">
        <p14:creationId xmlns:p14="http://schemas.microsoft.com/office/powerpoint/2010/main" xmlns="" val="1098902138"/>
      </p:ext>
    </p:extLst>
  </p:cSld>
  <p:clrMapOvr>
    <a:masterClrMapping/>
  </p:clrMapOvr>
  <p:transition spd="slow">
    <p:wipe/>
  </p:transition>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r"/>
            <a:r>
              <a:rPr lang="fa-IR" sz="4400" u="sng" dirty="0" smtClean="0">
                <a:solidFill>
                  <a:srgbClr val="C00000"/>
                </a:solidFill>
                <a:cs typeface="B Jadid" pitchFamily="2" charset="-78"/>
              </a:rPr>
              <a:t>حوزه های در حال تغییر در مدیریت ریسک</a:t>
            </a:r>
            <a:endParaRPr lang="fa-IR" sz="4400" u="sng" dirty="0">
              <a:solidFill>
                <a:srgbClr val="C00000"/>
              </a:solidFill>
              <a:cs typeface="B Jadid" pitchFamily="2" charset="-78"/>
            </a:endParaRPr>
          </a:p>
        </p:txBody>
      </p:sp>
      <p:sp>
        <p:nvSpPr>
          <p:cNvPr id="3" name="Content Placeholder 2"/>
          <p:cNvSpPr>
            <a:spLocks noGrp="1"/>
          </p:cNvSpPr>
          <p:nvPr>
            <p:ph idx="1"/>
          </p:nvPr>
        </p:nvSpPr>
        <p:spPr>
          <a:xfrm>
            <a:off x="3433010" y="2332037"/>
            <a:ext cx="8181474" cy="4525963"/>
          </a:xfrm>
        </p:spPr>
        <p:txBody>
          <a:bodyPr>
            <a:noAutofit/>
          </a:bodyPr>
          <a:lstStyle/>
          <a:p>
            <a:pPr marL="0" indent="0" algn="r">
              <a:buNone/>
            </a:pPr>
            <a:r>
              <a:rPr lang="fa-IR" sz="3200" dirty="0" smtClean="0">
                <a:cs typeface="B Nazanin" pitchFamily="2" charset="-78"/>
              </a:rPr>
              <a:t>در گذشته ، مدیریت ریسک به طور سنتی به حوزه موارد در معرض خسارت خاصی شامل ریسک های اموال، مسئولیت و اشخاص محدود می گشت. گرایش جالبی در دهه 1990 پدیدار شد که بسیاری از شرکت ها دامنه حوزه مدیریت ریسک را به سوی ریسک های سوداگرانه مالی گسترش داد. به تازگی برخی شرکت ها گامی فراتر گذاشته و برنامه های مدیریت ریسک خود را به گونه ای توسعه داده اند که شامل همه ریسک هایی که سازمان با آن روبرو است ، می گردد. </a:t>
            </a:r>
            <a:endParaRPr lang="fa-IR" sz="3200" dirty="0">
              <a:cs typeface="B Nazanin" pitchFamily="2" charset="-78"/>
            </a:endParaRPr>
          </a:p>
        </p:txBody>
      </p:sp>
    </p:spTree>
    <p:extLst>
      <p:ext uri="{BB962C8B-B14F-4D97-AF65-F5344CB8AC3E}">
        <p14:creationId xmlns:p14="http://schemas.microsoft.com/office/powerpoint/2010/main" xmlns="" val="3600744416"/>
      </p:ext>
    </p:extLst>
  </p:cSld>
  <p:clrMapOvr>
    <a:masterClrMapping/>
  </p:clrMapOvr>
  <mc:AlternateContent xmlns:mc="http://schemas.openxmlformats.org/markup-compatibility/2006">
    <mc:Choice xmlns:p14="http://schemas.microsoft.com/office/powerpoint/2010/main" xmlns="" Requires="p14">
      <p:transition spd="med" p14:dur="700">
        <p:fade/>
      </p:transition>
    </mc:Choice>
    <mc:Fallback>
      <p:transition spd="med">
        <p:fade/>
      </p:transition>
    </mc:Fallback>
  </mc:AlternateContent>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r" rtl="1"/>
            <a:r>
              <a:rPr lang="fa-IR" sz="3600" u="sng" dirty="0" smtClean="0">
                <a:solidFill>
                  <a:srgbClr val="C00000"/>
                </a:solidFill>
                <a:cs typeface="B Jadid" pitchFamily="2" charset="-78"/>
              </a:rPr>
              <a:t>مدیریت ریسک مالی </a:t>
            </a:r>
            <a:r>
              <a:rPr lang="en-US" sz="3600" u="sng" dirty="0" smtClean="0">
                <a:solidFill>
                  <a:srgbClr val="C00000"/>
                </a:solidFill>
                <a:cs typeface="B Jadid" pitchFamily="2" charset="-78"/>
              </a:rPr>
              <a:t>Financial Risk Management )</a:t>
            </a:r>
            <a:r>
              <a:rPr lang="fa-IR" sz="3600" u="sng" dirty="0" smtClean="0">
                <a:solidFill>
                  <a:srgbClr val="C00000"/>
                </a:solidFill>
                <a:cs typeface="B Jadid" pitchFamily="2" charset="-78"/>
              </a:rPr>
              <a:t>)</a:t>
            </a:r>
            <a:endParaRPr lang="fa-IR" sz="3600" u="sng" dirty="0">
              <a:solidFill>
                <a:srgbClr val="C00000"/>
              </a:solidFill>
              <a:cs typeface="B Jadid" pitchFamily="2" charset="-78"/>
            </a:endParaRPr>
          </a:p>
        </p:txBody>
      </p:sp>
      <p:sp>
        <p:nvSpPr>
          <p:cNvPr id="3" name="Content Placeholder 2"/>
          <p:cNvSpPr>
            <a:spLocks noGrp="1"/>
          </p:cNvSpPr>
          <p:nvPr>
            <p:ph idx="1"/>
          </p:nvPr>
        </p:nvSpPr>
        <p:spPr>
          <a:xfrm>
            <a:off x="2823411" y="1600202"/>
            <a:ext cx="9031705" cy="4525963"/>
          </a:xfrm>
        </p:spPr>
        <p:txBody>
          <a:bodyPr>
            <a:normAutofit/>
          </a:bodyPr>
          <a:lstStyle/>
          <a:p>
            <a:pPr marL="0" indent="0" algn="r" rtl="1">
              <a:buNone/>
            </a:pPr>
            <a:r>
              <a:rPr lang="fa-IR" sz="3600" dirty="0" smtClean="0">
                <a:cs typeface="B Nazanin" pitchFamily="2" charset="-78"/>
              </a:rPr>
              <a:t>مدیریت </a:t>
            </a:r>
            <a:r>
              <a:rPr lang="fa-IR" sz="3600" dirty="0">
                <a:cs typeface="B Nazanin" pitchFamily="2" charset="-78"/>
              </a:rPr>
              <a:t>ریسک مالی عبارت است از </a:t>
            </a:r>
            <a:r>
              <a:rPr lang="fa-IR" sz="3600" dirty="0" smtClean="0">
                <a:cs typeface="B Nazanin" pitchFamily="2" charset="-78"/>
              </a:rPr>
              <a:t>شناسایی ، </a:t>
            </a:r>
            <a:r>
              <a:rPr lang="fa-IR" sz="3600" dirty="0">
                <a:cs typeface="B Nazanin" pitchFamily="2" charset="-78"/>
              </a:rPr>
              <a:t>تجزیه وتحلیل </a:t>
            </a:r>
            <a:r>
              <a:rPr lang="fa-IR" sz="3600" dirty="0" smtClean="0">
                <a:cs typeface="B Nazanin" pitchFamily="2" charset="-78"/>
              </a:rPr>
              <a:t>و اداره </a:t>
            </a:r>
            <a:r>
              <a:rPr lang="fa-IR" sz="3600" dirty="0">
                <a:cs typeface="B Nazanin" pitchFamily="2" charset="-78"/>
              </a:rPr>
              <a:t>ریسک های مالی </a:t>
            </a:r>
            <a:r>
              <a:rPr lang="fa-IR" sz="3600" dirty="0" smtClean="0">
                <a:cs typeface="B Nazanin" pitchFamily="2" charset="-78"/>
              </a:rPr>
              <a:t>سوداگرانه. این ریسک ها  </a:t>
            </a:r>
            <a:r>
              <a:rPr lang="fa-IR" sz="3600" dirty="0">
                <a:cs typeface="B Nazanin" pitchFamily="2" charset="-78"/>
              </a:rPr>
              <a:t>شامل موارد زیر می باشد</a:t>
            </a:r>
            <a:r>
              <a:rPr lang="fa-IR" sz="3600" dirty="0" smtClean="0">
                <a:cs typeface="B Nazanin" pitchFamily="2" charset="-78"/>
              </a:rPr>
              <a:t>:</a:t>
            </a:r>
          </a:p>
          <a:p>
            <a:pPr marL="0" indent="0" algn="r" rtl="1">
              <a:buNone/>
            </a:pPr>
            <a:endParaRPr lang="en-US" sz="3600" dirty="0">
              <a:cs typeface="B Nazanin" pitchFamily="2" charset="-78"/>
            </a:endParaRPr>
          </a:p>
          <a:p>
            <a:pPr algn="r" rtl="1">
              <a:buFont typeface="Wingdings" pitchFamily="2" charset="2"/>
              <a:buChar char="Ø"/>
            </a:pPr>
            <a:r>
              <a:rPr lang="fa-IR" sz="3600" dirty="0">
                <a:cs typeface="B Nazanin" pitchFamily="2" charset="-78"/>
              </a:rPr>
              <a:t>ریسک نوسان قیمت کالا ها</a:t>
            </a:r>
            <a:endParaRPr lang="en-US" sz="3600" dirty="0">
              <a:cs typeface="B Nazanin" pitchFamily="2" charset="-78"/>
            </a:endParaRPr>
          </a:p>
          <a:p>
            <a:pPr algn="r" rtl="1">
              <a:buFont typeface="Wingdings" pitchFamily="2" charset="2"/>
              <a:buChar char="Ø"/>
            </a:pPr>
            <a:r>
              <a:rPr lang="fa-IR" sz="3600" dirty="0">
                <a:cs typeface="B Nazanin" pitchFamily="2" charset="-78"/>
              </a:rPr>
              <a:t>ریسک نوسان نرخ بهره</a:t>
            </a:r>
            <a:endParaRPr lang="en-US" sz="3600" dirty="0">
              <a:cs typeface="B Nazanin" pitchFamily="2" charset="-78"/>
            </a:endParaRPr>
          </a:p>
          <a:p>
            <a:pPr algn="r" rtl="1">
              <a:buFont typeface="Wingdings" pitchFamily="2" charset="2"/>
              <a:buChar char="Ø"/>
            </a:pPr>
            <a:r>
              <a:rPr lang="fa-IR" sz="3600" dirty="0">
                <a:cs typeface="B Nazanin" pitchFamily="2" charset="-78"/>
              </a:rPr>
              <a:t>ریسک نوسان نرخ </a:t>
            </a:r>
            <a:r>
              <a:rPr lang="fa-IR" sz="3600" dirty="0" smtClean="0">
                <a:cs typeface="B Nazanin" pitchFamily="2" charset="-78"/>
              </a:rPr>
              <a:t>ارز</a:t>
            </a:r>
            <a:endParaRPr lang="en-US" sz="3600" dirty="0">
              <a:cs typeface="B Nazanin" pitchFamily="2" charset="-78"/>
            </a:endParaRPr>
          </a:p>
          <a:p>
            <a:pPr algn="r"/>
            <a:endParaRPr lang="fa-IR" sz="3600" dirty="0">
              <a:cs typeface="B Nazanin" pitchFamily="2" charset="-78"/>
            </a:endParaRPr>
          </a:p>
        </p:txBody>
      </p:sp>
      <p:pic>
        <p:nvPicPr>
          <p:cNvPr id="2050" name="Picture 2" descr="C:\Users\Lenovo\Desktop\NEW\risk.jpg"/>
          <p:cNvPicPr>
            <a:picLocks noChangeAspect="1" noChangeArrowheads="1"/>
          </p:cNvPicPr>
          <p:nvPr/>
        </p:nvPicPr>
        <p:blipFill>
          <a:blip r:embed="rId2">
            <a:extLst>
              <a:ext uri="{28A0092B-C50C-407E-A947-70E740481C1C}">
                <a14:useLocalDpi xmlns:a14="http://schemas.microsoft.com/office/drawing/2010/main" xmlns="" val="0"/>
              </a:ext>
            </a:extLst>
          </a:blip>
          <a:srcRect/>
          <a:stretch>
            <a:fillRect/>
          </a:stretch>
        </p:blipFill>
        <p:spPr bwMode="auto">
          <a:xfrm rot="19763343">
            <a:off x="2856665" y="3602882"/>
            <a:ext cx="3894379" cy="2433133"/>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xmlns="" val="1627692662"/>
      </p:ext>
    </p:extLst>
  </p:cSld>
  <p:clrMapOvr>
    <a:masterClrMapping/>
  </p:clrMapOvr>
  <mc:AlternateContent xmlns:mc="http://schemas.openxmlformats.org/markup-compatibility/2006">
    <mc:Choice xmlns:p14="http://schemas.microsoft.com/office/powerpoint/2010/main" xmlns="" Requires="p14">
      <p:transition spd="slow" p14:dur="800">
        <p:circle/>
      </p:transition>
    </mc:Choice>
    <mc:Fallback>
      <p:transition spd="slow">
        <p:circl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1000"/>
                                        <p:tgtEl>
                                          <p:spTgt spid="3">
                                            <p:txEl>
                                              <p:pRg st="0" end="0"/>
                                            </p:txEl>
                                          </p:spTgt>
                                        </p:tgtEl>
                                      </p:cBhvr>
                                    </p:animEffect>
                                    <p:anim calcmode="lin" valueType="num">
                                      <p:cBhvr>
                                        <p:cTn id="8" dur="1000" fill="hold"/>
                                        <p:tgtEl>
                                          <p:spTgt spid="3">
                                            <p:txEl>
                                              <p:pRg st="0" end="0"/>
                                            </p:txEl>
                                          </p:spTgt>
                                        </p:tgtEl>
                                        <p:attrNameLst>
                                          <p:attrName>ppt_x</p:attrName>
                                        </p:attrNameLst>
                                      </p:cBhvr>
                                      <p:tavLst>
                                        <p:tav tm="0">
                                          <p:val>
                                            <p:strVal val="#ppt_x"/>
                                          </p:val>
                                        </p:tav>
                                        <p:tav tm="100000">
                                          <p:val>
                                            <p:strVal val="#ppt_x"/>
                                          </p:val>
                                        </p:tav>
                                      </p:tavLst>
                                    </p:anim>
                                    <p:anim calcmode="lin" valueType="num">
                                      <p:cBhvr>
                                        <p:cTn id="9" dur="1000" fill="hold"/>
                                        <p:tgtEl>
                                          <p:spTgt spid="3">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grpId="0" nodeType="clickEffect">
                                  <p:stCondLst>
                                    <p:cond delay="0"/>
                                  </p:stCondLst>
                                  <p:childTnLst>
                                    <p:set>
                                      <p:cBhvr>
                                        <p:cTn id="13" dur="1" fill="hold">
                                          <p:stCondLst>
                                            <p:cond delay="0"/>
                                          </p:stCondLst>
                                        </p:cTn>
                                        <p:tgtEl>
                                          <p:spTgt spid="3">
                                            <p:txEl>
                                              <p:pRg st="2" end="2"/>
                                            </p:txEl>
                                          </p:spTgt>
                                        </p:tgtEl>
                                        <p:attrNameLst>
                                          <p:attrName>style.visibility</p:attrName>
                                        </p:attrNameLst>
                                      </p:cBhvr>
                                      <p:to>
                                        <p:strVal val="visible"/>
                                      </p:to>
                                    </p:set>
                                    <p:animEffect transition="in" filter="fade">
                                      <p:cBhvr>
                                        <p:cTn id="14" dur="1000"/>
                                        <p:tgtEl>
                                          <p:spTgt spid="3">
                                            <p:txEl>
                                              <p:pRg st="2" end="2"/>
                                            </p:txEl>
                                          </p:spTgt>
                                        </p:tgtEl>
                                      </p:cBhvr>
                                    </p:animEffect>
                                    <p:anim calcmode="lin" valueType="num">
                                      <p:cBhvr>
                                        <p:cTn id="15" dur="1000" fill="hold"/>
                                        <p:tgtEl>
                                          <p:spTgt spid="3">
                                            <p:txEl>
                                              <p:pRg st="2" end="2"/>
                                            </p:txEl>
                                          </p:spTgt>
                                        </p:tgtEl>
                                        <p:attrNameLst>
                                          <p:attrName>ppt_x</p:attrName>
                                        </p:attrNameLst>
                                      </p:cBhvr>
                                      <p:tavLst>
                                        <p:tav tm="0">
                                          <p:val>
                                            <p:strVal val="#ppt_x"/>
                                          </p:val>
                                        </p:tav>
                                        <p:tav tm="100000">
                                          <p:val>
                                            <p:strVal val="#ppt_x"/>
                                          </p:val>
                                        </p:tav>
                                      </p:tavLst>
                                    </p:anim>
                                    <p:anim calcmode="lin" valueType="num">
                                      <p:cBhvr>
                                        <p:cTn id="16" dur="1000" fill="hold"/>
                                        <p:tgtEl>
                                          <p:spTgt spid="3">
                                            <p:txEl>
                                              <p:pRg st="2" end="2"/>
                                            </p:txEl>
                                          </p:spTgt>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grpId="0" nodeType="clickEffect">
                                  <p:stCondLst>
                                    <p:cond delay="0"/>
                                  </p:stCondLst>
                                  <p:childTnLst>
                                    <p:set>
                                      <p:cBhvr>
                                        <p:cTn id="20" dur="1" fill="hold">
                                          <p:stCondLst>
                                            <p:cond delay="0"/>
                                          </p:stCondLst>
                                        </p:cTn>
                                        <p:tgtEl>
                                          <p:spTgt spid="3">
                                            <p:txEl>
                                              <p:pRg st="3" end="3"/>
                                            </p:txEl>
                                          </p:spTgt>
                                        </p:tgtEl>
                                        <p:attrNameLst>
                                          <p:attrName>style.visibility</p:attrName>
                                        </p:attrNameLst>
                                      </p:cBhvr>
                                      <p:to>
                                        <p:strVal val="visible"/>
                                      </p:to>
                                    </p:set>
                                    <p:animEffect transition="in" filter="fade">
                                      <p:cBhvr>
                                        <p:cTn id="21" dur="1000"/>
                                        <p:tgtEl>
                                          <p:spTgt spid="3">
                                            <p:txEl>
                                              <p:pRg st="3" end="3"/>
                                            </p:txEl>
                                          </p:spTgt>
                                        </p:tgtEl>
                                      </p:cBhvr>
                                    </p:animEffect>
                                    <p:anim calcmode="lin" valueType="num">
                                      <p:cBhvr>
                                        <p:cTn id="22" dur="1000" fill="hold"/>
                                        <p:tgtEl>
                                          <p:spTgt spid="3">
                                            <p:txEl>
                                              <p:pRg st="3" end="3"/>
                                            </p:txEl>
                                          </p:spTgt>
                                        </p:tgtEl>
                                        <p:attrNameLst>
                                          <p:attrName>ppt_x</p:attrName>
                                        </p:attrNameLst>
                                      </p:cBhvr>
                                      <p:tavLst>
                                        <p:tav tm="0">
                                          <p:val>
                                            <p:strVal val="#ppt_x"/>
                                          </p:val>
                                        </p:tav>
                                        <p:tav tm="100000">
                                          <p:val>
                                            <p:strVal val="#ppt_x"/>
                                          </p:val>
                                        </p:tav>
                                      </p:tavLst>
                                    </p:anim>
                                    <p:anim calcmode="lin" valueType="num">
                                      <p:cBhvr>
                                        <p:cTn id="23" dur="1000" fill="hold"/>
                                        <p:tgtEl>
                                          <p:spTgt spid="3">
                                            <p:txEl>
                                              <p:pRg st="3" end="3"/>
                                            </p:txEl>
                                          </p:spTgt>
                                        </p:tgtEl>
                                        <p:attrNameLst>
                                          <p:attrName>ppt_y</p:attrName>
                                        </p:attrNameLst>
                                      </p:cBhvr>
                                      <p:tavLst>
                                        <p:tav tm="0">
                                          <p:val>
                                            <p:strVal val="#ppt_y+.1"/>
                                          </p:val>
                                        </p:tav>
                                        <p:tav tm="100000">
                                          <p:val>
                                            <p:strVal val="#ppt_y"/>
                                          </p:val>
                                        </p:tav>
                                      </p:tavLst>
                                    </p:anim>
                                  </p:childTnLst>
                                </p:cTn>
                              </p:par>
                            </p:childTnLst>
                          </p:cTn>
                        </p:par>
                      </p:childTnLst>
                    </p:cTn>
                  </p:par>
                  <p:par>
                    <p:cTn id="24" fill="hold">
                      <p:stCondLst>
                        <p:cond delay="indefinite"/>
                      </p:stCondLst>
                      <p:childTnLst>
                        <p:par>
                          <p:cTn id="25" fill="hold">
                            <p:stCondLst>
                              <p:cond delay="0"/>
                            </p:stCondLst>
                            <p:childTnLst>
                              <p:par>
                                <p:cTn id="26" presetID="42" presetClass="entr" presetSubtype="0" fill="hold" grpId="0" nodeType="clickEffect">
                                  <p:stCondLst>
                                    <p:cond delay="0"/>
                                  </p:stCondLst>
                                  <p:childTnLst>
                                    <p:set>
                                      <p:cBhvr>
                                        <p:cTn id="27" dur="1" fill="hold">
                                          <p:stCondLst>
                                            <p:cond delay="0"/>
                                          </p:stCondLst>
                                        </p:cTn>
                                        <p:tgtEl>
                                          <p:spTgt spid="3">
                                            <p:txEl>
                                              <p:pRg st="4" end="4"/>
                                            </p:txEl>
                                          </p:spTgt>
                                        </p:tgtEl>
                                        <p:attrNameLst>
                                          <p:attrName>style.visibility</p:attrName>
                                        </p:attrNameLst>
                                      </p:cBhvr>
                                      <p:to>
                                        <p:strVal val="visible"/>
                                      </p:to>
                                    </p:set>
                                    <p:animEffect transition="in" filter="fade">
                                      <p:cBhvr>
                                        <p:cTn id="28" dur="1000"/>
                                        <p:tgtEl>
                                          <p:spTgt spid="3">
                                            <p:txEl>
                                              <p:pRg st="4" end="4"/>
                                            </p:txEl>
                                          </p:spTgt>
                                        </p:tgtEl>
                                      </p:cBhvr>
                                    </p:animEffect>
                                    <p:anim calcmode="lin" valueType="num">
                                      <p:cBhvr>
                                        <p:cTn id="29" dur="1000" fill="hold"/>
                                        <p:tgtEl>
                                          <p:spTgt spid="3">
                                            <p:txEl>
                                              <p:pRg st="4" end="4"/>
                                            </p:txEl>
                                          </p:spTgt>
                                        </p:tgtEl>
                                        <p:attrNameLst>
                                          <p:attrName>ppt_x</p:attrName>
                                        </p:attrNameLst>
                                      </p:cBhvr>
                                      <p:tavLst>
                                        <p:tav tm="0">
                                          <p:val>
                                            <p:strVal val="#ppt_x"/>
                                          </p:val>
                                        </p:tav>
                                        <p:tav tm="100000">
                                          <p:val>
                                            <p:strVal val="#ppt_x"/>
                                          </p:val>
                                        </p:tav>
                                      </p:tavLst>
                                    </p:anim>
                                    <p:anim calcmode="lin" valueType="num">
                                      <p:cBhvr>
                                        <p:cTn id="30" dur="1000" fill="hold"/>
                                        <p:tgtEl>
                                          <p:spTgt spid="3">
                                            <p:txEl>
                                              <p:pRg st="4" end="4"/>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433010" y="274638"/>
            <a:ext cx="8149389" cy="1143000"/>
          </a:xfrm>
        </p:spPr>
        <p:txBody>
          <a:bodyPr>
            <a:normAutofit/>
          </a:bodyPr>
          <a:lstStyle/>
          <a:p>
            <a:pPr algn="r"/>
            <a:r>
              <a:rPr lang="fa-IR" sz="4800" u="sng" dirty="0" smtClean="0">
                <a:solidFill>
                  <a:srgbClr val="C00000"/>
                </a:solidFill>
                <a:cs typeface="B Jadid" pitchFamily="2" charset="-78"/>
              </a:rPr>
              <a:t>ریسک نوسان قیمت کالاها</a:t>
            </a:r>
            <a:endParaRPr lang="fa-IR" sz="4800" u="sng" dirty="0">
              <a:solidFill>
                <a:srgbClr val="C00000"/>
              </a:solidFill>
              <a:cs typeface="B Jadid" pitchFamily="2" charset="-78"/>
            </a:endParaRPr>
          </a:p>
        </p:txBody>
      </p:sp>
      <p:sp>
        <p:nvSpPr>
          <p:cNvPr id="3" name="Content Placeholder 2"/>
          <p:cNvSpPr>
            <a:spLocks noGrp="1"/>
          </p:cNvSpPr>
          <p:nvPr>
            <p:ph idx="1"/>
          </p:nvPr>
        </p:nvSpPr>
        <p:spPr>
          <a:xfrm>
            <a:off x="3449052" y="1973179"/>
            <a:ext cx="8133347" cy="4152986"/>
          </a:xfrm>
        </p:spPr>
        <p:txBody>
          <a:bodyPr>
            <a:normAutofit/>
          </a:bodyPr>
          <a:lstStyle/>
          <a:p>
            <a:pPr marL="0" indent="0" algn="r">
              <a:buNone/>
            </a:pPr>
            <a:r>
              <a:rPr lang="fa-IR" sz="4400" dirty="0">
                <a:cs typeface="B Nazanin" pitchFamily="2" charset="-78"/>
              </a:rPr>
              <a:t>ریسک نوسان قیمت کالاها </a:t>
            </a:r>
            <a:r>
              <a:rPr lang="fa-IR" sz="4400" dirty="0" smtClean="0">
                <a:cs typeface="B Nazanin" pitchFamily="2" charset="-78"/>
              </a:rPr>
              <a:t>، ریسک </a:t>
            </a:r>
            <a:r>
              <a:rPr lang="fa-IR" sz="4400" dirty="0">
                <a:cs typeface="B Nazanin" pitchFamily="2" charset="-78"/>
              </a:rPr>
              <a:t>از دست دادن پول یا زیان مالی هنگام تغییر قیمت کالا است.</a:t>
            </a:r>
            <a:endParaRPr lang="en-US" sz="4400" dirty="0">
              <a:cs typeface="B Nazanin" pitchFamily="2" charset="-78"/>
            </a:endParaRPr>
          </a:p>
          <a:p>
            <a:pPr marL="0" indent="0" algn="r">
              <a:buNone/>
            </a:pPr>
            <a:endParaRPr lang="fa-IR" sz="4400" dirty="0">
              <a:cs typeface="B Nazanin" pitchFamily="2" charset="-78"/>
            </a:endParaRPr>
          </a:p>
        </p:txBody>
      </p:sp>
      <p:pic>
        <p:nvPicPr>
          <p:cNvPr id="3074" name="Picture 2" descr="C:\Users\Lenovo\Desktop\NEW\10-03.jpg"/>
          <p:cNvPicPr>
            <a:picLocks noChangeAspect="1" noChangeArrowheads="1"/>
          </p:cNvPicPr>
          <p:nvPr/>
        </p:nvPicPr>
        <p:blipFill>
          <a:blip r:embed="rId2">
            <a:extLst>
              <a:ext uri="{28A0092B-C50C-407E-A947-70E740481C1C}">
                <a14:useLocalDpi xmlns:a14="http://schemas.microsoft.com/office/drawing/2010/main" xmlns="" val="0"/>
              </a:ext>
            </a:extLst>
          </a:blip>
          <a:srcRect/>
          <a:stretch>
            <a:fillRect/>
          </a:stretch>
        </p:blipFill>
        <p:spPr bwMode="auto">
          <a:xfrm>
            <a:off x="3096126" y="3866147"/>
            <a:ext cx="5566611" cy="2582779"/>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xmlns="" val="2667221594"/>
      </p:ext>
    </p:extLst>
  </p:cSld>
  <p:clrMapOvr>
    <a:masterClrMapping/>
  </p:clrMapOvr>
  <p:transition spd="slow">
    <p:cove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nodeType="clickEffect">
                                  <p:stCondLst>
                                    <p:cond delay="0"/>
                                  </p:stCondLst>
                                  <p:childTnLst>
                                    <p:set>
                                      <p:cBhvr>
                                        <p:cTn id="6" dur="1" fill="hold">
                                          <p:stCondLst>
                                            <p:cond delay="0"/>
                                          </p:stCondLst>
                                        </p:cTn>
                                        <p:tgtEl>
                                          <p:spTgt spid="3074"/>
                                        </p:tgtEl>
                                        <p:attrNameLst>
                                          <p:attrName>style.visibility</p:attrName>
                                        </p:attrNameLst>
                                      </p:cBhvr>
                                      <p:to>
                                        <p:strVal val="visible"/>
                                      </p:to>
                                    </p:set>
                                    <p:animEffect transition="in" filter="circle(in)">
                                      <p:cBhvr>
                                        <p:cTn id="7" dur="2000"/>
                                        <p:tgtEl>
                                          <p:spTgt spid="307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433010" y="274638"/>
            <a:ext cx="8149389" cy="1143000"/>
          </a:xfrm>
        </p:spPr>
        <p:txBody>
          <a:bodyPr>
            <a:normAutofit/>
          </a:bodyPr>
          <a:lstStyle/>
          <a:p>
            <a:pPr algn="r"/>
            <a:r>
              <a:rPr lang="fa-IR" sz="5400" u="sng" dirty="0" smtClean="0">
                <a:solidFill>
                  <a:srgbClr val="C00000"/>
                </a:solidFill>
                <a:cs typeface="B Jadid" pitchFamily="2" charset="-78"/>
              </a:rPr>
              <a:t>ریسک نرخ بهره</a:t>
            </a:r>
            <a:endParaRPr lang="fa-IR" sz="5400" u="sng" dirty="0">
              <a:solidFill>
                <a:srgbClr val="C00000"/>
              </a:solidFill>
              <a:cs typeface="B Jadid" pitchFamily="2" charset="-78"/>
            </a:endParaRPr>
          </a:p>
        </p:txBody>
      </p:sp>
      <p:sp>
        <p:nvSpPr>
          <p:cNvPr id="3" name="Content Placeholder 2"/>
          <p:cNvSpPr>
            <a:spLocks noGrp="1"/>
          </p:cNvSpPr>
          <p:nvPr>
            <p:ph idx="1"/>
          </p:nvPr>
        </p:nvSpPr>
        <p:spPr>
          <a:xfrm>
            <a:off x="3449052" y="2245895"/>
            <a:ext cx="8133347" cy="3880270"/>
          </a:xfrm>
        </p:spPr>
        <p:txBody>
          <a:bodyPr/>
          <a:lstStyle/>
          <a:p>
            <a:pPr marL="0" indent="0" algn="r">
              <a:buNone/>
            </a:pPr>
            <a:r>
              <a:rPr lang="fa-IR" dirty="0"/>
              <a:t>موسسات مالی به طور خاص </a:t>
            </a:r>
            <a:r>
              <a:rPr lang="fa-IR" dirty="0" smtClean="0"/>
              <a:t> </a:t>
            </a:r>
            <a:r>
              <a:rPr lang="fa-IR" dirty="0"/>
              <a:t>تاثیر ریسک نرخ بهره هستند. ریسک نرخ بهره ریسک زیان مالی ناشی از تغییرات معکوس نرخ بهره است.</a:t>
            </a:r>
            <a:endParaRPr lang="en-US" dirty="0"/>
          </a:p>
          <a:p>
            <a:pPr marL="0" indent="0" algn="r">
              <a:buNone/>
            </a:pPr>
            <a:endParaRPr lang="fa-IR" dirty="0"/>
          </a:p>
        </p:txBody>
      </p:sp>
    </p:spTree>
    <p:extLst>
      <p:ext uri="{BB962C8B-B14F-4D97-AF65-F5344CB8AC3E}">
        <p14:creationId xmlns:p14="http://schemas.microsoft.com/office/powerpoint/2010/main" xmlns="" val="1072335506"/>
      </p:ext>
    </p:extLst>
  </p:cSld>
  <p:clrMapOvr>
    <a:masterClrMapping/>
  </p:clrMapOvr>
  <p:transition spd="slow">
    <p:randomBar dir="vert"/>
  </p:transition>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433010" y="274638"/>
            <a:ext cx="8149389" cy="1143000"/>
          </a:xfrm>
        </p:spPr>
        <p:txBody>
          <a:bodyPr>
            <a:normAutofit/>
          </a:bodyPr>
          <a:lstStyle/>
          <a:p>
            <a:pPr algn="r"/>
            <a:r>
              <a:rPr lang="fa-IR" sz="4800" u="sng" dirty="0" smtClean="0">
                <a:solidFill>
                  <a:srgbClr val="C00000"/>
                </a:solidFill>
                <a:cs typeface="B Jadid" pitchFamily="2" charset="-78"/>
              </a:rPr>
              <a:t>ریسک نوسان نرخ جاری ارز</a:t>
            </a:r>
            <a:endParaRPr lang="fa-IR" sz="4800" u="sng" dirty="0">
              <a:solidFill>
                <a:srgbClr val="C00000"/>
              </a:solidFill>
              <a:cs typeface="B Jadid" pitchFamily="2" charset="-78"/>
            </a:endParaRPr>
          </a:p>
        </p:txBody>
      </p:sp>
      <p:sp>
        <p:nvSpPr>
          <p:cNvPr id="3" name="Content Placeholder 2"/>
          <p:cNvSpPr>
            <a:spLocks noGrp="1"/>
          </p:cNvSpPr>
          <p:nvPr>
            <p:ph idx="1"/>
          </p:nvPr>
        </p:nvSpPr>
        <p:spPr>
          <a:xfrm>
            <a:off x="3449052" y="2229853"/>
            <a:ext cx="8133347" cy="3896312"/>
          </a:xfrm>
        </p:spPr>
        <p:txBody>
          <a:bodyPr>
            <a:normAutofit/>
          </a:bodyPr>
          <a:lstStyle/>
          <a:p>
            <a:pPr marL="0" indent="0" algn="r" rtl="1">
              <a:buNone/>
            </a:pPr>
            <a:r>
              <a:rPr lang="fa-IR" sz="4400" dirty="0">
                <a:cs typeface="B Nazanin" pitchFamily="2" charset="-78"/>
              </a:rPr>
              <a:t>نرخ تبدیل ارز نرخی یا مبلغی است که ارز یک کشور به ارز یک کشور دیگری تبدیل می شود.</a:t>
            </a:r>
            <a:endParaRPr lang="en-US" sz="4400" dirty="0">
              <a:cs typeface="B Nazanin" pitchFamily="2" charset="-78"/>
            </a:endParaRPr>
          </a:p>
          <a:p>
            <a:pPr marL="0" indent="0" algn="r" rtl="1">
              <a:buNone/>
            </a:pPr>
            <a:r>
              <a:rPr lang="fa-IR" sz="4400" dirty="0">
                <a:cs typeface="B Nazanin" pitchFamily="2" charset="-78"/>
              </a:rPr>
              <a:t>ریسک تغییرات نرخ ارز عبارت است از کاهش ارزش ناشی از تبدیل نرخ ارز یک کشور به نرخ ارز کشور دیگر.</a:t>
            </a:r>
            <a:endParaRPr lang="en-US" sz="4400" dirty="0">
              <a:cs typeface="B Nazanin" pitchFamily="2" charset="-78"/>
            </a:endParaRPr>
          </a:p>
          <a:p>
            <a:pPr marL="0" indent="0" algn="r">
              <a:buNone/>
            </a:pPr>
            <a:endParaRPr lang="fa-IR" sz="4400" dirty="0">
              <a:cs typeface="B Nazanin" pitchFamily="2" charset="-78"/>
            </a:endParaRPr>
          </a:p>
        </p:txBody>
      </p:sp>
    </p:spTree>
    <p:extLst>
      <p:ext uri="{BB962C8B-B14F-4D97-AF65-F5344CB8AC3E}">
        <p14:creationId xmlns:p14="http://schemas.microsoft.com/office/powerpoint/2010/main" xmlns="" val="1072335506"/>
      </p:ext>
    </p:extLst>
  </p:cSld>
  <p:clrMapOvr>
    <a:masterClrMapping/>
  </p:clrMapOvr>
  <mc:AlternateContent xmlns:mc="http://schemas.openxmlformats.org/markup-compatibility/2006">
    <mc:Choice xmlns:p14="http://schemas.microsoft.com/office/powerpoint/2010/main" xmlns="" Requires="p14">
      <p:transition spd="slow" p14:dur="4400">
        <p14:honeycomb/>
      </p:transition>
    </mc:Choice>
    <mc:Fallback>
      <p:transition spd="slow">
        <p:fade/>
      </p:transition>
    </mc:Fallback>
  </mc:AlternateContent>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791326" y="274638"/>
            <a:ext cx="8791074" cy="1143000"/>
          </a:xfrm>
        </p:spPr>
        <p:txBody>
          <a:bodyPr>
            <a:normAutofit/>
          </a:bodyPr>
          <a:lstStyle/>
          <a:p>
            <a:pPr algn="r"/>
            <a:r>
              <a:rPr lang="fa-IR" sz="4800" u="sng" dirty="0">
                <a:solidFill>
                  <a:srgbClr val="C00000"/>
                </a:solidFill>
                <a:cs typeface="B Jadid" pitchFamily="2" charset="-78"/>
              </a:rPr>
              <a:t>مدیریت ریسک های مالی </a:t>
            </a:r>
          </a:p>
        </p:txBody>
      </p:sp>
      <p:sp>
        <p:nvSpPr>
          <p:cNvPr id="3" name="Content Placeholder 2"/>
          <p:cNvSpPr>
            <a:spLocks noGrp="1"/>
          </p:cNvSpPr>
          <p:nvPr>
            <p:ph idx="1"/>
          </p:nvPr>
        </p:nvSpPr>
        <p:spPr>
          <a:xfrm>
            <a:off x="5694947" y="1764632"/>
            <a:ext cx="6320589" cy="4684293"/>
          </a:xfrm>
        </p:spPr>
        <p:txBody>
          <a:bodyPr>
            <a:normAutofit/>
          </a:bodyPr>
          <a:lstStyle/>
          <a:p>
            <a:pPr marL="0" indent="0" algn="r">
              <a:buNone/>
            </a:pPr>
            <a:r>
              <a:rPr lang="fa-IR" sz="3600" dirty="0">
                <a:cs typeface="B Nazanin" pitchFamily="2" charset="-78"/>
              </a:rPr>
              <a:t>تفکیک سنتی ریسک های خاص وسوداگرانه بیانگر رفتار بخش های بازرگانی مختلفی بوده که با این گونه ریسک ها روبه رو بوده اند. ریسک های خاص توسط مدیران ریسک از طریق روش های نگهداری انتقال وکنترل اداره می شود. ریسک های سوداگرانه توسط بخش مالی و از طریق مواد قرارداد و ابزارهای بازار سرمایه اداره می گردند.</a:t>
            </a:r>
            <a:endParaRPr lang="en-US" sz="3600" dirty="0">
              <a:cs typeface="B Nazanin" pitchFamily="2" charset="-78"/>
            </a:endParaRPr>
          </a:p>
          <a:p>
            <a:pPr marL="0" indent="0" algn="r">
              <a:buNone/>
            </a:pPr>
            <a:endParaRPr lang="fa-IR" sz="3600" dirty="0">
              <a:cs typeface="B Nazanin" pitchFamily="2" charset="-78"/>
            </a:endParaRPr>
          </a:p>
        </p:txBody>
      </p:sp>
      <p:pic>
        <p:nvPicPr>
          <p:cNvPr id="1026" name="Picture 2" descr="C:\Users\Lenovo\Desktop\NEW\image risk\3bca5346443e464a5aa3a4fd38d2eae1.jpg"/>
          <p:cNvPicPr>
            <a:picLocks noChangeAspect="1" noChangeArrowheads="1"/>
          </p:cNvPicPr>
          <p:nvPr/>
        </p:nvPicPr>
        <p:blipFill>
          <a:blip r:embed="rId2">
            <a:extLst>
              <a:ext uri="{28A0092B-C50C-407E-A947-70E740481C1C}">
                <a14:useLocalDpi xmlns:a14="http://schemas.microsoft.com/office/drawing/2010/main" xmlns="" val="0"/>
              </a:ext>
            </a:extLst>
          </a:blip>
          <a:srcRect/>
          <a:stretch>
            <a:fillRect/>
          </a:stretch>
        </p:blipFill>
        <p:spPr bwMode="auto">
          <a:xfrm>
            <a:off x="2888164" y="1979446"/>
            <a:ext cx="2614277" cy="4501565"/>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xmlns="" val="3556169280"/>
      </p:ext>
    </p:extLst>
  </p:cSld>
  <p:clrMapOvr>
    <a:masterClrMapping/>
  </p:clrMapOvr>
  <p:transition spd="slow">
    <p:wheel spokes="1"/>
  </p:transition>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87578" y="274638"/>
            <a:ext cx="8694821" cy="1143000"/>
          </a:xfrm>
        </p:spPr>
        <p:txBody>
          <a:bodyPr>
            <a:normAutofit/>
          </a:bodyPr>
          <a:lstStyle/>
          <a:p>
            <a:pPr algn="r"/>
            <a:r>
              <a:rPr lang="fa-IR" sz="4800" b="1" u="sng" dirty="0" smtClean="0">
                <a:solidFill>
                  <a:srgbClr val="C00000"/>
                </a:solidFill>
                <a:cs typeface="B Jadid" pitchFamily="2" charset="-78"/>
              </a:rPr>
              <a:t>برنامه کنترل ریسک جامع</a:t>
            </a:r>
            <a:endParaRPr lang="fa-IR" sz="4800" b="1" u="sng" dirty="0">
              <a:solidFill>
                <a:srgbClr val="C00000"/>
              </a:solidFill>
              <a:cs typeface="B Jadid" pitchFamily="2" charset="-78"/>
            </a:endParaRPr>
          </a:p>
        </p:txBody>
      </p:sp>
      <p:sp>
        <p:nvSpPr>
          <p:cNvPr id="3" name="Content Placeholder 2"/>
          <p:cNvSpPr>
            <a:spLocks noGrp="1"/>
          </p:cNvSpPr>
          <p:nvPr>
            <p:ph idx="1"/>
          </p:nvPr>
        </p:nvSpPr>
        <p:spPr>
          <a:xfrm>
            <a:off x="2358190" y="1600202"/>
            <a:ext cx="9625264" cy="4525963"/>
          </a:xfrm>
        </p:spPr>
        <p:txBody>
          <a:bodyPr>
            <a:noAutofit/>
          </a:bodyPr>
          <a:lstStyle/>
          <a:p>
            <a:pPr marL="0" indent="0" algn="r">
              <a:buNone/>
            </a:pPr>
            <a:r>
              <a:rPr lang="fa-IR" sz="3600" dirty="0">
                <a:cs typeface="B Nazanin" pitchFamily="2" charset="-78"/>
              </a:rPr>
              <a:t>یک برنامه کنترل ریسک جامع عبارت است از شیوه کنترل ریسکی که طی یک قرارداد واحد پوشش ترکیبی برای ریسک های خالص و سوداگرانه ارایه می کند</a:t>
            </a:r>
            <a:r>
              <a:rPr lang="fa-IR" sz="3600" dirty="0" smtClean="0">
                <a:cs typeface="B Nazanin" pitchFamily="2" charset="-78"/>
              </a:rPr>
              <a:t>.</a:t>
            </a:r>
          </a:p>
          <a:p>
            <a:pPr marL="0" indent="0" algn="r">
              <a:buNone/>
            </a:pPr>
            <a:r>
              <a:rPr lang="fa-IR" sz="3600" dirty="0">
                <a:cs typeface="B Nazanin" pitchFamily="2" charset="-78"/>
              </a:rPr>
              <a:t>در طول </a:t>
            </a:r>
            <a:r>
              <a:rPr lang="fa-IR" sz="3600" dirty="0" smtClean="0">
                <a:cs typeface="B Nazanin" pitchFamily="2" charset="-78"/>
              </a:rPr>
              <a:t>دهه </a:t>
            </a:r>
            <a:r>
              <a:rPr lang="fa-IR" sz="3600" dirty="0">
                <a:cs typeface="B Nazanin" pitchFamily="2" charset="-78"/>
              </a:rPr>
              <a:t>ی 1990 بعضی از موسسات تحقیق و تفکر جامعی را درباره ریسک های خاص و سوداگرانه سازمان آغاز کردند به این امید که در هزینه ها صرفه جویی کنند وراه حل  مناسب تری را برای برخورد با هر دو نوع ریسک از طریق پوشش ترکیبی آنها به دست آورند.در سال 1997 شرکت بزرگ رایانه ای هانی ول اولین شرکتی بود که با یک گروه آمریکایی وارد برنامه کنترل ریسک جامع شد.</a:t>
            </a:r>
            <a:endParaRPr lang="en-US" sz="3600" dirty="0">
              <a:cs typeface="B Nazanin" pitchFamily="2" charset="-78"/>
            </a:endParaRPr>
          </a:p>
          <a:p>
            <a:pPr marL="0" indent="0" algn="r">
              <a:buNone/>
            </a:pPr>
            <a:endParaRPr lang="en-US" sz="3600" dirty="0">
              <a:cs typeface="B Nazanin" pitchFamily="2" charset="-78"/>
            </a:endParaRPr>
          </a:p>
          <a:p>
            <a:pPr marL="0" indent="0" algn="r">
              <a:buNone/>
            </a:pPr>
            <a:endParaRPr lang="fa-IR" sz="3600" dirty="0">
              <a:cs typeface="B Nazanin" pitchFamily="2" charset="-78"/>
            </a:endParaRPr>
          </a:p>
        </p:txBody>
      </p:sp>
    </p:spTree>
    <p:extLst>
      <p:ext uri="{BB962C8B-B14F-4D97-AF65-F5344CB8AC3E}">
        <p14:creationId xmlns:p14="http://schemas.microsoft.com/office/powerpoint/2010/main" xmlns="" val="1950886582"/>
      </p:ext>
    </p:extLst>
  </p:cSld>
  <p:clrMapOvr>
    <a:masterClrMapping/>
  </p:clrMapOvr>
  <mc:AlternateContent xmlns:mc="http://schemas.openxmlformats.org/markup-compatibility/2006">
    <mc:Choice xmlns:p14="http://schemas.microsoft.com/office/powerpoint/2010/main" xmlns="" Requires="p14">
      <p:transition spd="slow" p14:dur="2000">
        <p14:ferris dir="l"/>
      </p:transition>
    </mc:Choice>
    <mc:Fallback>
      <p:transition spd="slow">
        <p:fade/>
      </p:transition>
    </mc:Fallback>
  </mc:AlternateContent>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550694" y="274638"/>
            <a:ext cx="9031705" cy="1143000"/>
          </a:xfrm>
        </p:spPr>
        <p:txBody>
          <a:bodyPr>
            <a:normAutofit/>
          </a:bodyPr>
          <a:lstStyle/>
          <a:p>
            <a:pPr algn="r"/>
            <a:r>
              <a:rPr lang="fa-IR" sz="4800" u="sng" dirty="0" smtClean="0">
                <a:solidFill>
                  <a:srgbClr val="C00000"/>
                </a:solidFill>
                <a:cs typeface="B Jadid" pitchFamily="2" charset="-78"/>
              </a:rPr>
              <a:t>مدیریت ریسک شرکتی</a:t>
            </a:r>
            <a:endParaRPr lang="fa-IR" sz="4800" u="sng" dirty="0">
              <a:solidFill>
                <a:srgbClr val="C00000"/>
              </a:solidFill>
              <a:cs typeface="B Jadid" pitchFamily="2" charset="-78"/>
            </a:endParaRPr>
          </a:p>
        </p:txBody>
      </p:sp>
      <p:sp>
        <p:nvSpPr>
          <p:cNvPr id="3" name="Content Placeholder 2"/>
          <p:cNvSpPr>
            <a:spLocks noGrp="1"/>
          </p:cNvSpPr>
          <p:nvPr>
            <p:ph idx="1"/>
          </p:nvPr>
        </p:nvSpPr>
        <p:spPr>
          <a:xfrm>
            <a:off x="2550694" y="1856876"/>
            <a:ext cx="9336506" cy="4525963"/>
          </a:xfrm>
        </p:spPr>
        <p:txBody>
          <a:bodyPr>
            <a:noAutofit/>
          </a:bodyPr>
          <a:lstStyle/>
          <a:p>
            <a:pPr marL="0" indent="0" algn="r">
              <a:buNone/>
            </a:pPr>
            <a:r>
              <a:rPr lang="fa-IR" sz="4000" dirty="0">
                <a:cs typeface="B Nazanin" pitchFamily="2" charset="-78"/>
              </a:rPr>
              <a:t>موفقیت مدیریت ریسک مالی بعضی از سازمان ها را ترغیب به برداشتن گام های منطقی دیگری نمود.مدیریت ریسک شرکتی در واقع یک برنامه فراگیر است که ریسک های خالص سوداگرانه راهبردی و عملیاتی یک شرکت را در بر می </a:t>
            </a:r>
            <a:r>
              <a:rPr lang="fa-IR" sz="4000" dirty="0" smtClean="0">
                <a:cs typeface="B Nazanin" pitchFamily="2" charset="-78"/>
              </a:rPr>
              <a:t>گیرد.</a:t>
            </a:r>
          </a:p>
          <a:p>
            <a:pPr marL="0" indent="0" algn="r">
              <a:buNone/>
            </a:pPr>
            <a:r>
              <a:rPr lang="fa-IR" sz="4000" dirty="0">
                <a:cs typeface="B Nazanin" pitchFamily="2" charset="-78"/>
              </a:rPr>
              <a:t>ریسک راهبردی عبارت است از عدم اطمینان در مورد اهداف و مقاصد نقاط قوت وضعف سازمان و فرصت ها و تهدید های آن.</a:t>
            </a:r>
            <a:endParaRPr lang="en-US" sz="4000" dirty="0">
              <a:cs typeface="B Nazanin" pitchFamily="2" charset="-78"/>
            </a:endParaRPr>
          </a:p>
          <a:p>
            <a:pPr marL="0" indent="0" algn="r">
              <a:buNone/>
            </a:pPr>
            <a:r>
              <a:rPr lang="fa-IR" sz="4000" dirty="0" smtClean="0">
                <a:cs typeface="B Nazanin" pitchFamily="2" charset="-78"/>
              </a:rPr>
              <a:t> </a:t>
            </a:r>
            <a:endParaRPr lang="fa-IR" sz="4000" dirty="0">
              <a:cs typeface="B Nazanin" pitchFamily="2" charset="-78"/>
            </a:endParaRPr>
          </a:p>
        </p:txBody>
      </p:sp>
    </p:spTree>
    <p:extLst>
      <p:ext uri="{BB962C8B-B14F-4D97-AF65-F5344CB8AC3E}">
        <p14:creationId xmlns:p14="http://schemas.microsoft.com/office/powerpoint/2010/main" xmlns="" val="2738562804"/>
      </p:ext>
    </p:extLst>
  </p:cSld>
  <p:clrMapOvr>
    <a:masterClrMapping/>
  </p:clrMapOvr>
  <mc:AlternateContent xmlns:mc="http://schemas.openxmlformats.org/markup-compatibility/2006">
    <mc:Choice xmlns:p14="http://schemas.microsoft.com/office/powerpoint/2010/main" xmlns="" Requires="p14">
      <p:transition spd="slow" p14:dur="1100">
        <p14:switch dir="r"/>
      </p:transition>
    </mc:Choice>
    <mc:Fallback>
      <p:transition spd="slow">
        <p:fade/>
      </p:transition>
    </mc:Fallback>
  </mc:AlternateContent>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935704" y="274638"/>
            <a:ext cx="8646695" cy="1143000"/>
          </a:xfrm>
        </p:spPr>
        <p:txBody>
          <a:bodyPr>
            <a:normAutofit/>
          </a:bodyPr>
          <a:lstStyle/>
          <a:p>
            <a:pPr algn="r"/>
            <a:r>
              <a:rPr lang="fa-IR" sz="4800" u="sng" dirty="0" smtClean="0">
                <a:solidFill>
                  <a:srgbClr val="C00000"/>
                </a:solidFill>
                <a:cs typeface="B Jadid" pitchFamily="2" charset="-78"/>
              </a:rPr>
              <a:t>ریسک عملیاتی</a:t>
            </a:r>
            <a:endParaRPr lang="fa-IR" sz="4800" u="sng" dirty="0">
              <a:solidFill>
                <a:srgbClr val="C00000"/>
              </a:solidFill>
              <a:cs typeface="B Jadid" pitchFamily="2" charset="-78"/>
            </a:endParaRPr>
          </a:p>
        </p:txBody>
      </p:sp>
      <p:sp>
        <p:nvSpPr>
          <p:cNvPr id="3" name="Content Placeholder 2"/>
          <p:cNvSpPr>
            <a:spLocks noGrp="1"/>
          </p:cNvSpPr>
          <p:nvPr>
            <p:ph idx="1"/>
          </p:nvPr>
        </p:nvSpPr>
        <p:spPr>
          <a:xfrm>
            <a:off x="3064042" y="4892842"/>
            <a:ext cx="8823158" cy="1859422"/>
          </a:xfrm>
        </p:spPr>
        <p:txBody>
          <a:bodyPr>
            <a:normAutofit fontScale="92500" lnSpcReduction="10000"/>
          </a:bodyPr>
          <a:lstStyle/>
          <a:p>
            <a:pPr marL="0" indent="0" algn="r">
              <a:buNone/>
            </a:pPr>
            <a:r>
              <a:rPr lang="fa-IR" dirty="0">
                <a:cs typeface="B Nazanin" pitchFamily="2" charset="-78"/>
              </a:rPr>
              <a:t>ریسک عملیاتی ریسکی است که ازعملیات سازمان ناشی می شود و شامل مواردی از قبیل محصولات تولید شده وخدمات به مشتریان است. </a:t>
            </a:r>
          </a:p>
        </p:txBody>
      </p:sp>
      <p:pic>
        <p:nvPicPr>
          <p:cNvPr id="2050" name="Picture 2" descr="C:\Users\Lenovo\Desktop\NEW\image risk\04.png"/>
          <p:cNvPicPr>
            <a:picLocks noChangeAspect="1" noChangeArrowheads="1"/>
          </p:cNvPicPr>
          <p:nvPr/>
        </p:nvPicPr>
        <p:blipFill>
          <a:blip r:embed="rId2">
            <a:extLst>
              <a:ext uri="{28A0092B-C50C-407E-A947-70E740481C1C}">
                <a14:useLocalDpi xmlns:a14="http://schemas.microsoft.com/office/drawing/2010/main" xmlns="" val="0"/>
              </a:ext>
            </a:extLst>
          </a:blip>
          <a:srcRect/>
          <a:stretch>
            <a:fillRect/>
          </a:stretch>
        </p:blipFill>
        <p:spPr bwMode="auto">
          <a:xfrm>
            <a:off x="4447172" y="1491915"/>
            <a:ext cx="4857249" cy="3248025"/>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xmlns="" val="619533584"/>
      </p:ext>
    </p:extLst>
  </p:cSld>
  <p:clrMapOvr>
    <a:masterClrMapping/>
  </p:clrMapOvr>
  <mc:AlternateContent xmlns:mc="http://schemas.openxmlformats.org/markup-compatibility/2006">
    <mc:Choice xmlns:p14="http://schemas.microsoft.com/office/powerpoint/2010/main" xmlns="" Requires="p14">
      <p:transition spd="slow" p14:dur="1200">
        <p14:flip dir="r"/>
      </p:transition>
    </mc:Choice>
    <mc:Fallback>
      <p:transition spd="slow">
        <p:fade/>
      </p:transition>
    </mc:Fallback>
  </mc:AlternateContent>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r"/>
            <a:r>
              <a:rPr lang="fa-IR" sz="4400" u="sng" dirty="0" smtClean="0">
                <a:solidFill>
                  <a:srgbClr val="C00000"/>
                </a:solidFill>
                <a:cs typeface="B Jadid" pitchFamily="2" charset="-78"/>
              </a:rPr>
              <a:t>عوامل تأثیرگذار بر بازار بیمه</a:t>
            </a:r>
            <a:endParaRPr lang="fa-IR" sz="4400" u="sng" dirty="0">
              <a:solidFill>
                <a:srgbClr val="C00000"/>
              </a:solidFill>
              <a:cs typeface="B Jadid" pitchFamily="2" charset="-78"/>
            </a:endParaRPr>
          </a:p>
        </p:txBody>
      </p:sp>
      <p:sp>
        <p:nvSpPr>
          <p:cNvPr id="3" name="Content Placeholder 2"/>
          <p:cNvSpPr>
            <a:spLocks noGrp="1"/>
          </p:cNvSpPr>
          <p:nvPr>
            <p:ph idx="1"/>
          </p:nvPr>
        </p:nvSpPr>
        <p:spPr>
          <a:xfrm>
            <a:off x="641684" y="4138863"/>
            <a:ext cx="10972800" cy="2179807"/>
          </a:xfrm>
        </p:spPr>
        <p:txBody>
          <a:bodyPr>
            <a:noAutofit/>
          </a:bodyPr>
          <a:lstStyle/>
          <a:p>
            <a:pPr marL="0" indent="0" algn="r" rtl="1">
              <a:buNone/>
            </a:pPr>
            <a:r>
              <a:rPr lang="fa-IR" sz="2800" dirty="0">
                <a:cs typeface="B Nazanin" pitchFamily="2" charset="-78"/>
              </a:rPr>
              <a:t>سه عامل مهم تاثیرگذار بر بازار بیمه عبارت اند </a:t>
            </a:r>
            <a:r>
              <a:rPr lang="fa-IR" sz="2800" dirty="0" smtClean="0">
                <a:cs typeface="B Nazanin" pitchFamily="2" charset="-78"/>
              </a:rPr>
              <a:t>از</a:t>
            </a:r>
            <a:r>
              <a:rPr lang="fa-IR" sz="2800" dirty="0">
                <a:cs typeface="B Nazanin" pitchFamily="2" charset="-78"/>
              </a:rPr>
              <a:t>:</a:t>
            </a:r>
            <a:endParaRPr lang="fa-IR" sz="2800" dirty="0" smtClean="0">
              <a:cs typeface="B Nazanin" pitchFamily="2" charset="-78"/>
            </a:endParaRPr>
          </a:p>
          <a:p>
            <a:pPr marL="0" indent="0" algn="r" rtl="1">
              <a:buNone/>
            </a:pPr>
            <a:endParaRPr lang="en-US" sz="2800" dirty="0">
              <a:cs typeface="B Nazanin" pitchFamily="2" charset="-78"/>
            </a:endParaRPr>
          </a:p>
          <a:p>
            <a:pPr marL="0" indent="0" algn="r" rtl="1">
              <a:buNone/>
            </a:pPr>
            <a:r>
              <a:rPr lang="fa-IR" sz="2800" dirty="0" smtClean="0">
                <a:cs typeface="B Nazanin" pitchFamily="2" charset="-78"/>
              </a:rPr>
              <a:t>الف ) چرخه </a:t>
            </a:r>
            <a:r>
              <a:rPr lang="fa-IR" sz="2800" dirty="0">
                <a:cs typeface="B Nazanin" pitchFamily="2" charset="-78"/>
              </a:rPr>
              <a:t>بیمه گری</a:t>
            </a:r>
            <a:endParaRPr lang="en-US" sz="2800" dirty="0">
              <a:cs typeface="B Nazanin" pitchFamily="2" charset="-78"/>
            </a:endParaRPr>
          </a:p>
          <a:p>
            <a:pPr marL="0" indent="0" algn="r" rtl="1">
              <a:buNone/>
            </a:pPr>
            <a:r>
              <a:rPr lang="fa-IR" sz="2800" dirty="0" smtClean="0">
                <a:cs typeface="B Nazanin" pitchFamily="2" charset="-78"/>
              </a:rPr>
              <a:t>ب ) ادغام </a:t>
            </a:r>
            <a:r>
              <a:rPr lang="fa-IR" sz="2800" dirty="0">
                <a:cs typeface="B Nazanin" pitchFamily="2" charset="-78"/>
              </a:rPr>
              <a:t>و یک پارچه سازی ها در بیمه</a:t>
            </a:r>
            <a:endParaRPr lang="en-US" sz="2800" dirty="0">
              <a:cs typeface="B Nazanin" pitchFamily="2" charset="-78"/>
            </a:endParaRPr>
          </a:p>
          <a:p>
            <a:pPr marL="0" indent="0" algn="r" rtl="1">
              <a:buNone/>
            </a:pPr>
            <a:r>
              <a:rPr lang="fa-IR" sz="2800" dirty="0" smtClean="0">
                <a:cs typeface="B Nazanin" pitchFamily="2" charset="-78"/>
              </a:rPr>
              <a:t>ج ) ایمن </a:t>
            </a:r>
            <a:r>
              <a:rPr lang="fa-IR" sz="2800" dirty="0">
                <a:cs typeface="B Nazanin" pitchFamily="2" charset="-78"/>
              </a:rPr>
              <a:t>سازی ریسک </a:t>
            </a:r>
            <a:endParaRPr lang="en-US" sz="2800" dirty="0">
              <a:cs typeface="B Nazanin" pitchFamily="2" charset="-78"/>
            </a:endParaRPr>
          </a:p>
          <a:p>
            <a:pPr marL="0" indent="0" algn="r">
              <a:buNone/>
            </a:pPr>
            <a:endParaRPr lang="fa-IR" sz="2800" dirty="0">
              <a:cs typeface="B Nazanin" pitchFamily="2" charset="-78"/>
            </a:endParaRPr>
          </a:p>
        </p:txBody>
      </p:sp>
      <p:pic>
        <p:nvPicPr>
          <p:cNvPr id="3074" name="Picture 2" descr="C:\Users\Lenovo\Desktop\NEW\image risk\Insurance-risk.jpg"/>
          <p:cNvPicPr>
            <a:picLocks noChangeAspect="1" noChangeArrowheads="1"/>
          </p:cNvPicPr>
          <p:nvPr/>
        </p:nvPicPr>
        <p:blipFill>
          <a:blip r:embed="rId2">
            <a:extLst>
              <a:ext uri="{28A0092B-C50C-407E-A947-70E740481C1C}">
                <a14:useLocalDpi xmlns:a14="http://schemas.microsoft.com/office/drawing/2010/main" xmlns="" val="0"/>
              </a:ext>
            </a:extLst>
          </a:blip>
          <a:srcRect/>
          <a:stretch>
            <a:fillRect/>
          </a:stretch>
        </p:blipFill>
        <p:spPr bwMode="auto">
          <a:xfrm>
            <a:off x="4617871" y="1267326"/>
            <a:ext cx="5616992" cy="2596314"/>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xmlns="" val="2685961506"/>
      </p:ext>
    </p:extLst>
  </p:cSld>
  <p:clrMapOvr>
    <a:masterClrMapping/>
  </p:clrMapOvr>
  <mc:AlternateContent xmlns:mc="http://schemas.openxmlformats.org/markup-compatibility/2006">
    <mc:Choice xmlns:p14="http://schemas.microsoft.com/office/powerpoint/2010/main" xmlns="" Requires="p14">
      <p:transition spd="slow" p14:dur="900">
        <p14:warp dir="in"/>
      </p:transition>
    </mc:Choice>
    <mc:Fallback>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1000"/>
                                        <p:tgtEl>
                                          <p:spTgt spid="3">
                                            <p:txEl>
                                              <p:pRg st="0" end="0"/>
                                            </p:txEl>
                                          </p:spTgt>
                                        </p:tgtEl>
                                      </p:cBhvr>
                                    </p:animEffect>
                                    <p:anim calcmode="lin" valueType="num">
                                      <p:cBhvr>
                                        <p:cTn id="8" dur="1000" fill="hold"/>
                                        <p:tgtEl>
                                          <p:spTgt spid="3">
                                            <p:txEl>
                                              <p:pRg st="0" end="0"/>
                                            </p:txEl>
                                          </p:spTgt>
                                        </p:tgtEl>
                                        <p:attrNameLst>
                                          <p:attrName>ppt_x</p:attrName>
                                        </p:attrNameLst>
                                      </p:cBhvr>
                                      <p:tavLst>
                                        <p:tav tm="0">
                                          <p:val>
                                            <p:strVal val="#ppt_x"/>
                                          </p:val>
                                        </p:tav>
                                        <p:tav tm="100000">
                                          <p:val>
                                            <p:strVal val="#ppt_x"/>
                                          </p:val>
                                        </p:tav>
                                      </p:tavLst>
                                    </p:anim>
                                    <p:anim calcmode="lin" valueType="num">
                                      <p:cBhvr>
                                        <p:cTn id="9" dur="1000" fill="hold"/>
                                        <p:tgtEl>
                                          <p:spTgt spid="3">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grpId="0" nodeType="clickEffect">
                                  <p:stCondLst>
                                    <p:cond delay="0"/>
                                  </p:stCondLst>
                                  <p:childTnLst>
                                    <p:set>
                                      <p:cBhvr>
                                        <p:cTn id="13" dur="1" fill="hold">
                                          <p:stCondLst>
                                            <p:cond delay="0"/>
                                          </p:stCondLst>
                                        </p:cTn>
                                        <p:tgtEl>
                                          <p:spTgt spid="3">
                                            <p:txEl>
                                              <p:pRg st="2" end="2"/>
                                            </p:txEl>
                                          </p:spTgt>
                                        </p:tgtEl>
                                        <p:attrNameLst>
                                          <p:attrName>style.visibility</p:attrName>
                                        </p:attrNameLst>
                                      </p:cBhvr>
                                      <p:to>
                                        <p:strVal val="visible"/>
                                      </p:to>
                                    </p:set>
                                    <p:animEffect transition="in" filter="fade">
                                      <p:cBhvr>
                                        <p:cTn id="14" dur="1000"/>
                                        <p:tgtEl>
                                          <p:spTgt spid="3">
                                            <p:txEl>
                                              <p:pRg st="2" end="2"/>
                                            </p:txEl>
                                          </p:spTgt>
                                        </p:tgtEl>
                                      </p:cBhvr>
                                    </p:animEffect>
                                    <p:anim calcmode="lin" valueType="num">
                                      <p:cBhvr>
                                        <p:cTn id="15" dur="1000" fill="hold"/>
                                        <p:tgtEl>
                                          <p:spTgt spid="3">
                                            <p:txEl>
                                              <p:pRg st="2" end="2"/>
                                            </p:txEl>
                                          </p:spTgt>
                                        </p:tgtEl>
                                        <p:attrNameLst>
                                          <p:attrName>ppt_x</p:attrName>
                                        </p:attrNameLst>
                                      </p:cBhvr>
                                      <p:tavLst>
                                        <p:tav tm="0">
                                          <p:val>
                                            <p:strVal val="#ppt_x"/>
                                          </p:val>
                                        </p:tav>
                                        <p:tav tm="100000">
                                          <p:val>
                                            <p:strVal val="#ppt_x"/>
                                          </p:val>
                                        </p:tav>
                                      </p:tavLst>
                                    </p:anim>
                                    <p:anim calcmode="lin" valueType="num">
                                      <p:cBhvr>
                                        <p:cTn id="16" dur="1000" fill="hold"/>
                                        <p:tgtEl>
                                          <p:spTgt spid="3">
                                            <p:txEl>
                                              <p:pRg st="2" end="2"/>
                                            </p:txEl>
                                          </p:spTgt>
                                        </p:tgtEl>
                                        <p:attrNameLst>
                                          <p:attrName>ppt_y</p:attrName>
                                        </p:attrNameLst>
                                      </p:cBhvr>
                                      <p:tavLst>
                                        <p:tav tm="0">
                                          <p:val>
                                            <p:strVal val="#ppt_y+.1"/>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42" presetClass="entr" presetSubtype="0" fill="hold" grpId="0" nodeType="clickEffect">
                                  <p:stCondLst>
                                    <p:cond delay="0"/>
                                  </p:stCondLst>
                                  <p:childTnLst>
                                    <p:set>
                                      <p:cBhvr>
                                        <p:cTn id="20" dur="1" fill="hold">
                                          <p:stCondLst>
                                            <p:cond delay="0"/>
                                          </p:stCondLst>
                                        </p:cTn>
                                        <p:tgtEl>
                                          <p:spTgt spid="3">
                                            <p:txEl>
                                              <p:pRg st="3" end="3"/>
                                            </p:txEl>
                                          </p:spTgt>
                                        </p:tgtEl>
                                        <p:attrNameLst>
                                          <p:attrName>style.visibility</p:attrName>
                                        </p:attrNameLst>
                                      </p:cBhvr>
                                      <p:to>
                                        <p:strVal val="visible"/>
                                      </p:to>
                                    </p:set>
                                    <p:animEffect transition="in" filter="fade">
                                      <p:cBhvr>
                                        <p:cTn id="21" dur="1000"/>
                                        <p:tgtEl>
                                          <p:spTgt spid="3">
                                            <p:txEl>
                                              <p:pRg st="3" end="3"/>
                                            </p:txEl>
                                          </p:spTgt>
                                        </p:tgtEl>
                                      </p:cBhvr>
                                    </p:animEffect>
                                    <p:anim calcmode="lin" valueType="num">
                                      <p:cBhvr>
                                        <p:cTn id="22" dur="1000" fill="hold"/>
                                        <p:tgtEl>
                                          <p:spTgt spid="3">
                                            <p:txEl>
                                              <p:pRg st="3" end="3"/>
                                            </p:txEl>
                                          </p:spTgt>
                                        </p:tgtEl>
                                        <p:attrNameLst>
                                          <p:attrName>ppt_x</p:attrName>
                                        </p:attrNameLst>
                                      </p:cBhvr>
                                      <p:tavLst>
                                        <p:tav tm="0">
                                          <p:val>
                                            <p:strVal val="#ppt_x"/>
                                          </p:val>
                                        </p:tav>
                                        <p:tav tm="100000">
                                          <p:val>
                                            <p:strVal val="#ppt_x"/>
                                          </p:val>
                                        </p:tav>
                                      </p:tavLst>
                                    </p:anim>
                                    <p:anim calcmode="lin" valueType="num">
                                      <p:cBhvr>
                                        <p:cTn id="23" dur="1000" fill="hold"/>
                                        <p:tgtEl>
                                          <p:spTgt spid="3">
                                            <p:txEl>
                                              <p:pRg st="3" end="3"/>
                                            </p:txEl>
                                          </p:spTgt>
                                        </p:tgtEl>
                                        <p:attrNameLst>
                                          <p:attrName>ppt_y</p:attrName>
                                        </p:attrNameLst>
                                      </p:cBhvr>
                                      <p:tavLst>
                                        <p:tav tm="0">
                                          <p:val>
                                            <p:strVal val="#ppt_y+.1"/>
                                          </p:val>
                                        </p:tav>
                                        <p:tav tm="100000">
                                          <p:val>
                                            <p:strVal val="#ppt_y"/>
                                          </p:val>
                                        </p:tav>
                                      </p:tavLst>
                                    </p:anim>
                                  </p:childTnLst>
                                </p:cTn>
                              </p:par>
                            </p:childTnLst>
                          </p:cTn>
                        </p:par>
                      </p:childTnLst>
                    </p:cTn>
                  </p:par>
                  <p:par>
                    <p:cTn id="24" fill="hold">
                      <p:stCondLst>
                        <p:cond delay="indefinite"/>
                      </p:stCondLst>
                      <p:childTnLst>
                        <p:par>
                          <p:cTn id="25" fill="hold">
                            <p:stCondLst>
                              <p:cond delay="0"/>
                            </p:stCondLst>
                            <p:childTnLst>
                              <p:par>
                                <p:cTn id="26" presetID="42" presetClass="entr" presetSubtype="0" fill="hold" grpId="0" nodeType="clickEffect">
                                  <p:stCondLst>
                                    <p:cond delay="0"/>
                                  </p:stCondLst>
                                  <p:childTnLst>
                                    <p:set>
                                      <p:cBhvr>
                                        <p:cTn id="27" dur="1" fill="hold">
                                          <p:stCondLst>
                                            <p:cond delay="0"/>
                                          </p:stCondLst>
                                        </p:cTn>
                                        <p:tgtEl>
                                          <p:spTgt spid="3">
                                            <p:txEl>
                                              <p:pRg st="4" end="4"/>
                                            </p:txEl>
                                          </p:spTgt>
                                        </p:tgtEl>
                                        <p:attrNameLst>
                                          <p:attrName>style.visibility</p:attrName>
                                        </p:attrNameLst>
                                      </p:cBhvr>
                                      <p:to>
                                        <p:strVal val="visible"/>
                                      </p:to>
                                    </p:set>
                                    <p:animEffect transition="in" filter="fade">
                                      <p:cBhvr>
                                        <p:cTn id="28" dur="1000"/>
                                        <p:tgtEl>
                                          <p:spTgt spid="3">
                                            <p:txEl>
                                              <p:pRg st="4" end="4"/>
                                            </p:txEl>
                                          </p:spTgt>
                                        </p:tgtEl>
                                      </p:cBhvr>
                                    </p:animEffect>
                                    <p:anim calcmode="lin" valueType="num">
                                      <p:cBhvr>
                                        <p:cTn id="29" dur="1000" fill="hold"/>
                                        <p:tgtEl>
                                          <p:spTgt spid="3">
                                            <p:txEl>
                                              <p:pRg st="4" end="4"/>
                                            </p:txEl>
                                          </p:spTgt>
                                        </p:tgtEl>
                                        <p:attrNameLst>
                                          <p:attrName>ppt_x</p:attrName>
                                        </p:attrNameLst>
                                      </p:cBhvr>
                                      <p:tavLst>
                                        <p:tav tm="0">
                                          <p:val>
                                            <p:strVal val="#ppt_x"/>
                                          </p:val>
                                        </p:tav>
                                        <p:tav tm="100000">
                                          <p:val>
                                            <p:strVal val="#ppt_x"/>
                                          </p:val>
                                        </p:tav>
                                      </p:tavLst>
                                    </p:anim>
                                    <p:anim calcmode="lin" valueType="num">
                                      <p:cBhvr>
                                        <p:cTn id="30" dur="1000" fill="hold"/>
                                        <p:tgtEl>
                                          <p:spTgt spid="3">
                                            <p:txEl>
                                              <p:pRg st="4" end="4"/>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518610" y="274638"/>
            <a:ext cx="9063789" cy="1143000"/>
          </a:xfrm>
        </p:spPr>
        <p:txBody>
          <a:bodyPr>
            <a:normAutofit/>
          </a:bodyPr>
          <a:lstStyle/>
          <a:p>
            <a:pPr algn="r"/>
            <a:r>
              <a:rPr lang="fa-IR" sz="4800" u="sng" dirty="0" smtClean="0">
                <a:solidFill>
                  <a:srgbClr val="C00000"/>
                </a:solidFill>
                <a:cs typeface="B Jadid" pitchFamily="2" charset="-78"/>
              </a:rPr>
              <a:t>الف ) چرخه بیمه گری</a:t>
            </a:r>
            <a:endParaRPr lang="fa-IR" sz="4800" u="sng" dirty="0">
              <a:solidFill>
                <a:srgbClr val="C00000"/>
              </a:solidFill>
              <a:cs typeface="B Jadid" pitchFamily="2" charset="-78"/>
            </a:endParaRPr>
          </a:p>
        </p:txBody>
      </p:sp>
      <p:sp>
        <p:nvSpPr>
          <p:cNvPr id="3" name="Content Placeholder 2"/>
          <p:cNvSpPr>
            <a:spLocks noGrp="1"/>
          </p:cNvSpPr>
          <p:nvPr>
            <p:ph idx="1"/>
          </p:nvPr>
        </p:nvSpPr>
        <p:spPr>
          <a:xfrm>
            <a:off x="2518610" y="2017297"/>
            <a:ext cx="9063789" cy="4525963"/>
          </a:xfrm>
        </p:spPr>
        <p:txBody>
          <a:bodyPr>
            <a:normAutofit fontScale="92500" lnSpcReduction="20000"/>
          </a:bodyPr>
          <a:lstStyle/>
          <a:p>
            <a:pPr marL="0" indent="0" algn="r">
              <a:lnSpc>
                <a:spcPct val="150000"/>
              </a:lnSpc>
              <a:buNone/>
            </a:pPr>
            <a:r>
              <a:rPr lang="fa-IR" sz="4000" dirty="0">
                <a:cs typeface="B Nazanin" pitchFamily="2" charset="-78"/>
              </a:rPr>
              <a:t>در بررسی تعدادی از نتایج بیمه گری و محاسبه سودآوری در رشته های بیمه مسولیت و اموال در صنعت بیمه در سال های بسیار ، یک الگوی دوره ای مشاهده گردیده است. این الگوی دوره ای که بیانگر اوج کسادی فعالیت بیمه گری، سطوح حق بیمه ها و سودآوری بیمه می باشد،به چرخه بیمه گری معروف است.</a:t>
            </a:r>
            <a:endParaRPr lang="en-US" sz="4000" dirty="0">
              <a:cs typeface="B Nazanin" pitchFamily="2" charset="-78"/>
            </a:endParaRPr>
          </a:p>
          <a:p>
            <a:pPr marL="0" indent="0" algn="r">
              <a:lnSpc>
                <a:spcPct val="150000"/>
              </a:lnSpc>
              <a:buNone/>
            </a:pPr>
            <a:endParaRPr lang="fa-IR" sz="4000" dirty="0">
              <a:cs typeface="B Nazanin" pitchFamily="2" charset="-78"/>
            </a:endParaRPr>
          </a:p>
        </p:txBody>
      </p:sp>
    </p:spTree>
    <p:extLst>
      <p:ext uri="{BB962C8B-B14F-4D97-AF65-F5344CB8AC3E}">
        <p14:creationId xmlns:p14="http://schemas.microsoft.com/office/powerpoint/2010/main" xmlns="" val="2607501202"/>
      </p:ext>
    </p:extLst>
  </p:cSld>
  <p:clrMapOvr>
    <a:masterClrMapping/>
  </p:clrMapOvr>
  <mc:AlternateContent xmlns:mc="http://schemas.openxmlformats.org/markup-compatibility/2006">
    <mc:Choice xmlns:p14="http://schemas.microsoft.com/office/powerpoint/2010/main" xmlns="" Requires="p14">
      <p:transition spd="slow" p14:dur="1200">
        <p:dissolve/>
      </p:transition>
    </mc:Choice>
    <mc:Fallback>
      <p:transition spd="slow">
        <p:dissolve/>
      </p:transition>
    </mc:Fallback>
  </mc:AlternateContent>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550694" y="274638"/>
            <a:ext cx="9031705" cy="1143000"/>
          </a:xfrm>
        </p:spPr>
        <p:txBody>
          <a:bodyPr>
            <a:normAutofit/>
          </a:bodyPr>
          <a:lstStyle/>
          <a:p>
            <a:pPr algn="r"/>
            <a:r>
              <a:rPr lang="fa-IR" sz="4400" u="sng" dirty="0" smtClean="0">
                <a:solidFill>
                  <a:srgbClr val="C00000"/>
                </a:solidFill>
                <a:cs typeface="B Jadid" pitchFamily="2" charset="-78"/>
              </a:rPr>
              <a:t>بازار بیمه خشک و بیمه نرم</a:t>
            </a:r>
            <a:endParaRPr lang="fa-IR" sz="4400" u="sng" dirty="0">
              <a:solidFill>
                <a:srgbClr val="C00000"/>
              </a:solidFill>
              <a:cs typeface="B Jadid" pitchFamily="2" charset="-78"/>
            </a:endParaRPr>
          </a:p>
        </p:txBody>
      </p:sp>
      <p:sp>
        <p:nvSpPr>
          <p:cNvPr id="3" name="Content Placeholder 2"/>
          <p:cNvSpPr>
            <a:spLocks noGrp="1"/>
          </p:cNvSpPr>
          <p:nvPr>
            <p:ph idx="1"/>
          </p:nvPr>
        </p:nvSpPr>
        <p:spPr>
          <a:xfrm>
            <a:off x="2679030" y="1905001"/>
            <a:ext cx="9015663" cy="4525963"/>
          </a:xfrm>
        </p:spPr>
        <p:txBody>
          <a:bodyPr>
            <a:normAutofit fontScale="92500" lnSpcReduction="10000"/>
          </a:bodyPr>
          <a:lstStyle/>
          <a:p>
            <a:pPr marL="0" indent="0" algn="r">
              <a:lnSpc>
                <a:spcPct val="150000"/>
              </a:lnSpc>
              <a:buNone/>
            </a:pPr>
            <a:r>
              <a:rPr lang="fa-IR" dirty="0">
                <a:cs typeface="B Nazanin" pitchFamily="2" charset="-78"/>
              </a:rPr>
              <a:t>بازارهای بیمه اموال و مسولیت در دوره های حاکمیت استاندارد های سفت و سخت بیمه گری و حق بیمه های بالا، بازار بیمه خشک و طی دوره های کاهش استاندارد های بیمه گری و حق بیمه های پایین، بازار بیمه نرم نامیده می شود.</a:t>
            </a:r>
            <a:endParaRPr lang="en-US" dirty="0">
              <a:cs typeface="B Nazanin" pitchFamily="2" charset="-78"/>
            </a:endParaRPr>
          </a:p>
          <a:p>
            <a:pPr marL="0" indent="0" algn="r">
              <a:lnSpc>
                <a:spcPct val="150000"/>
              </a:lnSpc>
              <a:buNone/>
            </a:pPr>
            <a:endParaRPr lang="fa-IR" dirty="0">
              <a:cs typeface="B Nazanin" pitchFamily="2" charset="-78"/>
            </a:endParaRPr>
          </a:p>
        </p:txBody>
      </p:sp>
    </p:spTree>
    <p:extLst>
      <p:ext uri="{BB962C8B-B14F-4D97-AF65-F5344CB8AC3E}">
        <p14:creationId xmlns:p14="http://schemas.microsoft.com/office/powerpoint/2010/main" xmlns="" val="582672312"/>
      </p:ext>
    </p:extLst>
  </p:cSld>
  <p:clrMapOvr>
    <a:masterClrMapping/>
  </p:clrMapOvr>
  <mc:AlternateContent xmlns:mc="http://schemas.openxmlformats.org/markup-compatibility/2006">
    <mc:Choice xmlns:p14="http://schemas.microsoft.com/office/powerpoint/2010/main" xmlns="" Requires="p14">
      <p:transition spd="slow" p14:dur="800">
        <p14:flythrough/>
      </p:transition>
    </mc:Choice>
    <mc:Fallback>
      <p:transition spd="slow">
        <p:fade/>
      </p:transition>
    </mc:Fallback>
  </mc:AlternateContent>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743200" y="274638"/>
            <a:ext cx="8839200" cy="1143000"/>
          </a:xfrm>
        </p:spPr>
        <p:txBody>
          <a:bodyPr>
            <a:normAutofit/>
          </a:bodyPr>
          <a:lstStyle/>
          <a:p>
            <a:pPr algn="r"/>
            <a:r>
              <a:rPr lang="fa-IR" sz="4800" u="sng" dirty="0" smtClean="0">
                <a:solidFill>
                  <a:srgbClr val="C00000"/>
                </a:solidFill>
                <a:cs typeface="B Jadid" pitchFamily="2" charset="-78"/>
              </a:rPr>
              <a:t>نرخ مرکب</a:t>
            </a:r>
            <a:endParaRPr lang="fa-IR" sz="4800" u="sng" dirty="0">
              <a:solidFill>
                <a:srgbClr val="C00000"/>
              </a:solidFill>
              <a:cs typeface="B Jadid" pitchFamily="2" charset="-78"/>
            </a:endParaRPr>
          </a:p>
        </p:txBody>
      </p:sp>
      <p:sp>
        <p:nvSpPr>
          <p:cNvPr id="3" name="Content Placeholder 2"/>
          <p:cNvSpPr>
            <a:spLocks noGrp="1"/>
          </p:cNvSpPr>
          <p:nvPr>
            <p:ph idx="1"/>
          </p:nvPr>
        </p:nvSpPr>
        <p:spPr>
          <a:xfrm>
            <a:off x="2999874" y="1600202"/>
            <a:ext cx="8582526" cy="4525963"/>
          </a:xfrm>
        </p:spPr>
        <p:txBody>
          <a:bodyPr>
            <a:noAutofit/>
          </a:bodyPr>
          <a:lstStyle/>
          <a:p>
            <a:pPr marL="0" indent="0" algn="r">
              <a:lnSpc>
                <a:spcPct val="170000"/>
              </a:lnSpc>
              <a:buNone/>
            </a:pPr>
            <a:r>
              <a:rPr lang="fa-IR" sz="2800" dirty="0">
                <a:cs typeface="B Nazanin" pitchFamily="2" charset="-78"/>
              </a:rPr>
              <a:t>نرخ مرکب عبارت است از نسبت مجموع خسارت های پرداخت شده، هزینه های ارزیابی خسارت و هزینه های بیمه گری به حق بیمه ها می باشد. اگر نرخ مرکب بیش از 1 باشد، عملیات بیمه گری سودآوری نخواهد داشت. برای مثال، نرخ 1.7 برای سال 2002 نشان می دهد که برای هر یک دلار حق بیمه ای که بیمه گر دریافت می کند، 1.7 دلار به عنوان هزینه ها و خسارت پرداخت می کند. اگر نرخ مرکب کمتر از 1 باشد، شرکت های بیمه از عملیات بیمه سود می برند.</a:t>
            </a:r>
            <a:endParaRPr lang="en-US" sz="2800" dirty="0">
              <a:cs typeface="B Nazanin" pitchFamily="2" charset="-78"/>
            </a:endParaRPr>
          </a:p>
          <a:p>
            <a:pPr marL="0" indent="0" algn="r">
              <a:lnSpc>
                <a:spcPct val="170000"/>
              </a:lnSpc>
              <a:buNone/>
            </a:pPr>
            <a:endParaRPr lang="fa-IR" sz="2800" dirty="0">
              <a:cs typeface="B Nazanin" pitchFamily="2" charset="-78"/>
            </a:endParaRPr>
          </a:p>
        </p:txBody>
      </p:sp>
    </p:spTree>
    <p:extLst>
      <p:ext uri="{BB962C8B-B14F-4D97-AF65-F5344CB8AC3E}">
        <p14:creationId xmlns:p14="http://schemas.microsoft.com/office/powerpoint/2010/main" xmlns="" val="157822603"/>
      </p:ext>
    </p:extLst>
  </p:cSld>
  <p:clrMapOvr>
    <a:masterClrMapping/>
  </p:clrMapOvr>
  <mc:AlternateContent xmlns:mc="http://schemas.openxmlformats.org/markup-compatibility/2006">
    <mc:Choice xmlns:p14="http://schemas.microsoft.com/office/powerpoint/2010/main" xmlns="" Requires="p14">
      <p:transition spd="slow" p14:dur="1300">
        <p14:pan dir="u"/>
      </p:transition>
    </mc:Choice>
    <mc:Fallback>
      <p:transition spd="slow">
        <p:fade/>
      </p:transition>
    </mc:Fallback>
  </mc:AlternateContent>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07368" y="274638"/>
            <a:ext cx="8775032" cy="1143000"/>
          </a:xfrm>
        </p:spPr>
        <p:txBody>
          <a:bodyPr>
            <a:noAutofit/>
          </a:bodyPr>
          <a:lstStyle/>
          <a:p>
            <a:pPr algn="r"/>
            <a:r>
              <a:rPr lang="fa-IR" sz="4000" u="sng" dirty="0" smtClean="0">
                <a:solidFill>
                  <a:srgbClr val="C00000"/>
                </a:solidFill>
                <a:cs typeface="B Jadid" pitchFamily="2" charset="-78"/>
              </a:rPr>
              <a:t>عوامل مؤثر در </a:t>
            </a:r>
            <a:r>
              <a:rPr lang="fa-IR" sz="3600" u="sng" dirty="0" smtClean="0">
                <a:solidFill>
                  <a:srgbClr val="C00000"/>
                </a:solidFill>
                <a:cs typeface="B Jadid" pitchFamily="2" charset="-78"/>
              </a:rPr>
              <a:t>تصمیم</a:t>
            </a:r>
            <a:r>
              <a:rPr lang="fa-IR" sz="4000" u="sng" dirty="0" smtClean="0">
                <a:solidFill>
                  <a:srgbClr val="C00000"/>
                </a:solidFill>
                <a:cs typeface="B Jadid" pitchFamily="2" charset="-78"/>
              </a:rPr>
              <a:t> های قیمت گذاری بیمه و بیمه گری</a:t>
            </a:r>
            <a:endParaRPr lang="fa-IR" sz="4000" u="sng" dirty="0">
              <a:solidFill>
                <a:srgbClr val="C00000"/>
              </a:solidFill>
              <a:cs typeface="B Jadid" pitchFamily="2" charset="-78"/>
            </a:endParaRPr>
          </a:p>
        </p:txBody>
      </p:sp>
      <p:sp>
        <p:nvSpPr>
          <p:cNvPr id="3" name="Content Placeholder 2"/>
          <p:cNvSpPr>
            <a:spLocks noGrp="1"/>
          </p:cNvSpPr>
          <p:nvPr>
            <p:ph idx="1"/>
          </p:nvPr>
        </p:nvSpPr>
        <p:spPr>
          <a:xfrm>
            <a:off x="2871536" y="1953128"/>
            <a:ext cx="8710863" cy="4525963"/>
          </a:xfrm>
        </p:spPr>
        <p:txBody>
          <a:bodyPr>
            <a:normAutofit fontScale="92500" lnSpcReduction="20000"/>
          </a:bodyPr>
          <a:lstStyle/>
          <a:p>
            <a:pPr marL="0" indent="0" algn="r" rtl="1">
              <a:lnSpc>
                <a:spcPct val="150000"/>
              </a:lnSpc>
              <a:buNone/>
            </a:pPr>
            <a:r>
              <a:rPr lang="fa-IR" dirty="0">
                <a:cs typeface="B Nazanin" pitchFamily="2" charset="-78"/>
              </a:rPr>
              <a:t>دو عامل بسیار مهم که تصمیم های قیمت گذاری بیمه و بیمه گری در بیمه های </a:t>
            </a:r>
            <a:r>
              <a:rPr lang="fa-IR" dirty="0" smtClean="0">
                <a:cs typeface="B Nazanin" pitchFamily="2" charset="-78"/>
              </a:rPr>
              <a:t>مسؤلیت </a:t>
            </a:r>
            <a:r>
              <a:rPr lang="fa-IR" dirty="0">
                <a:cs typeface="B Nazanin" pitchFamily="2" charset="-78"/>
              </a:rPr>
              <a:t>و اموال را تحت تاثیر قرار می دهند عبارتند از:</a:t>
            </a:r>
            <a:endParaRPr lang="en-US" dirty="0">
              <a:cs typeface="B Nazanin" pitchFamily="2" charset="-78"/>
            </a:endParaRPr>
          </a:p>
          <a:p>
            <a:pPr algn="r" rtl="1">
              <a:lnSpc>
                <a:spcPct val="150000"/>
              </a:lnSpc>
              <a:buFont typeface="Wingdings" pitchFamily="2" charset="2"/>
              <a:buChar char="Ø"/>
            </a:pPr>
            <a:r>
              <a:rPr lang="fa-IR" dirty="0" smtClean="0">
                <a:cs typeface="B Nazanin" pitchFamily="2" charset="-78"/>
              </a:rPr>
              <a:t>ظرفیت </a:t>
            </a:r>
            <a:r>
              <a:rPr lang="fa-IR" dirty="0">
                <a:cs typeface="B Nazanin" pitchFamily="2" charset="-78"/>
              </a:rPr>
              <a:t>صنعت </a:t>
            </a:r>
            <a:r>
              <a:rPr lang="fa-IR" dirty="0" smtClean="0">
                <a:cs typeface="B Nazanin" pitchFamily="2" charset="-78"/>
              </a:rPr>
              <a:t>بیمه</a:t>
            </a:r>
            <a:endParaRPr lang="en-US" dirty="0">
              <a:cs typeface="B Nazanin" pitchFamily="2" charset="-78"/>
            </a:endParaRPr>
          </a:p>
          <a:p>
            <a:pPr algn="r" rtl="1">
              <a:lnSpc>
                <a:spcPct val="150000"/>
              </a:lnSpc>
              <a:buFont typeface="Wingdings" pitchFamily="2" charset="2"/>
              <a:buChar char="Ø"/>
            </a:pPr>
            <a:r>
              <a:rPr lang="fa-IR" dirty="0" smtClean="0">
                <a:cs typeface="B Nazanin" pitchFamily="2" charset="-78"/>
              </a:rPr>
              <a:t>نرخ </a:t>
            </a:r>
            <a:r>
              <a:rPr lang="fa-IR" dirty="0">
                <a:cs typeface="B Nazanin" pitchFamily="2" charset="-78"/>
              </a:rPr>
              <a:t>بازده سرمایه </a:t>
            </a:r>
            <a:r>
              <a:rPr lang="fa-IR" dirty="0" smtClean="0">
                <a:cs typeface="B Nazanin" pitchFamily="2" charset="-78"/>
              </a:rPr>
              <a:t>گذاری</a:t>
            </a:r>
            <a:endParaRPr lang="en-US" dirty="0">
              <a:cs typeface="B Nazanin" pitchFamily="2" charset="-78"/>
            </a:endParaRPr>
          </a:p>
          <a:p>
            <a:pPr marL="0" indent="0" algn="r">
              <a:lnSpc>
                <a:spcPct val="150000"/>
              </a:lnSpc>
              <a:buNone/>
            </a:pPr>
            <a:endParaRPr lang="fa-IR" dirty="0">
              <a:cs typeface="B Nazanin" pitchFamily="2" charset="-78"/>
            </a:endParaRPr>
          </a:p>
        </p:txBody>
      </p:sp>
      <p:pic>
        <p:nvPicPr>
          <p:cNvPr id="4098" name="Picture 2" descr="C:\Users\Lenovo\Desktop\NEW\image risk\insurance-sales.jpg"/>
          <p:cNvPicPr>
            <a:picLocks noChangeAspect="1" noChangeArrowheads="1"/>
          </p:cNvPicPr>
          <p:nvPr/>
        </p:nvPicPr>
        <p:blipFill>
          <a:blip r:embed="rId2">
            <a:extLst>
              <a:ext uri="{28A0092B-C50C-407E-A947-70E740481C1C}">
                <a14:useLocalDpi xmlns:a14="http://schemas.microsoft.com/office/drawing/2010/main" xmlns="" val="0"/>
              </a:ext>
            </a:extLst>
          </a:blip>
          <a:srcRect/>
          <a:stretch>
            <a:fillRect/>
          </a:stretch>
        </p:blipFill>
        <p:spPr bwMode="auto">
          <a:xfrm rot="20433597">
            <a:off x="2685905" y="4147608"/>
            <a:ext cx="4285933" cy="2289508"/>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xmlns="" val="2718373672"/>
      </p:ext>
    </p:extLst>
  </p:cSld>
  <p:clrMapOvr>
    <a:masterClrMapping/>
  </p:clrMapOvr>
  <p:transition spd="slow">
    <p:pull/>
  </p:transition>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23410" y="274638"/>
            <a:ext cx="8758989" cy="1143000"/>
          </a:xfrm>
        </p:spPr>
        <p:txBody>
          <a:bodyPr>
            <a:normAutofit/>
          </a:bodyPr>
          <a:lstStyle/>
          <a:p>
            <a:pPr algn="r"/>
            <a:r>
              <a:rPr lang="fa-IR" sz="4400" u="sng" dirty="0" smtClean="0">
                <a:solidFill>
                  <a:srgbClr val="C00000"/>
                </a:solidFill>
                <a:cs typeface="B Jadid" pitchFamily="2" charset="-78"/>
              </a:rPr>
              <a:t>ظرفیت صنعت بیمه</a:t>
            </a:r>
            <a:endParaRPr lang="fa-IR" sz="4400" u="sng" dirty="0">
              <a:solidFill>
                <a:srgbClr val="C00000"/>
              </a:solidFill>
              <a:cs typeface="B Jadid" pitchFamily="2" charset="-78"/>
            </a:endParaRPr>
          </a:p>
        </p:txBody>
      </p:sp>
      <p:sp>
        <p:nvSpPr>
          <p:cNvPr id="3" name="Content Placeholder 2"/>
          <p:cNvSpPr>
            <a:spLocks noGrp="1"/>
          </p:cNvSpPr>
          <p:nvPr>
            <p:ph idx="1"/>
          </p:nvPr>
        </p:nvSpPr>
        <p:spPr>
          <a:xfrm>
            <a:off x="2903620" y="1953128"/>
            <a:ext cx="8710863" cy="4525963"/>
          </a:xfrm>
        </p:spPr>
        <p:txBody>
          <a:bodyPr>
            <a:normAutofit fontScale="77500" lnSpcReduction="20000"/>
          </a:bodyPr>
          <a:lstStyle/>
          <a:p>
            <a:pPr marL="0" indent="0" algn="r">
              <a:lnSpc>
                <a:spcPct val="160000"/>
              </a:lnSpc>
              <a:buNone/>
            </a:pPr>
            <a:r>
              <a:rPr lang="fa-IR" dirty="0">
                <a:cs typeface="B Nazanin" pitchFamily="2" charset="-78"/>
              </a:rPr>
              <a:t>در صنعت بیمه، ظرفیت به معنی سطح نسبی مازاد است. مازاد عبارت است از تفاوت بین دارایی و بدهی بیمه گران. وقتی که صنعت بیمه اموال و مسولیت در یک موقعیت مازاد مطلوب و قوی قرار  دارد، بیمه گران حق بیمه را کاهش و استاندارد های بیمه پذیری را تقلیل می دهند؛ زیرا در صورتی که عملیات بیمه گری نتیجه مساعدی نداشته باشد،تکیه گاهی برای ادامه حیات دارند.</a:t>
            </a:r>
            <a:endParaRPr lang="en-US" dirty="0">
              <a:cs typeface="B Nazanin" pitchFamily="2" charset="-78"/>
            </a:endParaRPr>
          </a:p>
          <a:p>
            <a:pPr marL="0" indent="0" algn="r">
              <a:lnSpc>
                <a:spcPct val="160000"/>
              </a:lnSpc>
              <a:buNone/>
            </a:pPr>
            <a:endParaRPr lang="fa-IR" dirty="0">
              <a:cs typeface="B Nazanin" pitchFamily="2" charset="-78"/>
            </a:endParaRPr>
          </a:p>
        </p:txBody>
      </p:sp>
    </p:spTree>
    <p:extLst>
      <p:ext uri="{BB962C8B-B14F-4D97-AF65-F5344CB8AC3E}">
        <p14:creationId xmlns:p14="http://schemas.microsoft.com/office/powerpoint/2010/main" xmlns="" val="2225082056"/>
      </p:ext>
    </p:extLst>
  </p:cSld>
  <p:clrMapOvr>
    <a:masterClrMapping/>
  </p:clrMapOvr>
  <mc:AlternateContent xmlns:mc="http://schemas.openxmlformats.org/markup-compatibility/2006">
    <mc:Choice xmlns:p14="http://schemas.microsoft.com/office/powerpoint/2010/main" xmlns="" Requires="p14">
      <p:transition spd="slow" p14:dur="1500">
        <p:split orient="vert"/>
      </p:transition>
    </mc:Choice>
    <mc:Fallback>
      <p:transition spd="slow">
        <p:split orient="vert"/>
      </p:transition>
    </mc:Fallback>
  </mc:AlternateContent>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015916" y="274638"/>
            <a:ext cx="8566484" cy="1143000"/>
          </a:xfrm>
        </p:spPr>
        <p:txBody>
          <a:bodyPr>
            <a:normAutofit/>
          </a:bodyPr>
          <a:lstStyle/>
          <a:p>
            <a:pPr algn="r"/>
            <a:r>
              <a:rPr lang="fa-IR" sz="4400" u="sng" dirty="0" smtClean="0">
                <a:solidFill>
                  <a:srgbClr val="C00000"/>
                </a:solidFill>
                <a:cs typeface="B Jadid" pitchFamily="2" charset="-78"/>
              </a:rPr>
              <a:t>نرخ بازده مورد انتظار</a:t>
            </a:r>
            <a:endParaRPr lang="fa-IR" sz="4400" u="sng" dirty="0">
              <a:solidFill>
                <a:srgbClr val="C00000"/>
              </a:solidFill>
              <a:cs typeface="B Jadid" pitchFamily="2" charset="-78"/>
            </a:endParaRPr>
          </a:p>
        </p:txBody>
      </p:sp>
      <p:sp>
        <p:nvSpPr>
          <p:cNvPr id="3" name="Content Placeholder 2"/>
          <p:cNvSpPr>
            <a:spLocks noGrp="1"/>
          </p:cNvSpPr>
          <p:nvPr>
            <p:ph idx="1"/>
          </p:nvPr>
        </p:nvSpPr>
        <p:spPr>
          <a:xfrm>
            <a:off x="2935703" y="1905002"/>
            <a:ext cx="8614611" cy="4525963"/>
          </a:xfrm>
        </p:spPr>
        <p:txBody>
          <a:bodyPr>
            <a:normAutofit fontScale="85000" lnSpcReduction="10000"/>
          </a:bodyPr>
          <a:lstStyle/>
          <a:p>
            <a:pPr marL="0" indent="0" algn="r">
              <a:lnSpc>
                <a:spcPct val="150000"/>
              </a:lnSpc>
              <a:buNone/>
            </a:pPr>
            <a:r>
              <a:rPr lang="fa-IR" dirty="0">
                <a:cs typeface="B Nazanin" pitchFamily="2" charset="-78"/>
              </a:rPr>
              <a:t>شرکت های بیمه مسولیت و اموال، پوشش های بیمه ای را به نرخ خسارت مورد انتظار ارائه می کنند و امیدوارند هزینه های بیمه گری و نرخ سود سرمایه را پوشش دهد. در واقع، شرکت های بیمه ای دو تجارت انجام می دهند. بیمه ریسک ها و سرمایه گذاری حق بیمه ها. </a:t>
            </a:r>
          </a:p>
        </p:txBody>
      </p:sp>
    </p:spTree>
    <p:extLst>
      <p:ext uri="{BB962C8B-B14F-4D97-AF65-F5344CB8AC3E}">
        <p14:creationId xmlns:p14="http://schemas.microsoft.com/office/powerpoint/2010/main" xmlns="" val="430660714"/>
      </p:ext>
    </p:extLst>
  </p:cSld>
  <p:clrMapOvr>
    <a:masterClrMapping/>
  </p:clrMapOvr>
  <mc:AlternateContent xmlns:mc="http://schemas.openxmlformats.org/markup-compatibility/2006">
    <mc:Choice xmlns:p14="http://schemas.microsoft.com/office/powerpoint/2010/main" xmlns="" Requires="p14">
      <p:transition spd="slow" p14:dur="3400">
        <p14:reveal/>
      </p:transition>
    </mc:Choice>
    <mc:Fallback>
      <p:transition spd="slow">
        <p:fade/>
      </p:transition>
    </mc:Fallback>
  </mc:AlternateContent>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903620" y="274638"/>
            <a:ext cx="8678779" cy="1143000"/>
          </a:xfrm>
        </p:spPr>
        <p:txBody>
          <a:bodyPr>
            <a:noAutofit/>
          </a:bodyPr>
          <a:lstStyle/>
          <a:p>
            <a:pPr algn="r"/>
            <a:r>
              <a:rPr lang="fa-IR" sz="4400" u="sng" dirty="0">
                <a:solidFill>
                  <a:srgbClr val="C00000"/>
                </a:solidFill>
                <a:cs typeface="B Jadid" pitchFamily="2" charset="-78"/>
              </a:rPr>
              <a:t>ب ) ادغام و یک پارچه سازی ها در </a:t>
            </a:r>
            <a:r>
              <a:rPr lang="fa-IR" sz="4400" u="sng" dirty="0" smtClean="0">
                <a:solidFill>
                  <a:srgbClr val="C00000"/>
                </a:solidFill>
                <a:cs typeface="B Jadid" pitchFamily="2" charset="-78"/>
              </a:rPr>
              <a:t>بیمه</a:t>
            </a:r>
            <a:endParaRPr lang="fa-IR" sz="4400" u="sng" dirty="0">
              <a:solidFill>
                <a:srgbClr val="C00000"/>
              </a:solidFill>
              <a:cs typeface="B Jadid" pitchFamily="2" charset="-78"/>
            </a:endParaRPr>
          </a:p>
        </p:txBody>
      </p:sp>
      <p:sp>
        <p:nvSpPr>
          <p:cNvPr id="3" name="Content Placeholder 2"/>
          <p:cNvSpPr>
            <a:spLocks noGrp="1"/>
          </p:cNvSpPr>
          <p:nvPr>
            <p:ph idx="1"/>
          </p:nvPr>
        </p:nvSpPr>
        <p:spPr>
          <a:xfrm>
            <a:off x="2855494" y="1728539"/>
            <a:ext cx="9079832" cy="4525963"/>
          </a:xfrm>
        </p:spPr>
        <p:txBody>
          <a:bodyPr>
            <a:noAutofit/>
          </a:bodyPr>
          <a:lstStyle/>
          <a:p>
            <a:pPr marL="0" indent="0" algn="r" rtl="1">
              <a:lnSpc>
                <a:spcPct val="170000"/>
              </a:lnSpc>
              <a:buNone/>
            </a:pPr>
            <a:r>
              <a:rPr lang="fa-IR" sz="2400" dirty="0">
                <a:cs typeface="B Nazanin" pitchFamily="2" charset="-78"/>
              </a:rPr>
              <a:t>همچنانکه تغیراتی در بازار صنعت بیمه رخ می داد، تغیراتی در سازمان هایی که در این صنعت فعالیت می کردند، رخ می داد.در دهه 1990 ، در بخش خدمات مالی صنعت، دوره ادغام و یکپارچه سازی وسیعی بنا نهاده شد. یکپارچگی به معنی یکی شدن سازمان ها از طریق ادغام و ترکیب است.برخی از روند های یکپارچگی سازمان ها، بازار بیمه را برای مدیران ریسک دچار تغییر کرده است. برخی از این موارد عبارتند از</a:t>
            </a:r>
            <a:r>
              <a:rPr lang="fa-IR" sz="2400" dirty="0" smtClean="0">
                <a:cs typeface="B Nazanin" pitchFamily="2" charset="-78"/>
              </a:rPr>
              <a:t>:</a:t>
            </a:r>
            <a:endParaRPr lang="en-US" sz="2400" dirty="0">
              <a:cs typeface="B Nazanin" pitchFamily="2" charset="-78"/>
            </a:endParaRPr>
          </a:p>
          <a:p>
            <a:pPr algn="r" rtl="1">
              <a:buFont typeface="Wingdings" pitchFamily="2" charset="2"/>
              <a:buChar char="Ø"/>
            </a:pPr>
            <a:r>
              <a:rPr lang="fa-IR" sz="2400" dirty="0">
                <a:cs typeface="B Nazanin" pitchFamily="2" charset="-78"/>
              </a:rPr>
              <a:t>ادغام شرکت های </a:t>
            </a:r>
            <a:r>
              <a:rPr lang="fa-IR" sz="2400" dirty="0" smtClean="0">
                <a:cs typeface="B Nazanin" pitchFamily="2" charset="-78"/>
              </a:rPr>
              <a:t>بیمه</a:t>
            </a:r>
            <a:endParaRPr lang="en-US" sz="2400" dirty="0">
              <a:cs typeface="B Nazanin" pitchFamily="2" charset="-78"/>
            </a:endParaRPr>
          </a:p>
          <a:p>
            <a:pPr algn="r" rtl="1">
              <a:buFont typeface="Wingdings" pitchFamily="2" charset="2"/>
              <a:buChar char="Ø"/>
            </a:pPr>
            <a:r>
              <a:rPr lang="fa-IR" sz="2400" dirty="0">
                <a:cs typeface="B Nazanin" pitchFamily="2" charset="-78"/>
              </a:rPr>
              <a:t>ادغام کارگزاران </a:t>
            </a:r>
            <a:r>
              <a:rPr lang="fa-IR" sz="2400" dirty="0" smtClean="0">
                <a:cs typeface="B Nazanin" pitchFamily="2" charset="-78"/>
              </a:rPr>
              <a:t>بیمه</a:t>
            </a:r>
            <a:endParaRPr lang="en-US" sz="2400" dirty="0">
              <a:cs typeface="B Nazanin" pitchFamily="2" charset="-78"/>
            </a:endParaRPr>
          </a:p>
          <a:p>
            <a:pPr algn="r" rtl="1">
              <a:buFont typeface="Wingdings" pitchFamily="2" charset="2"/>
              <a:buChar char="Ø"/>
            </a:pPr>
            <a:r>
              <a:rPr lang="fa-IR" sz="2400" dirty="0">
                <a:cs typeface="B Nazanin" pitchFamily="2" charset="-78"/>
              </a:rPr>
              <a:t>ادغام های تقاطعی در میان </a:t>
            </a:r>
            <a:r>
              <a:rPr lang="fa-IR" sz="2400" dirty="0" smtClean="0">
                <a:cs typeface="B Nazanin" pitchFamily="2" charset="-78"/>
              </a:rPr>
              <a:t>صنعت</a:t>
            </a:r>
            <a:endParaRPr lang="en-US" sz="2400" dirty="0">
              <a:cs typeface="B Nazanin" pitchFamily="2" charset="-78"/>
            </a:endParaRPr>
          </a:p>
          <a:p>
            <a:pPr marL="0" indent="0" algn="r">
              <a:lnSpc>
                <a:spcPct val="170000"/>
              </a:lnSpc>
              <a:buNone/>
            </a:pPr>
            <a:endParaRPr lang="fa-IR" sz="2400" dirty="0">
              <a:cs typeface="B Nazanin" pitchFamily="2" charset="-78"/>
            </a:endParaRPr>
          </a:p>
        </p:txBody>
      </p:sp>
    </p:spTree>
    <p:extLst>
      <p:ext uri="{BB962C8B-B14F-4D97-AF65-F5344CB8AC3E}">
        <p14:creationId xmlns:p14="http://schemas.microsoft.com/office/powerpoint/2010/main" xmlns="" val="2206498666"/>
      </p:ext>
    </p:extLst>
  </p:cSld>
  <p:clrMapOvr>
    <a:masterClrMapping/>
  </p:clrMapOvr>
  <mc:AlternateContent xmlns:mc="http://schemas.openxmlformats.org/markup-compatibility/2006">
    <mc:Choice xmlns:p14="http://schemas.microsoft.com/office/powerpoint/2010/main" xmlns="" Requires="p14">
      <p:transition p14:dur="100">
        <p:cut/>
      </p:transition>
    </mc:Choice>
    <mc:Fallback>
      <p:transition>
        <p:cut/>
      </p:transition>
    </mc:Fallback>
  </mc:AlternateContent>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71537" y="274638"/>
            <a:ext cx="8710863" cy="1143000"/>
          </a:xfrm>
        </p:spPr>
        <p:txBody>
          <a:bodyPr>
            <a:normAutofit/>
          </a:bodyPr>
          <a:lstStyle/>
          <a:p>
            <a:pPr algn="r"/>
            <a:r>
              <a:rPr lang="fa-IR" sz="4400" u="sng" dirty="0" smtClean="0">
                <a:solidFill>
                  <a:srgbClr val="C00000"/>
                </a:solidFill>
                <a:cs typeface="B Jadid" pitchFamily="2" charset="-78"/>
              </a:rPr>
              <a:t>ادغام شرکت های بیمه</a:t>
            </a:r>
            <a:endParaRPr lang="fa-IR" sz="4400" u="sng" dirty="0">
              <a:solidFill>
                <a:srgbClr val="C00000"/>
              </a:solidFill>
              <a:cs typeface="B Jadid" pitchFamily="2" charset="-78"/>
            </a:endParaRPr>
          </a:p>
        </p:txBody>
      </p:sp>
      <p:sp>
        <p:nvSpPr>
          <p:cNvPr id="3" name="Content Placeholder 2"/>
          <p:cNvSpPr>
            <a:spLocks noGrp="1"/>
          </p:cNvSpPr>
          <p:nvPr>
            <p:ph idx="1"/>
          </p:nvPr>
        </p:nvSpPr>
        <p:spPr>
          <a:xfrm>
            <a:off x="2903620" y="1696454"/>
            <a:ext cx="8678779" cy="4525963"/>
          </a:xfrm>
        </p:spPr>
        <p:txBody>
          <a:bodyPr>
            <a:normAutofit fontScale="62500" lnSpcReduction="20000"/>
          </a:bodyPr>
          <a:lstStyle/>
          <a:p>
            <a:pPr marL="0" indent="0" algn="r">
              <a:lnSpc>
                <a:spcPct val="170000"/>
              </a:lnSpc>
              <a:buNone/>
            </a:pPr>
            <a:r>
              <a:rPr lang="fa-IR" dirty="0">
                <a:cs typeface="B Nazanin" pitchFamily="2" charset="-78"/>
              </a:rPr>
              <a:t>با در نظر گرفتن ساختار موجود در بازار بیمه اموال و مسولیت در صنعت بیمه که تعداد زیادی </a:t>
            </a:r>
            <a:r>
              <a:rPr lang="fa-IR" dirty="0" smtClean="0">
                <a:cs typeface="B Nazanin" pitchFamily="2" charset="-78"/>
              </a:rPr>
              <a:t>شرکت </a:t>
            </a:r>
            <a:r>
              <a:rPr lang="fa-IR" dirty="0">
                <a:cs typeface="B Nazanin" pitchFamily="2" charset="-78"/>
              </a:rPr>
              <a:t>فعالیت دارند و ورود و خروج سرمایه به بازار نسبتا آزاد و منعطف است و میان محصولات همگونی وجود دارد، ادغام تعداد بیشتری از شرکت های بیمه در سال های دهه 1990 ممکن است تاثیر جدی بر عملیات مدیران ریسک نداشته باشد. مدیران ریسک باید توجه داشته باشند که بازار بیمه در نتیجه ادغام، به سازمان های بیمه یا تعداد کمتر،اما بزرگ تری تبدیل </a:t>
            </a:r>
            <a:r>
              <a:rPr lang="fa-IR" dirty="0" smtClean="0">
                <a:cs typeface="B Nazanin" pitchFamily="2" charset="-78"/>
              </a:rPr>
              <a:t>        می </a:t>
            </a:r>
            <a:r>
              <a:rPr lang="fa-IR" dirty="0">
                <a:cs typeface="B Nazanin" pitchFamily="2" charset="-78"/>
              </a:rPr>
              <a:t>شوند.</a:t>
            </a:r>
            <a:endParaRPr lang="en-US" dirty="0">
              <a:cs typeface="B Nazanin" pitchFamily="2" charset="-78"/>
            </a:endParaRPr>
          </a:p>
          <a:p>
            <a:pPr marL="0" indent="0" algn="r">
              <a:lnSpc>
                <a:spcPct val="170000"/>
              </a:lnSpc>
              <a:buNone/>
            </a:pPr>
            <a:endParaRPr lang="fa-IR" dirty="0">
              <a:cs typeface="B Nazanin" pitchFamily="2" charset="-78"/>
            </a:endParaRPr>
          </a:p>
        </p:txBody>
      </p:sp>
    </p:spTree>
    <p:extLst>
      <p:ext uri="{BB962C8B-B14F-4D97-AF65-F5344CB8AC3E}">
        <p14:creationId xmlns:p14="http://schemas.microsoft.com/office/powerpoint/2010/main" xmlns="" val="1353932384"/>
      </p:ext>
    </p:extLst>
  </p:cSld>
  <p:clrMapOvr>
    <a:masterClrMapping/>
  </p:clrMapOvr>
  <mc:AlternateContent xmlns:mc="http://schemas.openxmlformats.org/markup-compatibility/2006">
    <mc:Choice xmlns:p14="http://schemas.microsoft.com/office/powerpoint/2010/main" xmlns="" Requires="p14">
      <p:transition spd="slow" p14:dur="1600">
        <p14:prism isContent="1" isInverted="1"/>
      </p:transition>
    </mc:Choice>
    <mc:Fallback>
      <p:transition spd="slow">
        <p:fade/>
      </p:transition>
    </mc:Fallback>
  </mc:AlternateContent>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71537" y="274638"/>
            <a:ext cx="8710863" cy="1143000"/>
          </a:xfrm>
        </p:spPr>
        <p:txBody>
          <a:bodyPr>
            <a:normAutofit/>
          </a:bodyPr>
          <a:lstStyle/>
          <a:p>
            <a:pPr algn="r"/>
            <a:r>
              <a:rPr lang="fa-IR" sz="4400" u="sng" dirty="0" smtClean="0">
                <a:solidFill>
                  <a:srgbClr val="C00000"/>
                </a:solidFill>
                <a:cs typeface="B Jadid" pitchFamily="2" charset="-78"/>
              </a:rPr>
              <a:t>ادغام و ترکیب کارگزاران بیمه</a:t>
            </a:r>
            <a:endParaRPr lang="fa-IR" sz="4400" u="sng" dirty="0">
              <a:solidFill>
                <a:srgbClr val="C00000"/>
              </a:solidFill>
              <a:cs typeface="B Jadid" pitchFamily="2" charset="-78"/>
            </a:endParaRPr>
          </a:p>
        </p:txBody>
      </p:sp>
      <p:sp>
        <p:nvSpPr>
          <p:cNvPr id="3" name="Content Placeholder 2"/>
          <p:cNvSpPr>
            <a:spLocks noGrp="1"/>
          </p:cNvSpPr>
          <p:nvPr>
            <p:ph idx="1"/>
          </p:nvPr>
        </p:nvSpPr>
        <p:spPr>
          <a:xfrm>
            <a:off x="2903620" y="1696454"/>
            <a:ext cx="8678779" cy="4525963"/>
          </a:xfrm>
        </p:spPr>
        <p:txBody>
          <a:bodyPr>
            <a:normAutofit fontScale="85000" lnSpcReduction="20000"/>
          </a:bodyPr>
          <a:lstStyle/>
          <a:p>
            <a:pPr marL="0" indent="0" algn="r">
              <a:lnSpc>
                <a:spcPct val="170000"/>
              </a:lnSpc>
              <a:buNone/>
            </a:pPr>
            <a:r>
              <a:rPr lang="fa-IR" dirty="0">
                <a:cs typeface="B Nazanin" pitchFamily="2" charset="-78"/>
              </a:rPr>
              <a:t>ادغام و کارگزاران بیمه پیامد های عمیقی برای مدیران ریسک در بر داشت. کارگزاران بیمه در واقع واسطه هایی هستند که نمایندگی خریداران بیمه را بر عهده دارند. آن ها طیفی از خدمات را به مشتریان خود ارائه می کنند که شامل ارتباط دادنشان با بیمه گران می باشد.</a:t>
            </a:r>
            <a:endParaRPr lang="en-US" dirty="0">
              <a:cs typeface="B Nazanin" pitchFamily="2" charset="-78"/>
            </a:endParaRPr>
          </a:p>
          <a:p>
            <a:pPr marL="0" indent="0" algn="r">
              <a:lnSpc>
                <a:spcPct val="170000"/>
              </a:lnSpc>
              <a:buNone/>
            </a:pPr>
            <a:endParaRPr lang="fa-IR" dirty="0">
              <a:cs typeface="B Nazanin" pitchFamily="2" charset="-78"/>
            </a:endParaRPr>
          </a:p>
        </p:txBody>
      </p:sp>
    </p:spTree>
    <p:extLst>
      <p:ext uri="{BB962C8B-B14F-4D97-AF65-F5344CB8AC3E}">
        <p14:creationId xmlns:p14="http://schemas.microsoft.com/office/powerpoint/2010/main" xmlns="" val="3984882658"/>
      </p:ext>
    </p:extLst>
  </p:cSld>
  <p:clrMapOvr>
    <a:masterClrMapping/>
  </p:clrMapOvr>
  <mc:AlternateContent xmlns:mc="http://schemas.openxmlformats.org/markup-compatibility/2006">
    <mc:Choice xmlns:p14="http://schemas.microsoft.com/office/powerpoint/2010/main" xmlns="" Requires="p14">
      <p:transition spd="slow" p14:dur="800">
        <p:circle/>
      </p:transition>
    </mc:Choice>
    <mc:Fallback>
      <p:transition spd="slow">
        <p:circle/>
      </p:transition>
    </mc:Fallback>
  </mc:AlternateContent>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71537" y="274638"/>
            <a:ext cx="8710863" cy="1143000"/>
          </a:xfrm>
        </p:spPr>
        <p:txBody>
          <a:bodyPr>
            <a:normAutofit/>
          </a:bodyPr>
          <a:lstStyle/>
          <a:p>
            <a:pPr algn="r"/>
            <a:r>
              <a:rPr lang="fa-IR" sz="4400" u="sng" dirty="0" smtClean="0">
                <a:solidFill>
                  <a:srgbClr val="C00000"/>
                </a:solidFill>
                <a:cs typeface="B Jadid" pitchFamily="2" charset="-78"/>
              </a:rPr>
              <a:t>ادغام تقاطعی در میان صنعت</a:t>
            </a:r>
            <a:endParaRPr lang="fa-IR" sz="4400" u="sng" dirty="0">
              <a:solidFill>
                <a:srgbClr val="C00000"/>
              </a:solidFill>
              <a:cs typeface="B Jadid" pitchFamily="2" charset="-78"/>
            </a:endParaRPr>
          </a:p>
        </p:txBody>
      </p:sp>
      <p:sp>
        <p:nvSpPr>
          <p:cNvPr id="3" name="Content Placeholder 2"/>
          <p:cNvSpPr>
            <a:spLocks noGrp="1"/>
          </p:cNvSpPr>
          <p:nvPr>
            <p:ph idx="1"/>
          </p:nvPr>
        </p:nvSpPr>
        <p:spPr>
          <a:xfrm>
            <a:off x="2903620" y="1696454"/>
            <a:ext cx="8678779" cy="4525963"/>
          </a:xfrm>
        </p:spPr>
        <p:txBody>
          <a:bodyPr>
            <a:normAutofit fontScale="85000" lnSpcReduction="20000"/>
          </a:bodyPr>
          <a:lstStyle/>
          <a:p>
            <a:pPr marL="0" indent="0" algn="r">
              <a:lnSpc>
                <a:spcPct val="170000"/>
              </a:lnSpc>
              <a:buNone/>
            </a:pPr>
            <a:r>
              <a:rPr lang="fa-IR" dirty="0">
                <a:cs typeface="B Nazanin" pitchFamily="2" charset="-78"/>
              </a:rPr>
              <a:t>ترکیب و ادغام در عرصه خدمات مالی مربوط به شرکت های بیمه یا کارگزاران نمی شود بلکه محدوده آن شامل موسسات دارای عملکرد امانتداری، موسسات بیمه گر و مشاغل امنیتی که به موجب قانون جهت همایت از بحران مالی به وجود می آیند، </a:t>
            </a:r>
            <a:r>
              <a:rPr lang="fa-IR" dirty="0" smtClean="0">
                <a:cs typeface="B Nazanin" pitchFamily="2" charset="-78"/>
              </a:rPr>
              <a:t>می گردد</a:t>
            </a:r>
            <a:r>
              <a:rPr lang="fa-IR" dirty="0">
                <a:cs typeface="B Nazanin" pitchFamily="2" charset="-78"/>
              </a:rPr>
              <a:t>.</a:t>
            </a:r>
            <a:endParaRPr lang="en-US" dirty="0">
              <a:cs typeface="B Nazanin" pitchFamily="2" charset="-78"/>
            </a:endParaRPr>
          </a:p>
          <a:p>
            <a:pPr marL="0" indent="0" algn="r">
              <a:lnSpc>
                <a:spcPct val="170000"/>
              </a:lnSpc>
              <a:buNone/>
            </a:pPr>
            <a:endParaRPr lang="fa-IR" dirty="0">
              <a:cs typeface="B Nazanin" pitchFamily="2" charset="-78"/>
            </a:endParaRPr>
          </a:p>
        </p:txBody>
      </p:sp>
    </p:spTree>
    <p:extLst>
      <p:ext uri="{BB962C8B-B14F-4D97-AF65-F5344CB8AC3E}">
        <p14:creationId xmlns:p14="http://schemas.microsoft.com/office/powerpoint/2010/main" xmlns="" val="3984882658"/>
      </p:ext>
    </p:extLst>
  </p:cSld>
  <p:clrMapOvr>
    <a:masterClrMapping/>
  </p:clrMapOvr>
  <mc:AlternateContent xmlns:mc="http://schemas.openxmlformats.org/markup-compatibility/2006">
    <mc:Choice xmlns:p14="http://schemas.microsoft.com/office/powerpoint/2010/main" xmlns="" Requires="p14">
      <p:transition spd="slow" p14:dur="1500">
        <p:split orient="vert"/>
      </p:transition>
    </mc:Choice>
    <mc:Fallback>
      <p:transition spd="slow">
        <p:split orient="vert"/>
      </p:transition>
    </mc:Fallback>
  </mc:AlternateContent>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87578" y="274638"/>
            <a:ext cx="8694821" cy="1143000"/>
          </a:xfrm>
        </p:spPr>
        <p:txBody>
          <a:bodyPr>
            <a:normAutofit/>
          </a:bodyPr>
          <a:lstStyle/>
          <a:p>
            <a:pPr algn="r"/>
            <a:r>
              <a:rPr lang="fa-IR" sz="4400" u="sng" dirty="0" smtClean="0">
                <a:solidFill>
                  <a:srgbClr val="C00000"/>
                </a:solidFill>
                <a:cs typeface="B Jadid" pitchFamily="2" charset="-78"/>
              </a:rPr>
              <a:t>ج) ایمن سازی ریسک</a:t>
            </a:r>
            <a:endParaRPr lang="fa-IR" sz="4400" u="sng" dirty="0">
              <a:solidFill>
                <a:srgbClr val="C00000"/>
              </a:solidFill>
              <a:cs typeface="B Jadid" pitchFamily="2" charset="-78"/>
            </a:endParaRPr>
          </a:p>
        </p:txBody>
      </p:sp>
      <p:sp>
        <p:nvSpPr>
          <p:cNvPr id="3" name="Content Placeholder 2"/>
          <p:cNvSpPr>
            <a:spLocks noGrp="1"/>
          </p:cNvSpPr>
          <p:nvPr>
            <p:ph idx="1"/>
          </p:nvPr>
        </p:nvSpPr>
        <p:spPr>
          <a:xfrm>
            <a:off x="2903621" y="2518612"/>
            <a:ext cx="8678778" cy="3866146"/>
          </a:xfrm>
        </p:spPr>
        <p:txBody>
          <a:bodyPr>
            <a:normAutofit fontScale="70000" lnSpcReduction="20000"/>
          </a:bodyPr>
          <a:lstStyle/>
          <a:p>
            <a:pPr marL="0" indent="0" algn="r" rtl="1">
              <a:lnSpc>
                <a:spcPct val="150000"/>
              </a:lnSpc>
              <a:buNone/>
            </a:pPr>
            <a:r>
              <a:rPr lang="fa-IR" dirty="0">
                <a:cs typeface="B Nazanin" pitchFamily="2" charset="-78"/>
              </a:rPr>
              <a:t>یکی دیگر از پیشرفت های مهم در مدیریت ریسک و بیمه شتاب گرفتن کاربرد ایمن سازی ریسک است. ایمن سازی ریسک به این معنی می باشد که ریسک قابل بیمه شدن به کمک ابزار های مالی به بازار های سرمایه منتقل شود، مانند اوراق قرضه حوادث فاجعه انگیز، قرارداد های </a:t>
            </a:r>
            <a:r>
              <a:rPr lang="fa-IR" dirty="0" smtClean="0">
                <a:cs typeface="B Nazanin" pitchFamily="2" charset="-78"/>
              </a:rPr>
              <a:t>تأمینی،قرارداد </a:t>
            </a:r>
            <a:r>
              <a:rPr lang="fa-IR" dirty="0">
                <a:cs typeface="B Nazanin" pitchFamily="2" charset="-78"/>
              </a:rPr>
              <a:t>های قابل اختیار خرید یا فروش و سایر ابزار های مالی.</a:t>
            </a:r>
            <a:endParaRPr lang="en-US" dirty="0">
              <a:cs typeface="B Nazanin" pitchFamily="2" charset="-78"/>
            </a:endParaRPr>
          </a:p>
          <a:p>
            <a:pPr marL="0" indent="0" algn="r">
              <a:lnSpc>
                <a:spcPct val="150000"/>
              </a:lnSpc>
              <a:buNone/>
            </a:pPr>
            <a:endParaRPr lang="fa-IR" dirty="0">
              <a:cs typeface="B Nazanin" pitchFamily="2" charset="-78"/>
            </a:endParaRPr>
          </a:p>
        </p:txBody>
      </p:sp>
      <p:pic>
        <p:nvPicPr>
          <p:cNvPr id="7170" name="Picture 2" descr="C:\Users\Lenovo\Desktop\NEW\image risk\1cb64__92cfe359b87b1853da77dca624611166.jpg"/>
          <p:cNvPicPr>
            <a:picLocks noChangeAspect="1" noChangeArrowheads="1"/>
          </p:cNvPicPr>
          <p:nvPr/>
        </p:nvPicPr>
        <p:blipFill>
          <a:blip r:embed="rId2">
            <a:extLst>
              <a:ext uri="{28A0092B-C50C-407E-A947-70E740481C1C}">
                <a14:useLocalDpi xmlns:a14="http://schemas.microsoft.com/office/drawing/2010/main" xmlns="" val="0"/>
              </a:ext>
            </a:extLst>
          </a:blip>
          <a:srcRect/>
          <a:stretch>
            <a:fillRect/>
          </a:stretch>
        </p:blipFill>
        <p:spPr bwMode="auto">
          <a:xfrm>
            <a:off x="3079081" y="246647"/>
            <a:ext cx="3081088" cy="1905000"/>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xmlns="" val="2387041295"/>
      </p:ext>
    </p:extLst>
  </p:cSld>
  <p:clrMapOvr>
    <a:masterClrMapping/>
  </p:clrMapOvr>
  <p:transition spd="slow">
    <p:wipe/>
  </p:transition>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39452" y="274638"/>
            <a:ext cx="8742947" cy="1143000"/>
          </a:xfrm>
        </p:spPr>
        <p:txBody>
          <a:bodyPr>
            <a:normAutofit/>
          </a:bodyPr>
          <a:lstStyle/>
          <a:p>
            <a:pPr algn="r"/>
            <a:r>
              <a:rPr lang="fa-IR" sz="4400" u="sng" dirty="0" smtClean="0">
                <a:solidFill>
                  <a:srgbClr val="C00000"/>
                </a:solidFill>
                <a:cs typeface="B Jadid" pitchFamily="2" charset="-78"/>
              </a:rPr>
              <a:t>پیش بینی خسارت</a:t>
            </a:r>
            <a:endParaRPr lang="fa-IR" sz="4400" u="sng" dirty="0">
              <a:solidFill>
                <a:srgbClr val="C00000"/>
              </a:solidFill>
              <a:cs typeface="B Jadid" pitchFamily="2" charset="-78"/>
            </a:endParaRPr>
          </a:p>
        </p:txBody>
      </p:sp>
      <p:sp>
        <p:nvSpPr>
          <p:cNvPr id="3" name="Content Placeholder 2"/>
          <p:cNvSpPr>
            <a:spLocks noGrp="1"/>
          </p:cNvSpPr>
          <p:nvPr>
            <p:ph idx="1"/>
          </p:nvPr>
        </p:nvSpPr>
        <p:spPr>
          <a:xfrm>
            <a:off x="2855495" y="1600202"/>
            <a:ext cx="8726905" cy="4525963"/>
          </a:xfrm>
        </p:spPr>
        <p:txBody>
          <a:bodyPr>
            <a:normAutofit fontScale="62500" lnSpcReduction="20000"/>
          </a:bodyPr>
          <a:lstStyle/>
          <a:p>
            <a:pPr marL="0" indent="0" algn="r">
              <a:lnSpc>
                <a:spcPct val="170000"/>
              </a:lnSpc>
              <a:buNone/>
            </a:pPr>
            <a:r>
              <a:rPr lang="fa-IR" dirty="0">
                <a:cs typeface="B Nazanin" pitchFamily="2" charset="-78"/>
              </a:rPr>
              <a:t>مدیر ریسک همچنین باید ریسک هایی که سازمان با آن روبه رو است، شناسایی و سپس تواتر و شدت این موارد در معرض خسارت را تجزیه تحلیل نماید. گرچه تاریخچه خسارت، اطلاعات باارزشی را فراهم می کند، ولی هیچ تضمینی نیست که خسارت های آینده از روند گذشته پیروی کنند.مدیران ریسک می توانند برخی از روش ها را برای کمک به پیش بینی به کار برند. این روش ها عبارتند از: تجزیه تحلیل احتمالات، تجزیه تحلیل رگرسیون، پیش بینی بر مبنای خسارت(تجارب خسارتی گذشته).</a:t>
            </a:r>
            <a:endParaRPr lang="en-US" dirty="0">
              <a:cs typeface="B Nazanin" pitchFamily="2" charset="-78"/>
            </a:endParaRPr>
          </a:p>
          <a:p>
            <a:pPr marL="0" indent="0" algn="r">
              <a:lnSpc>
                <a:spcPct val="170000"/>
              </a:lnSpc>
              <a:buNone/>
            </a:pPr>
            <a:endParaRPr lang="fa-IR" dirty="0">
              <a:cs typeface="B Nazanin" pitchFamily="2" charset="-78"/>
            </a:endParaRPr>
          </a:p>
        </p:txBody>
      </p:sp>
    </p:spTree>
    <p:extLst>
      <p:ext uri="{BB962C8B-B14F-4D97-AF65-F5344CB8AC3E}">
        <p14:creationId xmlns:p14="http://schemas.microsoft.com/office/powerpoint/2010/main" xmlns="" val="3950416665"/>
      </p:ext>
    </p:extLst>
  </p:cSld>
  <p:clrMapOvr>
    <a:masterClrMapping/>
  </p:clrMapOvr>
  <mc:AlternateContent xmlns:mc="http://schemas.openxmlformats.org/markup-compatibility/2006">
    <mc:Choice xmlns:p14="http://schemas.microsoft.com/office/powerpoint/2010/main" xmlns="" Requires="p14">
      <p:transition spd="slow" p14:dur="1500">
        <p:split orient="vert"/>
      </p:transition>
    </mc:Choice>
    <mc:Fallback>
      <p:transition spd="slow">
        <p:split orient="vert"/>
      </p:transition>
    </mc:Fallback>
  </mc:AlternateContent>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71536" y="274638"/>
            <a:ext cx="8710863" cy="1143000"/>
          </a:xfrm>
        </p:spPr>
        <p:txBody>
          <a:bodyPr>
            <a:normAutofit/>
          </a:bodyPr>
          <a:lstStyle/>
          <a:p>
            <a:pPr algn="r"/>
            <a:r>
              <a:rPr lang="fa-IR" sz="4000" u="sng" dirty="0">
                <a:solidFill>
                  <a:srgbClr val="C00000"/>
                </a:solidFill>
                <a:cs typeface="B Jadid" pitchFamily="2" charset="-78"/>
              </a:rPr>
              <a:t>تجزیه وتحلیل احتمالات</a:t>
            </a:r>
          </a:p>
        </p:txBody>
      </p:sp>
      <p:sp>
        <p:nvSpPr>
          <p:cNvPr id="3" name="Content Placeholder 2"/>
          <p:cNvSpPr>
            <a:spLocks noGrp="1"/>
          </p:cNvSpPr>
          <p:nvPr>
            <p:ph idx="1"/>
          </p:nvPr>
        </p:nvSpPr>
        <p:spPr>
          <a:xfrm>
            <a:off x="2550696" y="1600202"/>
            <a:ext cx="9448800" cy="4525963"/>
          </a:xfrm>
        </p:spPr>
        <p:txBody>
          <a:bodyPr>
            <a:normAutofit fontScale="77500" lnSpcReduction="20000"/>
          </a:bodyPr>
          <a:lstStyle/>
          <a:p>
            <a:pPr marL="0" indent="0" algn="r" rtl="1">
              <a:lnSpc>
                <a:spcPct val="150000"/>
              </a:lnSpc>
              <a:buNone/>
            </a:pPr>
            <a:r>
              <a:rPr lang="fa-IR" dirty="0">
                <a:cs typeface="B Nazanin" pitchFamily="2" charset="-78"/>
              </a:rPr>
              <a:t>احتمال خسارت عبارتند است از احتمال وقوع یک پیشامد مطلوب. احتمال وقوع یک حادثه (</a:t>
            </a:r>
            <a:r>
              <a:rPr lang="en-US" dirty="0">
                <a:cs typeface="B Nazanin" pitchFamily="2" charset="-78"/>
              </a:rPr>
              <a:t>P</a:t>
            </a:r>
            <a:r>
              <a:rPr lang="fa-IR" dirty="0">
                <a:cs typeface="B Nazanin" pitchFamily="2" charset="-78"/>
              </a:rPr>
              <a:t>) برابر است با تعداد حوادثی که ممکن است اتفاق بیفتد (</a:t>
            </a:r>
            <a:r>
              <a:rPr lang="en-US" dirty="0">
                <a:cs typeface="B Nazanin" pitchFamily="2" charset="-78"/>
              </a:rPr>
              <a:t>X</a:t>
            </a:r>
            <a:r>
              <a:rPr lang="fa-IR" dirty="0">
                <a:cs typeface="B Nazanin" pitchFamily="2" charset="-78"/>
              </a:rPr>
              <a:t>)، تقسیم بر تعداد موارد در معرض خسارت (</a:t>
            </a:r>
            <a:r>
              <a:rPr lang="en-US" dirty="0">
                <a:cs typeface="B Nazanin" pitchFamily="2" charset="-78"/>
              </a:rPr>
              <a:t>N</a:t>
            </a:r>
            <a:r>
              <a:rPr lang="fa-IR" dirty="0">
                <a:cs typeface="B Nazanin" pitchFamily="2" charset="-78"/>
              </a:rPr>
              <a:t>).بنابراین اگر در یک مسابقه </a:t>
            </a:r>
            <a:r>
              <a:rPr lang="fa-IR">
                <a:cs typeface="B Nazanin" pitchFamily="2" charset="-78"/>
              </a:rPr>
              <a:t>اتومبیل </a:t>
            </a:r>
            <a:r>
              <a:rPr lang="fa-IR" smtClean="0">
                <a:cs typeface="B Nazanin" pitchFamily="2" charset="-78"/>
              </a:rPr>
              <a:t>رانی 500 وسیله شرکت کنند و </a:t>
            </a:r>
            <a:r>
              <a:rPr lang="fa-IR" dirty="0" smtClean="0">
                <a:cs typeface="B Nazanin" pitchFamily="2" charset="-78"/>
              </a:rPr>
              <a:t>100 </a:t>
            </a:r>
            <a:r>
              <a:rPr lang="fa-IR" dirty="0">
                <a:cs typeface="B Nazanin" pitchFamily="2" charset="-78"/>
              </a:rPr>
              <a:t>وسیله دچار خسارت فیزیکی شود، احتمال خسارت در مسابقه اتومبیل رانی در سال مورد نظر عبارت است </a:t>
            </a:r>
            <a:r>
              <a:rPr lang="fa-IR" dirty="0" smtClean="0">
                <a:cs typeface="B Nazanin" pitchFamily="2" charset="-78"/>
              </a:rPr>
              <a:t>از:</a:t>
            </a:r>
            <a:r>
              <a:rPr lang="en-US" dirty="0">
                <a:cs typeface="B Nazanin" pitchFamily="2" charset="-78"/>
              </a:rPr>
              <a:t>P=100/500=0.2            </a:t>
            </a:r>
            <a:r>
              <a:rPr lang="en-US" dirty="0" smtClean="0">
                <a:cs typeface="B Nazanin" pitchFamily="2" charset="-78"/>
              </a:rPr>
              <a:t>                 </a:t>
            </a:r>
            <a:endParaRPr lang="en-US" dirty="0">
              <a:cs typeface="B Nazanin" pitchFamily="2" charset="-78"/>
            </a:endParaRPr>
          </a:p>
          <a:p>
            <a:pPr marL="0" indent="0" algn="r" rtl="1">
              <a:lnSpc>
                <a:spcPct val="150000"/>
              </a:lnSpc>
              <a:buNone/>
            </a:pPr>
            <a:endParaRPr lang="fa-IR" dirty="0">
              <a:cs typeface="B Nazanin" pitchFamily="2" charset="-78"/>
            </a:endParaRPr>
          </a:p>
        </p:txBody>
      </p:sp>
    </p:spTree>
    <p:extLst>
      <p:ext uri="{BB962C8B-B14F-4D97-AF65-F5344CB8AC3E}">
        <p14:creationId xmlns:p14="http://schemas.microsoft.com/office/powerpoint/2010/main" xmlns="" val="2671481986"/>
      </p:ext>
    </p:extLst>
  </p:cSld>
  <p:clrMapOvr>
    <a:masterClrMapping/>
  </p:clrMapOvr>
  <p:transition spd="slow">
    <p:push dir="u"/>
  </p:transition>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39452" y="274638"/>
            <a:ext cx="8742947" cy="1143000"/>
          </a:xfrm>
        </p:spPr>
        <p:txBody>
          <a:bodyPr>
            <a:normAutofit/>
          </a:bodyPr>
          <a:lstStyle/>
          <a:p>
            <a:pPr algn="r"/>
            <a:r>
              <a:rPr lang="fa-IR" sz="4400" u="sng" dirty="0" smtClean="0">
                <a:solidFill>
                  <a:srgbClr val="C00000"/>
                </a:solidFill>
                <a:cs typeface="B Jadid" pitchFamily="2" charset="-78"/>
              </a:rPr>
              <a:t>تجزیه و تحلیل رگرسیون</a:t>
            </a:r>
            <a:endParaRPr lang="fa-IR" sz="4400" u="sng" dirty="0">
              <a:solidFill>
                <a:srgbClr val="C00000"/>
              </a:solidFill>
              <a:cs typeface="B Jadid" pitchFamily="2" charset="-78"/>
            </a:endParaRPr>
          </a:p>
        </p:txBody>
      </p:sp>
      <p:sp>
        <p:nvSpPr>
          <p:cNvPr id="3" name="Content Placeholder 2"/>
          <p:cNvSpPr>
            <a:spLocks noGrp="1"/>
          </p:cNvSpPr>
          <p:nvPr>
            <p:ph idx="1"/>
          </p:nvPr>
        </p:nvSpPr>
        <p:spPr>
          <a:xfrm>
            <a:off x="2919663" y="1760623"/>
            <a:ext cx="8710863" cy="4525963"/>
          </a:xfrm>
        </p:spPr>
        <p:txBody>
          <a:bodyPr>
            <a:normAutofit fontScale="85000" lnSpcReduction="10000"/>
          </a:bodyPr>
          <a:lstStyle/>
          <a:p>
            <a:pPr marL="0" indent="0" algn="r">
              <a:lnSpc>
                <a:spcPct val="150000"/>
              </a:lnSpc>
              <a:buNone/>
            </a:pPr>
            <a:r>
              <a:rPr lang="fa-IR" dirty="0" smtClean="0">
                <a:cs typeface="B Nazanin" pitchFamily="2" charset="-78"/>
              </a:rPr>
              <a:t>تجزیه و تحلیل رگرسیون روش دیگری برای پیش بینی خسارت است که روابط بین دو یا چند متغیر را مشخص و از آنها برای پیش بینی هریک از متغیرها </a:t>
            </a:r>
            <a:r>
              <a:rPr lang="fa-IR" smtClean="0">
                <a:cs typeface="B Nazanin" pitchFamily="2" charset="-78"/>
              </a:rPr>
              <a:t>استفاده   می </a:t>
            </a:r>
            <a:r>
              <a:rPr lang="fa-IR" dirty="0" smtClean="0">
                <a:cs typeface="B Nazanin" pitchFamily="2" charset="-78"/>
              </a:rPr>
              <a:t>کند . تصور روابط مورد علاقه مدیران ریسک که در آن </a:t>
            </a:r>
            <a:r>
              <a:rPr lang="en-US" dirty="0" smtClean="0">
                <a:cs typeface="B Nazanin" pitchFamily="2" charset="-78"/>
              </a:rPr>
              <a:t> </a:t>
            </a:r>
            <a:r>
              <a:rPr lang="fa-IR" dirty="0" smtClean="0">
                <a:cs typeface="B Nazanin" pitchFamily="2" charset="-78"/>
              </a:rPr>
              <a:t>یک متغیر وابسته به متغیر دیگری باشد ، مشکل نیست.</a:t>
            </a:r>
            <a:endParaRPr lang="fa-IR" dirty="0">
              <a:cs typeface="B Nazanin" pitchFamily="2" charset="-78"/>
            </a:endParaRPr>
          </a:p>
        </p:txBody>
      </p:sp>
    </p:spTree>
    <p:extLst>
      <p:ext uri="{BB962C8B-B14F-4D97-AF65-F5344CB8AC3E}">
        <p14:creationId xmlns:p14="http://schemas.microsoft.com/office/powerpoint/2010/main" xmlns="" val="607127446"/>
      </p:ext>
    </p:extLst>
  </p:cSld>
  <p:clrMapOvr>
    <a:masterClrMapping/>
  </p:clrMapOvr>
  <mc:AlternateContent xmlns:mc="http://schemas.openxmlformats.org/markup-compatibility/2006">
    <mc:Choice xmlns:p14="http://schemas.microsoft.com/office/powerpoint/2010/main" xmlns="" Requires="p14">
      <p:transition spd="slow" p14:dur="3000">
        <p14:shred/>
      </p:transition>
    </mc:Choice>
    <mc:Fallback>
      <p:transition spd="slow">
        <p:fade/>
      </p:transition>
    </mc:Fallback>
  </mc:AlternateContent>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07368" y="274638"/>
            <a:ext cx="9063790" cy="1143000"/>
          </a:xfrm>
        </p:spPr>
        <p:txBody>
          <a:bodyPr>
            <a:noAutofit/>
          </a:bodyPr>
          <a:lstStyle/>
          <a:p>
            <a:pPr algn="r"/>
            <a:r>
              <a:rPr lang="fa-IR" sz="4000" u="sng" dirty="0" smtClean="0">
                <a:solidFill>
                  <a:srgbClr val="C00000"/>
                </a:solidFill>
                <a:cs typeface="B Jadid" pitchFamily="2" charset="-78"/>
              </a:rPr>
              <a:t>پیش بینی بر مبنای تجارب خسارتی گذشته</a:t>
            </a:r>
            <a:endParaRPr lang="fa-IR" sz="4000" u="sng" dirty="0">
              <a:solidFill>
                <a:srgbClr val="C00000"/>
              </a:solidFill>
              <a:cs typeface="B Jadid" pitchFamily="2" charset="-78"/>
            </a:endParaRPr>
          </a:p>
        </p:txBody>
      </p:sp>
      <p:sp>
        <p:nvSpPr>
          <p:cNvPr id="3" name="Content Placeholder 2"/>
          <p:cNvSpPr>
            <a:spLocks noGrp="1"/>
          </p:cNvSpPr>
          <p:nvPr>
            <p:ph idx="1"/>
          </p:nvPr>
        </p:nvSpPr>
        <p:spPr>
          <a:xfrm>
            <a:off x="2887578" y="1600202"/>
            <a:ext cx="8694821" cy="4928935"/>
          </a:xfrm>
        </p:spPr>
        <p:txBody>
          <a:bodyPr>
            <a:noAutofit/>
          </a:bodyPr>
          <a:lstStyle/>
          <a:p>
            <a:pPr marL="0" indent="0" algn="r">
              <a:lnSpc>
                <a:spcPct val="160000"/>
              </a:lnSpc>
              <a:buNone/>
            </a:pPr>
            <a:r>
              <a:rPr lang="fa-IR" sz="2400" dirty="0" smtClean="0">
                <a:cs typeface="B Nazanin" pitchFamily="2" charset="-78"/>
              </a:rPr>
              <a:t>ابزار مفید دیگر برای مدیر ریسک ، پیش بینی خسارت بر مبنای توزیع خسارت در گذشته است . توزیع خسارت عبارت است از توزیع احتمال خسارتهایی که می تواند اتفاق بیفتد .پیش بینی بر مبنای توزیع خسارت در صورتی که تاریخچه خسارتهای گذشته از یک الگوی توزیع مشخص پیروی کند و اندازه جامعه آماری بزرگ باشد ، مفید است . دانستن پارامترهایی که توزیع خسارت را مشخص می کند از جمله میانگین ، انحراف معیار ، واریانس ، فراوانی و یا تواتر حادثه ، مدیر ریسک را قادر می سازد تعداد حوادث ، شدت و مقاطع یا دوره های زمانی مورد اطمینان را مشخص کند . بسیاری از توزیع های خسارت را بسته به الگوهای خسارتهایی که اتفاق می افتند ، می توان به کار گرفت. </a:t>
            </a:r>
            <a:endParaRPr lang="fa-IR" sz="2400" dirty="0">
              <a:cs typeface="B Nazanin" pitchFamily="2" charset="-78"/>
            </a:endParaRPr>
          </a:p>
        </p:txBody>
      </p:sp>
    </p:spTree>
    <p:extLst>
      <p:ext uri="{BB962C8B-B14F-4D97-AF65-F5344CB8AC3E}">
        <p14:creationId xmlns:p14="http://schemas.microsoft.com/office/powerpoint/2010/main" xmlns="" val="3294751467"/>
      </p:ext>
    </p:extLst>
  </p:cSld>
  <p:clrMapOvr>
    <a:masterClrMapping/>
  </p:clrMapOvr>
  <p:transition spd="slow">
    <p:cover/>
  </p:transition>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662990" y="274638"/>
            <a:ext cx="9111916" cy="1143000"/>
          </a:xfrm>
        </p:spPr>
        <p:txBody>
          <a:bodyPr>
            <a:noAutofit/>
          </a:bodyPr>
          <a:lstStyle/>
          <a:p>
            <a:pPr algn="r"/>
            <a:r>
              <a:rPr lang="fa-IR" sz="3600" u="sng" dirty="0" smtClean="0">
                <a:solidFill>
                  <a:srgbClr val="C00000"/>
                </a:solidFill>
                <a:cs typeface="B Jadid" pitchFamily="2" charset="-78"/>
              </a:rPr>
              <a:t>تجزیه و تحلیل مالی در تصمیم های مدیریت ریسک</a:t>
            </a:r>
            <a:endParaRPr lang="fa-IR" sz="3600" u="sng" dirty="0">
              <a:solidFill>
                <a:srgbClr val="C00000"/>
              </a:solidFill>
              <a:cs typeface="B Jadid" pitchFamily="2" charset="-78"/>
            </a:endParaRPr>
          </a:p>
        </p:txBody>
      </p:sp>
      <p:sp>
        <p:nvSpPr>
          <p:cNvPr id="3" name="Content Placeholder 2"/>
          <p:cNvSpPr>
            <a:spLocks noGrp="1"/>
          </p:cNvSpPr>
          <p:nvPr>
            <p:ph idx="1"/>
          </p:nvPr>
        </p:nvSpPr>
        <p:spPr>
          <a:xfrm>
            <a:off x="2823410" y="1744581"/>
            <a:ext cx="8758989" cy="4525963"/>
          </a:xfrm>
        </p:spPr>
        <p:txBody>
          <a:bodyPr>
            <a:normAutofit fontScale="85000" lnSpcReduction="10000"/>
          </a:bodyPr>
          <a:lstStyle/>
          <a:p>
            <a:pPr marL="0" indent="0" algn="r">
              <a:lnSpc>
                <a:spcPct val="170000"/>
              </a:lnSpc>
              <a:buNone/>
            </a:pPr>
            <a:r>
              <a:rPr lang="fa-IR" sz="3200" dirty="0" smtClean="0">
                <a:cs typeface="B Nazanin" pitchFamily="2" charset="-78"/>
              </a:rPr>
              <a:t>مدیران ریسک باید چند تصمیم مهم را اتخاذ کنند از جمله اینکه آیا موارد در معرض خسارت را نگهداری یا منتقل کنند و کدام گزینه پوشش بیمه ای مناسب تر است و اینکه آیا می توان بر روی پروژه های کنترل خسارت سرمایه گذاری نمود . تجزیه و تحلیل مالی را می توان برای کمک به تصمیم های مدیر ریسک به کار گرفت. برای تصمیم گیری در مورد جریان های نقدی در زمان های مختلف ، مدیر ریسک باید از تجزیه و تحلیل ارزش زمانی پول استفاده کند.</a:t>
            </a:r>
            <a:endParaRPr lang="fa-IR" sz="3200" dirty="0">
              <a:cs typeface="B Nazanin" pitchFamily="2" charset="-78"/>
            </a:endParaRPr>
          </a:p>
        </p:txBody>
      </p:sp>
    </p:spTree>
    <p:extLst>
      <p:ext uri="{BB962C8B-B14F-4D97-AF65-F5344CB8AC3E}">
        <p14:creationId xmlns:p14="http://schemas.microsoft.com/office/powerpoint/2010/main" xmlns="" val="2275196662"/>
      </p:ext>
    </p:extLst>
  </p:cSld>
  <p:clrMapOvr>
    <a:masterClrMapping/>
  </p:clrMapOvr>
  <p:transition spd="slow">
    <p:wheel spokes="1"/>
  </p:transition>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23410" y="274638"/>
            <a:ext cx="8758989" cy="1143000"/>
          </a:xfrm>
        </p:spPr>
        <p:txBody>
          <a:bodyPr>
            <a:normAutofit/>
          </a:bodyPr>
          <a:lstStyle/>
          <a:p>
            <a:pPr algn="r"/>
            <a:r>
              <a:rPr lang="fa-IR" sz="4400" u="sng" dirty="0" smtClean="0">
                <a:solidFill>
                  <a:srgbClr val="C00000"/>
                </a:solidFill>
                <a:cs typeface="B Jadid" pitchFamily="2" charset="-78"/>
              </a:rPr>
              <a:t>ارزش زمانی پول</a:t>
            </a:r>
            <a:endParaRPr lang="fa-IR" sz="4400" u="sng" dirty="0">
              <a:solidFill>
                <a:srgbClr val="C00000"/>
              </a:solidFill>
              <a:cs typeface="B Jadid" pitchFamily="2" charset="-78"/>
            </a:endParaRPr>
          </a:p>
        </p:txBody>
      </p:sp>
      <p:sp>
        <p:nvSpPr>
          <p:cNvPr id="3" name="Content Placeholder 2"/>
          <p:cNvSpPr>
            <a:spLocks noGrp="1"/>
          </p:cNvSpPr>
          <p:nvPr>
            <p:ph idx="1"/>
          </p:nvPr>
        </p:nvSpPr>
        <p:spPr>
          <a:xfrm>
            <a:off x="2823410" y="1600202"/>
            <a:ext cx="8758989" cy="4525963"/>
          </a:xfrm>
        </p:spPr>
        <p:txBody>
          <a:bodyPr>
            <a:normAutofit fontScale="85000" lnSpcReduction="20000"/>
          </a:bodyPr>
          <a:lstStyle/>
          <a:p>
            <a:pPr marL="0" indent="0" algn="r">
              <a:lnSpc>
                <a:spcPct val="150000"/>
              </a:lnSpc>
              <a:buNone/>
            </a:pPr>
            <a:r>
              <a:rPr lang="fa-IR" dirty="0" smtClean="0">
                <a:cs typeface="B Nazanin" pitchFamily="2" charset="-78"/>
              </a:rPr>
              <a:t>از آنجا که تصمیم های مدیر ریسک با جریان وجوه نقد در دوره های زمانی متفاوت سر و کار دارد ، بایستی ارزش زمانی پول در نظر گرفته شود . به این معنی که هنگامی که گردش وجوه نقد در دوره های زمانی متفاوت ارزیابی می شود ، باید قابلیت سوددهی پول را در محاسبات در نظر گرفت .</a:t>
            </a:r>
            <a:endParaRPr lang="fa-IR" dirty="0">
              <a:cs typeface="B Nazanin" pitchFamily="2" charset="-78"/>
            </a:endParaRPr>
          </a:p>
        </p:txBody>
      </p:sp>
    </p:spTree>
    <p:extLst>
      <p:ext uri="{BB962C8B-B14F-4D97-AF65-F5344CB8AC3E}">
        <p14:creationId xmlns:p14="http://schemas.microsoft.com/office/powerpoint/2010/main" xmlns="" val="368681748"/>
      </p:ext>
    </p:extLst>
  </p:cSld>
  <p:clrMapOvr>
    <a:masterClrMapping/>
  </p:clrMapOvr>
  <mc:AlternateContent xmlns:mc="http://schemas.openxmlformats.org/markup-compatibility/2006">
    <mc:Choice xmlns:p14="http://schemas.microsoft.com/office/powerpoint/2010/main" xmlns="" Requires="p14">
      <p:transition spd="slow" p14:dur="1200">
        <p14:prism/>
      </p:transition>
    </mc:Choice>
    <mc:Fallback>
      <p:transition spd="slow">
        <p:fade/>
      </p:transition>
    </mc:Fallback>
  </mc:AlternateContent>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71536" y="274638"/>
            <a:ext cx="8710863" cy="1143000"/>
          </a:xfrm>
        </p:spPr>
        <p:txBody>
          <a:bodyPr>
            <a:normAutofit/>
          </a:bodyPr>
          <a:lstStyle/>
          <a:p>
            <a:pPr algn="r"/>
            <a:r>
              <a:rPr lang="fa-IR" sz="4400" u="sng" dirty="0">
                <a:solidFill>
                  <a:srgbClr val="C00000"/>
                </a:solidFill>
                <a:cs typeface="B Jadid" pitchFamily="2" charset="-78"/>
              </a:rPr>
              <a:t>محاسبه ارزش زمانی پول</a:t>
            </a:r>
          </a:p>
        </p:txBody>
      </p:sp>
      <p:sp>
        <p:nvSpPr>
          <p:cNvPr id="3" name="Content Placeholder 2"/>
          <p:cNvSpPr>
            <a:spLocks noGrp="1"/>
          </p:cNvSpPr>
          <p:nvPr>
            <p:ph idx="1"/>
          </p:nvPr>
        </p:nvSpPr>
        <p:spPr>
          <a:xfrm>
            <a:off x="2871536" y="1792707"/>
            <a:ext cx="8726905" cy="4656219"/>
          </a:xfrm>
        </p:spPr>
        <p:txBody>
          <a:bodyPr/>
          <a:lstStyle/>
          <a:p>
            <a:pPr marL="0" indent="0" algn="r" rtl="1">
              <a:buNone/>
            </a:pPr>
            <a:r>
              <a:rPr lang="fa-IR" dirty="0" smtClean="0"/>
              <a:t>اگر مقدار مبلغ اولیه را که ارزش پول شما در حال حاضر است یعنی (</a:t>
            </a:r>
            <a:r>
              <a:rPr lang="fa-IR" dirty="0"/>
              <a:t> </a:t>
            </a:r>
            <a:r>
              <a:rPr lang="en-US" dirty="0" smtClean="0"/>
              <a:t>PV </a:t>
            </a:r>
            <a:r>
              <a:rPr lang="fa-IR" dirty="0" smtClean="0"/>
              <a:t> ) را در 1 به علاوه نرخ بهره </a:t>
            </a:r>
            <a:r>
              <a:rPr lang="fa-IR" dirty="0"/>
              <a:t>( </a:t>
            </a:r>
            <a:r>
              <a:rPr lang="en-US" dirty="0" smtClean="0"/>
              <a:t>i </a:t>
            </a:r>
            <a:r>
              <a:rPr lang="fa-IR" dirty="0" smtClean="0"/>
              <a:t> </a:t>
            </a:r>
            <a:r>
              <a:rPr lang="fa-IR" dirty="0"/>
              <a:t>) </a:t>
            </a:r>
            <a:r>
              <a:rPr lang="fa-IR" dirty="0" smtClean="0"/>
              <a:t>ضرب کنید ، مبلغ موجودی در یک سال بعد از تاریخ سرمایه گذاری (</a:t>
            </a:r>
            <a:r>
              <a:rPr lang="en-US" dirty="0" smtClean="0"/>
              <a:t>FV</a:t>
            </a:r>
            <a:r>
              <a:rPr lang="fa-IR" dirty="0" smtClean="0"/>
              <a:t>) به دست خواهد آمد :</a:t>
            </a:r>
          </a:p>
          <a:p>
            <a:pPr marL="0" indent="0" rtl="1">
              <a:buNone/>
            </a:pPr>
            <a:r>
              <a:rPr lang="en-US" dirty="0"/>
              <a:t>F</a:t>
            </a:r>
            <a:r>
              <a:rPr lang="en-US" dirty="0" smtClean="0"/>
              <a:t>V</a:t>
            </a:r>
            <a:r>
              <a:rPr lang="fa-IR" dirty="0" smtClean="0"/>
              <a:t>  </a:t>
            </a:r>
            <a:r>
              <a:rPr lang="en-US" dirty="0" smtClean="0"/>
              <a:t> </a:t>
            </a:r>
            <a:r>
              <a:rPr lang="fa-IR" dirty="0" smtClean="0"/>
              <a:t>=</a:t>
            </a:r>
            <a:r>
              <a:rPr lang="en-US" dirty="0" smtClean="0"/>
              <a:t>PV * (1+i)</a:t>
            </a:r>
            <a:r>
              <a:rPr lang="en-US" baseline="30000" dirty="0" smtClean="0"/>
              <a:t>n</a:t>
            </a:r>
            <a:r>
              <a:rPr lang="fa-IR" baseline="30000" dirty="0" smtClean="0"/>
              <a:t> </a:t>
            </a:r>
            <a:endParaRPr lang="en-US" dirty="0"/>
          </a:p>
        </p:txBody>
      </p:sp>
    </p:spTree>
    <p:extLst>
      <p:ext uri="{BB962C8B-B14F-4D97-AF65-F5344CB8AC3E}">
        <p14:creationId xmlns:p14="http://schemas.microsoft.com/office/powerpoint/2010/main" xmlns="" val="3707573802"/>
      </p:ext>
    </p:extLst>
  </p:cSld>
  <p:clrMapOvr>
    <a:masterClrMapping/>
  </p:clrMapOvr>
  <mc:AlternateContent xmlns:mc="http://schemas.openxmlformats.org/markup-compatibility/2006">
    <mc:Choice xmlns:p14="http://schemas.microsoft.com/office/powerpoint/2010/main" xmlns="" Requires="p14">
      <p:transition spd="slow" p14:dur="1100">
        <p14:switch dir="r"/>
      </p:transition>
    </mc:Choice>
    <mc:Fallback>
      <p:transition spd="slow">
        <p:fade/>
      </p:transition>
    </mc:Fallback>
  </mc:AlternateContent>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871536" y="274638"/>
            <a:ext cx="8710863" cy="1143000"/>
          </a:xfrm>
        </p:spPr>
        <p:txBody>
          <a:bodyPr>
            <a:normAutofit/>
          </a:bodyPr>
          <a:lstStyle/>
          <a:p>
            <a:pPr algn="r"/>
            <a:r>
              <a:rPr lang="fa-IR" sz="4400" u="sng" dirty="0" smtClean="0">
                <a:solidFill>
                  <a:srgbClr val="C00000"/>
                </a:solidFill>
                <a:cs typeface="B Jadid" pitchFamily="2" charset="-78"/>
              </a:rPr>
              <a:t>محاسبه ارزش زمانی پول</a:t>
            </a:r>
            <a:endParaRPr lang="fa-IR" sz="4400" u="sng" dirty="0">
              <a:solidFill>
                <a:srgbClr val="C00000"/>
              </a:solidFill>
              <a:cs typeface="B Jadid" pitchFamily="2" charset="-78"/>
            </a:endParaRPr>
          </a:p>
        </p:txBody>
      </p:sp>
      <p:sp>
        <p:nvSpPr>
          <p:cNvPr id="3" name="Content Placeholder 2"/>
          <p:cNvSpPr>
            <a:spLocks noGrp="1"/>
          </p:cNvSpPr>
          <p:nvPr>
            <p:ph idx="1"/>
          </p:nvPr>
        </p:nvSpPr>
        <p:spPr>
          <a:xfrm>
            <a:off x="2855494" y="1808750"/>
            <a:ext cx="8726905" cy="4656219"/>
          </a:xfrm>
        </p:spPr>
        <p:txBody>
          <a:bodyPr>
            <a:normAutofit fontScale="77500" lnSpcReduction="20000"/>
          </a:bodyPr>
          <a:lstStyle/>
          <a:p>
            <a:pPr marL="0" indent="0" algn="r" rtl="1">
              <a:lnSpc>
                <a:spcPct val="160000"/>
              </a:lnSpc>
              <a:buNone/>
            </a:pPr>
            <a:r>
              <a:rPr lang="fa-IR" dirty="0" smtClean="0">
                <a:cs typeface="B Nazanin" pitchFamily="2" charset="-78"/>
              </a:rPr>
              <a:t>چنانچه بخواهیم محاسبه کنیم که جریان موجودی نقد در حال حاضر چقدر ارزش دارد . برای این کار ، دو طرف معادله را به </a:t>
            </a:r>
            <a:r>
              <a:rPr lang="en-US" dirty="0">
                <a:cs typeface="B Nazanin" pitchFamily="2" charset="-78"/>
              </a:rPr>
              <a:t>(1+i)</a:t>
            </a:r>
            <a:r>
              <a:rPr lang="en-US" baseline="30000" dirty="0">
                <a:cs typeface="B Nazanin" pitchFamily="2" charset="-78"/>
              </a:rPr>
              <a:t>n</a:t>
            </a:r>
            <a:r>
              <a:rPr lang="fa-IR" baseline="30000" dirty="0">
                <a:cs typeface="B Nazanin" pitchFamily="2" charset="-78"/>
              </a:rPr>
              <a:t> </a:t>
            </a:r>
            <a:r>
              <a:rPr lang="fa-IR" sz="4300" dirty="0" smtClean="0">
                <a:cs typeface="B Nazanin" pitchFamily="2" charset="-78"/>
              </a:rPr>
              <a:t> </a:t>
            </a:r>
            <a:r>
              <a:rPr lang="fa-IR" dirty="0" smtClean="0">
                <a:cs typeface="B Nazanin" pitchFamily="2" charset="-78"/>
              </a:rPr>
              <a:t>تقسیم می کنیم که نتیجه عبارت رو به رو خواهد بود : </a:t>
            </a:r>
            <a:endParaRPr lang="en-US" dirty="0">
              <a:cs typeface="B Nazanin" pitchFamily="2" charset="-78"/>
            </a:endParaRPr>
          </a:p>
          <a:p>
            <a:pPr marL="0" indent="0" rtl="1">
              <a:lnSpc>
                <a:spcPct val="160000"/>
              </a:lnSpc>
              <a:buNone/>
            </a:pPr>
            <a:r>
              <a:rPr lang="en-US" dirty="0">
                <a:cs typeface="B Nazanin" pitchFamily="2" charset="-78"/>
              </a:rPr>
              <a:t>PV = FV/(1+i)</a:t>
            </a:r>
            <a:r>
              <a:rPr lang="en-US" baseline="30000" dirty="0">
                <a:cs typeface="B Nazanin" pitchFamily="2" charset="-78"/>
              </a:rPr>
              <a:t>n</a:t>
            </a:r>
            <a:r>
              <a:rPr lang="fa-IR" baseline="30000" dirty="0">
                <a:cs typeface="B Nazanin" pitchFamily="2" charset="-78"/>
              </a:rPr>
              <a:t> </a:t>
            </a:r>
            <a:endParaRPr lang="en-US" dirty="0">
              <a:cs typeface="B Nazanin" pitchFamily="2" charset="-78"/>
            </a:endParaRPr>
          </a:p>
          <a:p>
            <a:pPr marL="0" indent="0" algn="r" rtl="1">
              <a:lnSpc>
                <a:spcPct val="160000"/>
              </a:lnSpc>
              <a:buNone/>
            </a:pPr>
            <a:r>
              <a:rPr lang="fa-IR" dirty="0" smtClean="0">
                <a:cs typeface="B Nazanin" pitchFamily="2" charset="-78"/>
              </a:rPr>
              <a:t>این عملیات که ارزش وجوه نقد آینده را به زمان حال بر می گرداند </a:t>
            </a:r>
            <a:r>
              <a:rPr lang="fa-IR" u="sng" dirty="0" smtClean="0">
                <a:cs typeface="B Nazanin" pitchFamily="2" charset="-78"/>
              </a:rPr>
              <a:t>تنزیل</a:t>
            </a:r>
            <a:r>
              <a:rPr lang="fa-IR" dirty="0" smtClean="0">
                <a:cs typeface="B Nazanin" pitchFamily="2" charset="-78"/>
              </a:rPr>
              <a:t> نامیده می شود .</a:t>
            </a:r>
          </a:p>
        </p:txBody>
      </p:sp>
    </p:spTree>
    <p:extLst>
      <p:ext uri="{BB962C8B-B14F-4D97-AF65-F5344CB8AC3E}">
        <p14:creationId xmlns:p14="http://schemas.microsoft.com/office/powerpoint/2010/main" xmlns="" val="661267383"/>
      </p:ext>
    </p:extLst>
  </p:cSld>
  <p:clrMapOvr>
    <a:masterClrMapping/>
  </p:clrMapOvr>
  <p:transition spd="slow">
    <p:cover/>
  </p:transition>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438400" y="274638"/>
            <a:ext cx="9144000" cy="1143000"/>
          </a:xfrm>
        </p:spPr>
        <p:txBody>
          <a:bodyPr>
            <a:normAutofit/>
          </a:bodyPr>
          <a:lstStyle/>
          <a:p>
            <a:pPr algn="r"/>
            <a:r>
              <a:rPr lang="fa-IR" sz="4000" u="sng" dirty="0" smtClean="0">
                <a:solidFill>
                  <a:srgbClr val="C00000"/>
                </a:solidFill>
                <a:cs typeface="B Jadid" pitchFamily="2" charset="-78"/>
              </a:rPr>
              <a:t>کاربردهای تجزیه و تحلیل مالی</a:t>
            </a:r>
            <a:endParaRPr lang="fa-IR" sz="4000" u="sng" dirty="0">
              <a:solidFill>
                <a:srgbClr val="C00000"/>
              </a:solidFill>
              <a:cs typeface="B Jadid" pitchFamily="2" charset="-78"/>
            </a:endParaRPr>
          </a:p>
        </p:txBody>
      </p:sp>
      <p:sp>
        <p:nvSpPr>
          <p:cNvPr id="3" name="Content Placeholder 2"/>
          <p:cNvSpPr>
            <a:spLocks noGrp="1"/>
          </p:cNvSpPr>
          <p:nvPr>
            <p:ph idx="1"/>
          </p:nvPr>
        </p:nvSpPr>
        <p:spPr>
          <a:xfrm>
            <a:off x="2935704" y="1600202"/>
            <a:ext cx="8646695" cy="4525963"/>
          </a:xfrm>
        </p:spPr>
        <p:txBody>
          <a:bodyPr>
            <a:normAutofit fontScale="70000" lnSpcReduction="20000"/>
          </a:bodyPr>
          <a:lstStyle/>
          <a:p>
            <a:pPr marL="0" indent="0" algn="r">
              <a:lnSpc>
                <a:spcPct val="160000"/>
              </a:lnSpc>
              <a:buNone/>
            </a:pPr>
            <a:r>
              <a:rPr lang="fa-IR" dirty="0" smtClean="0">
                <a:cs typeface="B Nazanin" pitchFamily="2" charset="-78"/>
              </a:rPr>
              <a:t>در بسیاری موارد ، ارزش زمانی پول را در تصمیم های مدیریت ریسک می توان به کار برد . ما در این بحث ، دو مورد از کاربردهای تجزیه و تحلیل مالی به شرح ذیل است :</a:t>
            </a:r>
          </a:p>
          <a:p>
            <a:pPr marL="0" indent="0" algn="r">
              <a:lnSpc>
                <a:spcPct val="160000"/>
              </a:lnSpc>
              <a:buNone/>
            </a:pPr>
            <a:endParaRPr lang="fa-IR" dirty="0" smtClean="0">
              <a:cs typeface="B Nazanin" pitchFamily="2" charset="-78"/>
            </a:endParaRPr>
          </a:p>
          <a:p>
            <a:pPr marL="0" indent="0" algn="r">
              <a:lnSpc>
                <a:spcPct val="160000"/>
              </a:lnSpc>
              <a:buNone/>
            </a:pPr>
            <a:r>
              <a:rPr lang="fa-IR" dirty="0" smtClean="0">
                <a:cs typeface="B Nazanin" pitchFamily="2" charset="-78"/>
              </a:rPr>
              <a:t>1- تجزیه و تحلیل پیشنهادهای پوشش های بیمه ای</a:t>
            </a:r>
          </a:p>
          <a:p>
            <a:pPr marL="0" indent="0" algn="r">
              <a:lnSpc>
                <a:spcPct val="160000"/>
              </a:lnSpc>
              <a:buNone/>
            </a:pPr>
            <a:r>
              <a:rPr lang="fa-IR" dirty="0" smtClean="0">
                <a:cs typeface="B Nazanin" pitchFamily="2" charset="-78"/>
              </a:rPr>
              <a:t>2- تصمیم های مربوط به سرمایه گذاری در کنترل خسارت ها </a:t>
            </a:r>
            <a:endParaRPr lang="fa-IR" dirty="0">
              <a:cs typeface="B Nazanin" pitchFamily="2" charset="-78"/>
            </a:endParaRPr>
          </a:p>
        </p:txBody>
      </p:sp>
    </p:spTree>
    <p:extLst>
      <p:ext uri="{BB962C8B-B14F-4D97-AF65-F5344CB8AC3E}">
        <p14:creationId xmlns:p14="http://schemas.microsoft.com/office/powerpoint/2010/main" xmlns="" val="1682561019"/>
      </p:ext>
    </p:extLst>
  </p:cSld>
  <p:clrMapOvr>
    <a:masterClrMapping/>
  </p:clrMapOvr>
  <p:transition spd="slow">
    <p:cover/>
  </p:transition>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679032" y="274638"/>
            <a:ext cx="8903368" cy="1143000"/>
          </a:xfrm>
        </p:spPr>
        <p:txBody>
          <a:bodyPr>
            <a:normAutofit/>
          </a:bodyPr>
          <a:lstStyle/>
          <a:p>
            <a:pPr algn="r"/>
            <a:r>
              <a:rPr lang="fa-IR" sz="4400" u="sng" dirty="0" smtClean="0">
                <a:solidFill>
                  <a:srgbClr val="C00000"/>
                </a:solidFill>
                <a:cs typeface="B Jadid" pitchFamily="2" charset="-78"/>
              </a:rPr>
              <a:t>سایر ابزارهای مدیریت ریسک</a:t>
            </a:r>
            <a:endParaRPr lang="fa-IR" sz="4400" u="sng" dirty="0">
              <a:solidFill>
                <a:srgbClr val="C00000"/>
              </a:solidFill>
              <a:cs typeface="B Jadid" pitchFamily="2" charset="-78"/>
            </a:endParaRPr>
          </a:p>
        </p:txBody>
      </p:sp>
      <p:sp>
        <p:nvSpPr>
          <p:cNvPr id="3" name="Content Placeholder 2"/>
          <p:cNvSpPr>
            <a:spLocks noGrp="1"/>
          </p:cNvSpPr>
          <p:nvPr>
            <p:ph idx="1"/>
          </p:nvPr>
        </p:nvSpPr>
        <p:spPr>
          <a:xfrm>
            <a:off x="5470358" y="1600202"/>
            <a:ext cx="6464967" cy="4525963"/>
          </a:xfrm>
        </p:spPr>
        <p:txBody>
          <a:bodyPr>
            <a:normAutofit fontScale="62500" lnSpcReduction="20000"/>
          </a:bodyPr>
          <a:lstStyle/>
          <a:p>
            <a:pPr marL="0" indent="0" algn="r" rtl="1">
              <a:lnSpc>
                <a:spcPct val="160000"/>
              </a:lnSpc>
              <a:buNone/>
            </a:pPr>
            <a:r>
              <a:rPr lang="fa-IR" dirty="0" smtClean="0">
                <a:cs typeface="B Nazanin" pitchFamily="2" charset="-78"/>
              </a:rPr>
              <a:t>ابزارهای مدیریت ریسک به چهار بخش تقسیم می گردد :</a:t>
            </a:r>
          </a:p>
          <a:p>
            <a:pPr marL="0" indent="0" algn="r" rtl="1">
              <a:lnSpc>
                <a:spcPct val="160000"/>
              </a:lnSpc>
              <a:buNone/>
            </a:pPr>
            <a:endParaRPr lang="fa-IR" dirty="0" smtClean="0">
              <a:cs typeface="B Nazanin" pitchFamily="2" charset="-78"/>
            </a:endParaRPr>
          </a:p>
          <a:p>
            <a:pPr algn="r" rtl="1">
              <a:lnSpc>
                <a:spcPct val="160000"/>
              </a:lnSpc>
              <a:buFont typeface="Wingdings" pitchFamily="2" charset="2"/>
              <a:buChar char="Ø"/>
            </a:pPr>
            <a:r>
              <a:rPr lang="fa-IR" dirty="0" smtClean="0">
                <a:cs typeface="B Nazanin" pitchFamily="2" charset="-78"/>
              </a:rPr>
              <a:t>سیستم های اطلاعاتی مدیریت ریسک</a:t>
            </a:r>
          </a:p>
          <a:p>
            <a:pPr algn="r" rtl="1">
              <a:lnSpc>
                <a:spcPct val="160000"/>
              </a:lnSpc>
              <a:buFont typeface="Wingdings" pitchFamily="2" charset="2"/>
              <a:buChar char="Ø"/>
            </a:pPr>
            <a:r>
              <a:rPr lang="fa-IR" dirty="0" smtClean="0">
                <a:cs typeface="B Nazanin" pitchFamily="2" charset="-78"/>
              </a:rPr>
              <a:t>پایگاههای اینترنتی مدیریت ریسک</a:t>
            </a:r>
          </a:p>
          <a:p>
            <a:pPr algn="r" rtl="1">
              <a:lnSpc>
                <a:spcPct val="160000"/>
              </a:lnSpc>
              <a:buFont typeface="Wingdings" pitchFamily="2" charset="2"/>
              <a:buChar char="Ø"/>
            </a:pPr>
            <a:r>
              <a:rPr lang="fa-IR" dirty="0" smtClean="0">
                <a:cs typeface="B Nazanin" pitchFamily="2" charset="-78"/>
              </a:rPr>
              <a:t>نقشه های ریسک</a:t>
            </a:r>
          </a:p>
          <a:p>
            <a:pPr algn="r" rtl="1">
              <a:lnSpc>
                <a:spcPct val="160000"/>
              </a:lnSpc>
              <a:buFont typeface="Wingdings" pitchFamily="2" charset="2"/>
              <a:buChar char="Ø"/>
            </a:pPr>
            <a:r>
              <a:rPr lang="fa-IR" dirty="0" smtClean="0">
                <a:cs typeface="B Nazanin" pitchFamily="2" charset="-78"/>
              </a:rPr>
              <a:t>تجزیه و تحلیل ارزش در معرض ریسک (</a:t>
            </a:r>
            <a:r>
              <a:rPr lang="en-US" dirty="0" smtClean="0">
                <a:cs typeface="B Nazanin" pitchFamily="2" charset="-78"/>
              </a:rPr>
              <a:t> (VAR</a:t>
            </a:r>
            <a:endParaRPr lang="fa-IR" dirty="0">
              <a:cs typeface="B Nazanin" pitchFamily="2" charset="-78"/>
            </a:endParaRPr>
          </a:p>
        </p:txBody>
      </p:sp>
      <p:pic>
        <p:nvPicPr>
          <p:cNvPr id="5122" name="Picture 2" descr="C:\Users\Lenovo\Desktop\NEW\image risk\risk_1.jpg"/>
          <p:cNvPicPr>
            <a:picLocks noChangeAspect="1" noChangeArrowheads="1"/>
          </p:cNvPicPr>
          <p:nvPr/>
        </p:nvPicPr>
        <p:blipFill>
          <a:blip r:embed="rId2">
            <a:extLst>
              <a:ext uri="{28A0092B-C50C-407E-A947-70E740481C1C}">
                <a14:useLocalDpi xmlns:a14="http://schemas.microsoft.com/office/drawing/2010/main" xmlns="" val="0"/>
              </a:ext>
            </a:extLst>
          </a:blip>
          <a:srcRect/>
          <a:stretch>
            <a:fillRect/>
          </a:stretch>
        </p:blipFill>
        <p:spPr bwMode="auto">
          <a:xfrm rot="19693936">
            <a:off x="2603176" y="3266025"/>
            <a:ext cx="4429138" cy="2398887"/>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xmlns="" val="2904249939"/>
      </p:ext>
    </p:extLst>
  </p:cSld>
  <p:clrMapOvr>
    <a:masterClrMapping/>
  </p:clrMapOvr>
  <mc:AlternateContent xmlns:mc="http://schemas.openxmlformats.org/markup-compatibility/2006">
    <mc:Choice xmlns:p14="http://schemas.microsoft.com/office/powerpoint/2010/main" xmlns="" Requires="p14">
      <p:transition spd="slow" p14:dur="1600">
        <p14:prism isInverted="1"/>
      </p:transition>
    </mc:Choice>
    <mc:Fallback>
      <p:transition spd="slow">
        <p:fade/>
      </p:transition>
    </mc:Fallback>
  </mc:AlternateContent>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951746" y="274638"/>
            <a:ext cx="8630653" cy="1143000"/>
          </a:xfrm>
        </p:spPr>
        <p:txBody>
          <a:bodyPr>
            <a:normAutofit/>
          </a:bodyPr>
          <a:lstStyle/>
          <a:p>
            <a:pPr algn="r"/>
            <a:r>
              <a:rPr lang="fa-IR" sz="4000" u="sng" dirty="0">
                <a:solidFill>
                  <a:srgbClr val="C00000"/>
                </a:solidFill>
                <a:cs typeface="B Jadid" pitchFamily="2" charset="-78"/>
              </a:rPr>
              <a:t>سیستم های اطلاعاتی مدیریت </a:t>
            </a:r>
            <a:r>
              <a:rPr lang="fa-IR" sz="4000" u="sng" dirty="0" smtClean="0">
                <a:solidFill>
                  <a:srgbClr val="C00000"/>
                </a:solidFill>
                <a:cs typeface="B Jadid" pitchFamily="2" charset="-78"/>
              </a:rPr>
              <a:t>ریسک</a:t>
            </a:r>
            <a:endParaRPr lang="fa-IR" sz="4000" u="sng" dirty="0">
              <a:solidFill>
                <a:srgbClr val="C00000"/>
              </a:solidFill>
              <a:cs typeface="B Jadid" pitchFamily="2" charset="-78"/>
            </a:endParaRPr>
          </a:p>
        </p:txBody>
      </p:sp>
      <p:sp>
        <p:nvSpPr>
          <p:cNvPr id="3" name="Content Placeholder 2"/>
          <p:cNvSpPr>
            <a:spLocks noGrp="1"/>
          </p:cNvSpPr>
          <p:nvPr>
            <p:ph idx="1"/>
          </p:nvPr>
        </p:nvSpPr>
        <p:spPr>
          <a:xfrm>
            <a:off x="2983832" y="1600202"/>
            <a:ext cx="8598568" cy="4525963"/>
          </a:xfrm>
        </p:spPr>
        <p:txBody>
          <a:bodyPr>
            <a:normAutofit lnSpcReduction="10000"/>
          </a:bodyPr>
          <a:lstStyle/>
          <a:p>
            <a:pPr marL="0" indent="0" algn="r" rtl="1">
              <a:lnSpc>
                <a:spcPct val="160000"/>
              </a:lnSpc>
              <a:buNone/>
            </a:pPr>
            <a:r>
              <a:rPr lang="fa-IR" sz="3200" dirty="0" smtClean="0">
                <a:cs typeface="B Nazanin" pitchFamily="2" charset="-78"/>
              </a:rPr>
              <a:t>یک موضوع کلیدی برای مدیران ریسک ، داده های صحیح ، قابل اطمینان و قابل دستیابی مدیریت ریسک است . یک سیستم اطلاعاتی مدیریت ریسک عبارت است از یک پایگاه داده رایانه ای که به مدیران ریسک کمک می کند داده های مورد نیاز مدیریت ریسک را ذخیره و تجزیه و تحلیل نمایند و با استفاده از آنها سطوح خسارت آینده را پیش بینی و کنترل کنند.</a:t>
            </a:r>
            <a:endParaRPr lang="fa-IR" sz="3200" dirty="0">
              <a:cs typeface="B Nazanin" pitchFamily="2" charset="-78"/>
            </a:endParaRPr>
          </a:p>
        </p:txBody>
      </p:sp>
    </p:spTree>
    <p:extLst>
      <p:ext uri="{BB962C8B-B14F-4D97-AF65-F5344CB8AC3E}">
        <p14:creationId xmlns:p14="http://schemas.microsoft.com/office/powerpoint/2010/main" xmlns="" val="380098555"/>
      </p:ext>
    </p:extLst>
  </p:cSld>
  <p:clrMapOvr>
    <a:masterClrMapping/>
  </p:clrMapOvr>
  <mc:AlternateContent xmlns:mc="http://schemas.openxmlformats.org/markup-compatibility/2006">
    <mc:Choice xmlns:p14="http://schemas.microsoft.com/office/powerpoint/2010/main" xmlns="" Requires="p14">
      <p:transition spd="slow" p14:dur="800">
        <p14:flythrough/>
      </p:transition>
    </mc:Choice>
    <mc:Fallback>
      <p:transition spd="slow">
        <p:fade/>
      </p:transition>
    </mc:Fallback>
  </mc:AlternateContent>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951746" y="274638"/>
            <a:ext cx="8630653" cy="1143000"/>
          </a:xfrm>
        </p:spPr>
        <p:txBody>
          <a:bodyPr>
            <a:normAutofit/>
          </a:bodyPr>
          <a:lstStyle/>
          <a:p>
            <a:pPr algn="r"/>
            <a:r>
              <a:rPr lang="fa-IR" sz="4000" u="sng" dirty="0" smtClean="0">
                <a:solidFill>
                  <a:srgbClr val="C00000"/>
                </a:solidFill>
                <a:cs typeface="B Jadid" pitchFamily="2" charset="-78"/>
              </a:rPr>
              <a:t>پایگاه های </a:t>
            </a:r>
            <a:r>
              <a:rPr lang="fa-IR" sz="4000" u="sng" dirty="0">
                <a:solidFill>
                  <a:srgbClr val="C00000"/>
                </a:solidFill>
                <a:cs typeface="B Jadid" pitchFamily="2" charset="-78"/>
              </a:rPr>
              <a:t>اینترنتی مدیریت </a:t>
            </a:r>
            <a:r>
              <a:rPr lang="fa-IR" sz="4000" u="sng" dirty="0" smtClean="0">
                <a:solidFill>
                  <a:srgbClr val="C00000"/>
                </a:solidFill>
                <a:cs typeface="B Jadid" pitchFamily="2" charset="-78"/>
              </a:rPr>
              <a:t>ریسک</a:t>
            </a:r>
            <a:endParaRPr lang="fa-IR" sz="4000" u="sng" dirty="0">
              <a:solidFill>
                <a:srgbClr val="C00000"/>
              </a:solidFill>
              <a:cs typeface="B Jadid" pitchFamily="2" charset="-78"/>
            </a:endParaRPr>
          </a:p>
        </p:txBody>
      </p:sp>
      <p:sp>
        <p:nvSpPr>
          <p:cNvPr id="3" name="Content Placeholder 2"/>
          <p:cNvSpPr>
            <a:spLocks noGrp="1"/>
          </p:cNvSpPr>
          <p:nvPr>
            <p:ph idx="1"/>
          </p:nvPr>
        </p:nvSpPr>
        <p:spPr>
          <a:xfrm>
            <a:off x="2983832" y="1872918"/>
            <a:ext cx="8598568" cy="4525963"/>
          </a:xfrm>
        </p:spPr>
        <p:txBody>
          <a:bodyPr>
            <a:normAutofit fontScale="70000" lnSpcReduction="20000"/>
          </a:bodyPr>
          <a:lstStyle/>
          <a:p>
            <a:pPr marL="0" indent="0" algn="r" rtl="1">
              <a:lnSpc>
                <a:spcPct val="170000"/>
              </a:lnSpc>
              <a:buNone/>
            </a:pPr>
            <a:r>
              <a:rPr lang="fa-IR" dirty="0" smtClean="0">
                <a:cs typeface="B Nazanin" pitchFamily="2" charset="-78"/>
              </a:rPr>
              <a:t>بعضی از بخش های مدیریت ریسک ، پایگاههای اینترنتی برای خود طراحی نموده اند که شامل پاسخ به سوالات باز یا اختیاری و گزیده ای از دیگر اطلاعات مورد نظر است . به علاوه ، برخی سازمان ها پایگاه های اینترنتی سنتی خودرا به درون شبکه مدیریت ریسک توسعه می دهند . شبکه اینترانت یک پایگاه اینترنتی است که قابلیت جست و جو برای مخاطبان داخلی محدود خود ، طراحی شده است.</a:t>
            </a:r>
            <a:endParaRPr lang="fa-IR" dirty="0">
              <a:cs typeface="B Nazanin" pitchFamily="2" charset="-78"/>
            </a:endParaRPr>
          </a:p>
        </p:txBody>
      </p:sp>
    </p:spTree>
    <p:extLst>
      <p:ext uri="{BB962C8B-B14F-4D97-AF65-F5344CB8AC3E}">
        <p14:creationId xmlns:p14="http://schemas.microsoft.com/office/powerpoint/2010/main" xmlns="" val="2759428867"/>
      </p:ext>
    </p:extLst>
  </p:cSld>
  <p:clrMapOvr>
    <a:masterClrMapping/>
  </p:clrMapOvr>
  <p:transition spd="slow">
    <p:wipe/>
  </p:transition>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951746" y="274638"/>
            <a:ext cx="8630653" cy="1143000"/>
          </a:xfrm>
        </p:spPr>
        <p:txBody>
          <a:bodyPr>
            <a:normAutofit/>
          </a:bodyPr>
          <a:lstStyle/>
          <a:p>
            <a:pPr algn="r"/>
            <a:r>
              <a:rPr lang="fa-IR" sz="4000" u="sng" dirty="0">
                <a:solidFill>
                  <a:srgbClr val="C00000"/>
                </a:solidFill>
                <a:cs typeface="B Jadid" pitchFamily="2" charset="-78"/>
              </a:rPr>
              <a:t>نقشه های </a:t>
            </a:r>
            <a:r>
              <a:rPr lang="fa-IR" sz="4000" u="sng" dirty="0" smtClean="0">
                <a:solidFill>
                  <a:srgbClr val="C00000"/>
                </a:solidFill>
                <a:cs typeface="B Jadid" pitchFamily="2" charset="-78"/>
              </a:rPr>
              <a:t>ریسک</a:t>
            </a:r>
            <a:endParaRPr lang="fa-IR" sz="4000" u="sng" dirty="0">
              <a:solidFill>
                <a:srgbClr val="C00000"/>
              </a:solidFill>
              <a:cs typeface="B Jadid" pitchFamily="2" charset="-78"/>
            </a:endParaRPr>
          </a:p>
        </p:txBody>
      </p:sp>
      <p:sp>
        <p:nvSpPr>
          <p:cNvPr id="3" name="Content Placeholder 2"/>
          <p:cNvSpPr>
            <a:spLocks noGrp="1"/>
          </p:cNvSpPr>
          <p:nvPr>
            <p:ph idx="1"/>
          </p:nvPr>
        </p:nvSpPr>
        <p:spPr>
          <a:xfrm>
            <a:off x="6079958" y="1600202"/>
            <a:ext cx="5951622" cy="4525963"/>
          </a:xfrm>
        </p:spPr>
        <p:txBody>
          <a:bodyPr>
            <a:normAutofit fontScale="55000" lnSpcReduction="20000"/>
          </a:bodyPr>
          <a:lstStyle/>
          <a:p>
            <a:pPr marL="0" indent="0" algn="r" rtl="1">
              <a:lnSpc>
                <a:spcPct val="160000"/>
              </a:lnSpc>
              <a:buNone/>
            </a:pPr>
            <a:r>
              <a:rPr lang="fa-IR" dirty="0" smtClean="0">
                <a:cs typeface="B Nazanin" pitchFamily="2" charset="-78"/>
              </a:rPr>
              <a:t>بعضی از سازمان ها نقشه پیشرفته ای از ریسک را به وجود آورده یا می آورند. نقشه های ریسک ، شبکه هایی هستند که ظرفیت یا امکان بالقوه تواتر و شدت ریسک هایی که سازمان با آن مواجه است را به طور مفصل نمایش می دهند. تهیه این نقشه ها مدیران ریسک را ملزم می کند هر ریسکی را در سازمان با آن مواجه می باشد ، قبل از رسم در نقشه ، تجزیه و تحلیل نمایند.</a:t>
            </a:r>
            <a:endParaRPr lang="fa-IR" dirty="0">
              <a:cs typeface="B Nazanin" pitchFamily="2" charset="-78"/>
            </a:endParaRPr>
          </a:p>
        </p:txBody>
      </p:sp>
      <p:pic>
        <p:nvPicPr>
          <p:cNvPr id="6146" name="Picture 2" descr="C:\Users\Lenovo\Desktop\NEW\image risk\20974d1c-836d-4976-91a8-6d3635d9bab1.jpg"/>
          <p:cNvPicPr>
            <a:picLocks noChangeAspect="1" noChangeArrowheads="1"/>
          </p:cNvPicPr>
          <p:nvPr/>
        </p:nvPicPr>
        <p:blipFill>
          <a:blip r:embed="rId2">
            <a:extLst>
              <a:ext uri="{28A0092B-C50C-407E-A947-70E740481C1C}">
                <a14:useLocalDpi xmlns:a14="http://schemas.microsoft.com/office/drawing/2010/main" xmlns="" val="0"/>
              </a:ext>
            </a:extLst>
          </a:blip>
          <a:srcRect/>
          <a:stretch>
            <a:fillRect/>
          </a:stretch>
        </p:blipFill>
        <p:spPr bwMode="auto">
          <a:xfrm rot="20053390">
            <a:off x="2056925" y="3482785"/>
            <a:ext cx="3778915" cy="2754361"/>
          </a:xfrm>
          <a:prstGeom prst="rect">
            <a:avLst/>
          </a:prstGeom>
          <a:noFill/>
          <a:extLst>
            <a:ext uri="{909E8E84-426E-40DD-AFC4-6F175D3DCCD1}">
              <a14:hiddenFill xmlns:a14="http://schemas.microsoft.com/office/drawing/2010/main" xmlns="">
                <a:solidFill>
                  <a:srgbClr val="FFFFFF"/>
                </a:solidFill>
              </a14:hiddenFill>
            </a:ext>
          </a:extLst>
        </p:spPr>
      </p:pic>
    </p:spTree>
    <p:extLst>
      <p:ext uri="{BB962C8B-B14F-4D97-AF65-F5344CB8AC3E}">
        <p14:creationId xmlns:p14="http://schemas.microsoft.com/office/powerpoint/2010/main" xmlns="" val="2759428867"/>
      </p:ext>
    </p:extLst>
  </p:cSld>
  <p:clrMapOvr>
    <a:masterClrMapping/>
  </p:clrMapOvr>
  <p:transition spd="slow">
    <p:cover/>
  </p:transition>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951746" y="274638"/>
            <a:ext cx="8630653" cy="1143000"/>
          </a:xfrm>
        </p:spPr>
        <p:txBody>
          <a:bodyPr>
            <a:noAutofit/>
          </a:bodyPr>
          <a:lstStyle/>
          <a:p>
            <a:pPr algn="r" rtl="1"/>
            <a:r>
              <a:rPr lang="fa-IR" sz="3200" u="sng" dirty="0">
                <a:solidFill>
                  <a:srgbClr val="C00000"/>
                </a:solidFill>
                <a:cs typeface="B Jadid" pitchFamily="2" charset="-78"/>
              </a:rPr>
              <a:t>تجزیه و تحلیل ارزش در معرض ریسک (</a:t>
            </a:r>
            <a:r>
              <a:rPr lang="en-US" sz="3200" u="sng" dirty="0">
                <a:solidFill>
                  <a:srgbClr val="C00000"/>
                </a:solidFill>
                <a:cs typeface="B Jadid" pitchFamily="2" charset="-78"/>
              </a:rPr>
              <a:t> (</a:t>
            </a:r>
            <a:r>
              <a:rPr lang="en-US" sz="3200" u="sng" dirty="0" smtClean="0">
                <a:solidFill>
                  <a:srgbClr val="C00000"/>
                </a:solidFill>
                <a:cs typeface="B Jadid" pitchFamily="2" charset="-78"/>
              </a:rPr>
              <a:t>VAR</a:t>
            </a:r>
            <a:endParaRPr lang="fa-IR" sz="3200" u="sng" dirty="0">
              <a:solidFill>
                <a:srgbClr val="C00000"/>
              </a:solidFill>
              <a:cs typeface="B Jadid" pitchFamily="2" charset="-78"/>
            </a:endParaRPr>
          </a:p>
        </p:txBody>
      </p:sp>
      <p:sp>
        <p:nvSpPr>
          <p:cNvPr id="3" name="Content Placeholder 2"/>
          <p:cNvSpPr>
            <a:spLocks noGrp="1"/>
          </p:cNvSpPr>
          <p:nvPr>
            <p:ph idx="1"/>
          </p:nvPr>
        </p:nvSpPr>
        <p:spPr>
          <a:xfrm>
            <a:off x="2983832" y="1600202"/>
            <a:ext cx="8598568" cy="4525963"/>
          </a:xfrm>
        </p:spPr>
        <p:txBody>
          <a:bodyPr>
            <a:normAutofit fontScale="62500" lnSpcReduction="20000"/>
          </a:bodyPr>
          <a:lstStyle/>
          <a:p>
            <a:pPr marL="0" indent="0" algn="r" rtl="1">
              <a:lnSpc>
                <a:spcPct val="160000"/>
              </a:lnSpc>
              <a:buNone/>
            </a:pPr>
            <a:r>
              <a:rPr lang="fa-IR" dirty="0" smtClean="0">
                <a:cs typeface="B Nazanin" pitchFamily="2" charset="-78"/>
              </a:rPr>
              <a:t>یک شیوه رایج ارزیابی ریسک در مدیریت مالی ریسک ، تجزیه و تحلیل ارزش در معرض خسارت است . ارزش در معرض خسارت عبارت است از بدترین خسارت محتمل که در یک دوره زمانی مشخص و تحت شرایط بازار ، با حدودی از اطمینان ممکن است اتفاق بیفتد. این مفهوم اغلب در مورد پرتفویی از دارایی ها مثل اوراق بهادار ، صندوق تعاونی یا صندوق بازنشستگی به کار می رود و نزدیک به مفهوم حداکثر خسارت محتمل در مدیریت ریسک سنتی اموال و مسئولیت می باشد .</a:t>
            </a:r>
            <a:endParaRPr lang="fa-IR" dirty="0">
              <a:cs typeface="B Nazanin" pitchFamily="2" charset="-78"/>
            </a:endParaRPr>
          </a:p>
        </p:txBody>
      </p:sp>
    </p:spTree>
    <p:extLst>
      <p:ext uri="{BB962C8B-B14F-4D97-AF65-F5344CB8AC3E}">
        <p14:creationId xmlns:p14="http://schemas.microsoft.com/office/powerpoint/2010/main" xmlns="" val="2759428867"/>
      </p:ext>
    </p:extLst>
  </p:cSld>
  <p:clrMapOvr>
    <a:masterClrMapping/>
  </p:clrMapOvr>
  <mc:AlternateContent xmlns:mc="http://schemas.openxmlformats.org/markup-compatibility/2006">
    <mc:Choice xmlns:p14="http://schemas.microsoft.com/office/powerpoint/2010/main" xmlns="" Requires="p14">
      <p:transition spd="slow" p14:dur="800">
        <p:circle/>
      </p:transition>
    </mc:Choice>
    <mc:Fallback>
      <p:transition spd="slow">
        <p:circle/>
      </p:transition>
    </mc:Fallback>
  </mc:AlternateContent>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1794" name="Rectangle 2"/>
          <p:cNvSpPr>
            <a:spLocks noGrp="1" noRot="1" noChangeArrowheads="1"/>
          </p:cNvSpPr>
          <p:nvPr>
            <p:ph type="title"/>
          </p:nvPr>
        </p:nvSpPr>
        <p:spPr/>
        <p:txBody>
          <a:bodyPr/>
          <a:lstStyle/>
          <a:p>
            <a:pPr eaLnBrk="1" hangingPunct="1">
              <a:defRPr/>
            </a:pPr>
            <a:endParaRPr lang="en-US" dirty="0" smtClean="0"/>
          </a:p>
        </p:txBody>
      </p:sp>
      <p:sp>
        <p:nvSpPr>
          <p:cNvPr id="161795" name="Rectangle 3"/>
          <p:cNvSpPr>
            <a:spLocks noGrp="1" noRot="1" noChangeArrowheads="1"/>
          </p:cNvSpPr>
          <p:nvPr>
            <p:ph type="body" idx="1"/>
          </p:nvPr>
        </p:nvSpPr>
        <p:spPr/>
        <p:txBody>
          <a:bodyPr/>
          <a:lstStyle/>
          <a:p>
            <a:pPr eaLnBrk="1" hangingPunct="1">
              <a:defRPr/>
            </a:pPr>
            <a:endParaRPr lang="en-US" smtClean="0"/>
          </a:p>
        </p:txBody>
      </p:sp>
      <p:pic>
        <p:nvPicPr>
          <p:cNvPr id="53252" name="Picture 4" descr="arrangement04"/>
          <p:cNvPicPr>
            <a:picLocks noChangeAspect="1" noChangeArrowheads="1"/>
          </p:cNvPicPr>
          <p:nvPr/>
        </p:nvPicPr>
        <p:blipFill>
          <a:blip r:embed="rId2">
            <a:extLst>
              <a:ext uri="{28A0092B-C50C-407E-A947-70E740481C1C}">
                <a14:useLocalDpi xmlns:a14="http://schemas.microsoft.com/office/drawing/2010/main" xmlns="" val="0"/>
              </a:ext>
            </a:extLst>
          </a:blip>
          <a:srcRect/>
          <a:stretch>
            <a:fillRect/>
          </a:stretch>
        </p:blipFill>
        <p:spPr bwMode="auto">
          <a:xfrm>
            <a:off x="0" y="0"/>
            <a:ext cx="12699999" cy="6858000"/>
          </a:xfrm>
          <a:prstGeom prst="rect">
            <a:avLst/>
          </a:prstGeom>
          <a:noFill/>
          <a:ln>
            <a:noFill/>
          </a:ln>
          <a:extLst>
            <a:ext uri="{909E8E84-426E-40DD-AFC4-6F175D3DCCD1}">
              <a14:hiddenFill xmlns:a14="http://schemas.microsoft.com/office/drawing/2010/main" xmlns="">
                <a:solidFill>
                  <a:srgbClr val="FFFFFF"/>
                </a:solidFill>
              </a14:hiddenFill>
            </a:ext>
            <a:ext uri="{91240B29-F687-4F45-9708-019B960494DF}">
              <a14:hiddenLine xmlns:a14="http://schemas.microsoft.com/office/drawing/2010/main" xmlns="" w="9525">
                <a:solidFill>
                  <a:srgbClr val="000000"/>
                </a:solidFill>
                <a:miter lim="800000"/>
                <a:headEnd/>
                <a:tailEnd/>
              </a14:hiddenLine>
            </a:ext>
          </a:extLst>
        </p:spPr>
      </p:pic>
      <p:sp>
        <p:nvSpPr>
          <p:cNvPr id="53253" name="Rectangle 5"/>
          <p:cNvSpPr>
            <a:spLocks noChangeArrowheads="1"/>
          </p:cNvSpPr>
          <p:nvPr/>
        </p:nvSpPr>
        <p:spPr bwMode="auto">
          <a:xfrm rot="10800000" flipV="1">
            <a:off x="3171093" y="1063625"/>
            <a:ext cx="7905262" cy="762000"/>
          </a:xfrm>
          <a:prstGeom prst="rect">
            <a:avLst/>
          </a:prstGeom>
          <a:noFill/>
          <a:ln>
            <a:noFill/>
          </a:ln>
          <a:effectLst/>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 uri="{AF507438-7753-43E0-B8FC-AC1667EBCBE1}">
              <a14:hiddenEffects xmlns:a14="http://schemas.microsoft.com/office/drawing/2010/main" xmlns="">
                <a:effectLst>
                  <a:outerShdw dist="35921" dir="2700000" algn="ctr" rotWithShape="0">
                    <a:schemeClr val="bg2"/>
                  </a:outerShdw>
                </a:effectLst>
              </a14:hiddenEffects>
            </a:ext>
          </a:extLst>
        </p:spPr>
        <p:txBody>
          <a:bodyPr anchor="ctr">
            <a:spAutoFit/>
          </a:bodyPr>
          <a:lstStyle/>
          <a:p>
            <a:pPr algn="r" rtl="1" eaLnBrk="1" hangingPunct="1"/>
            <a:r>
              <a:rPr lang="fa-IR" sz="4400" dirty="0">
                <a:solidFill>
                  <a:srgbClr val="C00000"/>
                </a:solidFill>
                <a:cs typeface="B Titr" pitchFamily="2" charset="-78"/>
              </a:rPr>
              <a:t>با تشكر از</a:t>
            </a:r>
            <a:r>
              <a:rPr lang="fa-IR" dirty="0">
                <a:solidFill>
                  <a:srgbClr val="C00000"/>
                </a:solidFill>
                <a:cs typeface="B Titr" pitchFamily="2" charset="-78"/>
              </a:rPr>
              <a:t> </a:t>
            </a:r>
            <a:r>
              <a:rPr lang="fa-IR" sz="4400" dirty="0">
                <a:solidFill>
                  <a:srgbClr val="C00000"/>
                </a:solidFill>
                <a:cs typeface="B Titr" pitchFamily="2" charset="-78"/>
              </a:rPr>
              <a:t>توجه</a:t>
            </a:r>
            <a:r>
              <a:rPr lang="fa-IR" dirty="0">
                <a:solidFill>
                  <a:srgbClr val="C00000"/>
                </a:solidFill>
                <a:cs typeface="B Titr" pitchFamily="2" charset="-78"/>
              </a:rPr>
              <a:t> </a:t>
            </a:r>
            <a:r>
              <a:rPr lang="fa-IR" sz="4400" dirty="0">
                <a:solidFill>
                  <a:srgbClr val="C00000"/>
                </a:solidFill>
                <a:cs typeface="B Titr" pitchFamily="2" charset="-78"/>
              </a:rPr>
              <a:t>شما</a:t>
            </a:r>
            <a:r>
              <a:rPr lang="fa-IR" dirty="0">
                <a:solidFill>
                  <a:srgbClr val="C00000"/>
                </a:solidFill>
              </a:rPr>
              <a:t> </a:t>
            </a:r>
          </a:p>
        </p:txBody>
      </p:sp>
    </p:spTree>
    <p:extLst>
      <p:ext uri="{BB962C8B-B14F-4D97-AF65-F5344CB8AC3E}">
        <p14:creationId xmlns:p14="http://schemas.microsoft.com/office/powerpoint/2010/main" xmlns="" val="387229602"/>
      </p:ext>
    </p:extLst>
  </p:cSld>
  <p:clrMapOvr>
    <a:masterClrMapping/>
  </p:clrMapOvr>
  <mc:AlternateContent xmlns:mc="http://schemas.openxmlformats.org/markup-compatibility/2006">
    <mc:Choice xmlns:p14="http://schemas.microsoft.com/office/powerpoint/2010/main" xmlns="" Requires="p14">
      <p:transition spd="slow" p14:dur="2000"/>
    </mc:Choice>
    <mc:Fallback>
      <p:transition spd="slow"/>
    </mc:Fallback>
  </mc:AlternateContent>
  <p:timing>
    <p:tnLst>
      <p:par>
        <p:cTn id="1" dur="indefinite" restart="never" nodeType="tmRoot"/>
      </p:par>
    </p:tnLst>
  </p:timing>
</p:sld>
</file>

<file path=ppt/theme/theme1.xml><?xml version="1.0" encoding="utf-8"?>
<a:theme xmlns:a="http://schemas.openxmlformats.org/drawingml/2006/main" name="1_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rgbClr val="00B0F0"/>
        </a:solidFill>
        <a:ln>
          <a:noFill/>
        </a:ln>
      </a:spPr>
      <a:bodyPr rtlCol="0" anchor="ctr"/>
      <a:lstStyle>
        <a:defPPr algn="ctr">
          <a:defRPr sz="1200" dirty="0">
            <a:solidFill>
              <a:schemeClr val="bg1"/>
            </a:solidFill>
            <a:latin typeface="Sosa" pitchFamily="2" charset="0"/>
            <a:ea typeface="Entypo" pitchFamily="2" charset="0"/>
          </a:defRPr>
        </a:defPPr>
      </a:lstStyle>
      <a:style>
        <a:lnRef idx="2">
          <a:schemeClr val="accent1">
            <a:shade val="50000"/>
          </a:schemeClr>
        </a:lnRef>
        <a:fillRef idx="1">
          <a:schemeClr val="accent1"/>
        </a:fillRef>
        <a:effectRef idx="0">
          <a:schemeClr val="accent1"/>
        </a:effectRef>
        <a:fontRef idx="minor">
          <a:schemeClr val="lt1"/>
        </a:fontRef>
      </a:style>
    </a:sp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xmlns=""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1010</TotalTime>
  <Words>2528</Words>
  <Application>Microsoft Office PowerPoint</Application>
  <PresentationFormat>Custom</PresentationFormat>
  <Paragraphs>115</Paragraphs>
  <Slides>40</Slides>
  <Notes>0</Notes>
  <HiddenSlides>0</HiddenSlides>
  <MMClips>0</MMClips>
  <ScaleCrop>false</ScaleCrop>
  <HeadingPairs>
    <vt:vector size="4" baseType="variant">
      <vt:variant>
        <vt:lpstr>Theme</vt:lpstr>
      </vt:variant>
      <vt:variant>
        <vt:i4>1</vt:i4>
      </vt:variant>
      <vt:variant>
        <vt:lpstr>Slide Titles</vt:lpstr>
      </vt:variant>
      <vt:variant>
        <vt:i4>40</vt:i4>
      </vt:variant>
    </vt:vector>
  </HeadingPairs>
  <TitlesOfParts>
    <vt:vector size="41" baseType="lpstr">
      <vt:lpstr>1_Office Theme</vt:lpstr>
      <vt:lpstr>Slide 1</vt:lpstr>
      <vt:lpstr>Slide 2</vt:lpstr>
      <vt:lpstr>حوزه های در حال تغییر درمدیریت ریسک پویایی بازار بیمه پیش بینی خسارت  تجزیه و تحلیل مالی در تصمیمات مدیریت ریسک سایر ابزارهای مدیریت ریسک</vt:lpstr>
      <vt:lpstr>مقدمه</vt:lpstr>
      <vt:lpstr>حوزه های در حال تغییر در مدیریت ریسک</vt:lpstr>
      <vt:lpstr>مدیریت ریسک مالی Financial Risk Management ))</vt:lpstr>
      <vt:lpstr>ریسک نوسان قیمت کالاها</vt:lpstr>
      <vt:lpstr>ریسک نرخ بهره</vt:lpstr>
      <vt:lpstr>ریسک نوسان نرخ جاری ارز</vt:lpstr>
      <vt:lpstr>مدیریت ریسک های مالی </vt:lpstr>
      <vt:lpstr>برنامه کنترل ریسک جامع</vt:lpstr>
      <vt:lpstr>مدیریت ریسک شرکتی</vt:lpstr>
      <vt:lpstr>ریسک عملیاتی</vt:lpstr>
      <vt:lpstr>عوامل تأثیرگذار بر بازار بیمه</vt:lpstr>
      <vt:lpstr>الف ) چرخه بیمه گری</vt:lpstr>
      <vt:lpstr>بازار بیمه خشک و بیمه نرم</vt:lpstr>
      <vt:lpstr>نرخ مرکب</vt:lpstr>
      <vt:lpstr>عوامل مؤثر در تصمیم های قیمت گذاری بیمه و بیمه گری</vt:lpstr>
      <vt:lpstr>ظرفیت صنعت بیمه</vt:lpstr>
      <vt:lpstr>نرخ بازده مورد انتظار</vt:lpstr>
      <vt:lpstr>ب ) ادغام و یک پارچه سازی ها در بیمه</vt:lpstr>
      <vt:lpstr>ادغام شرکت های بیمه</vt:lpstr>
      <vt:lpstr>ادغام و ترکیب کارگزاران بیمه</vt:lpstr>
      <vt:lpstr>ادغام تقاطعی در میان صنعت</vt:lpstr>
      <vt:lpstr>ج) ایمن سازی ریسک</vt:lpstr>
      <vt:lpstr>پیش بینی خسارت</vt:lpstr>
      <vt:lpstr>تجزیه وتحلیل احتمالات</vt:lpstr>
      <vt:lpstr>تجزیه و تحلیل رگرسیون</vt:lpstr>
      <vt:lpstr>پیش بینی بر مبنای تجارب خسارتی گذشته</vt:lpstr>
      <vt:lpstr>تجزیه و تحلیل مالی در تصمیم های مدیریت ریسک</vt:lpstr>
      <vt:lpstr>ارزش زمانی پول</vt:lpstr>
      <vt:lpstr>محاسبه ارزش زمانی پول</vt:lpstr>
      <vt:lpstr>محاسبه ارزش زمانی پول</vt:lpstr>
      <vt:lpstr>کاربردهای تجزیه و تحلیل مالی</vt:lpstr>
      <vt:lpstr>سایر ابزارهای مدیریت ریسک</vt:lpstr>
      <vt:lpstr>سیستم های اطلاعاتی مدیریت ریسک</vt:lpstr>
      <vt:lpstr>پایگاه های اینترنتی مدیریت ریسک</vt:lpstr>
      <vt:lpstr>نقشه های ریسک</vt:lpstr>
      <vt:lpstr>تجزیه و تحلیل ارزش در معرض ریسک ( (VAR</vt:lpstr>
      <vt:lpstr>Slide 40</vt:lpstr>
    </vt:vector>
  </TitlesOfParts>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Tohid</dc:creator>
  <cp:lastModifiedBy>bimeh  iran</cp:lastModifiedBy>
  <cp:revision>136</cp:revision>
  <dcterms:created xsi:type="dcterms:W3CDTF">2014-03-16T07:44:54Z</dcterms:created>
  <dcterms:modified xsi:type="dcterms:W3CDTF">2015-05-23T07:37:19Z</dcterms:modified>
</cp:coreProperties>
</file>