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1"/>
  </p:sldMasterIdLst>
  <p:notesMasterIdLst>
    <p:notesMasterId r:id="rId72"/>
  </p:notesMasterIdLst>
  <p:sldIdLst>
    <p:sldId id="257" r:id="rId2"/>
    <p:sldId id="418" r:id="rId3"/>
    <p:sldId id="415" r:id="rId4"/>
    <p:sldId id="416" r:id="rId5"/>
    <p:sldId id="417" r:id="rId6"/>
    <p:sldId id="314" r:id="rId7"/>
    <p:sldId id="409" r:id="rId8"/>
    <p:sldId id="410" r:id="rId9"/>
    <p:sldId id="411" r:id="rId10"/>
    <p:sldId id="412" r:id="rId11"/>
    <p:sldId id="413" r:id="rId12"/>
    <p:sldId id="333" r:id="rId13"/>
    <p:sldId id="400" r:id="rId14"/>
    <p:sldId id="330" r:id="rId15"/>
    <p:sldId id="318" r:id="rId16"/>
    <p:sldId id="332" r:id="rId17"/>
    <p:sldId id="329" r:id="rId18"/>
    <p:sldId id="331" r:id="rId19"/>
    <p:sldId id="316" r:id="rId20"/>
    <p:sldId id="317" r:id="rId21"/>
    <p:sldId id="320" r:id="rId22"/>
    <p:sldId id="342" r:id="rId23"/>
    <p:sldId id="344" r:id="rId24"/>
    <p:sldId id="388" r:id="rId25"/>
    <p:sldId id="341" r:id="rId26"/>
    <p:sldId id="340" r:id="rId27"/>
    <p:sldId id="401" r:id="rId28"/>
    <p:sldId id="350" r:id="rId29"/>
    <p:sldId id="349" r:id="rId30"/>
    <p:sldId id="351" r:id="rId31"/>
    <p:sldId id="345" r:id="rId32"/>
    <p:sldId id="346" r:id="rId33"/>
    <p:sldId id="347" r:id="rId34"/>
    <p:sldId id="348" r:id="rId35"/>
    <p:sldId id="352" r:id="rId36"/>
    <p:sldId id="353" r:id="rId37"/>
    <p:sldId id="390" r:id="rId38"/>
    <p:sldId id="391" r:id="rId39"/>
    <p:sldId id="354" r:id="rId40"/>
    <p:sldId id="389" r:id="rId41"/>
    <p:sldId id="355" r:id="rId42"/>
    <p:sldId id="356" r:id="rId43"/>
    <p:sldId id="392" r:id="rId44"/>
    <p:sldId id="394" r:id="rId45"/>
    <p:sldId id="358" r:id="rId46"/>
    <p:sldId id="357" r:id="rId47"/>
    <p:sldId id="393" r:id="rId48"/>
    <p:sldId id="398" r:id="rId49"/>
    <p:sldId id="399" r:id="rId50"/>
    <p:sldId id="365" r:id="rId51"/>
    <p:sldId id="359" r:id="rId52"/>
    <p:sldId id="366" r:id="rId53"/>
    <p:sldId id="367" r:id="rId54"/>
    <p:sldId id="397" r:id="rId55"/>
    <p:sldId id="402" r:id="rId56"/>
    <p:sldId id="322" r:id="rId57"/>
    <p:sldId id="323" r:id="rId58"/>
    <p:sldId id="405" r:id="rId59"/>
    <p:sldId id="324" r:id="rId60"/>
    <p:sldId id="325" r:id="rId61"/>
    <p:sldId id="326" r:id="rId62"/>
    <p:sldId id="327" r:id="rId63"/>
    <p:sldId id="328" r:id="rId64"/>
    <p:sldId id="313" r:id="rId65"/>
    <p:sldId id="407" r:id="rId66"/>
    <p:sldId id="403" r:id="rId67"/>
    <p:sldId id="404" r:id="rId68"/>
    <p:sldId id="406" r:id="rId69"/>
    <p:sldId id="414" r:id="rId70"/>
    <p:sldId id="408"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89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A801F9-7762-4707-A138-02557ED3A7B7}" type="datetimeFigureOut">
              <a:rPr lang="en-US" smtClean="0"/>
              <a:pPr/>
              <a:t>3/1/2016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19F6F4-194A-4BAF-A0ED-5B59058F45E9}" type="slidenum">
              <a:rPr lang="en-US" smtClean="0"/>
              <a:pPr/>
              <a:t>‹#›</a:t>
            </a:fld>
            <a:endParaRPr lang="en-US"/>
          </a:p>
        </p:txBody>
      </p:sp>
    </p:spTree>
    <p:extLst>
      <p:ext uri="{BB962C8B-B14F-4D97-AF65-F5344CB8AC3E}">
        <p14:creationId xmlns:p14="http://schemas.microsoft.com/office/powerpoint/2010/main" val="700017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82B0FF-0216-4006-A78C-7681A3BD9F6D}" type="slidenum">
              <a:rPr lang="en-US"/>
              <a:pPr/>
              <a:t>15</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00076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21E764D-013B-410E-A8D6-C58D72206F06}" type="slidenum">
              <a:rPr lang="en-US" smtClean="0"/>
              <a:pPr/>
              <a:t>33</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63051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F050AF9-73AD-4CFE-B9C5-C09ECDE10EF4}" type="slidenum">
              <a:rPr lang="en-US" smtClean="0"/>
              <a:pPr/>
              <a:t>34</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60747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137B1D0-9CBB-4CD8-8E4A-5064E01B84EC}" type="slidenum">
              <a:rPr lang="en-GB"/>
              <a:pPr/>
              <a:t>35</a:t>
            </a:fld>
            <a:endParaRPr lang="en-GB"/>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2"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80901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A609061-A5CD-4255-BF12-6320A43EFD28}" type="slidenum">
              <a:rPr lang="en-GB"/>
              <a:pPr/>
              <a:t>36</a:t>
            </a:fld>
            <a:endParaRPr lang="en-GB"/>
          </a:p>
        </p:txBody>
      </p:sp>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586656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B0701E-8E3D-455D-B6A4-36555A3AE50C}" type="slidenum">
              <a:rPr lang="en-US"/>
              <a:pPr/>
              <a:t>37</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CA"/>
          </a:p>
        </p:txBody>
      </p:sp>
    </p:spTree>
    <p:extLst>
      <p:ext uri="{BB962C8B-B14F-4D97-AF65-F5344CB8AC3E}">
        <p14:creationId xmlns:p14="http://schemas.microsoft.com/office/powerpoint/2010/main" val="2226716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233BBA-7C93-4E5C-8ADD-BCACF6F23CE3}" type="slidenum">
              <a:rPr lang="en-US"/>
              <a:pPr/>
              <a:t>38</a:t>
            </a:fld>
            <a:endParaRPr lang="en-US"/>
          </a:p>
        </p:txBody>
      </p:sp>
      <p:sp>
        <p:nvSpPr>
          <p:cNvPr id="232450" name="Rectangle 2"/>
          <p:cNvSpPr>
            <a:spLocks noGrp="1" noRot="1" noChangeAspect="1" noChangeArrowheads="1" noTextEdit="1"/>
          </p:cNvSpPr>
          <p:nvPr>
            <p:ph type="sldImg"/>
          </p:nvPr>
        </p:nvSpPr>
        <p:spPr>
          <a:ln/>
        </p:spPr>
      </p:sp>
      <p:sp>
        <p:nvSpPr>
          <p:cNvPr id="232451" name="Rectangle 3"/>
          <p:cNvSpPr>
            <a:spLocks noGrp="1" noChangeArrowheads="1"/>
          </p:cNvSpPr>
          <p:nvPr>
            <p:ph type="body" idx="1"/>
          </p:nvPr>
        </p:nvSpPr>
        <p:spPr/>
        <p:txBody>
          <a:bodyPr/>
          <a:lstStyle/>
          <a:p>
            <a:pPr>
              <a:lnSpc>
                <a:spcPct val="90000"/>
              </a:lnSpc>
            </a:pPr>
            <a:endParaRPr lang="en-CA"/>
          </a:p>
        </p:txBody>
      </p:sp>
    </p:spTree>
    <p:extLst>
      <p:ext uri="{BB962C8B-B14F-4D97-AF65-F5344CB8AC3E}">
        <p14:creationId xmlns:p14="http://schemas.microsoft.com/office/powerpoint/2010/main" val="28112061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A9AF09E-19D7-4799-8B58-E1382D0387BA}" type="slidenum">
              <a:rPr lang="en-GB"/>
              <a:pPr/>
              <a:t>39</a:t>
            </a:fld>
            <a:endParaRPr lang="en-GB"/>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58860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2A8220-D58F-47EF-953A-C8D95A31B7B7}" type="slidenum">
              <a:rPr lang="en-US"/>
              <a:pPr/>
              <a:t>40</a:t>
            </a:fld>
            <a:endParaRPr lang="en-US"/>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13586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409855C9-D1C1-4DC7-BAE8-CA79BAAAB347}" type="slidenum">
              <a:rPr lang="en-US" smtClean="0"/>
              <a:pPr/>
              <a:t>41</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3146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54DCB5D9-397D-455C-B811-8C02BB911BEB}" type="slidenum">
              <a:rPr lang="en-US" smtClean="0"/>
              <a:pPr/>
              <a:t>42</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95665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6D8996-C40E-467F-8D45-E195F3945987}" type="slidenum">
              <a:rPr lang="en-US"/>
              <a:pPr/>
              <a:t>21</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9011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1F2E08-30AC-46C2-B809-6376AA4E561D}" type="slidenum">
              <a:rPr lang="en-US"/>
              <a:pPr/>
              <a:t>43</a:t>
            </a:fld>
            <a:endParaRPr lang="en-US"/>
          </a:p>
        </p:txBody>
      </p:sp>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p:txBody>
          <a:bodyPr/>
          <a:lstStyle/>
          <a:p>
            <a:endParaRPr lang="en-CA" sz="1300"/>
          </a:p>
        </p:txBody>
      </p:sp>
    </p:spTree>
    <p:extLst>
      <p:ext uri="{BB962C8B-B14F-4D97-AF65-F5344CB8AC3E}">
        <p14:creationId xmlns:p14="http://schemas.microsoft.com/office/powerpoint/2010/main" val="5313308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C114D53-01ED-4466-9134-5AEE6AD0FD86}" type="slidenum">
              <a:rPr lang="en-GB"/>
              <a:pPr/>
              <a:t>44</a:t>
            </a:fld>
            <a:endParaRPr lang="en-GB"/>
          </a:p>
        </p:txBody>
      </p:sp>
      <p:sp>
        <p:nvSpPr>
          <p:cNvPr id="491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455121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99813C0-73D3-4D0B-A849-63E192CF39DD}" type="slidenum">
              <a:rPr lang="en-US" smtClean="0"/>
              <a:pPr/>
              <a:t>45</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686098" y="4343704"/>
            <a:ext cx="5485805" cy="4113892"/>
          </a:xfrm>
          <a:noFill/>
          <a:ln/>
        </p:spPr>
        <p:txBody>
          <a:bodyPr/>
          <a:lstStyle/>
          <a:p>
            <a:pPr eaLnBrk="1" hangingPunct="1"/>
            <a:endParaRPr lang="en-US" smtClean="0"/>
          </a:p>
        </p:txBody>
      </p:sp>
    </p:spTree>
    <p:extLst>
      <p:ext uri="{BB962C8B-B14F-4D97-AF65-F5344CB8AC3E}">
        <p14:creationId xmlns:p14="http://schemas.microsoft.com/office/powerpoint/2010/main" val="25807671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E546C782-A243-4DEA-9A9F-01899350D153}" type="slidenum">
              <a:rPr lang="en-US" smtClean="0"/>
              <a:pPr/>
              <a:t>46</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686098" y="4343704"/>
            <a:ext cx="5485805" cy="4113892"/>
          </a:xfrm>
          <a:noFill/>
          <a:ln/>
        </p:spPr>
        <p:txBody>
          <a:bodyPr/>
          <a:lstStyle/>
          <a:p>
            <a:pPr eaLnBrk="1" hangingPunct="1"/>
            <a:r>
              <a:rPr lang="en-US" b="1" dirty="0" smtClean="0"/>
              <a:t>Figure 11.1</a:t>
            </a:r>
            <a:r>
              <a:rPr lang="en-US" dirty="0" smtClean="0"/>
              <a:t>  Specialties in psychology. Percentages are approximate. The percentages shown here are based on membership in the American Psychological Association. The APA welcomes both scientists and practitioners. However, some psychological researchers belong to other organizations, such as the American Psychological Society. As a result, the percentage of clinical and counseling psychologists working in the United States may be a little lower than shown in chart a. Nevertheless, it is accurate to say that most psychologists specialize in applied areas and work in applied settings.</a:t>
            </a:r>
          </a:p>
          <a:p>
            <a:pPr eaLnBrk="1" hangingPunct="1"/>
            <a:endParaRPr lang="en-US" dirty="0" smtClean="0"/>
          </a:p>
        </p:txBody>
      </p:sp>
    </p:spTree>
    <p:extLst>
      <p:ext uri="{BB962C8B-B14F-4D97-AF65-F5344CB8AC3E}">
        <p14:creationId xmlns:p14="http://schemas.microsoft.com/office/powerpoint/2010/main" val="101951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F4ACD-F89D-4774-ADFA-966F3410EACF}" type="slidenum">
              <a:rPr lang="en-US"/>
              <a:pPr/>
              <a:t>47</a:t>
            </a:fld>
            <a:endParaRPr lang="en-US"/>
          </a:p>
        </p:txBody>
      </p:sp>
      <p:sp>
        <p:nvSpPr>
          <p:cNvPr id="337922" name="Rectangle 2"/>
          <p:cNvSpPr>
            <a:spLocks noGrp="1" noRot="1" noChangeAspect="1" noChangeArrowheads="1" noTextEdit="1"/>
          </p:cNvSpPr>
          <p:nvPr>
            <p:ph type="sldImg"/>
          </p:nvPr>
        </p:nvSpPr>
        <p:spPr>
          <a:ln/>
        </p:spPr>
      </p:sp>
      <p:sp>
        <p:nvSpPr>
          <p:cNvPr id="337923" name="Rectangle 3"/>
          <p:cNvSpPr>
            <a:spLocks noGrp="1" noChangeArrowheads="1"/>
          </p:cNvSpPr>
          <p:nvPr>
            <p:ph type="body" idx="1"/>
          </p:nvPr>
        </p:nvSpPr>
        <p:spPr/>
        <p:txBody>
          <a:bodyPr/>
          <a:lstStyle/>
          <a:p>
            <a:endParaRPr lang="en-CA" dirty="0"/>
          </a:p>
        </p:txBody>
      </p:sp>
    </p:spTree>
    <p:extLst>
      <p:ext uri="{BB962C8B-B14F-4D97-AF65-F5344CB8AC3E}">
        <p14:creationId xmlns:p14="http://schemas.microsoft.com/office/powerpoint/2010/main" val="3585644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D4B7D54-38AA-42F3-8BFE-14F9EB8D3F79}" type="slidenum">
              <a:rPr lang="en-GB"/>
              <a:pPr/>
              <a:t>48</a:t>
            </a:fld>
            <a:endParaRPr lang="en-GB"/>
          </a:p>
        </p:txBody>
      </p:sp>
      <p:sp>
        <p:nvSpPr>
          <p:cNvPr id="512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1202"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18371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44A2D5D-DCD9-432A-8D9F-708F0B500DCA}" type="slidenum">
              <a:rPr lang="en-GB"/>
              <a:pPr/>
              <a:t>49</a:t>
            </a:fld>
            <a:endParaRPr lang="en-GB"/>
          </a:p>
        </p:txBody>
      </p:sp>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2226"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503261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2D4C501-23E3-4FB4-AD9F-01811DDE50BF}" type="slidenum">
              <a:rPr lang="en-GB"/>
              <a:pPr/>
              <a:t>50</a:t>
            </a:fld>
            <a:endParaRPr lang="en-GB"/>
          </a:p>
        </p:txBody>
      </p:sp>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4274"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15254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84E508B-AE00-4A20-9DB7-9EC5AE90FC8A}" type="slidenum">
              <a:rPr lang="en-US" smtClean="0"/>
              <a:pPr/>
              <a:t>51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7649063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F71D98F-C42C-4B07-BDA7-5D43241AAA28}" type="slidenum">
              <a:rPr lang="en-GB"/>
              <a:pPr/>
              <a:t>52</a:t>
            </a:fld>
            <a:endParaRPr lang="en-GB"/>
          </a:p>
        </p:txBody>
      </p:sp>
      <p:sp>
        <p:nvSpPr>
          <p:cNvPr id="552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298"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139535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D64E952-8C78-4E36-8957-96D913F18A15}" type="slidenum">
              <a:rPr lang="en-US" smtClean="0"/>
              <a:pPr/>
              <a:t>22</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50232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A3F20AC-F0CD-43F6-AF28-170F771500B6}" type="slidenum">
              <a:rPr lang="en-GB"/>
              <a:pPr/>
              <a:t>53</a:t>
            </a:fld>
            <a:endParaRPr lang="en-GB"/>
          </a:p>
        </p:txBody>
      </p:sp>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2"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1873284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49DAF4-CE3E-40F3-9369-862B6642841B}" type="slidenum">
              <a:rPr lang="en-US"/>
              <a:pPr/>
              <a:t>56</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18607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34133-D718-4230-A65E-C321B6B5D103}" type="slidenum">
              <a:rPr lang="en-US"/>
              <a:pPr/>
              <a:t>57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67248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C284A9-3B1D-48B2-9EDE-2D61D4328E13}" type="slidenum">
              <a:rPr lang="en-US"/>
              <a:pPr/>
              <a:t>59</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08968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848CE8-10BD-4291-879C-BBC40354B145}" type="slidenum">
              <a:rPr lang="en-US"/>
              <a:pPr/>
              <a:t>60</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8719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E5A88D-4312-49B3-B21A-3DF887CEE2BE}" type="slidenum">
              <a:rPr lang="en-US"/>
              <a:pPr/>
              <a:t>61</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588611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41CD49-1A82-494A-9C04-9356953E92D1}" type="slidenum">
              <a:rPr lang="en-US"/>
              <a:pPr/>
              <a:t>62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5067160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552B24-047C-442A-B010-63A3DF4C8851}" type="slidenum">
              <a:rPr lang="en-US"/>
              <a:pPr/>
              <a:t>63</a:t>
            </a:fld>
            <a:endParaRPr 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69652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BAC9A8E1-54F0-4D2B-9A7D-E009593A3709}" type="slidenum">
              <a:rPr lang="en-US" smtClean="0"/>
              <a:pPr/>
              <a:t>64</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643392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5F69D16-C580-4BBC-9FAB-344CB220DCAD}" type="slidenum">
              <a:rPr lang="en-US" smtClean="0"/>
              <a:pPr/>
              <a:t>23</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11618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64A0296-40B3-46A1-B340-FC95233BBB07}" type="slidenum">
              <a:rPr lang="en-GB"/>
              <a:pPr/>
              <a:t>28</a:t>
            </a:fld>
            <a:endParaRPr lang="en-GB"/>
          </a:p>
        </p:txBody>
      </p:sp>
      <p:sp>
        <p:nvSpPr>
          <p:cNvPr id="44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36219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C4C435FB-0CFC-445B-93C8-07FFEE7B1BA6}" type="slidenum">
              <a:rPr lang="en-US" smtClean="0"/>
              <a:pPr/>
              <a:t>29</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0311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E570172-BA4B-4F95-9D2F-7BED0E448C76}" type="slidenum">
              <a:rPr lang="en-GB"/>
              <a:pPr/>
              <a:t>30</a:t>
            </a:fld>
            <a:endParaRPr lang="en-GB"/>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82248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87B0F0D5-D8B0-4830-B4AA-EBDF50E3E806}" type="slidenum">
              <a:rPr lang="en-US" smtClean="0"/>
              <a:pPr/>
              <a:t>31</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xfrm>
            <a:off x="686098" y="4343704"/>
            <a:ext cx="5485805" cy="4113892"/>
          </a:xfrm>
          <a:noFill/>
          <a:ln/>
        </p:spPr>
        <p:txBody>
          <a:bodyPr/>
          <a:lstStyle/>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9018928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543F5E49-73BF-42B7-A64F-E50FAAFF1B8F}" type="slidenum">
              <a:rPr lang="en-US" smtClean="0"/>
              <a:pPr/>
              <a:t>32</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0056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F9062BE9-9D7F-4EF5-8EFE-01F5672E7148}" type="datetime1">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1274427-09AB-4B2E-939F-DD00BD07BFEA}" type="datetime1">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550BAEC-C3A4-442F-AD19-2BBF88615771}" type="datetime1">
              <a:rPr lang="en-US" smtClean="0"/>
              <a:t>3/1/2016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00E69D8D-8051-46E2-BEA3-B10D9E1F0548}" type="datetime1">
              <a:rPr lang="en-US" smtClean="0"/>
              <a:t>3/1/2016</a:t>
            </a:fld>
            <a:endParaRPr lang="de-CH"/>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de-CH"/>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B6CB6694-3D23-4024-8E5C-6A5546026E5D}" type="slidenum">
              <a:rPr lang="de-CH"/>
              <a:pPr/>
              <a:t>‹#›</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4996E926-57CD-4117-9D0D-034A8DDA5A81}" type="datetime1">
              <a:rPr lang="en-US" smtClean="0"/>
              <a:t>3/1/2016</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80B8DA-136D-4E10-83E3-A89D35B8EEF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97E1368-5218-4498-92C8-CF66585C1C49}" type="datetime1">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B80D2AB-9AB0-409D-ACAA-B83B6B89B4D3}" type="datetime1">
              <a:rPr lang="en-US" smtClean="0"/>
              <a:t>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561ED355-485D-4857-A69C-4ED42D4C321C}" type="datetime1">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2687A6E-C74F-47E5-99B2-A3BB1DEF8E45}" type="datetime1">
              <a:rPr lang="en-US" smtClean="0"/>
              <a:t>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E44309-DD04-49A0-BB15-18B8AD75020B}" type="datetime1">
              <a:rPr lang="en-US" smtClean="0"/>
              <a:t>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47184D-2D37-4713-985A-AD567C15E02A}" type="datetime1">
              <a:rPr lang="en-US" smtClean="0"/>
              <a:t>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9454A53-E8AA-4346-9633-E786B19CD2E8}" type="datetime1">
              <a:rPr lang="en-US" smtClean="0"/>
              <a:t>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6985B30-5972-4D35-8AAB-E2E33D5210BB}" type="datetime1">
              <a:rPr lang="en-US" smtClean="0"/>
              <a:t>3/1/2016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567093E2-23DD-43F2-B186-844C1818B959}" type="datetime1">
              <a:rPr lang="en-US" smtClean="0"/>
              <a:t>3/1/2016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Lst>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en.wikipedia.org/wiki/Attention"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6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en.wikipedia.org/wiki/Adrenergic" TargetMode="External"/><Relationship Id="rId7" Type="http://schemas.openxmlformats.org/officeDocument/2006/relationships/hyperlink" Target="http://en.wikipedia.org/wiki/Cerebellum" TargetMode="External"/><Relationship Id="rId2" Type="http://schemas.openxmlformats.org/officeDocument/2006/relationships/hyperlink" Target="http://en.wikipedia.org/wiki/Cholinergic" TargetMode="External"/><Relationship Id="rId1" Type="http://schemas.openxmlformats.org/officeDocument/2006/relationships/slideLayout" Target="../slideLayouts/slideLayout2.xml"/><Relationship Id="rId6" Type="http://schemas.openxmlformats.org/officeDocument/2006/relationships/hyperlink" Target="http://en.wikipedia.org/wiki/Thalamus" TargetMode="External"/><Relationship Id="rId5" Type="http://schemas.openxmlformats.org/officeDocument/2006/relationships/hyperlink" Target="http://en.wikipedia.org/wiki/Basal_forebrain" TargetMode="External"/><Relationship Id="rId4" Type="http://schemas.openxmlformats.org/officeDocument/2006/relationships/hyperlink" Target="http://en.wikipedia.org/wiki/Substantia_nigra"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en.wikipedia.org/wiki/Nitric_oxide" TargetMode="External"/><Relationship Id="rId2" Type="http://schemas.openxmlformats.org/officeDocument/2006/relationships/hyperlink" Target="http://en.wikipedia.org/wiki/Locus_coeruleus" TargetMode="External"/><Relationship Id="rId1" Type="http://schemas.openxmlformats.org/officeDocument/2006/relationships/slideLayout" Target="../slideLayouts/slideLayout2.xml"/><Relationship Id="rId4" Type="http://schemas.openxmlformats.org/officeDocument/2006/relationships/hyperlink" Target="http://en.wikipedia.org/wiki/Orexin"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676400"/>
          </a:xfrm>
        </p:spPr>
        <p:txBody>
          <a:bodyPr>
            <a:normAutofit/>
          </a:bodyPr>
          <a:lstStyle/>
          <a:p>
            <a:r>
              <a:rPr lang="en-US" sz="8000" b="1" dirty="0" smtClean="0">
                <a:solidFill>
                  <a:srgbClr val="FF0000"/>
                </a:solidFill>
                <a:effectLst>
                  <a:outerShdw blurRad="38100" dist="38100" dir="2700000" algn="tl">
                    <a:srgbClr val="000000">
                      <a:alpha val="43137"/>
                    </a:srgbClr>
                  </a:outerShdw>
                </a:effectLst>
              </a:rPr>
              <a:t>Attention</a:t>
            </a:r>
            <a:endParaRPr lang="en-US" sz="80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2667000"/>
            <a:ext cx="6400800" cy="2971800"/>
          </a:xfrm>
        </p:spPr>
        <p:txBody>
          <a:bodyPr>
            <a:normAutofit lnSpcReduction="10000"/>
          </a:bodyPr>
          <a:lstStyle/>
          <a:p>
            <a:r>
              <a:rPr lang="en-US" sz="3600" b="1" dirty="0" smtClean="0">
                <a:solidFill>
                  <a:schemeClr val="tx1"/>
                </a:solidFill>
              </a:rPr>
              <a:t>Peyman  </a:t>
            </a:r>
            <a:r>
              <a:rPr lang="en-US" sz="3600" b="1" dirty="0" err="1" smtClean="0">
                <a:solidFill>
                  <a:schemeClr val="tx1"/>
                </a:solidFill>
              </a:rPr>
              <a:t>Hassani</a:t>
            </a:r>
            <a:r>
              <a:rPr lang="en-US" sz="3600" b="1" dirty="0" smtClean="0">
                <a:solidFill>
                  <a:schemeClr val="tx1"/>
                </a:solidFill>
              </a:rPr>
              <a:t> </a:t>
            </a:r>
            <a:r>
              <a:rPr lang="en-US" sz="3500" b="1" dirty="0" err="1" smtClean="0">
                <a:solidFill>
                  <a:schemeClr val="tx1"/>
                </a:solidFill>
              </a:rPr>
              <a:t>Abharian</a:t>
            </a:r>
            <a:r>
              <a:rPr lang="en-US" sz="3500" b="1" dirty="0" smtClean="0">
                <a:solidFill>
                  <a:schemeClr val="tx1"/>
                </a:solidFill>
              </a:rPr>
              <a:t>-MD/PHD</a:t>
            </a:r>
            <a:r>
              <a:rPr lang="en-US" sz="3600" b="1" dirty="0" smtClean="0">
                <a:solidFill>
                  <a:schemeClr val="tx1"/>
                </a:solidFill>
              </a:rPr>
              <a:t> </a:t>
            </a:r>
            <a:r>
              <a:rPr lang="en-US" sz="3600" dirty="0" smtClean="0"/>
              <a:t>in</a:t>
            </a:r>
            <a:r>
              <a:rPr lang="en-US" sz="3600" b="1" dirty="0" smtClean="0">
                <a:solidFill>
                  <a:schemeClr val="tx1"/>
                </a:solidFill>
              </a:rPr>
              <a:t> </a:t>
            </a:r>
            <a:r>
              <a:rPr lang="en-US" sz="3600" dirty="0" smtClean="0">
                <a:solidFill>
                  <a:schemeClr val="tx1"/>
                </a:solidFill>
              </a:rPr>
              <a:t>Cognitive Neuroscience </a:t>
            </a:r>
          </a:p>
          <a:p>
            <a:pPr lvl="0">
              <a:buClr>
                <a:srgbClr val="F0AD00"/>
              </a:buClr>
            </a:pPr>
            <a:r>
              <a:rPr lang="en-US" sz="3600" b="1" dirty="0">
                <a:solidFill>
                  <a:srgbClr val="0000CC"/>
                </a:solidFill>
              </a:rPr>
              <a:t>Institute for Cognitive Sciences Studies (ICSS)</a:t>
            </a:r>
          </a:p>
          <a:p>
            <a:pPr lvl="0">
              <a:buClr>
                <a:srgbClr val="F0AD00"/>
              </a:buClr>
            </a:pPr>
            <a:r>
              <a:rPr lang="en-US" sz="3600" b="1" dirty="0" smtClean="0">
                <a:solidFill>
                  <a:prstClr val="white"/>
                </a:solidFill>
              </a:rPr>
              <a:t>MAR. 2016</a:t>
            </a:r>
            <a:endParaRPr lang="fa-IR"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US" dirty="0">
                <a:solidFill>
                  <a:srgbClr val="FF0000"/>
                </a:solidFill>
              </a:rPr>
              <a:t>How Many Persons Do You See?</a:t>
            </a:r>
            <a:endParaRPr lang="en-US" dirty="0"/>
          </a:p>
        </p:txBody>
      </p:sp>
      <p:sp>
        <p:nvSpPr>
          <p:cNvPr id="41987" name="Rectangle 3"/>
          <p:cNvSpPr>
            <a:spLocks noGrp="1" noChangeArrowheads="1"/>
          </p:cNvSpPr>
          <p:nvPr>
            <p:ph idx="1"/>
          </p:nvPr>
        </p:nvSpPr>
        <p:spPr/>
        <p:txBody>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10</a:t>
            </a:fld>
            <a:endParaRPr lang="en-US"/>
          </a:p>
        </p:txBody>
      </p:sp>
      <p:pic>
        <p:nvPicPr>
          <p:cNvPr id="41988" name="Picture 4" descr="172272LQsP"/>
          <p:cNvPicPr>
            <a:picLocks noChangeAspect="1" noChangeArrowheads="1"/>
          </p:cNvPicPr>
          <p:nvPr/>
        </p:nvPicPr>
        <p:blipFill>
          <a:blip r:embed="rId2"/>
          <a:srcRect/>
          <a:stretch>
            <a:fillRect/>
          </a:stretch>
        </p:blipFill>
        <p:spPr bwMode="auto">
          <a:xfrm>
            <a:off x="304800" y="1506538"/>
            <a:ext cx="8610600" cy="3751262"/>
          </a:xfrm>
          <a:prstGeom prst="rect">
            <a:avLst/>
          </a:prstGeom>
          <a:noFill/>
        </p:spPr>
      </p:pic>
      <p:sp>
        <p:nvSpPr>
          <p:cNvPr id="41989" name="Line 5"/>
          <p:cNvSpPr>
            <a:spLocks noChangeShapeType="1"/>
          </p:cNvSpPr>
          <p:nvPr/>
        </p:nvSpPr>
        <p:spPr bwMode="auto">
          <a:xfrm flipH="1">
            <a:off x="2971800" y="1905000"/>
            <a:ext cx="76200" cy="838200"/>
          </a:xfrm>
          <a:prstGeom prst="line">
            <a:avLst/>
          </a:prstGeom>
          <a:noFill/>
          <a:ln w="9525">
            <a:solidFill>
              <a:schemeClr val="tx1"/>
            </a:solidFill>
            <a:round/>
            <a:headEnd/>
            <a:tailEnd type="triangle" w="med" len="med"/>
          </a:ln>
          <a:effectLst/>
        </p:spPr>
        <p:txBody>
          <a:bodyPr/>
          <a:lstStyle/>
          <a:p>
            <a:endParaRPr lang="en-US"/>
          </a:p>
        </p:txBody>
      </p:sp>
      <p:sp>
        <p:nvSpPr>
          <p:cNvPr id="41990" name="Line 6"/>
          <p:cNvSpPr>
            <a:spLocks noChangeShapeType="1"/>
          </p:cNvSpPr>
          <p:nvPr/>
        </p:nvSpPr>
        <p:spPr bwMode="auto">
          <a:xfrm>
            <a:off x="5105400" y="1981200"/>
            <a:ext cx="152400" cy="762000"/>
          </a:xfrm>
          <a:prstGeom prst="line">
            <a:avLst/>
          </a:prstGeom>
          <a:noFill/>
          <a:ln w="9525">
            <a:solidFill>
              <a:schemeClr val="tx1"/>
            </a:solidFill>
            <a:round/>
            <a:headEnd/>
            <a:tailEnd type="triangle" w="med" len="med"/>
          </a:ln>
          <a:effectLst/>
        </p:spPr>
        <p:txBody>
          <a:bodyPr/>
          <a:lstStyle/>
          <a:p>
            <a:endParaRPr lang="en-US"/>
          </a:p>
        </p:txBody>
      </p:sp>
      <p:sp>
        <p:nvSpPr>
          <p:cNvPr id="41991" name="Line 7"/>
          <p:cNvSpPr>
            <a:spLocks noChangeShapeType="1"/>
          </p:cNvSpPr>
          <p:nvPr/>
        </p:nvSpPr>
        <p:spPr bwMode="auto">
          <a:xfrm>
            <a:off x="6477000" y="1905000"/>
            <a:ext cx="76200" cy="7620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3666856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n-US" dirty="0">
                <a:solidFill>
                  <a:srgbClr val="FF0000"/>
                </a:solidFill>
              </a:rPr>
              <a:t>How Many Persons Do You See?</a:t>
            </a:r>
            <a:endParaRPr lang="en-US" dirty="0"/>
          </a:p>
        </p:txBody>
      </p:sp>
      <p:sp>
        <p:nvSpPr>
          <p:cNvPr id="43011" name="Rectangle 3"/>
          <p:cNvSpPr>
            <a:spLocks noGrp="1" noChangeArrowheads="1"/>
          </p:cNvSpPr>
          <p:nvPr>
            <p:ph idx="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11</a:t>
            </a:fld>
            <a:endParaRPr lang="en-US"/>
          </a:p>
        </p:txBody>
      </p:sp>
      <p:pic>
        <p:nvPicPr>
          <p:cNvPr id="43012" name="Picture 4" descr="172272LQsP"/>
          <p:cNvPicPr>
            <a:picLocks noChangeAspect="1" noChangeArrowheads="1"/>
          </p:cNvPicPr>
          <p:nvPr/>
        </p:nvPicPr>
        <p:blipFill>
          <a:blip r:embed="rId2"/>
          <a:srcRect/>
          <a:stretch>
            <a:fillRect/>
          </a:stretch>
        </p:blipFill>
        <p:spPr bwMode="auto">
          <a:xfrm>
            <a:off x="304800" y="1506538"/>
            <a:ext cx="8610600" cy="3751262"/>
          </a:xfrm>
          <a:prstGeom prst="rect">
            <a:avLst/>
          </a:prstGeom>
          <a:noFill/>
        </p:spPr>
      </p:pic>
      <p:sp>
        <p:nvSpPr>
          <p:cNvPr id="43013" name="Line 5"/>
          <p:cNvSpPr>
            <a:spLocks noChangeShapeType="1"/>
          </p:cNvSpPr>
          <p:nvPr/>
        </p:nvSpPr>
        <p:spPr bwMode="auto">
          <a:xfrm>
            <a:off x="2667000" y="1905000"/>
            <a:ext cx="0" cy="838200"/>
          </a:xfrm>
          <a:prstGeom prst="line">
            <a:avLst/>
          </a:prstGeom>
          <a:noFill/>
          <a:ln w="9525">
            <a:solidFill>
              <a:schemeClr val="tx1"/>
            </a:solidFill>
            <a:round/>
            <a:headEnd/>
            <a:tailEnd type="triangle" w="med" len="med"/>
          </a:ln>
          <a:effectLst/>
        </p:spPr>
        <p:txBody>
          <a:bodyPr/>
          <a:lstStyle/>
          <a:p>
            <a:endParaRPr lang="en-US"/>
          </a:p>
        </p:txBody>
      </p:sp>
      <p:sp>
        <p:nvSpPr>
          <p:cNvPr id="43014" name="Line 6"/>
          <p:cNvSpPr>
            <a:spLocks noChangeShapeType="1"/>
          </p:cNvSpPr>
          <p:nvPr/>
        </p:nvSpPr>
        <p:spPr bwMode="auto">
          <a:xfrm>
            <a:off x="3429000" y="2133600"/>
            <a:ext cx="304800" cy="1524000"/>
          </a:xfrm>
          <a:prstGeom prst="line">
            <a:avLst/>
          </a:prstGeom>
          <a:noFill/>
          <a:ln w="9525">
            <a:solidFill>
              <a:schemeClr val="tx1"/>
            </a:solidFill>
            <a:round/>
            <a:headEnd/>
            <a:tailEnd type="triangle" w="med" len="med"/>
          </a:ln>
          <a:effectLst/>
        </p:spPr>
        <p:txBody>
          <a:bodyPr/>
          <a:lstStyle/>
          <a:p>
            <a:endParaRPr lang="en-US"/>
          </a:p>
        </p:txBody>
      </p:sp>
      <p:sp>
        <p:nvSpPr>
          <p:cNvPr id="43015" name="Line 7"/>
          <p:cNvSpPr>
            <a:spLocks noChangeShapeType="1"/>
          </p:cNvSpPr>
          <p:nvPr/>
        </p:nvSpPr>
        <p:spPr bwMode="auto">
          <a:xfrm>
            <a:off x="5791200" y="1905000"/>
            <a:ext cx="0" cy="914400"/>
          </a:xfrm>
          <a:prstGeom prst="line">
            <a:avLst/>
          </a:prstGeom>
          <a:noFill/>
          <a:ln w="9525">
            <a:solidFill>
              <a:schemeClr val="tx1"/>
            </a:solidFill>
            <a:round/>
            <a:headEnd/>
            <a:tailEnd type="triangle" w="med" len="med"/>
          </a:ln>
          <a:effectLst/>
        </p:spPr>
        <p:txBody>
          <a:bodyPr/>
          <a:lstStyle/>
          <a:p>
            <a:endParaRPr lang="en-US"/>
          </a:p>
        </p:txBody>
      </p:sp>
      <p:sp>
        <p:nvSpPr>
          <p:cNvPr id="43016" name="Line 8"/>
          <p:cNvSpPr>
            <a:spLocks noChangeShapeType="1"/>
          </p:cNvSpPr>
          <p:nvPr/>
        </p:nvSpPr>
        <p:spPr bwMode="auto">
          <a:xfrm>
            <a:off x="6705600" y="1828800"/>
            <a:ext cx="152400" cy="8382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597387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Attention</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b="1" dirty="0" smtClean="0"/>
              <a:t>Terminology and definitions</a:t>
            </a:r>
          </a:p>
          <a:p>
            <a:pPr>
              <a:buFont typeface="Wingdings" pitchFamily="2" charset="2"/>
              <a:buChar char="Ø"/>
            </a:pPr>
            <a:r>
              <a:rPr lang="en-US" b="1" dirty="0" smtClean="0"/>
              <a:t>Theories and models</a:t>
            </a:r>
          </a:p>
          <a:p>
            <a:pPr>
              <a:buFont typeface="Wingdings" pitchFamily="2" charset="2"/>
              <a:buChar char="Ø"/>
            </a:pPr>
            <a:r>
              <a:rPr lang="en-US" b="1" dirty="0" smtClean="0"/>
              <a:t>Neural bases of attention</a:t>
            </a:r>
          </a:p>
          <a:p>
            <a:pPr marL="571500" indent="-571500">
              <a:buFont typeface="+mj-lt"/>
              <a:buAutoNum type="romanUcPeriod"/>
            </a:pPr>
            <a:r>
              <a:rPr lang="en-US" b="1" dirty="0" smtClean="0"/>
              <a:t>Neural circuits of attention</a:t>
            </a:r>
          </a:p>
          <a:p>
            <a:pPr marL="571500" indent="-571500">
              <a:buFont typeface="+mj-lt"/>
              <a:buAutoNum type="romanUcPeriod"/>
            </a:pPr>
            <a:r>
              <a:rPr lang="en-US" b="1" dirty="0" smtClean="0"/>
              <a:t>Neurotransmission in </a:t>
            </a:r>
            <a:r>
              <a:rPr lang="en-US" b="1" dirty="0" err="1" smtClean="0"/>
              <a:t>attentional</a:t>
            </a:r>
            <a:r>
              <a:rPr lang="en-US" b="1" dirty="0" smtClean="0"/>
              <a:t> system</a:t>
            </a:r>
          </a:p>
          <a:p>
            <a:pPr marL="571500" indent="-571500">
              <a:buFont typeface="Wingdings" pitchFamily="2" charset="2"/>
              <a:buChar char="Ø"/>
            </a:pPr>
            <a:r>
              <a:rPr lang="en-US" dirty="0" smtClean="0">
                <a:solidFill>
                  <a:srgbClr val="0070C0"/>
                </a:solidFill>
              </a:rPr>
              <a:t>Neuropsychology of attention</a:t>
            </a:r>
          </a:p>
          <a:p>
            <a:pPr marL="571500" indent="-571500">
              <a:buFont typeface="Wingdings" pitchFamily="2" charset="2"/>
              <a:buChar char="Ø"/>
            </a:pPr>
            <a:r>
              <a:rPr lang="en-US" dirty="0" smtClean="0">
                <a:solidFill>
                  <a:srgbClr val="0070C0"/>
                </a:solidFill>
              </a:rPr>
              <a:t>Clinical complications of attention</a:t>
            </a:r>
          </a:p>
          <a:p>
            <a:pPr marL="571500" indent="-571500">
              <a:buFont typeface="Wingdings" pitchFamily="2" charset="2"/>
              <a:buChar char="Ø"/>
            </a:pPr>
            <a:r>
              <a:rPr lang="en-US" dirty="0" smtClean="0">
                <a:solidFill>
                  <a:srgbClr val="0070C0"/>
                </a:solidFill>
              </a:rPr>
              <a:t>Cognitive rehabilitation of </a:t>
            </a:r>
            <a:r>
              <a:rPr lang="en-US" dirty="0" err="1" smtClean="0">
                <a:solidFill>
                  <a:srgbClr val="0070C0"/>
                </a:solidFill>
              </a:rPr>
              <a:t>attentional</a:t>
            </a:r>
            <a:r>
              <a:rPr lang="en-US" dirty="0" smtClean="0">
                <a:solidFill>
                  <a:srgbClr val="0070C0"/>
                </a:solidFill>
              </a:rPr>
              <a:t> deficits</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Attention</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b="1" dirty="0" smtClean="0">
                <a:solidFill>
                  <a:srgbClr val="FF0000"/>
                </a:solidFill>
              </a:rPr>
              <a:t>Terminology and definitions</a:t>
            </a:r>
          </a:p>
          <a:p>
            <a:pPr>
              <a:buFont typeface="Wingdings" pitchFamily="2" charset="2"/>
              <a:buChar char="Ø"/>
            </a:pPr>
            <a:r>
              <a:rPr lang="en-US" dirty="0" smtClean="0"/>
              <a:t>Theories and models</a:t>
            </a:r>
          </a:p>
          <a:p>
            <a:pPr>
              <a:buFont typeface="Wingdings" pitchFamily="2" charset="2"/>
              <a:buChar char="Ø"/>
            </a:pPr>
            <a:r>
              <a:rPr lang="en-US" dirty="0" smtClean="0"/>
              <a:t>Neural bases of attention</a:t>
            </a:r>
          </a:p>
          <a:p>
            <a:pPr marL="571500" indent="-571500">
              <a:buFont typeface="+mj-lt"/>
              <a:buAutoNum type="romanUcPeriod"/>
            </a:pPr>
            <a:r>
              <a:rPr lang="en-US" dirty="0" smtClean="0"/>
              <a:t>Neural circuits of attention</a:t>
            </a:r>
          </a:p>
          <a:p>
            <a:pPr marL="571500" indent="-571500">
              <a:buFont typeface="+mj-lt"/>
              <a:buAutoNum type="romanUcPeriod"/>
            </a:pPr>
            <a:r>
              <a:rPr lang="en-US" dirty="0" smtClean="0"/>
              <a:t>Neurotransmission in </a:t>
            </a:r>
            <a:r>
              <a:rPr lang="en-US" dirty="0" err="1" smtClean="0"/>
              <a:t>attentional</a:t>
            </a:r>
            <a:r>
              <a:rPr lang="en-US" dirty="0" smtClean="0"/>
              <a:t> system</a:t>
            </a:r>
          </a:p>
          <a:p>
            <a:pPr marL="571500" indent="-571500">
              <a:buFont typeface="Wingdings" pitchFamily="2" charset="2"/>
              <a:buChar char="Ø"/>
            </a:pPr>
            <a:r>
              <a:rPr lang="en-US" dirty="0" smtClean="0"/>
              <a:t>Neuropsychology of attention</a:t>
            </a:r>
          </a:p>
          <a:p>
            <a:pPr marL="571500" indent="-571500">
              <a:buFont typeface="Wingdings" pitchFamily="2" charset="2"/>
              <a:buChar char="Ø"/>
            </a:pPr>
            <a:r>
              <a:rPr lang="en-US" dirty="0" smtClean="0"/>
              <a:t>Clinical complications of attention</a:t>
            </a:r>
          </a:p>
          <a:p>
            <a:pPr marL="571500" indent="-571500">
              <a:buFont typeface="Wingdings" pitchFamily="2" charset="2"/>
              <a:buChar char="Ø"/>
            </a:pPr>
            <a:r>
              <a:rPr lang="en-US" dirty="0" smtClean="0"/>
              <a:t>Cognitive rehabilitation of </a:t>
            </a:r>
            <a:r>
              <a:rPr lang="en-US" dirty="0" err="1" smtClean="0"/>
              <a:t>attentional</a:t>
            </a:r>
            <a:r>
              <a:rPr lang="en-US" dirty="0" smtClean="0"/>
              <a:t> deficits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lstStyle/>
          <a:p>
            <a:r>
              <a:rPr lang="en-US" b="1" dirty="0" smtClean="0">
                <a:solidFill>
                  <a:srgbClr val="FF0000"/>
                </a:solidFill>
              </a:rPr>
              <a:t>Attention</a:t>
            </a:r>
            <a:endParaRPr lang="en-US" b="1" dirty="0">
              <a:solidFill>
                <a:srgbClr val="FF0000"/>
              </a:solidFill>
            </a:endParaRPr>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pPr algn="just">
              <a:buFont typeface="Wingdings" pitchFamily="2" charset="2"/>
              <a:buChar char="Ø"/>
            </a:pPr>
            <a:r>
              <a:rPr lang="en-US" b="1" dirty="0" smtClean="0"/>
              <a:t>Attention</a:t>
            </a:r>
            <a:r>
              <a:rPr lang="en-US" dirty="0" smtClean="0"/>
              <a:t> is a </a:t>
            </a:r>
            <a:r>
              <a:rPr lang="en-US" b="1" dirty="0" smtClean="0">
                <a:solidFill>
                  <a:srgbClr val="FF0000"/>
                </a:solidFill>
              </a:rPr>
              <a:t>filtering job</a:t>
            </a:r>
            <a:r>
              <a:rPr lang="en-US" dirty="0" smtClean="0"/>
              <a:t>, which occurs for all interring data to the cognitive system.</a:t>
            </a:r>
          </a:p>
          <a:p>
            <a:pPr algn="just">
              <a:buFont typeface="Wingdings" pitchFamily="2" charset="2"/>
              <a:buChar char="Ø"/>
            </a:pPr>
            <a:r>
              <a:rPr lang="en-US" dirty="0" smtClean="0"/>
              <a:t>In other words, attention is the </a:t>
            </a:r>
            <a:r>
              <a:rPr lang="en-US" i="1" dirty="0" smtClean="0">
                <a:solidFill>
                  <a:srgbClr val="FF0000"/>
                </a:solidFill>
              </a:rPr>
              <a:t>processing of the more important information</a:t>
            </a:r>
            <a:r>
              <a:rPr lang="en-US" dirty="0" smtClean="0"/>
              <a:t>, and </a:t>
            </a:r>
            <a:r>
              <a:rPr lang="en-US" i="1" dirty="0" smtClean="0">
                <a:solidFill>
                  <a:srgbClr val="FF0000"/>
                </a:solidFill>
              </a:rPr>
              <a:t>prevention of the entrance of the other information</a:t>
            </a:r>
            <a:r>
              <a:rPr lang="en-US" dirty="0" smtClean="0"/>
              <a:t> to the higher level information processing. </a:t>
            </a:r>
          </a:p>
          <a:p>
            <a:pPr algn="just">
              <a:buFont typeface="Wingdings" pitchFamily="2" charset="2"/>
              <a:buChar char="Ø"/>
            </a:pPr>
            <a:r>
              <a:rPr lang="en-US" b="1" dirty="0" smtClean="0"/>
              <a:t>Attention</a:t>
            </a:r>
            <a:r>
              <a:rPr lang="en-US" dirty="0" smtClean="0"/>
              <a:t> is a cognitive construction, which is </a:t>
            </a:r>
            <a:r>
              <a:rPr lang="en-US" dirty="0" smtClean="0">
                <a:solidFill>
                  <a:srgbClr val="00B0F0"/>
                </a:solidFill>
              </a:rPr>
              <a:t>necessary for the adjustment behaviors</a:t>
            </a:r>
            <a:r>
              <a:rPr lang="en-US" dirty="0" smtClean="0"/>
              <a:t>, because </a:t>
            </a:r>
            <a:r>
              <a:rPr lang="en-US" i="1" dirty="0" smtClean="0"/>
              <a:t>attention is necessary for selection</a:t>
            </a:r>
            <a:r>
              <a:rPr lang="en-US" dirty="0" smtClean="0"/>
              <a:t>, and </a:t>
            </a:r>
            <a:r>
              <a:rPr lang="en-US" i="1" dirty="0" smtClean="0"/>
              <a:t>selection is necessary for thinking</a:t>
            </a:r>
            <a:r>
              <a:rPr lang="en-US" dirty="0" smtClean="0"/>
              <a:t>, </a:t>
            </a:r>
            <a:r>
              <a:rPr lang="en-US" i="1" dirty="0" smtClean="0"/>
              <a:t>answering and adjustment behaviors</a:t>
            </a:r>
            <a:r>
              <a:rPr lang="en-US" dirty="0" smtClean="0"/>
              <a:t>.   </a:t>
            </a:r>
          </a:p>
          <a:p>
            <a:pPr algn="just" rtl="1">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8600" y="381000"/>
            <a:ext cx="8686800" cy="914400"/>
          </a:xfrm>
        </p:spPr>
        <p:txBody>
          <a:bodyPr/>
          <a:lstStyle/>
          <a:p>
            <a:r>
              <a:rPr lang="en-US" b="1" dirty="0">
                <a:solidFill>
                  <a:srgbClr val="FF0000"/>
                </a:solidFill>
                <a:latin typeface="Arial" pitchFamily="34" charset="0"/>
              </a:rPr>
              <a:t>What is Attention?</a:t>
            </a:r>
          </a:p>
        </p:txBody>
      </p:sp>
      <p:sp>
        <p:nvSpPr>
          <p:cNvPr id="45059" name="Rectangle 3"/>
          <p:cNvSpPr>
            <a:spLocks noGrp="1" noChangeArrowheads="1"/>
          </p:cNvSpPr>
          <p:nvPr>
            <p:ph idx="1"/>
          </p:nvPr>
        </p:nvSpPr>
        <p:spPr>
          <a:xfrm>
            <a:off x="457200" y="2057400"/>
            <a:ext cx="8229600" cy="4114800"/>
          </a:xfrm>
        </p:spPr>
        <p:txBody>
          <a:bodyPr>
            <a:normAutofit/>
          </a:bodyPr>
          <a:lstStyle/>
          <a:p>
            <a:pPr algn="just">
              <a:buFont typeface="Wingdings" pitchFamily="2" charset="2"/>
              <a:buChar char="Ø"/>
            </a:pPr>
            <a:r>
              <a:rPr lang="en-US" dirty="0"/>
              <a:t>It is more than just </a:t>
            </a:r>
            <a:r>
              <a:rPr lang="en-US" b="1" dirty="0"/>
              <a:t>sensation</a:t>
            </a:r>
            <a:r>
              <a:rPr lang="en-US" dirty="0"/>
              <a:t> and </a:t>
            </a:r>
            <a:r>
              <a:rPr lang="en-US" b="1" dirty="0" smtClean="0"/>
              <a:t>perception</a:t>
            </a:r>
            <a:endParaRPr lang="en-US" b="1" dirty="0"/>
          </a:p>
          <a:p>
            <a:pPr algn="just">
              <a:buFont typeface="Wingdings" pitchFamily="2" charset="2"/>
              <a:buChar char="Ø"/>
            </a:pPr>
            <a:r>
              <a:rPr lang="en-US" dirty="0">
                <a:solidFill>
                  <a:srgbClr val="FF0000"/>
                </a:solidFill>
              </a:rPr>
              <a:t>Attention and arousal are not synonymous</a:t>
            </a:r>
          </a:p>
          <a:p>
            <a:pPr algn="just">
              <a:buFont typeface="Wingdings" pitchFamily="2" charset="2"/>
              <a:buChar char="Ø"/>
            </a:pPr>
            <a:r>
              <a:rPr lang="en-US" dirty="0"/>
              <a:t>There can be </a:t>
            </a:r>
            <a:r>
              <a:rPr lang="en-US" dirty="0" err="1"/>
              <a:t>attentional</a:t>
            </a:r>
            <a:r>
              <a:rPr lang="en-US" dirty="0"/>
              <a:t> deficits in perfectly awake individuals</a:t>
            </a:r>
          </a:p>
          <a:p>
            <a:pPr algn="just">
              <a:buFont typeface="Wingdings" pitchFamily="2" charset="2"/>
              <a:buChar char="Ø"/>
            </a:pPr>
            <a:r>
              <a:rPr lang="en-US" dirty="0"/>
              <a:t>Extreme arousal (as in </a:t>
            </a:r>
            <a:r>
              <a:rPr lang="en-US" dirty="0" smtClean="0"/>
              <a:t>pain) </a:t>
            </a:r>
            <a:r>
              <a:rPr lang="en-US" dirty="0"/>
              <a:t>may impair the flexibility of attention</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utoUpdateAnimBg="0"/>
      <p:bldP spid="4505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Different aspects of Attention</a:t>
            </a:r>
            <a:endParaRPr lang="en-US" b="1"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Voluntary or in voluntary </a:t>
            </a:r>
          </a:p>
          <a:p>
            <a:pPr>
              <a:buFont typeface="Wingdings" pitchFamily="2" charset="2"/>
              <a:buChar char="Ø"/>
            </a:pPr>
            <a:r>
              <a:rPr lang="en-US" dirty="0" smtClean="0"/>
              <a:t>With motion or without it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Dimensions of attention </a:t>
            </a:r>
            <a:endParaRPr lang="en-US" b="1"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Top down (</a:t>
            </a:r>
            <a:r>
              <a:rPr lang="en-US" dirty="0" smtClean="0">
                <a:solidFill>
                  <a:srgbClr val="FF0000"/>
                </a:solidFill>
              </a:rPr>
              <a:t>voluntary</a:t>
            </a:r>
            <a:r>
              <a:rPr lang="en-US" dirty="0" smtClean="0"/>
              <a:t>) attention</a:t>
            </a:r>
          </a:p>
          <a:p>
            <a:pPr>
              <a:buNone/>
            </a:pPr>
            <a:endParaRPr lang="en-US" dirty="0" smtClean="0"/>
          </a:p>
          <a:p>
            <a:pPr>
              <a:buFont typeface="Wingdings" pitchFamily="2" charset="2"/>
              <a:buChar char="Ø"/>
            </a:pPr>
            <a:r>
              <a:rPr lang="en-US" dirty="0" smtClean="0"/>
              <a:t>Bottom up (</a:t>
            </a:r>
            <a:r>
              <a:rPr lang="en-US" dirty="0" smtClean="0">
                <a:solidFill>
                  <a:srgbClr val="FF0000"/>
                </a:solidFill>
              </a:rPr>
              <a:t>involuntary</a:t>
            </a:r>
            <a:r>
              <a:rPr lang="en-US" dirty="0" smtClean="0"/>
              <a:t>) attention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One other aspect of attention</a:t>
            </a:r>
            <a:endParaRPr lang="en-US" b="1"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Overt (explicit) attention</a:t>
            </a:r>
          </a:p>
          <a:p>
            <a:pPr>
              <a:buNone/>
            </a:pPr>
            <a:endParaRPr lang="en-US" dirty="0" smtClean="0"/>
          </a:p>
          <a:p>
            <a:pPr>
              <a:buFont typeface="Wingdings" pitchFamily="2" charset="2"/>
              <a:buChar char="Ø"/>
            </a:pPr>
            <a:r>
              <a:rPr lang="en-US" dirty="0" smtClean="0"/>
              <a:t>Covert (implicit) attention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de-CH" b="1" dirty="0">
                <a:solidFill>
                  <a:srgbClr val="FF0000"/>
                </a:solidFill>
              </a:rPr>
              <a:t>Overt attention</a:t>
            </a:r>
            <a:endParaRPr lang="de-CH" sz="1800" b="1" dirty="0">
              <a:solidFill>
                <a:srgbClr val="FF0000"/>
              </a:solidFill>
            </a:endParaRPr>
          </a:p>
        </p:txBody>
      </p:sp>
      <p:sp>
        <p:nvSpPr>
          <p:cNvPr id="9220" name="Rectangle 4"/>
          <p:cNvSpPr>
            <a:spLocks noGrp="1" noChangeArrowheads="1"/>
          </p:cNvSpPr>
          <p:nvPr>
            <p:ph type="body" sz="half" idx="2"/>
          </p:nvPr>
        </p:nvSpPr>
        <p:spPr/>
        <p:txBody>
          <a:bodyPr/>
          <a:lstStyle/>
          <a:p>
            <a:r>
              <a:rPr lang="de-CH" sz="2400">
                <a:latin typeface="Comic Sans MS" pitchFamily="66" charset="0"/>
              </a:rPr>
              <a:t>Movements of the eyes allow selective aquisition of visual signals.</a:t>
            </a:r>
          </a:p>
          <a:p>
            <a:r>
              <a:rPr lang="de-CH" sz="2400">
                <a:latin typeface="Comic Sans MS" pitchFamily="66" charset="0"/>
              </a:rPr>
              <a:t>Other sensory organs equally allow selective capturing of environmental signals.</a:t>
            </a:r>
          </a:p>
        </p:txBody>
      </p:sp>
      <p:pic>
        <p:nvPicPr>
          <p:cNvPr id="9226" name="Picture 10" descr="whereswaldo.jpg                                                00007C40Macintosh HD                   B8A54BF3:"/>
          <p:cNvPicPr>
            <a:picLocks noChangeAspect="1" noChangeArrowheads="1"/>
          </p:cNvPicPr>
          <p:nvPr/>
        </p:nvPicPr>
        <p:blipFill>
          <a:blip r:embed="rId2"/>
          <a:srcRect/>
          <a:stretch>
            <a:fillRect/>
          </a:stretch>
        </p:blipFill>
        <p:spPr bwMode="auto">
          <a:xfrm>
            <a:off x="762000" y="3200400"/>
            <a:ext cx="3810000" cy="2851150"/>
          </a:xfrm>
          <a:prstGeom prst="rect">
            <a:avLst/>
          </a:prstGeom>
          <a:noFill/>
        </p:spPr>
      </p:pic>
      <p:pic>
        <p:nvPicPr>
          <p:cNvPr id="9228" name="Picture 12" descr="antilope.jpg                                                   00007C40Macintosh HD                   B8A54BF3:"/>
          <p:cNvPicPr>
            <a:picLocks noChangeAspect="1" noChangeArrowheads="1"/>
          </p:cNvPicPr>
          <p:nvPr/>
        </p:nvPicPr>
        <p:blipFill>
          <a:blip r:embed="rId3"/>
          <a:srcRect/>
          <a:stretch>
            <a:fillRect/>
          </a:stretch>
        </p:blipFill>
        <p:spPr bwMode="auto">
          <a:xfrm>
            <a:off x="381000" y="1600200"/>
            <a:ext cx="3810000" cy="2498725"/>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B6CB6694-3D23-4024-8E5C-6A5546026E5D}" type="slidenum">
              <a:rPr lang="de-CH" smtClean="0"/>
              <a:pPr/>
              <a:t>19</a:t>
            </a:fld>
            <a:endParaRPr lang="de-CH"/>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Review of Last Session </a:t>
            </a:r>
            <a:endParaRPr lang="en-US" dirty="0">
              <a:solidFill>
                <a:srgbClr val="FF0000"/>
              </a:solidFill>
            </a:endParaRPr>
          </a:p>
        </p:txBody>
      </p:sp>
      <p:sp>
        <p:nvSpPr>
          <p:cNvPr id="3" name="Content Placeholder 2"/>
          <p:cNvSpPr>
            <a:spLocks noGrp="1"/>
          </p:cNvSpPr>
          <p:nvPr>
            <p:ph idx="1"/>
          </p:nvPr>
        </p:nvSpPr>
        <p:spPr/>
        <p:txBody>
          <a:bodyPr/>
          <a:lstStyle/>
          <a:p>
            <a:r>
              <a:rPr lang="en-US" dirty="0" smtClean="0"/>
              <a:t>Cognitive neuroscience</a:t>
            </a:r>
          </a:p>
          <a:p>
            <a:r>
              <a:rPr lang="en-US" dirty="0" smtClean="0"/>
              <a:t>Frontal lobe</a:t>
            </a:r>
          </a:p>
          <a:p>
            <a:r>
              <a:rPr lang="en-US" smtClean="0"/>
              <a:t>Prefrontal cortex</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288048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noChangeArrowheads="1"/>
          </p:cNvSpPr>
          <p:nvPr>
            <p:ph type="title"/>
          </p:nvPr>
        </p:nvSpPr>
        <p:spPr/>
        <p:txBody>
          <a:bodyPr/>
          <a:lstStyle/>
          <a:p>
            <a:r>
              <a:rPr lang="de-CH" b="1" dirty="0">
                <a:solidFill>
                  <a:srgbClr val="FF0000"/>
                </a:solidFill>
              </a:rPr>
              <a:t>Covert attention</a:t>
            </a:r>
          </a:p>
        </p:txBody>
      </p:sp>
      <p:pic>
        <p:nvPicPr>
          <p:cNvPr id="57348" name="Picture 1028"/>
          <p:cNvPicPr>
            <a:picLocks noChangeAspect="1" noChangeArrowheads="1"/>
          </p:cNvPicPr>
          <p:nvPr/>
        </p:nvPicPr>
        <p:blipFill>
          <a:blip r:embed="rId2"/>
          <a:srcRect/>
          <a:stretch>
            <a:fillRect/>
          </a:stretch>
        </p:blipFill>
        <p:spPr bwMode="auto">
          <a:xfrm>
            <a:off x="381000" y="2133600"/>
            <a:ext cx="8534400" cy="363061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2400" y="228600"/>
            <a:ext cx="8686800" cy="1219200"/>
          </a:xfrm>
        </p:spPr>
        <p:txBody>
          <a:bodyPr/>
          <a:lstStyle/>
          <a:p>
            <a:r>
              <a:rPr lang="en-US" b="1" dirty="0">
                <a:solidFill>
                  <a:srgbClr val="FF0000"/>
                </a:solidFill>
                <a:latin typeface="+mn-lt"/>
              </a:rPr>
              <a:t>Types of Attention</a:t>
            </a:r>
          </a:p>
        </p:txBody>
      </p:sp>
      <p:sp>
        <p:nvSpPr>
          <p:cNvPr id="49155" name="Rectangle 3"/>
          <p:cNvSpPr>
            <a:spLocks noGrp="1" noChangeArrowheads="1"/>
          </p:cNvSpPr>
          <p:nvPr>
            <p:ph idx="1"/>
          </p:nvPr>
        </p:nvSpPr>
        <p:spPr>
          <a:xfrm>
            <a:off x="457200" y="1828799"/>
            <a:ext cx="8497888" cy="4922519"/>
          </a:xfrm>
        </p:spPr>
        <p:txBody>
          <a:bodyPr>
            <a:noAutofit/>
          </a:bodyPr>
          <a:lstStyle/>
          <a:p>
            <a:pPr marL="533400" indent="-533400" algn="just">
              <a:lnSpc>
                <a:spcPct val="80000"/>
              </a:lnSpc>
              <a:buFont typeface="Wingdings" pitchFamily="2" charset="2"/>
              <a:buAutoNum type="arabicPeriod"/>
            </a:pPr>
            <a:r>
              <a:rPr lang="en-US" b="1" u="sng" dirty="0"/>
              <a:t>Alertness and arousal</a:t>
            </a:r>
            <a:r>
              <a:rPr lang="en-US" dirty="0"/>
              <a:t> – </a:t>
            </a:r>
            <a:r>
              <a:rPr lang="en-US" dirty="0">
                <a:solidFill>
                  <a:srgbClr val="FF0000"/>
                </a:solidFill>
              </a:rPr>
              <a:t>the </a:t>
            </a:r>
            <a:r>
              <a:rPr lang="en-US" b="1" dirty="0">
                <a:solidFill>
                  <a:srgbClr val="FF0000"/>
                </a:solidFill>
              </a:rPr>
              <a:t>basic aspects of attention </a:t>
            </a:r>
            <a:r>
              <a:rPr lang="en-US" dirty="0"/>
              <a:t>that</a:t>
            </a:r>
            <a:r>
              <a:rPr lang="en-US" dirty="0">
                <a:solidFill>
                  <a:srgbClr val="FF0000"/>
                </a:solidFill>
              </a:rPr>
              <a:t> </a:t>
            </a:r>
            <a:r>
              <a:rPr lang="en-US" dirty="0">
                <a:solidFill>
                  <a:srgbClr val="00B0F0"/>
                </a:solidFill>
              </a:rPr>
              <a:t>enable a person to extract information from the environment or to select a particular response </a:t>
            </a:r>
            <a:r>
              <a:rPr lang="en-US" dirty="0"/>
              <a:t>(coma </a:t>
            </a:r>
            <a:r>
              <a:rPr lang="en-US" dirty="0">
                <a:sym typeface="Wingdings" pitchFamily="2" charset="2"/>
              </a:rPr>
              <a:t> full alertness)</a:t>
            </a:r>
            <a:endParaRPr lang="en-US" dirty="0"/>
          </a:p>
          <a:p>
            <a:pPr marL="533400" indent="-533400" algn="just">
              <a:lnSpc>
                <a:spcPct val="80000"/>
              </a:lnSpc>
              <a:buFont typeface="Wingdings" pitchFamily="2" charset="2"/>
              <a:buAutoNum type="arabicPeriod"/>
            </a:pPr>
            <a:r>
              <a:rPr lang="en-US" b="1" u="sng" dirty="0"/>
              <a:t>Vigilance</a:t>
            </a:r>
            <a:r>
              <a:rPr lang="en-US" dirty="0"/>
              <a:t> (</a:t>
            </a:r>
            <a:r>
              <a:rPr lang="en-US" b="1" dirty="0">
                <a:solidFill>
                  <a:srgbClr val="FF0000"/>
                </a:solidFill>
              </a:rPr>
              <a:t>sustained attention</a:t>
            </a:r>
            <a:r>
              <a:rPr lang="en-US" dirty="0"/>
              <a:t>) – the ability to sustain alertness (monitor an </a:t>
            </a:r>
            <a:r>
              <a:rPr lang="en-US" dirty="0" smtClean="0"/>
              <a:t>event </a:t>
            </a:r>
            <a:r>
              <a:rPr lang="en-US" dirty="0"/>
              <a:t>or stimulus) continuously </a:t>
            </a:r>
            <a:r>
              <a:rPr lang="en-US" dirty="0" smtClean="0"/>
              <a:t>(</a:t>
            </a:r>
            <a:r>
              <a:rPr lang="en-US" dirty="0" smtClean="0">
                <a:solidFill>
                  <a:srgbClr val="00B0F0"/>
                </a:solidFill>
              </a:rPr>
              <a:t>impairs in ADHD subjects</a:t>
            </a:r>
            <a:r>
              <a:rPr lang="en-US" dirty="0" smtClean="0"/>
              <a:t>)</a:t>
            </a:r>
            <a:endParaRPr lang="en-US" dirty="0"/>
          </a:p>
          <a:p>
            <a:pPr marL="533400" indent="-533400" algn="just">
              <a:lnSpc>
                <a:spcPct val="80000"/>
              </a:lnSpc>
              <a:buFont typeface="Wingdings" pitchFamily="2" charset="2"/>
              <a:buAutoNum type="arabicPeriod"/>
            </a:pPr>
            <a:r>
              <a:rPr lang="en-US" b="1" u="sng" dirty="0"/>
              <a:t>Selective attention</a:t>
            </a:r>
            <a:r>
              <a:rPr lang="en-US" dirty="0"/>
              <a:t> – ability to scan events/stimuli and pick out the ones that are </a:t>
            </a:r>
            <a:r>
              <a:rPr lang="en-US" dirty="0" smtClean="0"/>
              <a:t>relevant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533400"/>
            <a:ext cx="7772400" cy="381000"/>
          </a:xfrm>
        </p:spPr>
        <p:txBody>
          <a:bodyPr>
            <a:normAutofit fontScale="90000"/>
          </a:bodyPr>
          <a:lstStyle/>
          <a:p>
            <a:pPr eaLnBrk="1" hangingPunct="1"/>
            <a:r>
              <a:rPr lang="en-US" sz="5100" b="1" dirty="0" smtClean="0">
                <a:solidFill>
                  <a:srgbClr val="FF0000"/>
                </a:solidFill>
              </a:rPr>
              <a:t>Selective Attention</a:t>
            </a:r>
          </a:p>
        </p:txBody>
      </p:sp>
      <p:sp>
        <p:nvSpPr>
          <p:cNvPr id="20483" name="Rectangle 3"/>
          <p:cNvSpPr>
            <a:spLocks noGrp="1" noChangeArrowheads="1"/>
          </p:cNvSpPr>
          <p:nvPr>
            <p:ph idx="1"/>
          </p:nvPr>
        </p:nvSpPr>
        <p:spPr>
          <a:xfrm>
            <a:off x="685800" y="1447800"/>
            <a:ext cx="7772400" cy="4572000"/>
          </a:xfrm>
        </p:spPr>
        <p:txBody>
          <a:bodyPr/>
          <a:lstStyle/>
          <a:p>
            <a:pPr algn="just" eaLnBrk="1" hangingPunct="1">
              <a:spcBef>
                <a:spcPct val="30000"/>
              </a:spcBef>
              <a:buFont typeface="Wingdings" pitchFamily="2" charset="2"/>
              <a:buChar char="v"/>
            </a:pPr>
            <a:r>
              <a:rPr lang="en-US" sz="3800" dirty="0" smtClean="0"/>
              <a:t>Ability to </a:t>
            </a:r>
            <a:r>
              <a:rPr lang="en-US" sz="3800" b="1" dirty="0" smtClean="0">
                <a:solidFill>
                  <a:srgbClr val="FF0000"/>
                </a:solidFill>
              </a:rPr>
              <a:t>focus on one message </a:t>
            </a:r>
            <a:r>
              <a:rPr lang="en-US" sz="3800" dirty="0" smtClean="0"/>
              <a:t>and </a:t>
            </a:r>
            <a:r>
              <a:rPr lang="en-US" sz="3800" b="1" dirty="0" smtClean="0">
                <a:solidFill>
                  <a:srgbClr val="FF0000"/>
                </a:solidFill>
              </a:rPr>
              <a:t>ignore all others</a:t>
            </a:r>
          </a:p>
          <a:p>
            <a:pPr lvl="1" algn="just" eaLnBrk="1" hangingPunct="1">
              <a:spcBef>
                <a:spcPct val="30000"/>
              </a:spcBef>
              <a:buFont typeface="Wingdings" pitchFamily="2" charset="2"/>
              <a:buChar char="q"/>
            </a:pPr>
            <a:r>
              <a:rPr lang="en-US" sz="3400" dirty="0" smtClean="0"/>
              <a:t>Research method: dichotic listening</a:t>
            </a:r>
          </a:p>
          <a:p>
            <a:pPr lvl="2" algn="just" eaLnBrk="1" hangingPunct="1">
              <a:spcBef>
                <a:spcPct val="30000"/>
              </a:spcBef>
              <a:buFont typeface="Wingdings" pitchFamily="2" charset="2"/>
              <a:buChar char="§"/>
            </a:pPr>
            <a:r>
              <a:rPr lang="en-US" sz="3000" dirty="0" smtClean="0"/>
              <a:t>One message is presented to the left ear and another to the right ear</a:t>
            </a:r>
          </a:p>
          <a:p>
            <a:pPr lvl="2" algn="just" eaLnBrk="1" hangingPunct="1">
              <a:spcBef>
                <a:spcPct val="30000"/>
              </a:spcBef>
              <a:buFont typeface="Wingdings" pitchFamily="2" charset="2"/>
              <a:buChar char="§"/>
            </a:pPr>
            <a:r>
              <a:rPr lang="en-US" sz="3000" dirty="0" smtClean="0"/>
              <a:t>Participant “shadows” one message to ensure he is attending to that message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838200"/>
            <a:ext cx="7772400" cy="381000"/>
          </a:xfrm>
        </p:spPr>
        <p:txBody>
          <a:bodyPr>
            <a:normAutofit fontScale="90000"/>
          </a:bodyPr>
          <a:lstStyle/>
          <a:p>
            <a:pPr eaLnBrk="1" hangingPunct="1"/>
            <a:r>
              <a:rPr lang="en-US" sz="5100" b="1" dirty="0" smtClean="0">
                <a:solidFill>
                  <a:srgbClr val="FF0000"/>
                </a:solidFill>
              </a:rPr>
              <a:t>Selective Attention</a:t>
            </a:r>
          </a:p>
        </p:txBody>
      </p:sp>
      <p:sp>
        <p:nvSpPr>
          <p:cNvPr id="22531" name="Rectangle 3"/>
          <p:cNvSpPr>
            <a:spLocks noGrp="1" noChangeArrowheads="1"/>
          </p:cNvSpPr>
          <p:nvPr>
            <p:ph idx="1"/>
          </p:nvPr>
        </p:nvSpPr>
        <p:spPr>
          <a:xfrm>
            <a:off x="685800" y="1447800"/>
            <a:ext cx="7772400" cy="4572000"/>
          </a:xfrm>
        </p:spPr>
        <p:txBody>
          <a:bodyPr/>
          <a:lstStyle/>
          <a:p>
            <a:pPr eaLnBrk="1" hangingPunct="1">
              <a:spcBef>
                <a:spcPct val="30000"/>
              </a:spcBef>
              <a:buFont typeface="Wingdings" pitchFamily="2" charset="2"/>
              <a:buChar char="v"/>
            </a:pPr>
            <a:r>
              <a:rPr lang="en-US" sz="3800" dirty="0" smtClean="0"/>
              <a:t>Results of dichotic listening</a:t>
            </a:r>
          </a:p>
          <a:p>
            <a:pPr lvl="1" algn="just" eaLnBrk="1" hangingPunct="1">
              <a:spcBef>
                <a:spcPct val="30000"/>
              </a:spcBef>
              <a:buFont typeface="Wingdings" pitchFamily="2" charset="2"/>
              <a:buChar char="q"/>
            </a:pPr>
            <a:r>
              <a:rPr lang="en-US" sz="3400" dirty="0" smtClean="0"/>
              <a:t>Participants could not report the content of the message in unattended ear</a:t>
            </a:r>
          </a:p>
          <a:p>
            <a:pPr lvl="1" eaLnBrk="1" hangingPunct="1">
              <a:spcBef>
                <a:spcPct val="30000"/>
              </a:spcBef>
            </a:pPr>
            <a:endParaRPr lang="en-US" sz="3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Mode of attention</a:t>
            </a:r>
            <a:endParaRPr lang="en-US" b="1"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Shifting attention	</a:t>
            </a:r>
          </a:p>
          <a:p>
            <a:pPr>
              <a:buFont typeface="Wingdings" pitchFamily="2" charset="2"/>
              <a:buChar char="Ø"/>
            </a:pPr>
            <a:r>
              <a:rPr lang="en-US" dirty="0" smtClean="0"/>
              <a:t>Sustain or transient attention	</a:t>
            </a:r>
          </a:p>
          <a:p>
            <a:pPr>
              <a:buFont typeface="Wingdings" pitchFamily="2" charset="2"/>
              <a:buChar char="Ø"/>
            </a:pPr>
            <a:r>
              <a:rPr lang="en-US" dirty="0" smtClean="0"/>
              <a:t>Focused or divided attention</a:t>
            </a:r>
          </a:p>
          <a:p>
            <a:pPr>
              <a:buFont typeface="Wingdings" pitchFamily="2" charset="2"/>
              <a:buChar char="Ø"/>
            </a:pPr>
            <a:r>
              <a:rPr lang="en-US" dirty="0" err="1" smtClean="0"/>
              <a:t>Conflictual</a:t>
            </a:r>
            <a:r>
              <a:rPr lang="en-US" dirty="0" smtClean="0"/>
              <a:t> attention</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0000"/>
                </a:solidFill>
              </a:rPr>
              <a:t>Modality of attention</a:t>
            </a:r>
            <a:endParaRPr lang="en-US" b="1"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err="1" smtClean="0"/>
              <a:t>Visuspacial</a:t>
            </a:r>
            <a:r>
              <a:rPr lang="en-US" dirty="0" smtClean="0"/>
              <a:t> attention</a:t>
            </a:r>
          </a:p>
          <a:p>
            <a:pPr>
              <a:buNone/>
            </a:pPr>
            <a:endParaRPr lang="en-US" dirty="0" smtClean="0"/>
          </a:p>
          <a:p>
            <a:pPr>
              <a:buFont typeface="Wingdings" pitchFamily="2" charset="2"/>
              <a:buChar char="Ø"/>
            </a:pPr>
            <a:r>
              <a:rPr lang="en-US" dirty="0" smtClean="0"/>
              <a:t>Verbal attention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Bases of selection and filtering</a:t>
            </a:r>
            <a:endParaRPr lang="en-US" b="1" dirty="0">
              <a:solidFill>
                <a:srgbClr val="FF0000"/>
              </a:solidFill>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t>Location</a:t>
            </a:r>
          </a:p>
          <a:p>
            <a:pPr>
              <a:buFont typeface="Wingdings" pitchFamily="2" charset="2"/>
              <a:buChar char="Ø"/>
            </a:pPr>
            <a:r>
              <a:rPr lang="en-US" dirty="0" smtClean="0"/>
              <a:t>Feature</a:t>
            </a:r>
          </a:p>
          <a:p>
            <a:pPr>
              <a:buFont typeface="Wingdings" pitchFamily="2" charset="2"/>
              <a:buChar char="Ø"/>
            </a:pPr>
            <a:r>
              <a:rPr lang="en-US" dirty="0" smtClean="0"/>
              <a:t>Object</a:t>
            </a:r>
          </a:p>
          <a:p>
            <a:pPr>
              <a:buFont typeface="Wingdings" pitchFamily="2" charset="2"/>
              <a:buChar char="Ø"/>
            </a:pPr>
            <a:r>
              <a:rPr lang="en-US" dirty="0" err="1" smtClean="0"/>
              <a:t>Attentional</a:t>
            </a:r>
            <a:r>
              <a:rPr lang="en-US" dirty="0" smtClean="0"/>
              <a:t> set (</a:t>
            </a:r>
            <a:r>
              <a:rPr lang="en-US" dirty="0" err="1" smtClean="0"/>
              <a:t>wcst</a:t>
            </a:r>
            <a:r>
              <a:rPr lang="en-US" dirty="0" smtClean="0"/>
              <a:t>)</a:t>
            </a:r>
          </a:p>
          <a:p>
            <a:pPr>
              <a:buFont typeface="Wingdings" pitchFamily="2" charset="2"/>
              <a:buChar char="Ø"/>
            </a:pPr>
            <a:r>
              <a:rPr lang="en-US" dirty="0" smtClean="0"/>
              <a:t>Time (novelty)</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Attention</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Terminology and definitions</a:t>
            </a:r>
          </a:p>
          <a:p>
            <a:pPr>
              <a:buFont typeface="Wingdings" pitchFamily="2" charset="2"/>
              <a:buChar char="Ø"/>
            </a:pPr>
            <a:r>
              <a:rPr lang="en-US" b="1" dirty="0" smtClean="0">
                <a:solidFill>
                  <a:srgbClr val="FF0000"/>
                </a:solidFill>
              </a:rPr>
              <a:t>Theories and models</a:t>
            </a:r>
          </a:p>
          <a:p>
            <a:pPr>
              <a:buFont typeface="Wingdings" pitchFamily="2" charset="2"/>
              <a:buChar char="Ø"/>
            </a:pPr>
            <a:r>
              <a:rPr lang="en-US" dirty="0" smtClean="0"/>
              <a:t>Neural bases of attention</a:t>
            </a:r>
          </a:p>
          <a:p>
            <a:pPr marL="571500" indent="-571500">
              <a:buFont typeface="+mj-lt"/>
              <a:buAutoNum type="romanUcPeriod"/>
            </a:pPr>
            <a:r>
              <a:rPr lang="en-US" dirty="0" smtClean="0"/>
              <a:t>Neural circuits of attention</a:t>
            </a:r>
          </a:p>
          <a:p>
            <a:pPr marL="571500" indent="-571500">
              <a:buFont typeface="+mj-lt"/>
              <a:buAutoNum type="romanUcPeriod"/>
            </a:pPr>
            <a:r>
              <a:rPr lang="en-US" dirty="0" smtClean="0"/>
              <a:t>Neurotransmission in </a:t>
            </a:r>
            <a:r>
              <a:rPr lang="en-US" dirty="0" err="1" smtClean="0"/>
              <a:t>attentional</a:t>
            </a:r>
            <a:r>
              <a:rPr lang="en-US" dirty="0" smtClean="0"/>
              <a:t> system</a:t>
            </a:r>
          </a:p>
          <a:p>
            <a:pPr marL="571500" indent="-571500">
              <a:buFont typeface="Wingdings" pitchFamily="2" charset="2"/>
              <a:buChar char="Ø"/>
            </a:pPr>
            <a:r>
              <a:rPr lang="en-US" dirty="0" smtClean="0"/>
              <a:t>Neuropsychology of attention</a:t>
            </a:r>
          </a:p>
          <a:p>
            <a:pPr marL="571500" indent="-571500">
              <a:buFont typeface="Wingdings" pitchFamily="2" charset="2"/>
              <a:buChar char="Ø"/>
            </a:pPr>
            <a:r>
              <a:rPr lang="en-US" dirty="0" smtClean="0"/>
              <a:t>Clinical complications of attention</a:t>
            </a:r>
          </a:p>
          <a:p>
            <a:pPr marL="571500" indent="-571500">
              <a:buFont typeface="Wingdings" pitchFamily="2" charset="2"/>
              <a:buChar char="Ø"/>
            </a:pPr>
            <a:r>
              <a:rPr lang="en-US" dirty="0" smtClean="0"/>
              <a:t>Cognitive rehabilitation of </a:t>
            </a:r>
            <a:r>
              <a:rPr lang="en-US" dirty="0" err="1" smtClean="0"/>
              <a:t>attentional</a:t>
            </a:r>
            <a:r>
              <a:rPr lang="en-US" dirty="0" smtClean="0"/>
              <a:t> deficits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685800" y="585788"/>
            <a:ext cx="7772400" cy="769441"/>
          </a:xfrm>
          <a:ln/>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rPr>
              <a:t>Models of </a:t>
            </a:r>
            <a:r>
              <a:rPr lang="en-GB" b="1" dirty="0" smtClean="0">
                <a:solidFill>
                  <a:srgbClr val="FF0000"/>
                </a:solidFill>
              </a:rPr>
              <a:t>Attention</a:t>
            </a:r>
            <a:endParaRPr lang="en-GB" sz="2800" b="1" dirty="0">
              <a:solidFill>
                <a:srgbClr val="FF0000"/>
              </a:solidFill>
            </a:endParaRPr>
          </a:p>
        </p:txBody>
      </p:sp>
      <p:sp>
        <p:nvSpPr>
          <p:cNvPr id="6146" name="Rectangle 2"/>
          <p:cNvSpPr>
            <a:spLocks noGrp="1" noChangeArrowheads="1"/>
          </p:cNvSpPr>
          <p:nvPr>
            <p:ph idx="1"/>
          </p:nvPr>
        </p:nvSpPr>
        <p:spPr>
          <a:xfrm>
            <a:off x="685800" y="1981200"/>
            <a:ext cx="7772400" cy="4114800"/>
          </a:xfrm>
          <a:ln/>
        </p:spPr>
        <p:txBody>
          <a:bodyPr>
            <a:spAutoFit/>
          </a:bodyPr>
          <a:lstStyle/>
          <a:p>
            <a:pPr>
              <a:lnSpc>
                <a:spcPct val="100000"/>
              </a:lnSpc>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Selection Models: Bottlenecks</a:t>
            </a:r>
          </a:p>
          <a:p>
            <a:pPr lvl="1">
              <a:lnSpc>
                <a:spcPct val="100000"/>
              </a:lnSpc>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t>Early Selection: Filter</a:t>
            </a:r>
          </a:p>
          <a:p>
            <a:pPr lvl="1">
              <a:lnSpc>
                <a:spcPct val="100000"/>
              </a:lnSpc>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t>Early Selection: Attenuation</a:t>
            </a:r>
          </a:p>
          <a:p>
            <a:pPr lvl="1">
              <a:lnSpc>
                <a:spcPct val="100000"/>
              </a:lnSpc>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t>Late Selection</a:t>
            </a:r>
          </a:p>
          <a:p>
            <a:pPr>
              <a:lnSpc>
                <a:spcPct val="100000"/>
              </a:lnSpc>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Capacity Models: Pools of Resources</a:t>
            </a:r>
          </a:p>
          <a:p>
            <a:pPr lvl="1">
              <a:lnSpc>
                <a:spcPct val="100000"/>
              </a:lnSpc>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t>Also applicable to complex tasks</a:t>
            </a:r>
          </a:p>
          <a:p>
            <a:pPr>
              <a:lnSpc>
                <a:spcPct val="100000"/>
              </a:lnSpc>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Feature Integration Theory: Glue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838200"/>
            <a:ext cx="7772400" cy="381000"/>
          </a:xfrm>
        </p:spPr>
        <p:txBody>
          <a:bodyPr>
            <a:normAutofit fontScale="90000"/>
          </a:bodyPr>
          <a:lstStyle/>
          <a:p>
            <a:pPr eaLnBrk="1" hangingPunct="1"/>
            <a:r>
              <a:rPr lang="en-US" sz="5100" b="1" dirty="0" smtClean="0">
                <a:solidFill>
                  <a:srgbClr val="FF0000"/>
                </a:solidFill>
              </a:rPr>
              <a:t>Broadbent’s Filter Model</a:t>
            </a:r>
          </a:p>
        </p:txBody>
      </p:sp>
      <p:sp>
        <p:nvSpPr>
          <p:cNvPr id="27651" name="Rectangle 3"/>
          <p:cNvSpPr>
            <a:spLocks noGrp="1" noChangeArrowheads="1"/>
          </p:cNvSpPr>
          <p:nvPr>
            <p:ph idx="1"/>
          </p:nvPr>
        </p:nvSpPr>
        <p:spPr>
          <a:xfrm>
            <a:off x="685800" y="1447800"/>
            <a:ext cx="7772400" cy="4572000"/>
          </a:xfrm>
        </p:spPr>
        <p:txBody>
          <a:bodyPr/>
          <a:lstStyle/>
          <a:p>
            <a:pPr eaLnBrk="1" hangingPunct="1">
              <a:spcBef>
                <a:spcPct val="30000"/>
              </a:spcBef>
              <a:buFont typeface="Wingdings" pitchFamily="2" charset="2"/>
              <a:buChar char="q"/>
            </a:pPr>
            <a:r>
              <a:rPr lang="en-US" sz="3800" dirty="0" smtClean="0"/>
              <a:t>Early-selection model</a:t>
            </a:r>
          </a:p>
          <a:p>
            <a:pPr lvl="1" eaLnBrk="1" hangingPunct="1">
              <a:spcBef>
                <a:spcPct val="30000"/>
              </a:spcBef>
              <a:buFont typeface="Wingdings" pitchFamily="2" charset="2"/>
              <a:buChar char="§"/>
            </a:pPr>
            <a:r>
              <a:rPr lang="en-US" sz="3400" dirty="0" smtClean="0"/>
              <a:t>Filters message </a:t>
            </a:r>
            <a:r>
              <a:rPr lang="en-US" sz="3400" b="1" i="1" dirty="0" smtClean="0"/>
              <a:t>before</a:t>
            </a:r>
            <a:r>
              <a:rPr lang="en-US" sz="3400" dirty="0" smtClean="0"/>
              <a:t> incoming information is analyzed for meaning</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0000"/>
                </a:solidFill>
              </a:rPr>
              <a:t>Cognitive Neuroscience</a:t>
            </a:r>
            <a:endParaRPr lang="en-US" dirty="0">
              <a:solidFill>
                <a:srgbClr val="FF0000"/>
              </a:solidFill>
            </a:endParaRPr>
          </a:p>
        </p:txBody>
      </p:sp>
      <p:sp>
        <p:nvSpPr>
          <p:cNvPr id="3" name="Content Placeholder 2"/>
          <p:cNvSpPr>
            <a:spLocks noGrp="1"/>
          </p:cNvSpPr>
          <p:nvPr>
            <p:ph idx="1"/>
          </p:nvPr>
        </p:nvSpPr>
        <p:spPr>
          <a:xfrm>
            <a:off x="457200" y="1600201"/>
            <a:ext cx="8229600" cy="5151118"/>
          </a:xfrm>
        </p:spPr>
        <p:txBody>
          <a:bodyPr>
            <a:normAutofit fontScale="92500" lnSpcReduction="20000"/>
          </a:bodyPr>
          <a:lstStyle/>
          <a:p>
            <a:pPr algn="just"/>
            <a:r>
              <a:rPr lang="en-US" b="1" dirty="0" smtClean="0">
                <a:solidFill>
                  <a:srgbClr val="FF0000"/>
                </a:solidFill>
              </a:rPr>
              <a:t>Cognitive neuroscience is the knowledge of investigating brain and its functions.</a:t>
            </a:r>
          </a:p>
          <a:p>
            <a:pPr marL="118872" indent="0" algn="just">
              <a:buNone/>
            </a:pPr>
            <a:endParaRPr lang="en-US" b="1" dirty="0" smtClean="0">
              <a:solidFill>
                <a:srgbClr val="FF0000"/>
              </a:solidFill>
            </a:endParaRPr>
          </a:p>
          <a:p>
            <a:pPr algn="just"/>
            <a:r>
              <a:rPr lang="en-US" b="1" dirty="0" smtClean="0"/>
              <a:t>This area is one field in cognitive sciences, which investigates the relationship between cognitive and mental functions with brain and its activity. </a:t>
            </a:r>
          </a:p>
          <a:p>
            <a:pPr marL="118872" indent="0" algn="just">
              <a:buNone/>
            </a:pPr>
            <a:endParaRPr lang="en-US" b="1" dirty="0" smtClean="0"/>
          </a:p>
          <a:p>
            <a:pPr algn="just"/>
            <a:r>
              <a:rPr lang="en-US" b="1" dirty="0">
                <a:solidFill>
                  <a:srgbClr val="FF0000"/>
                </a:solidFill>
              </a:rPr>
              <a:t>G</a:t>
            </a:r>
            <a:r>
              <a:rPr lang="en-US" b="1" dirty="0" smtClean="0">
                <a:solidFill>
                  <a:srgbClr val="FF0000"/>
                </a:solidFill>
              </a:rPr>
              <a:t>oal of cognitive neuroscience is understanding the nature and structure of  mental activities.  </a:t>
            </a:r>
          </a:p>
          <a:p>
            <a:pPr algn="just"/>
            <a:r>
              <a:rPr lang="en-US" b="1" dirty="0" smtClean="0">
                <a:solidFill>
                  <a:srgbClr val="00B050"/>
                </a:solidFill>
              </a:rPr>
              <a:t>Cognitive neuroscience has developed intensively, during last two decades. </a:t>
            </a:r>
            <a:endParaRPr lang="en-US" dirty="0">
              <a:solidFill>
                <a:srgbClr val="00B050"/>
              </a:solidFill>
            </a:endParaRP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4157913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685800" y="463550"/>
            <a:ext cx="7772400" cy="1435100"/>
          </a:xfrm>
          <a:ln/>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Early Selection: </a:t>
            </a:r>
            <a:r>
              <a:rPr lang="en-GB" b="1" dirty="0">
                <a:solidFill>
                  <a:srgbClr val="FF0000"/>
                </a:solidFill>
              </a:rPr>
              <a:t/>
            </a:r>
            <a:br>
              <a:rPr lang="en-GB" b="1" dirty="0">
                <a:solidFill>
                  <a:srgbClr val="FF0000"/>
                </a:solidFill>
              </a:rPr>
            </a:br>
            <a:r>
              <a:rPr lang="en-GB" b="1" dirty="0">
                <a:solidFill>
                  <a:srgbClr val="FF0000"/>
                </a:solidFill>
              </a:rPr>
              <a:t>Broadbent’s Filter Model</a:t>
            </a:r>
          </a:p>
        </p:txBody>
      </p:sp>
      <p:sp>
        <p:nvSpPr>
          <p:cNvPr id="7170" name="Rectangle 2"/>
          <p:cNvSpPr>
            <a:spLocks noGrp="1" noChangeArrowheads="1"/>
          </p:cNvSpPr>
          <p:nvPr>
            <p:ph idx="1"/>
          </p:nvPr>
        </p:nvSpPr>
        <p:spPr>
          <a:xfrm>
            <a:off x="685800" y="1981200"/>
            <a:ext cx="7772400" cy="4054956"/>
          </a:xfrm>
          <a:ln/>
        </p:spPr>
        <p:txBody>
          <a:bodyPr>
            <a:spAutoFit/>
          </a:bodyPr>
          <a:lstStyle/>
          <a:p>
            <a:pPr algn="just">
              <a:lnSpc>
                <a:spcPct val="100000"/>
              </a:lnSpc>
              <a:spcBef>
                <a:spcPts val="700"/>
              </a:spcBef>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dirty="0"/>
              <a:t>Sensory Channels assumed to have unlimited capacity</a:t>
            </a:r>
          </a:p>
          <a:p>
            <a:pPr algn="just">
              <a:lnSpc>
                <a:spcPct val="100000"/>
              </a:lnSpc>
              <a:spcBef>
                <a:spcPts val="700"/>
              </a:spcBef>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dirty="0"/>
              <a:t>There is a bottleneck limiting the information that can get into working memory</a:t>
            </a:r>
          </a:p>
          <a:p>
            <a:pPr algn="just">
              <a:lnSpc>
                <a:spcPct val="100000"/>
              </a:lnSpc>
              <a:spcBef>
                <a:spcPts val="700"/>
              </a:spcBef>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dirty="0"/>
              <a:t>A selective filter (attention) allows information from only one channel at a time</a:t>
            </a:r>
          </a:p>
          <a:p>
            <a:pPr algn="just">
              <a:lnSpc>
                <a:spcPct val="100000"/>
              </a:lnSpc>
              <a:spcBef>
                <a:spcPts val="700"/>
              </a:spcBef>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000" dirty="0"/>
              <a:t>Information in the unattended channel is completely blocked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533400" y="228600"/>
            <a:ext cx="8305800" cy="762000"/>
          </a:xfrm>
        </p:spPr>
        <p:txBody>
          <a:bodyPr>
            <a:normAutofit fontScale="90000"/>
          </a:bodyPr>
          <a:lstStyle/>
          <a:p>
            <a:pPr eaLnBrk="1" hangingPunct="1"/>
            <a:r>
              <a:rPr lang="en-US" sz="4100" b="1" dirty="0" smtClean="0">
                <a:solidFill>
                  <a:srgbClr val="FF0000"/>
                </a:solidFill>
              </a:rPr>
              <a:t>Broadbent’s filter model of attention</a:t>
            </a:r>
            <a:br>
              <a:rPr lang="en-US" sz="4100" b="1" dirty="0" smtClean="0">
                <a:solidFill>
                  <a:srgbClr val="FF0000"/>
                </a:solidFill>
              </a:rPr>
            </a:br>
            <a:endParaRPr lang="en-US" sz="4100" b="1" dirty="0" smtClean="0">
              <a:solidFill>
                <a:srgbClr val="FF0000"/>
              </a:solidFill>
            </a:endParaRPr>
          </a:p>
        </p:txBody>
      </p:sp>
      <p:pic>
        <p:nvPicPr>
          <p:cNvPr id="23555" name="Picture 5" descr="0404"/>
          <p:cNvPicPr>
            <a:picLocks noGrp="1" noChangeAspect="1" noChangeArrowheads="1"/>
          </p:cNvPicPr>
          <p:nvPr>
            <p:ph sz="half" idx="2"/>
          </p:nvPr>
        </p:nvPicPr>
        <p:blipFill>
          <a:blip r:embed="rId3"/>
          <a:srcRect/>
          <a:stretch>
            <a:fillRect/>
          </a:stretch>
        </p:blipFill>
        <p:spPr>
          <a:xfrm>
            <a:off x="838200" y="4322763"/>
            <a:ext cx="5562600" cy="2535237"/>
          </a:xfrm>
          <a:noFill/>
        </p:spPr>
      </p:pic>
      <p:pic>
        <p:nvPicPr>
          <p:cNvPr id="23556" name="Picture 5" descr="01330_f0403.jpg"/>
          <p:cNvPicPr>
            <a:picLocks noChangeAspect="1"/>
          </p:cNvPicPr>
          <p:nvPr/>
        </p:nvPicPr>
        <p:blipFill>
          <a:blip r:embed="rId4"/>
          <a:srcRect/>
          <a:stretch>
            <a:fillRect/>
          </a:stretch>
        </p:blipFill>
        <p:spPr bwMode="auto">
          <a:xfrm>
            <a:off x="228600" y="1447800"/>
            <a:ext cx="8686800" cy="1951038"/>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pPr>
              <a:defRPr/>
            </a:pPr>
            <a:fld id="{9F80B8DA-136D-4E10-83E3-A89D35B8EEF7}" type="slidenum">
              <a:rPr lang="en-US" smtClean="0"/>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sz="half" idx="1"/>
          </p:nvPr>
        </p:nvSpPr>
        <p:spPr>
          <a:xfrm>
            <a:off x="609600" y="2743200"/>
            <a:ext cx="7543800" cy="2438400"/>
          </a:xfrm>
        </p:spPr>
        <p:txBody>
          <a:bodyPr/>
          <a:lstStyle/>
          <a:p>
            <a:pPr eaLnBrk="1" hangingPunct="1">
              <a:spcBef>
                <a:spcPct val="30000"/>
              </a:spcBef>
            </a:pPr>
            <a:r>
              <a:rPr lang="en-US" sz="3400" smtClean="0"/>
              <a:t>Sensory memory </a:t>
            </a:r>
          </a:p>
          <a:p>
            <a:pPr lvl="1" eaLnBrk="1" hangingPunct="1">
              <a:spcBef>
                <a:spcPct val="30000"/>
              </a:spcBef>
            </a:pPr>
            <a:r>
              <a:rPr lang="en-US" sz="3000" smtClean="0"/>
              <a:t>Holds all incoming information for a fraction of a second</a:t>
            </a:r>
          </a:p>
          <a:p>
            <a:pPr lvl="1" eaLnBrk="1" hangingPunct="1">
              <a:spcBef>
                <a:spcPct val="30000"/>
              </a:spcBef>
            </a:pPr>
            <a:r>
              <a:rPr lang="en-US" sz="3000" smtClean="0"/>
              <a:t>Transfers all information to next stage</a:t>
            </a:r>
          </a:p>
          <a:p>
            <a:pPr lvl="1" eaLnBrk="1" hangingPunct="1">
              <a:spcBef>
                <a:spcPct val="30000"/>
              </a:spcBef>
            </a:pPr>
            <a:endParaRPr lang="en-US" sz="3000" smtClean="0"/>
          </a:p>
        </p:txBody>
      </p:sp>
      <p:pic>
        <p:nvPicPr>
          <p:cNvPr id="24579" name="Picture 6" descr="0403"/>
          <p:cNvPicPr>
            <a:picLocks noGrp="1" noChangeAspect="1" noChangeArrowheads="1"/>
          </p:cNvPicPr>
          <p:nvPr>
            <p:ph sz="half" idx="2"/>
          </p:nvPr>
        </p:nvPicPr>
        <p:blipFill>
          <a:blip r:embed="rId3"/>
          <a:srcRect/>
          <a:stretch>
            <a:fillRect/>
          </a:stretch>
        </p:blipFill>
        <p:spPr>
          <a:xfrm>
            <a:off x="457200" y="304800"/>
            <a:ext cx="8229600" cy="1817688"/>
          </a:xfrm>
          <a:noFill/>
        </p:spPr>
      </p:pic>
      <p:sp>
        <p:nvSpPr>
          <p:cNvPr id="24580" name="Rectangle 9"/>
          <p:cNvSpPr>
            <a:spLocks noChangeArrowheads="1"/>
          </p:cNvSpPr>
          <p:nvPr/>
        </p:nvSpPr>
        <p:spPr bwMode="auto">
          <a:xfrm>
            <a:off x="1676400" y="152400"/>
            <a:ext cx="1905000" cy="1295400"/>
          </a:xfrm>
          <a:prstGeom prst="rect">
            <a:avLst/>
          </a:prstGeom>
          <a:noFill/>
          <a:ln w="28575">
            <a:solidFill>
              <a:srgbClr val="FF0000"/>
            </a:solidFill>
            <a:miter lim="800000"/>
            <a:headEnd/>
            <a:tailEnd/>
          </a:ln>
        </p:spPr>
        <p:txBody>
          <a:bodyPr wrap="none" anchor="ctr"/>
          <a:lstStyle/>
          <a:p>
            <a:endParaRPr lang="en-US"/>
          </a:p>
        </p:txBody>
      </p:sp>
      <p:sp>
        <p:nvSpPr>
          <p:cNvPr id="24581" name="Line 10"/>
          <p:cNvSpPr>
            <a:spLocks noChangeShapeType="1"/>
          </p:cNvSpPr>
          <p:nvPr/>
        </p:nvSpPr>
        <p:spPr bwMode="auto">
          <a:xfrm flipH="1" flipV="1">
            <a:off x="2362200" y="1524000"/>
            <a:ext cx="0" cy="1295400"/>
          </a:xfrm>
          <a:prstGeom prst="line">
            <a:avLst/>
          </a:prstGeom>
          <a:noFill/>
          <a:ln w="28575">
            <a:solidFill>
              <a:srgbClr val="FF0000"/>
            </a:solidFill>
            <a:round/>
            <a:headEnd/>
            <a:tailEnd type="triangle" w="med" len="med"/>
          </a:ln>
        </p:spPr>
        <p:txBody>
          <a:bodyPr/>
          <a:lstStyle/>
          <a:p>
            <a:endParaRPr lang="en-US"/>
          </a:p>
        </p:txBody>
      </p:sp>
      <p:sp>
        <p:nvSpPr>
          <p:cNvPr id="6" name="Slide Number Placeholder 5"/>
          <p:cNvSpPr>
            <a:spLocks noGrp="1"/>
          </p:cNvSpPr>
          <p:nvPr>
            <p:ph type="sldNum" sz="quarter" idx="12"/>
          </p:nvPr>
        </p:nvSpPr>
        <p:spPr/>
        <p:txBody>
          <a:bodyPr/>
          <a:lstStyle/>
          <a:p>
            <a:pPr>
              <a:defRPr/>
            </a:pPr>
            <a:fld id="{9F80B8DA-136D-4E10-83E3-A89D35B8EEF7}" type="slidenum">
              <a:rPr lang="en-US" smtClean="0"/>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7"/>
          <p:cNvSpPr>
            <a:spLocks noGrp="1" noChangeArrowheads="1"/>
          </p:cNvSpPr>
          <p:nvPr>
            <p:ph type="body" sz="half" idx="1"/>
          </p:nvPr>
        </p:nvSpPr>
        <p:spPr>
          <a:xfrm>
            <a:off x="609600" y="3048000"/>
            <a:ext cx="8077200" cy="2895600"/>
          </a:xfrm>
          <a:noFill/>
        </p:spPr>
        <p:txBody>
          <a:bodyPr/>
          <a:lstStyle/>
          <a:p>
            <a:pPr eaLnBrk="1" hangingPunct="1"/>
            <a:r>
              <a:rPr lang="en-US" smtClean="0"/>
              <a:t>Filter	</a:t>
            </a:r>
          </a:p>
          <a:p>
            <a:pPr lvl="1" eaLnBrk="1" hangingPunct="1"/>
            <a:r>
              <a:rPr lang="en-US" smtClean="0"/>
              <a:t>Identifies attended message based on physical characteristics</a:t>
            </a:r>
          </a:p>
          <a:p>
            <a:pPr lvl="1" eaLnBrk="1" hangingPunct="1"/>
            <a:r>
              <a:rPr lang="en-US" smtClean="0"/>
              <a:t>Only attended message is passed on to the next stage</a:t>
            </a:r>
          </a:p>
          <a:p>
            <a:pPr lvl="1" eaLnBrk="1" hangingPunct="1"/>
            <a:endParaRPr lang="en-US" smtClean="0"/>
          </a:p>
          <a:p>
            <a:pPr lvl="1" eaLnBrk="1" hangingPunct="1">
              <a:spcBef>
                <a:spcPct val="30000"/>
              </a:spcBef>
            </a:pPr>
            <a:endParaRPr lang="en-US" sz="3400" smtClean="0"/>
          </a:p>
        </p:txBody>
      </p:sp>
      <p:pic>
        <p:nvPicPr>
          <p:cNvPr id="25602" name="Picture 3" descr="0403"/>
          <p:cNvPicPr>
            <a:picLocks noGrp="1" noChangeAspect="1" noChangeArrowheads="1"/>
          </p:cNvPicPr>
          <p:nvPr>
            <p:ph sz="half" idx="2"/>
          </p:nvPr>
        </p:nvPicPr>
        <p:blipFill>
          <a:blip r:embed="rId3"/>
          <a:srcRect/>
          <a:stretch>
            <a:fillRect/>
          </a:stretch>
        </p:blipFill>
        <p:spPr>
          <a:xfrm>
            <a:off x="457200" y="304800"/>
            <a:ext cx="8229600" cy="1817688"/>
          </a:xfrm>
          <a:noFill/>
        </p:spPr>
      </p:pic>
      <p:sp>
        <p:nvSpPr>
          <p:cNvPr id="25603" name="Rectangle 4"/>
          <p:cNvSpPr>
            <a:spLocks noChangeArrowheads="1"/>
          </p:cNvSpPr>
          <p:nvPr/>
        </p:nvSpPr>
        <p:spPr bwMode="auto">
          <a:xfrm>
            <a:off x="3505200" y="228600"/>
            <a:ext cx="1905000" cy="1295400"/>
          </a:xfrm>
          <a:prstGeom prst="rect">
            <a:avLst/>
          </a:prstGeom>
          <a:noFill/>
          <a:ln w="28575">
            <a:solidFill>
              <a:srgbClr val="FF0000"/>
            </a:solidFill>
            <a:miter lim="800000"/>
            <a:headEnd/>
            <a:tailEnd/>
          </a:ln>
        </p:spPr>
        <p:txBody>
          <a:bodyPr wrap="none" anchor="ctr"/>
          <a:lstStyle/>
          <a:p>
            <a:endParaRPr lang="en-US"/>
          </a:p>
        </p:txBody>
      </p:sp>
      <p:sp>
        <p:nvSpPr>
          <p:cNvPr id="25604" name="Line 5"/>
          <p:cNvSpPr>
            <a:spLocks noChangeShapeType="1"/>
          </p:cNvSpPr>
          <p:nvPr/>
        </p:nvSpPr>
        <p:spPr bwMode="auto">
          <a:xfrm flipH="1" flipV="1">
            <a:off x="3657600" y="1524000"/>
            <a:ext cx="0" cy="1295400"/>
          </a:xfrm>
          <a:prstGeom prst="line">
            <a:avLst/>
          </a:prstGeom>
          <a:noFill/>
          <a:ln w="28575">
            <a:solidFill>
              <a:srgbClr val="FF0000"/>
            </a:solidFill>
            <a:round/>
            <a:headEnd/>
            <a:tailEnd type="triangle" w="med" len="med"/>
          </a:ln>
        </p:spPr>
        <p:txBody>
          <a:bodyPr/>
          <a:lstStyle/>
          <a:p>
            <a:endParaRPr lang="en-US"/>
          </a:p>
        </p:txBody>
      </p:sp>
      <p:sp>
        <p:nvSpPr>
          <p:cNvPr id="6" name="Slide Number Placeholder 5"/>
          <p:cNvSpPr>
            <a:spLocks noGrp="1"/>
          </p:cNvSpPr>
          <p:nvPr>
            <p:ph type="sldNum" sz="quarter" idx="12"/>
          </p:nvPr>
        </p:nvSpPr>
        <p:spPr/>
        <p:txBody>
          <a:bodyPr/>
          <a:lstStyle/>
          <a:p>
            <a:pPr>
              <a:defRPr/>
            </a:pPr>
            <a:fld id="{9F80B8DA-136D-4E10-83E3-A89D35B8EEF7}" type="slidenum">
              <a:rPr lang="en-US" smtClean="0"/>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7"/>
          <p:cNvSpPr>
            <a:spLocks noGrp="1" noChangeArrowheads="1"/>
          </p:cNvSpPr>
          <p:nvPr>
            <p:ph type="body" sz="half" idx="1"/>
          </p:nvPr>
        </p:nvSpPr>
        <p:spPr>
          <a:xfrm>
            <a:off x="838200" y="3200400"/>
            <a:ext cx="7772400" cy="2438400"/>
          </a:xfrm>
          <a:noFill/>
        </p:spPr>
        <p:txBody>
          <a:bodyPr/>
          <a:lstStyle/>
          <a:p>
            <a:pPr eaLnBrk="1" hangingPunct="1"/>
            <a:r>
              <a:rPr lang="en-US" smtClean="0"/>
              <a:t>Detector</a:t>
            </a:r>
          </a:p>
          <a:p>
            <a:pPr lvl="1" eaLnBrk="1" hangingPunct="1"/>
            <a:r>
              <a:rPr lang="en-US" smtClean="0"/>
              <a:t>Processes all information to determine higher-level characteristics of the message</a:t>
            </a:r>
          </a:p>
          <a:p>
            <a:pPr lvl="1" eaLnBrk="1" hangingPunct="1">
              <a:spcBef>
                <a:spcPct val="30000"/>
              </a:spcBef>
            </a:pPr>
            <a:endParaRPr lang="en-US" sz="3400" smtClean="0"/>
          </a:p>
        </p:txBody>
      </p:sp>
      <p:pic>
        <p:nvPicPr>
          <p:cNvPr id="26626" name="Picture 2" descr="0403"/>
          <p:cNvPicPr>
            <a:picLocks noGrp="1" noChangeAspect="1" noChangeArrowheads="1"/>
          </p:cNvPicPr>
          <p:nvPr>
            <p:ph sz="half" idx="2"/>
          </p:nvPr>
        </p:nvPicPr>
        <p:blipFill>
          <a:blip r:embed="rId3"/>
          <a:srcRect/>
          <a:stretch>
            <a:fillRect/>
          </a:stretch>
        </p:blipFill>
        <p:spPr>
          <a:xfrm>
            <a:off x="457200" y="304800"/>
            <a:ext cx="8229600" cy="1817688"/>
          </a:xfrm>
          <a:noFill/>
        </p:spPr>
      </p:pic>
      <p:grpSp>
        <p:nvGrpSpPr>
          <p:cNvPr id="2" name="Group 8"/>
          <p:cNvGrpSpPr>
            <a:grpSpLocks/>
          </p:cNvGrpSpPr>
          <p:nvPr/>
        </p:nvGrpSpPr>
        <p:grpSpPr bwMode="auto">
          <a:xfrm>
            <a:off x="5486400" y="152400"/>
            <a:ext cx="1905000" cy="2590800"/>
            <a:chOff x="2208" y="144"/>
            <a:chExt cx="1200" cy="1632"/>
          </a:xfrm>
        </p:grpSpPr>
        <p:sp>
          <p:nvSpPr>
            <p:cNvPr id="26629" name="Rectangle 3"/>
            <p:cNvSpPr>
              <a:spLocks noChangeArrowheads="1"/>
            </p:cNvSpPr>
            <p:nvPr/>
          </p:nvSpPr>
          <p:spPr bwMode="auto">
            <a:xfrm>
              <a:off x="2208" y="144"/>
              <a:ext cx="1200" cy="816"/>
            </a:xfrm>
            <a:prstGeom prst="rect">
              <a:avLst/>
            </a:prstGeom>
            <a:noFill/>
            <a:ln w="28575">
              <a:solidFill>
                <a:srgbClr val="FF0000"/>
              </a:solidFill>
              <a:miter lim="800000"/>
              <a:headEnd/>
              <a:tailEnd/>
            </a:ln>
          </p:spPr>
          <p:txBody>
            <a:bodyPr wrap="none" anchor="ctr"/>
            <a:lstStyle/>
            <a:p>
              <a:endParaRPr lang="en-US"/>
            </a:p>
          </p:txBody>
        </p:sp>
        <p:sp>
          <p:nvSpPr>
            <p:cNvPr id="26630" name="Line 4"/>
            <p:cNvSpPr>
              <a:spLocks noChangeShapeType="1"/>
            </p:cNvSpPr>
            <p:nvPr/>
          </p:nvSpPr>
          <p:spPr bwMode="auto">
            <a:xfrm flipH="1" flipV="1">
              <a:off x="2304" y="960"/>
              <a:ext cx="0" cy="816"/>
            </a:xfrm>
            <a:prstGeom prst="line">
              <a:avLst/>
            </a:prstGeom>
            <a:noFill/>
            <a:ln w="28575">
              <a:solidFill>
                <a:srgbClr val="FF0000"/>
              </a:solidFill>
              <a:round/>
              <a:headEnd/>
              <a:tailEnd type="triangle" w="med" len="med"/>
            </a:ln>
          </p:spPr>
          <p:txBody>
            <a:bodyPr/>
            <a:lstStyle/>
            <a:p>
              <a:endParaRPr lang="en-US"/>
            </a:p>
          </p:txBody>
        </p:sp>
      </p:grpSp>
      <p:sp>
        <p:nvSpPr>
          <p:cNvPr id="7" name="Slide Number Placeholder 6"/>
          <p:cNvSpPr>
            <a:spLocks noGrp="1"/>
          </p:cNvSpPr>
          <p:nvPr>
            <p:ph type="sldNum" sz="quarter" idx="12"/>
          </p:nvPr>
        </p:nvSpPr>
        <p:spPr/>
        <p:txBody>
          <a:bodyPr/>
          <a:lstStyle/>
          <a:p>
            <a:pPr>
              <a:defRPr/>
            </a:pPr>
            <a:fld id="{9F80B8DA-136D-4E10-83E3-A89D35B8EEF7}" type="slidenum">
              <a:rPr lang="en-US" smtClean="0"/>
              <a:pPr>
                <a:defRPr/>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685800" y="76200"/>
            <a:ext cx="7772400" cy="1435100"/>
          </a:xfrm>
          <a:ln/>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rPr>
              <a:t>Characteristics of Attention in Broadbent’s Filter </a:t>
            </a:r>
            <a:r>
              <a:rPr lang="en-GB" b="1" dirty="0" smtClean="0">
                <a:solidFill>
                  <a:srgbClr val="FF0000"/>
                </a:solidFill>
              </a:rPr>
              <a:t>Model</a:t>
            </a:r>
            <a:endParaRPr lang="en-GB" b="1" dirty="0">
              <a:solidFill>
                <a:srgbClr val="FF0000"/>
              </a:solidFill>
            </a:endParaRPr>
          </a:p>
        </p:txBody>
      </p:sp>
      <p:sp>
        <p:nvSpPr>
          <p:cNvPr id="8194" name="Rectangle 2"/>
          <p:cNvSpPr>
            <a:spLocks noGrp="1" noChangeArrowheads="1"/>
          </p:cNvSpPr>
          <p:nvPr>
            <p:ph idx="1"/>
          </p:nvPr>
        </p:nvSpPr>
        <p:spPr>
          <a:xfrm>
            <a:off x="685800" y="1981200"/>
            <a:ext cx="7772400" cy="3585597"/>
          </a:xfrm>
          <a:ln/>
        </p:spPr>
        <p:txBody>
          <a:bodyPr>
            <a:spAutoFit/>
          </a:bodyPr>
          <a:lstStyle/>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cs typeface="Times New Roman" pitchFamily="16" charset="0"/>
              </a:rPr>
              <a:t>Filter selects information based on physical characteristics only</a:t>
            </a: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cs typeface="Times New Roman" pitchFamily="16" charset="0"/>
              </a:rPr>
              <a:t>Filter is all or none </a:t>
            </a: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cs typeface="Times New Roman" pitchFamily="16" charset="0"/>
              </a:rPr>
              <a:t>Switching is under conscious </a:t>
            </a:r>
            <a:r>
              <a:rPr lang="en-GB" dirty="0" smtClean="0">
                <a:cs typeface="Times New Roman" pitchFamily="16" charset="0"/>
              </a:rPr>
              <a:t>control</a:t>
            </a:r>
            <a:endParaRPr lang="en-GB" dirty="0">
              <a:cs typeface="Times New Roman" pitchFamily="16" charset="0"/>
            </a:endParaRP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rgbClr val="FF0000"/>
                </a:solidFill>
                <a:cs typeface="Times New Roman" pitchFamily="16" charset="0"/>
              </a:rPr>
              <a:t>Selected information receives deeper perceptual processing and enters working memory</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685800" y="609600"/>
            <a:ext cx="7772400" cy="769441"/>
          </a:xfrm>
          <a:ln/>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rPr>
              <a:t>Evidence for the Filter Model</a:t>
            </a:r>
          </a:p>
        </p:txBody>
      </p:sp>
      <p:sp>
        <p:nvSpPr>
          <p:cNvPr id="9218" name="Rectangle 2"/>
          <p:cNvSpPr>
            <a:spLocks noGrp="1" noChangeArrowheads="1"/>
          </p:cNvSpPr>
          <p:nvPr>
            <p:ph idx="1"/>
          </p:nvPr>
        </p:nvSpPr>
        <p:spPr>
          <a:xfrm>
            <a:off x="685800" y="1981200"/>
            <a:ext cx="7772400" cy="1615827"/>
          </a:xfrm>
          <a:ln/>
        </p:spPr>
        <p:txBody>
          <a:bodyPr>
            <a:spAutoFit/>
          </a:bodyPr>
          <a:lstStyle/>
          <a:p>
            <a:pPr algn="just">
              <a:lnSpc>
                <a:spcPct val="100000"/>
              </a:lnSpc>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Explains the results of early shadowing studies:  </a:t>
            </a:r>
            <a:r>
              <a:rPr lang="en-GB" b="1" dirty="0">
                <a:solidFill>
                  <a:srgbClr val="FF0000"/>
                </a:solidFill>
              </a:rPr>
              <a:t>the unattended channel is blocked</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524000" y="304800"/>
            <a:ext cx="6608763" cy="973138"/>
          </a:xfrm>
        </p:spPr>
        <p:txBody>
          <a:bodyPr/>
          <a:lstStyle/>
          <a:p>
            <a:r>
              <a:rPr lang="en-US" b="1" dirty="0">
                <a:solidFill>
                  <a:srgbClr val="FF0000"/>
                </a:solidFill>
              </a:rPr>
              <a:t>Dichotic Listening Task</a:t>
            </a:r>
          </a:p>
        </p:txBody>
      </p:sp>
      <p:pic>
        <p:nvPicPr>
          <p:cNvPr id="136195" name="Picture 3" descr="6_4"/>
          <p:cNvPicPr>
            <a:picLocks noChangeAspect="1" noChangeArrowheads="1"/>
          </p:cNvPicPr>
          <p:nvPr/>
        </p:nvPicPr>
        <p:blipFill>
          <a:blip r:embed="rId3"/>
          <a:srcRect/>
          <a:stretch>
            <a:fillRect/>
          </a:stretch>
        </p:blipFill>
        <p:spPr bwMode="auto">
          <a:xfrm>
            <a:off x="457200" y="1219200"/>
            <a:ext cx="8001000" cy="56388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b="1" dirty="0">
                <a:solidFill>
                  <a:srgbClr val="FF0000"/>
                </a:solidFill>
              </a:rPr>
              <a:t>Shadowing Results</a:t>
            </a:r>
          </a:p>
        </p:txBody>
      </p:sp>
      <p:sp>
        <p:nvSpPr>
          <p:cNvPr id="48131" name="Rectangle 3"/>
          <p:cNvSpPr>
            <a:spLocks noGrp="1" noChangeArrowheads="1"/>
          </p:cNvSpPr>
          <p:nvPr>
            <p:ph idx="1"/>
          </p:nvPr>
        </p:nvSpPr>
        <p:spPr>
          <a:xfrm>
            <a:off x="914400" y="1905000"/>
            <a:ext cx="7620000" cy="4953000"/>
          </a:xfrm>
        </p:spPr>
        <p:txBody>
          <a:bodyPr/>
          <a:lstStyle/>
          <a:p>
            <a:pPr>
              <a:buFont typeface="Wingdings" pitchFamily="2" charset="2"/>
              <a:buChar char="q"/>
            </a:pPr>
            <a:r>
              <a:rPr lang="en-US" dirty="0">
                <a:solidFill>
                  <a:srgbClr val="FF0000"/>
                </a:solidFill>
              </a:rPr>
              <a:t>Physical attributes </a:t>
            </a:r>
            <a:r>
              <a:rPr lang="en-US" dirty="0"/>
              <a:t>of unattended channel are detected</a:t>
            </a:r>
          </a:p>
          <a:p>
            <a:pPr lvl="1">
              <a:buFont typeface="Wingdings" pitchFamily="2" charset="2"/>
              <a:buChar char="§"/>
            </a:pPr>
            <a:r>
              <a:rPr lang="en-US" dirty="0"/>
              <a:t>Male vs. female voice</a:t>
            </a:r>
          </a:p>
          <a:p>
            <a:pPr lvl="1">
              <a:buFont typeface="Wingdings" pitchFamily="2" charset="2"/>
              <a:buChar char="§"/>
            </a:pPr>
            <a:r>
              <a:rPr lang="en-US" dirty="0"/>
              <a:t>Human vs. musical instruments</a:t>
            </a:r>
          </a:p>
          <a:p>
            <a:pPr>
              <a:buFont typeface="Wingdings" pitchFamily="2" charset="2"/>
              <a:buChar char="q"/>
            </a:pPr>
            <a:r>
              <a:rPr lang="en-US" dirty="0">
                <a:solidFill>
                  <a:srgbClr val="FF0000"/>
                </a:solidFill>
              </a:rPr>
              <a:t>Semantic attributes </a:t>
            </a:r>
            <a:r>
              <a:rPr lang="en-US" dirty="0"/>
              <a:t>of unattended channel were missed</a:t>
            </a:r>
          </a:p>
          <a:p>
            <a:pPr lvl="1">
              <a:buFont typeface="Wingdings" pitchFamily="2" charset="2"/>
              <a:buChar char="§"/>
            </a:pPr>
            <a:r>
              <a:rPr lang="en-US" dirty="0"/>
              <a:t>Don’t notice foreign language</a:t>
            </a:r>
          </a:p>
          <a:p>
            <a:pPr lvl="1">
              <a:buFont typeface="Wingdings" pitchFamily="2" charset="2"/>
              <a:buChar char="§"/>
            </a:pPr>
            <a:r>
              <a:rPr lang="en-US" dirty="0"/>
              <a:t>Don’t notice repeated items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609600"/>
            <a:ext cx="7772400" cy="769441"/>
          </a:xfrm>
          <a:ln/>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rPr>
              <a:t>Evidence Against Filter Model</a:t>
            </a:r>
          </a:p>
        </p:txBody>
      </p:sp>
      <p:sp>
        <p:nvSpPr>
          <p:cNvPr id="10242" name="Rectangle 2"/>
          <p:cNvSpPr>
            <a:spLocks noGrp="1" noChangeArrowheads="1"/>
          </p:cNvSpPr>
          <p:nvPr>
            <p:ph idx="1"/>
          </p:nvPr>
        </p:nvSpPr>
        <p:spPr>
          <a:xfrm>
            <a:off x="685800" y="1981200"/>
            <a:ext cx="7772400" cy="2828467"/>
          </a:xfrm>
          <a:ln/>
        </p:spPr>
        <p:txBody>
          <a:bodyPr>
            <a:spAutoFit/>
          </a:bodyPr>
          <a:lstStyle/>
          <a:p>
            <a:pPr algn="just">
              <a:lnSpc>
                <a:spcPct val="100000"/>
              </a:lnSpc>
              <a:spcBef>
                <a:spcPts val="600"/>
              </a:spcBef>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Cocktail Party phenomenon (Moray, 1959)</a:t>
            </a:r>
          </a:p>
          <a:p>
            <a:pPr algn="just">
              <a:lnSpc>
                <a:spcPct val="100000"/>
              </a:lnSpc>
              <a:spcBef>
                <a:spcPts val="600"/>
              </a:spcBef>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Errors in shadowing (</a:t>
            </a:r>
            <a:r>
              <a:rPr lang="en-GB" dirty="0" err="1"/>
              <a:t>Triesman</a:t>
            </a:r>
            <a:r>
              <a:rPr lang="en-GB" dirty="0"/>
              <a:t>, 1960)</a:t>
            </a: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smtClean="0"/>
              <a:t>Galvanic </a:t>
            </a:r>
            <a:r>
              <a:rPr lang="en-GB" dirty="0"/>
              <a:t>Skin Response to unattended channel</a:t>
            </a:r>
          </a:p>
          <a:p>
            <a:pPr>
              <a:lnSpc>
                <a:spcPct val="100000"/>
              </a:lnSpc>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FRONTAL LOBE</a:t>
            </a:r>
            <a:endParaRPr lang="en-US" b="1" dirty="0">
              <a:solidFill>
                <a:srgbClr val="FF0000"/>
              </a:solidFill>
            </a:endParaRPr>
          </a:p>
        </p:txBody>
      </p:sp>
      <p:sp>
        <p:nvSpPr>
          <p:cNvPr id="3" name="Content Placeholder 2"/>
          <p:cNvSpPr>
            <a:spLocks noGrp="1"/>
          </p:cNvSpPr>
          <p:nvPr>
            <p:ph idx="1"/>
          </p:nvPr>
        </p:nvSpPr>
        <p:spPr/>
        <p:txBody>
          <a:bodyPr>
            <a:normAutofit/>
          </a:bodyPr>
          <a:lstStyle/>
          <a:p>
            <a:pPr eaLnBrk="1" hangingPunct="1">
              <a:lnSpc>
                <a:spcPct val="90000"/>
              </a:lnSpc>
            </a:pPr>
            <a:r>
              <a:rPr lang="en-AU" dirty="0" smtClean="0"/>
              <a:t>Right frontal lobe: Five functional areas</a:t>
            </a:r>
          </a:p>
          <a:p>
            <a:pPr eaLnBrk="1" hangingPunct="1">
              <a:lnSpc>
                <a:spcPct val="90000"/>
              </a:lnSpc>
              <a:buFont typeface="Wingdings" pitchFamily="2" charset="2"/>
              <a:buNone/>
            </a:pPr>
            <a:endParaRPr lang="en-AU" dirty="0" smtClean="0"/>
          </a:p>
          <a:p>
            <a:pPr eaLnBrk="1" hangingPunct="1">
              <a:lnSpc>
                <a:spcPct val="90000"/>
              </a:lnSpc>
            </a:pPr>
            <a:r>
              <a:rPr lang="en-AU" dirty="0" smtClean="0"/>
              <a:t>Left frontal lobe: Six functional areas</a:t>
            </a:r>
          </a:p>
          <a:p>
            <a:pPr eaLnBrk="1" hangingPunct="1">
              <a:lnSpc>
                <a:spcPct val="90000"/>
              </a:lnSpc>
              <a:buFont typeface="Wingdings" pitchFamily="2" charset="2"/>
              <a:buNone/>
            </a:pPr>
            <a:r>
              <a:rPr lang="en-AU" dirty="0" smtClean="0"/>
              <a:t> - motor area</a:t>
            </a:r>
          </a:p>
          <a:p>
            <a:pPr eaLnBrk="1" hangingPunct="1">
              <a:lnSpc>
                <a:spcPct val="90000"/>
              </a:lnSpc>
              <a:buFont typeface="Wingdings" pitchFamily="2" charset="2"/>
              <a:buNone/>
            </a:pPr>
            <a:r>
              <a:rPr lang="en-AU" dirty="0" smtClean="0"/>
              <a:t> - supplementary motor area</a:t>
            </a:r>
          </a:p>
          <a:p>
            <a:pPr eaLnBrk="1" hangingPunct="1">
              <a:lnSpc>
                <a:spcPct val="90000"/>
              </a:lnSpc>
              <a:buFont typeface="Wingdings" pitchFamily="2" charset="2"/>
              <a:buNone/>
            </a:pPr>
            <a:r>
              <a:rPr lang="en-AU" dirty="0" smtClean="0"/>
              <a:t> - </a:t>
            </a:r>
            <a:r>
              <a:rPr lang="en-AU" dirty="0" err="1" smtClean="0"/>
              <a:t>premotor</a:t>
            </a:r>
            <a:r>
              <a:rPr lang="en-AU" dirty="0" smtClean="0"/>
              <a:t> area</a:t>
            </a:r>
          </a:p>
          <a:p>
            <a:pPr eaLnBrk="1" hangingPunct="1">
              <a:lnSpc>
                <a:spcPct val="90000"/>
              </a:lnSpc>
              <a:buFont typeface="Wingdings" pitchFamily="2" charset="2"/>
              <a:buNone/>
            </a:pPr>
            <a:r>
              <a:rPr lang="en-AU" dirty="0" smtClean="0"/>
              <a:t> - frontal eye fields</a:t>
            </a:r>
          </a:p>
          <a:p>
            <a:pPr eaLnBrk="1" hangingPunct="1">
              <a:lnSpc>
                <a:spcPct val="90000"/>
              </a:lnSpc>
              <a:buFont typeface="Wingdings" pitchFamily="2" charset="2"/>
              <a:buNone/>
            </a:pPr>
            <a:r>
              <a:rPr lang="en-AU" dirty="0" smtClean="0"/>
              <a:t> - </a:t>
            </a:r>
            <a:r>
              <a:rPr lang="en-AU" b="1" dirty="0" smtClean="0">
                <a:solidFill>
                  <a:srgbClr val="FF0000"/>
                </a:solidFill>
              </a:rPr>
              <a:t>prefrontal cortex</a:t>
            </a:r>
          </a:p>
          <a:p>
            <a:pPr eaLnBrk="1" hangingPunct="1">
              <a:lnSpc>
                <a:spcPct val="90000"/>
              </a:lnSpc>
              <a:buFont typeface="Wingdings" pitchFamily="2" charset="2"/>
              <a:buNone/>
            </a:pPr>
            <a:r>
              <a:rPr lang="en-AU" dirty="0" smtClean="0"/>
              <a:t> - </a:t>
            </a:r>
            <a:r>
              <a:rPr lang="en-AU" dirty="0" err="1" smtClean="0"/>
              <a:t>Broca’s</a:t>
            </a:r>
            <a:r>
              <a:rPr lang="en-AU" dirty="0" smtClean="0"/>
              <a:t> area (left)</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140912876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76200"/>
            <a:ext cx="7772400" cy="1143000"/>
          </a:xfrm>
        </p:spPr>
        <p:txBody>
          <a:bodyPr/>
          <a:lstStyle/>
          <a:p>
            <a:r>
              <a:rPr lang="en-US" dirty="0"/>
              <a:t>	</a:t>
            </a:r>
            <a:r>
              <a:rPr lang="en-US" b="1" dirty="0">
                <a:solidFill>
                  <a:srgbClr val="FF0000"/>
                </a:solidFill>
              </a:rPr>
              <a:t>Cocktail Party Effect</a:t>
            </a:r>
          </a:p>
        </p:txBody>
      </p:sp>
      <p:pic>
        <p:nvPicPr>
          <p:cNvPr id="135171" name="Picture 3" descr="6_3"/>
          <p:cNvPicPr>
            <a:picLocks noChangeAspect="1" noChangeArrowheads="1"/>
          </p:cNvPicPr>
          <p:nvPr/>
        </p:nvPicPr>
        <p:blipFill>
          <a:blip r:embed="rId3"/>
          <a:srcRect/>
          <a:stretch>
            <a:fillRect/>
          </a:stretch>
        </p:blipFill>
        <p:spPr bwMode="auto">
          <a:xfrm>
            <a:off x="571500" y="1066800"/>
            <a:ext cx="8001000" cy="5791200"/>
          </a:xfrm>
          <a:prstGeom prst="rect">
            <a:avLst/>
          </a:prstGeom>
          <a:noFill/>
        </p:spPr>
      </p:pic>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001000" cy="1219200"/>
          </a:xfrm>
        </p:spPr>
        <p:txBody>
          <a:bodyPr>
            <a:normAutofit/>
          </a:bodyPr>
          <a:lstStyle/>
          <a:p>
            <a:pPr eaLnBrk="1" hangingPunct="1"/>
            <a:r>
              <a:rPr lang="en-US" sz="5100" b="1" dirty="0" smtClean="0">
                <a:solidFill>
                  <a:srgbClr val="FF0000"/>
                </a:solidFill>
              </a:rPr>
              <a:t>Cocktail party phenomenon</a:t>
            </a:r>
            <a:endParaRPr lang="en-US" sz="5100" dirty="0" smtClean="0"/>
          </a:p>
        </p:txBody>
      </p:sp>
      <p:sp>
        <p:nvSpPr>
          <p:cNvPr id="33795" name="Rectangle 3"/>
          <p:cNvSpPr>
            <a:spLocks noGrp="1" noChangeArrowheads="1"/>
          </p:cNvSpPr>
          <p:nvPr>
            <p:ph idx="1"/>
          </p:nvPr>
        </p:nvSpPr>
        <p:spPr>
          <a:xfrm>
            <a:off x="685800" y="2133600"/>
            <a:ext cx="7772400" cy="4572000"/>
          </a:xfrm>
        </p:spPr>
        <p:txBody>
          <a:bodyPr/>
          <a:lstStyle/>
          <a:p>
            <a:pPr lvl="1" algn="just" eaLnBrk="1" hangingPunct="1">
              <a:spcBef>
                <a:spcPct val="30000"/>
              </a:spcBef>
              <a:buFont typeface="Wingdings" pitchFamily="2" charset="2"/>
              <a:buChar char="Ø"/>
            </a:pPr>
            <a:r>
              <a:rPr lang="en-US" sz="3400" dirty="0" smtClean="0"/>
              <a:t>You are in a cocktail party.</a:t>
            </a:r>
          </a:p>
          <a:p>
            <a:pPr lvl="1" algn="just" eaLnBrk="1" hangingPunct="1">
              <a:spcBef>
                <a:spcPct val="30000"/>
              </a:spcBef>
              <a:buFont typeface="Wingdings" pitchFamily="2" charset="2"/>
              <a:buChar char="Ø"/>
            </a:pPr>
            <a:r>
              <a:rPr lang="en-US" sz="3400" dirty="0" smtClean="0"/>
              <a:t>You are talking with someone intently.</a:t>
            </a:r>
          </a:p>
          <a:p>
            <a:pPr lvl="1" algn="just" eaLnBrk="1" hangingPunct="1">
              <a:spcBef>
                <a:spcPct val="30000"/>
              </a:spcBef>
              <a:buFont typeface="Wingdings" pitchFamily="2" charset="2"/>
              <a:buChar char="Ø"/>
            </a:pPr>
            <a:r>
              <a:rPr lang="en-US" sz="3400" dirty="0" smtClean="0"/>
              <a:t>Somewhere, someone else mentions your name. </a:t>
            </a:r>
          </a:p>
          <a:p>
            <a:pPr lvl="1" algn="just" eaLnBrk="1" hangingPunct="1">
              <a:spcBef>
                <a:spcPct val="30000"/>
              </a:spcBef>
              <a:buFont typeface="Wingdings" pitchFamily="2" charset="2"/>
              <a:buChar char="Ø"/>
            </a:pPr>
            <a:r>
              <a:rPr lang="en-US" sz="3400" dirty="0" smtClean="0"/>
              <a:t>You notice that even though your attention is fully committed to the person you were talking with.</a:t>
            </a:r>
          </a:p>
          <a:p>
            <a:pPr lvl="2" eaLnBrk="1" hangingPunct="1">
              <a:spcBef>
                <a:spcPct val="30000"/>
              </a:spcBef>
            </a:pPr>
            <a:endParaRPr lang="en-US" sz="3000" dirty="0" smtClean="0"/>
          </a:p>
          <a:p>
            <a:pPr lvl="1" eaLnBrk="1" hangingPunct="1">
              <a:spcBef>
                <a:spcPct val="30000"/>
              </a:spcBef>
            </a:pPr>
            <a:endParaRPr lang="en-US" sz="3400"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idx="1"/>
          </p:nvPr>
        </p:nvSpPr>
        <p:spPr>
          <a:xfrm>
            <a:off x="4518660" y="1435729"/>
            <a:ext cx="4419600" cy="5410200"/>
          </a:xfrm>
        </p:spPr>
        <p:txBody>
          <a:bodyPr/>
          <a:lstStyle/>
          <a:p>
            <a:pPr eaLnBrk="1" hangingPunct="1"/>
            <a:r>
              <a:rPr lang="en-US" sz="2800" dirty="0" smtClean="0"/>
              <a:t>Ss were asked to shadow the message received to the left ear only. </a:t>
            </a:r>
          </a:p>
          <a:p>
            <a:pPr eaLnBrk="1" hangingPunct="1"/>
            <a:endParaRPr lang="en-US" sz="2800" dirty="0" smtClean="0"/>
          </a:p>
          <a:p>
            <a:pPr eaLnBrk="1" hangingPunct="1"/>
            <a:endParaRPr lang="en-US" sz="2800" dirty="0" smtClean="0"/>
          </a:p>
          <a:p>
            <a:pPr eaLnBrk="1" hangingPunct="1"/>
            <a:r>
              <a:rPr lang="en-US" sz="2800" dirty="0" smtClean="0"/>
              <a:t>Left ear:</a:t>
            </a:r>
          </a:p>
          <a:p>
            <a:pPr lvl="1" eaLnBrk="1" hangingPunct="1"/>
            <a:r>
              <a:rPr lang="en-US" sz="2400" dirty="0" smtClean="0"/>
              <a:t>Dear 7 Jane</a:t>
            </a:r>
          </a:p>
          <a:p>
            <a:pPr eaLnBrk="1" hangingPunct="1"/>
            <a:r>
              <a:rPr lang="en-US" sz="2800" dirty="0" smtClean="0"/>
              <a:t>Right ear:</a:t>
            </a:r>
          </a:p>
          <a:p>
            <a:pPr lvl="1" eaLnBrk="1" hangingPunct="1"/>
            <a:r>
              <a:rPr lang="en-US" sz="2400" dirty="0" smtClean="0"/>
              <a:t>9 Aunt 6</a:t>
            </a:r>
          </a:p>
          <a:p>
            <a:pPr eaLnBrk="1" hangingPunct="1"/>
            <a:r>
              <a:rPr lang="en-US" sz="2800" dirty="0" smtClean="0"/>
              <a:t>Shadowing report</a:t>
            </a:r>
          </a:p>
          <a:p>
            <a:pPr lvl="1" eaLnBrk="1" hangingPunct="1"/>
            <a:r>
              <a:rPr lang="en-US" sz="2400" dirty="0" smtClean="0"/>
              <a:t>Dear Aunt Jane</a:t>
            </a:r>
          </a:p>
        </p:txBody>
      </p:sp>
      <p:pic>
        <p:nvPicPr>
          <p:cNvPr id="34819" name="Picture 4" descr="0406"/>
          <p:cNvPicPr>
            <a:picLocks noChangeAspect="1" noChangeArrowheads="1"/>
          </p:cNvPicPr>
          <p:nvPr/>
        </p:nvPicPr>
        <p:blipFill>
          <a:blip r:embed="rId3"/>
          <a:srcRect/>
          <a:stretch>
            <a:fillRect/>
          </a:stretch>
        </p:blipFill>
        <p:spPr bwMode="auto">
          <a:xfrm>
            <a:off x="1066800" y="0"/>
            <a:ext cx="3262313" cy="6654800"/>
          </a:xfrm>
          <a:prstGeom prst="rect">
            <a:avLst/>
          </a:prstGeom>
          <a:noFill/>
          <a:ln w="9525">
            <a:noFill/>
            <a:miter lim="800000"/>
            <a:headEnd/>
            <a:tailEnd/>
          </a:ln>
        </p:spPr>
      </p:pic>
      <p:sp>
        <p:nvSpPr>
          <p:cNvPr id="4" name="Text Box 4"/>
          <p:cNvSpPr txBox="1">
            <a:spLocks noChangeArrowheads="1"/>
          </p:cNvSpPr>
          <p:nvPr/>
        </p:nvSpPr>
        <p:spPr bwMode="auto">
          <a:xfrm>
            <a:off x="3581400" y="457200"/>
            <a:ext cx="4114800" cy="646331"/>
          </a:xfrm>
          <a:prstGeom prst="rect">
            <a:avLst/>
          </a:prstGeom>
          <a:noFill/>
          <a:ln w="9525">
            <a:noFill/>
            <a:miter lim="800000"/>
            <a:headEnd/>
            <a:tailEnd/>
          </a:ln>
        </p:spPr>
        <p:txBody>
          <a:bodyPr wrap="square">
            <a:spAutoFit/>
          </a:bodyPr>
          <a:lstStyle/>
          <a:p>
            <a:pPr algn="ctr">
              <a:spcBef>
                <a:spcPct val="50000"/>
              </a:spcBef>
            </a:pPr>
            <a:r>
              <a:rPr lang="en-GB" sz="3600" b="1" dirty="0" smtClean="0">
                <a:solidFill>
                  <a:srgbClr val="FF0000"/>
                </a:solidFill>
              </a:rPr>
              <a:t>Errors in shadowing</a:t>
            </a:r>
            <a:endParaRPr lang="en-US" sz="3600" b="1" dirty="0">
              <a:solidFill>
                <a:srgbClr val="FF00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609600" y="228600"/>
            <a:ext cx="7620000" cy="1527175"/>
          </a:xfrm>
        </p:spPr>
        <p:txBody>
          <a:bodyPr/>
          <a:lstStyle/>
          <a:p>
            <a:r>
              <a:rPr lang="en-CA" sz="4400" b="1" dirty="0">
                <a:solidFill>
                  <a:srgbClr val="FF0000"/>
                </a:solidFill>
              </a:rPr>
              <a:t>Attenuation Model (</a:t>
            </a:r>
            <a:r>
              <a:rPr lang="en-CA" sz="4400" b="1" dirty="0" err="1">
                <a:solidFill>
                  <a:srgbClr val="FF0000"/>
                </a:solidFill>
              </a:rPr>
              <a:t>Treisman</a:t>
            </a:r>
            <a:r>
              <a:rPr lang="en-CA" sz="4400" b="1" dirty="0">
                <a:solidFill>
                  <a:srgbClr val="FF0000"/>
                </a:solidFill>
              </a:rPr>
              <a:t>)</a:t>
            </a:r>
          </a:p>
        </p:txBody>
      </p:sp>
      <p:sp>
        <p:nvSpPr>
          <p:cNvPr id="227331" name="Rectangle 3"/>
          <p:cNvSpPr>
            <a:spLocks noGrp="1" noChangeArrowheads="1"/>
          </p:cNvSpPr>
          <p:nvPr>
            <p:ph idx="1"/>
          </p:nvPr>
        </p:nvSpPr>
        <p:spPr>
          <a:xfrm>
            <a:off x="838200" y="1905000"/>
            <a:ext cx="8305800" cy="4953000"/>
          </a:xfrm>
        </p:spPr>
        <p:txBody>
          <a:bodyPr/>
          <a:lstStyle/>
          <a:p>
            <a:pPr>
              <a:buFont typeface="Wingdings" pitchFamily="2" charset="2"/>
              <a:buChar char="q"/>
            </a:pPr>
            <a:r>
              <a:rPr lang="en-CA" dirty="0" smtClean="0"/>
              <a:t>Present a story in dichotic listening task</a:t>
            </a:r>
          </a:p>
          <a:p>
            <a:pPr lvl="1">
              <a:buFont typeface="Wingdings" pitchFamily="2" charset="2"/>
              <a:buChar char="§"/>
            </a:pPr>
            <a:r>
              <a:rPr lang="en-CA" dirty="0" smtClean="0"/>
              <a:t>Story switches from attended ear to unattended ear</a:t>
            </a:r>
          </a:p>
          <a:p>
            <a:pPr lvl="1">
              <a:buFont typeface="Wingdings" pitchFamily="2" charset="2"/>
              <a:buChar char="§"/>
            </a:pPr>
            <a:r>
              <a:rPr lang="en-CA" dirty="0" smtClean="0"/>
              <a:t>Participant mistakenly shadows from attended ear to unattended ear</a:t>
            </a:r>
          </a:p>
          <a:p>
            <a:pPr>
              <a:buFont typeface="Wingdings" pitchFamily="2" charset="2"/>
              <a:buNone/>
            </a:pPr>
            <a:r>
              <a:rPr lang="en-CA" sz="2800" dirty="0" smtClean="0"/>
              <a:t>Attended Ear:			Unattended Ear:</a:t>
            </a:r>
          </a:p>
          <a:p>
            <a:pPr>
              <a:buFont typeface="Wingdings" pitchFamily="2" charset="2"/>
              <a:buNone/>
            </a:pPr>
            <a:r>
              <a:rPr lang="en-CA" sz="2400" b="1" i="1" dirty="0" smtClean="0"/>
              <a:t>She had peanut butter</a:t>
            </a:r>
            <a:r>
              <a:rPr lang="en-CA" sz="2400" dirty="0" smtClean="0"/>
              <a:t>	 </a:t>
            </a:r>
            <a:r>
              <a:rPr lang="en-CA" sz="2000" dirty="0" smtClean="0"/>
              <a:t>freaking laser beams</a:t>
            </a:r>
          </a:p>
          <a:p>
            <a:pPr>
              <a:buFont typeface="Wingdings" pitchFamily="2" charset="2"/>
              <a:buNone/>
            </a:pPr>
            <a:r>
              <a:rPr lang="en-CA" sz="2400" dirty="0" smtClean="0"/>
              <a:t>You </a:t>
            </a:r>
            <a:r>
              <a:rPr lang="en-CA" sz="2000" dirty="0" smtClean="0"/>
              <a:t>keep using that word</a:t>
            </a:r>
            <a:r>
              <a:rPr lang="en-CA" sz="2400" dirty="0" smtClean="0"/>
              <a:t> 		</a:t>
            </a:r>
            <a:r>
              <a:rPr lang="en-CA" sz="2400" b="1" i="1" dirty="0" smtClean="0"/>
              <a:t>and jelly sandwiches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685800" y="463550"/>
            <a:ext cx="7772400" cy="1435100"/>
          </a:xfrm>
          <a:ln/>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Early Selection </a:t>
            </a:r>
            <a:r>
              <a:rPr lang="en-GB" b="1" dirty="0" smtClean="0"/>
              <a:t>2:</a:t>
            </a:r>
            <a:r>
              <a:rPr lang="en-GB" dirty="0"/>
              <a:t/>
            </a:r>
            <a:br>
              <a:rPr lang="en-GB" dirty="0"/>
            </a:br>
            <a:r>
              <a:rPr lang="en-GB" b="1" dirty="0" err="1">
                <a:solidFill>
                  <a:srgbClr val="FF0000"/>
                </a:solidFill>
              </a:rPr>
              <a:t>Triesman’s</a:t>
            </a:r>
            <a:r>
              <a:rPr lang="en-GB" b="1" dirty="0">
                <a:solidFill>
                  <a:srgbClr val="FF0000"/>
                </a:solidFill>
              </a:rPr>
              <a:t> Attenuation Model</a:t>
            </a:r>
          </a:p>
        </p:txBody>
      </p:sp>
      <p:sp>
        <p:nvSpPr>
          <p:cNvPr id="11266" name="Rectangle 2"/>
          <p:cNvSpPr>
            <a:spLocks noGrp="1" noChangeArrowheads="1"/>
          </p:cNvSpPr>
          <p:nvPr>
            <p:ph idx="1"/>
          </p:nvPr>
        </p:nvSpPr>
        <p:spPr>
          <a:xfrm>
            <a:off x="685800" y="1981200"/>
            <a:ext cx="7772400" cy="4400550"/>
          </a:xfrm>
          <a:ln/>
        </p:spPr>
        <p:txBody>
          <a:bodyPr>
            <a:spAutoFit/>
          </a:bodyPr>
          <a:lstStyle/>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Messages differ in “subjective loudness”</a:t>
            </a: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Attention modulates subjective loudness: attended channel is louder</a:t>
            </a: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Individual words have different thresholds of subjective loudness to be noticed</a:t>
            </a: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Some concepts have a permanently low threshold (like your name)</a:t>
            </a:r>
          </a:p>
          <a:p>
            <a:pPr>
              <a:lnSpc>
                <a:spcPct val="100000"/>
              </a:lnSpc>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44</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838200"/>
            <a:ext cx="7772400" cy="381000"/>
          </a:xfrm>
        </p:spPr>
        <p:txBody>
          <a:bodyPr>
            <a:normAutofit fontScale="90000"/>
          </a:bodyPr>
          <a:lstStyle/>
          <a:p>
            <a:pPr eaLnBrk="1" hangingPunct="1"/>
            <a:r>
              <a:rPr lang="en-US" sz="5100" b="1" dirty="0" err="1" smtClean="0">
                <a:solidFill>
                  <a:srgbClr val="FF0000"/>
                </a:solidFill>
              </a:rPr>
              <a:t>Tresiman’s</a:t>
            </a:r>
            <a:r>
              <a:rPr lang="en-US" sz="5100" b="1" dirty="0" smtClean="0">
                <a:solidFill>
                  <a:srgbClr val="FF0000"/>
                </a:solidFill>
              </a:rPr>
              <a:t> Attenuation Theory</a:t>
            </a:r>
          </a:p>
        </p:txBody>
      </p:sp>
      <p:sp>
        <p:nvSpPr>
          <p:cNvPr id="36867" name="Rectangle 3"/>
          <p:cNvSpPr>
            <a:spLocks noGrp="1" noChangeArrowheads="1"/>
          </p:cNvSpPr>
          <p:nvPr>
            <p:ph idx="1"/>
          </p:nvPr>
        </p:nvSpPr>
        <p:spPr>
          <a:xfrm>
            <a:off x="685800" y="2286000"/>
            <a:ext cx="7772400" cy="4572000"/>
          </a:xfrm>
        </p:spPr>
        <p:txBody>
          <a:bodyPr/>
          <a:lstStyle/>
          <a:p>
            <a:pPr algn="just" eaLnBrk="1" hangingPunct="1">
              <a:spcBef>
                <a:spcPct val="30000"/>
              </a:spcBef>
              <a:buFont typeface="Wingdings" pitchFamily="2" charset="2"/>
              <a:buChar char="q"/>
            </a:pPr>
            <a:r>
              <a:rPr lang="en-US" sz="3800" dirty="0" smtClean="0"/>
              <a:t>Intermediate-selection model</a:t>
            </a:r>
          </a:p>
          <a:p>
            <a:pPr lvl="1" algn="just" eaLnBrk="1" hangingPunct="1">
              <a:spcBef>
                <a:spcPct val="30000"/>
              </a:spcBef>
              <a:buFont typeface="Wingdings" pitchFamily="2" charset="2"/>
              <a:buChar char="§"/>
            </a:pPr>
            <a:r>
              <a:rPr lang="en-US" sz="3400" dirty="0" smtClean="0"/>
              <a:t>Attended message can be separated from unattended message early in the information-processing system</a:t>
            </a:r>
          </a:p>
          <a:p>
            <a:pPr lvl="1" algn="just" eaLnBrk="1" hangingPunct="1">
              <a:spcBef>
                <a:spcPct val="30000"/>
              </a:spcBef>
              <a:buFont typeface="Wingdings" pitchFamily="2" charset="2"/>
              <a:buChar char="§"/>
            </a:pPr>
            <a:r>
              <a:rPr lang="en-US" sz="3400" dirty="0" smtClean="0"/>
              <a:t>Selection can also occur later</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idx="1"/>
          </p:nvPr>
        </p:nvSpPr>
        <p:spPr>
          <a:xfrm>
            <a:off x="533400" y="228600"/>
            <a:ext cx="8077200" cy="1371600"/>
          </a:xfrm>
        </p:spPr>
        <p:txBody>
          <a:bodyPr>
            <a:noAutofit/>
          </a:bodyPr>
          <a:lstStyle/>
          <a:p>
            <a:pPr marL="0" indent="0" algn="ctr" eaLnBrk="1" hangingPunct="1">
              <a:spcBef>
                <a:spcPct val="30000"/>
              </a:spcBef>
              <a:buFontTx/>
              <a:buNone/>
            </a:pPr>
            <a:r>
              <a:rPr lang="en-US" sz="4200" b="1" dirty="0" err="1" smtClean="0">
                <a:solidFill>
                  <a:srgbClr val="FF0000"/>
                </a:solidFill>
              </a:rPr>
              <a:t>Treisman’s</a:t>
            </a:r>
            <a:r>
              <a:rPr lang="en-US" sz="4200" b="1" dirty="0" smtClean="0">
                <a:solidFill>
                  <a:srgbClr val="FF0000"/>
                </a:solidFill>
              </a:rPr>
              <a:t> attenuation model of selective attention</a:t>
            </a:r>
          </a:p>
        </p:txBody>
      </p:sp>
      <p:pic>
        <p:nvPicPr>
          <p:cNvPr id="35843" name="Picture 6" descr="01330_f0405.jpg"/>
          <p:cNvPicPr>
            <a:picLocks noChangeAspect="1"/>
          </p:cNvPicPr>
          <p:nvPr/>
        </p:nvPicPr>
        <p:blipFill>
          <a:blip r:embed="rId3"/>
          <a:srcRect/>
          <a:stretch>
            <a:fillRect/>
          </a:stretch>
        </p:blipFill>
        <p:spPr bwMode="auto">
          <a:xfrm>
            <a:off x="152400" y="1676400"/>
            <a:ext cx="8683625" cy="30099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B6F15528-21DE-4FAA-801E-634DDDAF4B2B}" type="slidenum">
              <a:rPr lang="en-US" smtClean="0"/>
              <a:pPr/>
              <a:t>46</a:t>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b="1" dirty="0">
                <a:solidFill>
                  <a:srgbClr val="FF0000"/>
                </a:solidFill>
              </a:rPr>
              <a:t>Problems with Early Models</a:t>
            </a:r>
            <a:endParaRPr lang="en-CA" b="1" dirty="0">
              <a:solidFill>
                <a:srgbClr val="FF0000"/>
              </a:solidFill>
            </a:endParaRPr>
          </a:p>
        </p:txBody>
      </p:sp>
      <p:sp>
        <p:nvSpPr>
          <p:cNvPr id="336899" name="Rectangle 3"/>
          <p:cNvSpPr>
            <a:spLocks noGrp="1" noChangeArrowheads="1"/>
          </p:cNvSpPr>
          <p:nvPr>
            <p:ph idx="1"/>
          </p:nvPr>
        </p:nvSpPr>
        <p:spPr>
          <a:xfrm>
            <a:off x="685800" y="1371600"/>
            <a:ext cx="8077200" cy="5257800"/>
          </a:xfrm>
        </p:spPr>
        <p:txBody>
          <a:bodyPr>
            <a:noAutofit/>
          </a:bodyPr>
          <a:lstStyle/>
          <a:p>
            <a:pPr algn="just">
              <a:lnSpc>
                <a:spcPct val="90000"/>
              </a:lnSpc>
              <a:buFont typeface="Wingdings" pitchFamily="2" charset="2"/>
              <a:buChar char="Ø"/>
            </a:pPr>
            <a:r>
              <a:rPr lang="en-US" sz="2800" dirty="0"/>
              <a:t>Memory for unattended channel may depend on </a:t>
            </a:r>
            <a:r>
              <a:rPr lang="en-US" sz="2800" b="1" dirty="0">
                <a:solidFill>
                  <a:srgbClr val="FF0000"/>
                </a:solidFill>
              </a:rPr>
              <a:t>familiarity or importance</a:t>
            </a:r>
          </a:p>
          <a:p>
            <a:pPr lvl="1" algn="just">
              <a:lnSpc>
                <a:spcPct val="90000"/>
              </a:lnSpc>
            </a:pPr>
            <a:r>
              <a:rPr lang="en-US" b="1" dirty="0"/>
              <a:t>Cocktail party effect</a:t>
            </a:r>
          </a:p>
          <a:p>
            <a:pPr algn="just">
              <a:lnSpc>
                <a:spcPct val="90000"/>
              </a:lnSpc>
              <a:buFont typeface="Wingdings" pitchFamily="2" charset="2"/>
              <a:buChar char="Ø"/>
            </a:pPr>
            <a:r>
              <a:rPr lang="en-US" sz="2800" dirty="0"/>
              <a:t>There are effects of practice</a:t>
            </a:r>
          </a:p>
          <a:p>
            <a:pPr algn="just">
              <a:lnSpc>
                <a:spcPct val="90000"/>
              </a:lnSpc>
              <a:buFont typeface="Wingdings" pitchFamily="2" charset="2"/>
              <a:buChar char="Ø"/>
            </a:pPr>
            <a:r>
              <a:rPr lang="en-US" sz="2800" b="1" dirty="0">
                <a:solidFill>
                  <a:srgbClr val="FF0000"/>
                </a:solidFill>
              </a:rPr>
              <a:t>There is implicit memory for the unattended channel </a:t>
            </a:r>
            <a:r>
              <a:rPr lang="en-US" sz="2800" dirty="0"/>
              <a:t>even when there isn’t explicit memory</a:t>
            </a:r>
          </a:p>
          <a:p>
            <a:pPr lvl="1" algn="just">
              <a:lnSpc>
                <a:spcPct val="90000"/>
              </a:lnSpc>
            </a:pPr>
            <a:r>
              <a:rPr lang="en-US" b="1" dirty="0"/>
              <a:t>Shock study</a:t>
            </a:r>
          </a:p>
          <a:p>
            <a:pPr algn="just">
              <a:lnSpc>
                <a:spcPct val="90000"/>
              </a:lnSpc>
              <a:buFont typeface="Wingdings" pitchFamily="2" charset="2"/>
              <a:buChar char="Ø"/>
            </a:pPr>
            <a:r>
              <a:rPr lang="en-US" sz="2800" dirty="0"/>
              <a:t>People can shadow meaningful message that switch from ear to ear</a:t>
            </a:r>
          </a:p>
          <a:p>
            <a:pPr lvl="1" algn="just">
              <a:lnSpc>
                <a:spcPct val="90000"/>
              </a:lnSpc>
            </a:pPr>
            <a:r>
              <a:rPr lang="en-US" b="1" dirty="0" err="1"/>
              <a:t>Treisman</a:t>
            </a:r>
            <a:endParaRPr lang="en-US" b="1" dirty="0"/>
          </a:p>
          <a:p>
            <a:pPr algn="just">
              <a:lnSpc>
                <a:spcPct val="90000"/>
              </a:lnSpc>
              <a:buFont typeface="Wingdings" pitchFamily="2" charset="2"/>
              <a:buChar char="Ø"/>
            </a:pPr>
            <a:r>
              <a:rPr lang="en-US" sz="2800" dirty="0"/>
              <a:t>Memory for unattended channel affected by similarity to attended channel</a:t>
            </a:r>
            <a:endParaRPr lang="en-CA"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685800" y="609600"/>
            <a:ext cx="7772400" cy="769441"/>
          </a:xfrm>
          <a:ln/>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rPr>
              <a:t>Late Selection Models</a:t>
            </a:r>
          </a:p>
        </p:txBody>
      </p:sp>
      <p:sp>
        <p:nvSpPr>
          <p:cNvPr id="13314" name="Rectangle 2"/>
          <p:cNvSpPr>
            <a:spLocks noGrp="1" noChangeArrowheads="1"/>
          </p:cNvSpPr>
          <p:nvPr>
            <p:ph idx="1"/>
          </p:nvPr>
        </p:nvSpPr>
        <p:spPr>
          <a:xfrm>
            <a:off x="685800" y="1981200"/>
            <a:ext cx="7772400" cy="3339376"/>
          </a:xfrm>
          <a:ln/>
        </p:spPr>
        <p:txBody>
          <a:bodyPr>
            <a:spAutoFit/>
          </a:bodyPr>
          <a:lstStyle/>
          <a:p>
            <a:pPr>
              <a:lnSpc>
                <a:spcPct val="100000"/>
              </a:lnSpc>
              <a:spcBef>
                <a:spcPts val="4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1600" dirty="0" smtClean="0"/>
              <a:t>        (</a:t>
            </a:r>
            <a:r>
              <a:rPr lang="en-GB" sz="1600" dirty="0" err="1"/>
              <a:t>Deutch</a:t>
            </a:r>
            <a:r>
              <a:rPr lang="en-GB" sz="1600" dirty="0"/>
              <a:t> &amp; </a:t>
            </a:r>
            <a:r>
              <a:rPr lang="en-GB" sz="1600" dirty="0" err="1"/>
              <a:t>Deutch</a:t>
            </a:r>
            <a:r>
              <a:rPr lang="en-GB" sz="1600" dirty="0"/>
              <a:t>, 1963; Norman, 1968)</a:t>
            </a: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Selection occurs late in processing (after information enters STM)</a:t>
            </a: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1" dirty="0">
                <a:solidFill>
                  <a:srgbClr val="FF0000"/>
                </a:solidFill>
              </a:rPr>
              <a:t>STM is the bottleneck</a:t>
            </a: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Attention keeps information from dropping out of STM</a:t>
            </a:r>
          </a:p>
          <a:p>
            <a:pPr>
              <a:lnSpc>
                <a:spcPct val="100000"/>
              </a:lnSpc>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685800" y="152400"/>
            <a:ext cx="7772400" cy="769441"/>
          </a:xfrm>
          <a:ln/>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rPr>
              <a:t>Evidence for Late Selection</a:t>
            </a:r>
          </a:p>
        </p:txBody>
      </p:sp>
      <p:sp>
        <p:nvSpPr>
          <p:cNvPr id="14338" name="Rectangle 2"/>
          <p:cNvSpPr>
            <a:spLocks noGrp="1" noChangeArrowheads="1"/>
          </p:cNvSpPr>
          <p:nvPr>
            <p:ph idx="1"/>
          </p:nvPr>
        </p:nvSpPr>
        <p:spPr>
          <a:xfrm>
            <a:off x="798928" y="1371600"/>
            <a:ext cx="7772400" cy="5867399"/>
          </a:xfrm>
          <a:ln/>
        </p:spPr>
        <p:txBody>
          <a:bodyPr wrap="square">
            <a:spAutoFit/>
          </a:bodyPr>
          <a:lstStyle/>
          <a:p>
            <a:pPr>
              <a:lnSpc>
                <a:spcPct val="90000"/>
              </a:lnSpc>
              <a:spcBef>
                <a:spcPts val="700"/>
              </a:spcBef>
              <a:buFont typeface="Wingdings" pitchFamily="2" charset="2"/>
              <a:buChar char="v"/>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dirty="0"/>
              <a:t>Listeners can access the meaning of unattended information.  </a:t>
            </a:r>
            <a:r>
              <a:rPr lang="en-GB" sz="2800" dirty="0" smtClean="0"/>
              <a:t>Example (MacKay</a:t>
            </a:r>
            <a:r>
              <a:rPr lang="en-GB" sz="2800" dirty="0"/>
              <a:t>, </a:t>
            </a:r>
            <a:r>
              <a:rPr lang="en-GB" sz="2800" dirty="0" smtClean="0"/>
              <a:t>1973):</a:t>
            </a:r>
          </a:p>
          <a:p>
            <a:pPr>
              <a:buFont typeface="Wingdings" pitchFamily="2" charset="2"/>
              <a:buChar char="q"/>
            </a:pPr>
            <a:r>
              <a:rPr lang="en-CA" dirty="0" smtClean="0"/>
              <a:t>Attended ear:</a:t>
            </a:r>
          </a:p>
          <a:p>
            <a:pPr lvl="1">
              <a:buFont typeface="Wingdings" pitchFamily="2" charset="2"/>
              <a:buChar char="§"/>
            </a:pPr>
            <a:r>
              <a:rPr lang="en-CA" dirty="0" smtClean="0"/>
              <a:t>“They were standing near the bank”</a:t>
            </a:r>
          </a:p>
          <a:p>
            <a:pPr>
              <a:buFont typeface="Wingdings" pitchFamily="2" charset="2"/>
              <a:buChar char="q"/>
            </a:pPr>
            <a:r>
              <a:rPr lang="en-CA" dirty="0" smtClean="0"/>
              <a:t>Unattended ear:</a:t>
            </a:r>
          </a:p>
          <a:p>
            <a:pPr lvl="1">
              <a:buFont typeface="Wingdings" pitchFamily="2" charset="2"/>
              <a:buChar char="§"/>
            </a:pPr>
            <a:r>
              <a:rPr lang="en-US" dirty="0" smtClean="0"/>
              <a:t>One of the following was presented</a:t>
            </a:r>
          </a:p>
          <a:p>
            <a:pPr lvl="2"/>
            <a:r>
              <a:rPr lang="en-CA" dirty="0" smtClean="0"/>
              <a:t>“river”</a:t>
            </a:r>
            <a:endParaRPr lang="en-US" dirty="0" smtClean="0"/>
          </a:p>
          <a:p>
            <a:pPr lvl="2"/>
            <a:r>
              <a:rPr lang="en-US" dirty="0" smtClean="0"/>
              <a:t>“money”</a:t>
            </a:r>
            <a:endParaRPr lang="en-CA" dirty="0" smtClean="0"/>
          </a:p>
          <a:p>
            <a:pPr>
              <a:buFont typeface="Wingdings" pitchFamily="2" charset="2"/>
              <a:buChar char="q"/>
            </a:pPr>
            <a:r>
              <a:rPr lang="en-CA" dirty="0" smtClean="0"/>
              <a:t>Participants interpreted “bank” as</a:t>
            </a:r>
            <a:endParaRPr lang="en-US" dirty="0" smtClean="0"/>
          </a:p>
          <a:p>
            <a:pPr lvl="1">
              <a:buFont typeface="Wingdings" pitchFamily="2" charset="2"/>
              <a:buChar char="§"/>
            </a:pPr>
            <a:r>
              <a:rPr lang="en-CA" dirty="0" smtClean="0"/>
              <a:t>a riverbank </a:t>
            </a:r>
            <a:r>
              <a:rPr lang="en-US" dirty="0" smtClean="0"/>
              <a:t>if they heard “river”</a:t>
            </a:r>
          </a:p>
          <a:p>
            <a:pPr lvl="1">
              <a:buFont typeface="Wingdings" pitchFamily="2" charset="2"/>
              <a:buChar char="§"/>
            </a:pPr>
            <a:r>
              <a:rPr lang="en-CA" dirty="0" smtClean="0"/>
              <a:t>a financial bank </a:t>
            </a:r>
            <a:r>
              <a:rPr lang="en-US" dirty="0" smtClean="0"/>
              <a:t>if they heard “money”</a:t>
            </a:r>
            <a:endParaRPr lang="en-CA" dirty="0" smtClean="0"/>
          </a:p>
          <a:p>
            <a:pPr lvl="1">
              <a:lnSpc>
                <a:spcPct val="90000"/>
              </a:lnSpc>
              <a:spcBef>
                <a:spcPts val="600"/>
              </a:spcBef>
              <a:buFont typeface="Times New Roman" pitchFamily="16"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smtClean="0">
                <a:solidFill>
                  <a:srgbClr val="FF0000"/>
                </a:solidFill>
              </a:rPr>
              <a:t>Prefrontal Cortex </a:t>
            </a:r>
            <a:r>
              <a:rPr lang="en-US" b="1" dirty="0" smtClean="0"/>
              <a:t>(left, right)</a:t>
            </a:r>
            <a:endParaRPr lang="en-US" b="1" dirty="0"/>
          </a:p>
        </p:txBody>
      </p:sp>
      <p:sp>
        <p:nvSpPr>
          <p:cNvPr id="3" name="Content Placeholder 2"/>
          <p:cNvSpPr>
            <a:spLocks noGrp="1"/>
          </p:cNvSpPr>
          <p:nvPr>
            <p:ph idx="1"/>
          </p:nvPr>
        </p:nvSpPr>
        <p:spPr/>
        <p:txBody>
          <a:bodyPr/>
          <a:lstStyle/>
          <a:p>
            <a:r>
              <a:rPr lang="en-US" b="1" dirty="0" err="1" smtClean="0"/>
              <a:t>Dorsolateral</a:t>
            </a:r>
            <a:endParaRPr lang="en-US" b="1" dirty="0" smtClean="0"/>
          </a:p>
          <a:p>
            <a:r>
              <a:rPr lang="en-US" b="1" dirty="0" err="1" smtClean="0"/>
              <a:t>Ventrolateral</a:t>
            </a:r>
            <a:endParaRPr lang="en-US" b="1" dirty="0" smtClean="0"/>
          </a:p>
          <a:p>
            <a:r>
              <a:rPr lang="en-US" b="1" smtClean="0"/>
              <a:t>Ventromedial</a:t>
            </a:r>
            <a:endParaRPr lang="en-US" b="1" dirty="0" smtClean="0"/>
          </a:p>
          <a:p>
            <a:r>
              <a:rPr lang="en-US" b="1" dirty="0" err="1" smtClean="0"/>
              <a:t>Orbitofrontal</a:t>
            </a:r>
            <a:endParaRPr lang="en-US" b="1" dirty="0" smtClean="0"/>
          </a:p>
          <a:p>
            <a:endParaRPr lang="en-US"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8020074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685800" y="463550"/>
            <a:ext cx="7772400" cy="1435100"/>
          </a:xfrm>
          <a:ln/>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Capacity Models:</a:t>
            </a:r>
            <a:r>
              <a:rPr lang="en-GB" dirty="0"/>
              <a:t> </a:t>
            </a:r>
            <a:br>
              <a:rPr lang="en-GB" dirty="0"/>
            </a:br>
            <a:r>
              <a:rPr lang="en-GB" b="1" dirty="0">
                <a:solidFill>
                  <a:srgbClr val="FF0000"/>
                </a:solidFill>
              </a:rPr>
              <a:t>Attention as Pools of Resources</a:t>
            </a:r>
          </a:p>
        </p:txBody>
      </p:sp>
      <p:sp>
        <p:nvSpPr>
          <p:cNvPr id="16386" name="Rectangle 2"/>
          <p:cNvSpPr>
            <a:spLocks noGrp="1" noChangeArrowheads="1"/>
          </p:cNvSpPr>
          <p:nvPr>
            <p:ph idx="1"/>
          </p:nvPr>
        </p:nvSpPr>
        <p:spPr>
          <a:xfrm>
            <a:off x="685800" y="1981200"/>
            <a:ext cx="8458200" cy="4114800"/>
          </a:xfrm>
          <a:ln/>
        </p:spPr>
        <p:txBody>
          <a:bodyPr>
            <a:spAutoFit/>
          </a:bodyPr>
          <a:lstStyle/>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Funnel vs. Spotlight</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Attention = allocation of cognitive resources</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Arousal:  increases or decreases the pool of resources</a:t>
            </a:r>
          </a:p>
          <a:p>
            <a:pPr>
              <a:lnSpc>
                <a:spcPct val="100000"/>
              </a:lnSpc>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Divided Attention Tasks:  can attend to two things at once if neither demands too many resources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ChangeArrowheads="1"/>
          </p:cNvSpPr>
          <p:nvPr/>
        </p:nvSpPr>
        <p:spPr bwMode="auto">
          <a:xfrm>
            <a:off x="533400" y="3810000"/>
            <a:ext cx="1905000" cy="1752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891" name="Rectangle 7"/>
          <p:cNvSpPr>
            <a:spLocks noChangeArrowheads="1"/>
          </p:cNvSpPr>
          <p:nvPr/>
        </p:nvSpPr>
        <p:spPr bwMode="auto">
          <a:xfrm>
            <a:off x="3657600" y="3810000"/>
            <a:ext cx="1905000" cy="1752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892" name="Rectangle 9"/>
          <p:cNvSpPr>
            <a:spLocks noChangeArrowheads="1"/>
          </p:cNvSpPr>
          <p:nvPr/>
        </p:nvSpPr>
        <p:spPr bwMode="auto">
          <a:xfrm>
            <a:off x="6629400" y="3810000"/>
            <a:ext cx="1905000" cy="1752600"/>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7893" name="Rectangle 2"/>
          <p:cNvSpPr>
            <a:spLocks noGrp="1" noChangeArrowheads="1"/>
          </p:cNvSpPr>
          <p:nvPr>
            <p:ph type="title"/>
          </p:nvPr>
        </p:nvSpPr>
        <p:spPr>
          <a:xfrm>
            <a:off x="685800" y="0"/>
            <a:ext cx="7772400" cy="1143000"/>
          </a:xfrm>
        </p:spPr>
        <p:txBody>
          <a:bodyPr>
            <a:normAutofit fontScale="90000"/>
          </a:bodyPr>
          <a:lstStyle/>
          <a:p>
            <a:pPr eaLnBrk="1" hangingPunct="1"/>
            <a:r>
              <a:rPr lang="en-US" b="1" dirty="0" smtClean="0">
                <a:solidFill>
                  <a:srgbClr val="FF0000"/>
                </a:solidFill>
              </a:rPr>
              <a:t>Task load and selective attention</a:t>
            </a:r>
          </a:p>
        </p:txBody>
      </p:sp>
      <p:sp>
        <p:nvSpPr>
          <p:cNvPr id="37894" name="Rectangle 3"/>
          <p:cNvSpPr>
            <a:spLocks noGrp="1" noChangeArrowheads="1"/>
          </p:cNvSpPr>
          <p:nvPr>
            <p:ph idx="1"/>
          </p:nvPr>
        </p:nvSpPr>
        <p:spPr>
          <a:xfrm>
            <a:off x="533400" y="1524000"/>
            <a:ext cx="7772400" cy="1524000"/>
          </a:xfrm>
        </p:spPr>
        <p:txBody>
          <a:bodyPr>
            <a:normAutofit fontScale="92500" lnSpcReduction="20000"/>
          </a:bodyPr>
          <a:lstStyle/>
          <a:p>
            <a:pPr eaLnBrk="1" hangingPunct="1"/>
            <a:r>
              <a:rPr lang="en-US" dirty="0" smtClean="0"/>
              <a:t>Attention is more like resources</a:t>
            </a:r>
          </a:p>
          <a:p>
            <a:pPr lvl="1" eaLnBrk="1" hangingPunct="1"/>
            <a:r>
              <a:rPr lang="en-US" altLang="ja-JP" dirty="0" err="1" smtClean="0">
                <a:ea typeface="ＭＳ Ｐゴシック" pitchFamily="34" charset="-128"/>
              </a:rPr>
              <a:t>Kahneman’s</a:t>
            </a:r>
            <a:r>
              <a:rPr lang="en-US" altLang="ja-JP" dirty="0" smtClean="0">
                <a:ea typeface="ＭＳ Ｐゴシック" pitchFamily="34" charset="-128"/>
              </a:rPr>
              <a:t> (1973) capacity theory</a:t>
            </a:r>
          </a:p>
          <a:p>
            <a:pPr lvl="1" eaLnBrk="1" hangingPunct="1"/>
            <a:r>
              <a:rPr lang="en-US" altLang="ja-JP" sz="2400" dirty="0" smtClean="0">
                <a:ea typeface="ＭＳ Ｐゴシック" pitchFamily="34" charset="-128"/>
              </a:rPr>
              <a:t>When a particular task demands lots of processing resources, then other tasks get fewer resources.</a:t>
            </a:r>
            <a:endParaRPr lang="en-US" dirty="0" smtClean="0"/>
          </a:p>
        </p:txBody>
      </p:sp>
      <p:sp>
        <p:nvSpPr>
          <p:cNvPr id="37895" name="Rectangle 6"/>
          <p:cNvSpPr>
            <a:spLocks noChangeArrowheads="1"/>
          </p:cNvSpPr>
          <p:nvPr/>
        </p:nvSpPr>
        <p:spPr bwMode="auto">
          <a:xfrm>
            <a:off x="3657600" y="3810000"/>
            <a:ext cx="1905000" cy="12954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7896" name="Rectangle 10"/>
          <p:cNvSpPr>
            <a:spLocks noChangeArrowheads="1"/>
          </p:cNvSpPr>
          <p:nvPr/>
        </p:nvSpPr>
        <p:spPr bwMode="auto">
          <a:xfrm>
            <a:off x="6629400" y="3810000"/>
            <a:ext cx="1905000" cy="457200"/>
          </a:xfrm>
          <a:prstGeom prst="rect">
            <a:avLst/>
          </a:prstGeom>
          <a:solidFill>
            <a:schemeClr val="bg1"/>
          </a:solidFill>
          <a:ln w="9525">
            <a:solidFill>
              <a:schemeClr val="tx1"/>
            </a:solidFill>
            <a:miter lim="800000"/>
            <a:headEnd/>
            <a:tailEnd/>
          </a:ln>
        </p:spPr>
        <p:txBody>
          <a:bodyPr wrap="none" anchor="ctr"/>
          <a:lstStyle/>
          <a:p>
            <a:endParaRPr lang="en-US"/>
          </a:p>
        </p:txBody>
      </p:sp>
      <p:sp>
        <p:nvSpPr>
          <p:cNvPr id="37897" name="Text Box 11"/>
          <p:cNvSpPr txBox="1">
            <a:spLocks noChangeArrowheads="1"/>
          </p:cNvSpPr>
          <p:nvPr/>
        </p:nvSpPr>
        <p:spPr bwMode="auto">
          <a:xfrm>
            <a:off x="3200400" y="6172200"/>
            <a:ext cx="2667000" cy="466725"/>
          </a:xfrm>
          <a:prstGeom prst="rect">
            <a:avLst/>
          </a:prstGeom>
          <a:noFill/>
          <a:ln w="9525">
            <a:solidFill>
              <a:schemeClr val="accent2"/>
            </a:solidFill>
            <a:miter lim="800000"/>
            <a:headEnd/>
            <a:tailEnd/>
          </a:ln>
        </p:spPr>
        <p:txBody>
          <a:bodyPr>
            <a:spAutoFit/>
          </a:bodyPr>
          <a:lstStyle/>
          <a:p>
            <a:pPr>
              <a:spcBef>
                <a:spcPct val="50000"/>
              </a:spcBef>
            </a:pPr>
            <a:r>
              <a:rPr lang="en-US"/>
              <a:t>Attention capacity</a:t>
            </a:r>
          </a:p>
        </p:txBody>
      </p:sp>
      <p:sp>
        <p:nvSpPr>
          <p:cNvPr id="37898" name="Line 14"/>
          <p:cNvSpPr>
            <a:spLocks noChangeShapeType="1"/>
          </p:cNvSpPr>
          <p:nvPr/>
        </p:nvSpPr>
        <p:spPr bwMode="auto">
          <a:xfrm flipH="1" flipV="1">
            <a:off x="2362200" y="5562600"/>
            <a:ext cx="838200" cy="609600"/>
          </a:xfrm>
          <a:prstGeom prst="line">
            <a:avLst/>
          </a:prstGeom>
          <a:noFill/>
          <a:ln w="9525">
            <a:solidFill>
              <a:schemeClr val="tx1"/>
            </a:solidFill>
            <a:round/>
            <a:headEnd/>
            <a:tailEnd type="triangle" w="med" len="med"/>
          </a:ln>
        </p:spPr>
        <p:txBody>
          <a:bodyPr/>
          <a:lstStyle/>
          <a:p>
            <a:endParaRPr lang="en-US"/>
          </a:p>
        </p:txBody>
      </p:sp>
      <p:sp>
        <p:nvSpPr>
          <p:cNvPr id="37899" name="Line 15"/>
          <p:cNvSpPr>
            <a:spLocks noChangeShapeType="1"/>
          </p:cNvSpPr>
          <p:nvPr/>
        </p:nvSpPr>
        <p:spPr bwMode="auto">
          <a:xfrm flipH="1" flipV="1">
            <a:off x="4495800" y="5562600"/>
            <a:ext cx="0" cy="609600"/>
          </a:xfrm>
          <a:prstGeom prst="line">
            <a:avLst/>
          </a:prstGeom>
          <a:noFill/>
          <a:ln w="9525">
            <a:solidFill>
              <a:schemeClr val="tx1"/>
            </a:solidFill>
            <a:round/>
            <a:headEnd/>
            <a:tailEnd type="triangle" w="med" len="med"/>
          </a:ln>
        </p:spPr>
        <p:txBody>
          <a:bodyPr/>
          <a:lstStyle/>
          <a:p>
            <a:endParaRPr lang="en-US"/>
          </a:p>
        </p:txBody>
      </p:sp>
      <p:sp>
        <p:nvSpPr>
          <p:cNvPr id="37900" name="Line 16"/>
          <p:cNvSpPr>
            <a:spLocks noChangeShapeType="1"/>
          </p:cNvSpPr>
          <p:nvPr/>
        </p:nvSpPr>
        <p:spPr bwMode="auto">
          <a:xfrm flipV="1">
            <a:off x="5867400" y="5562600"/>
            <a:ext cx="762000" cy="609600"/>
          </a:xfrm>
          <a:prstGeom prst="line">
            <a:avLst/>
          </a:prstGeom>
          <a:noFill/>
          <a:ln w="9525">
            <a:solidFill>
              <a:schemeClr val="tx1"/>
            </a:solidFill>
            <a:round/>
            <a:headEnd/>
            <a:tailEnd type="triangle" w="med" len="med"/>
          </a:ln>
        </p:spPr>
        <p:txBody>
          <a:bodyPr/>
          <a:lstStyle/>
          <a:p>
            <a:endParaRPr lang="en-US"/>
          </a:p>
        </p:txBody>
      </p:sp>
      <p:sp>
        <p:nvSpPr>
          <p:cNvPr id="37901" name="Line 5"/>
          <p:cNvSpPr>
            <a:spLocks noChangeShapeType="1"/>
          </p:cNvSpPr>
          <p:nvPr/>
        </p:nvSpPr>
        <p:spPr bwMode="auto">
          <a:xfrm>
            <a:off x="5181600" y="4038600"/>
            <a:ext cx="838200" cy="0"/>
          </a:xfrm>
          <a:prstGeom prst="line">
            <a:avLst/>
          </a:prstGeom>
          <a:noFill/>
          <a:ln w="76200">
            <a:solidFill>
              <a:schemeClr val="tx1"/>
            </a:solidFill>
            <a:round/>
            <a:headEnd/>
            <a:tailEnd type="triangle" w="med" len="med"/>
          </a:ln>
        </p:spPr>
        <p:txBody>
          <a:bodyPr/>
          <a:lstStyle/>
          <a:p>
            <a:endParaRPr lang="en-US"/>
          </a:p>
        </p:txBody>
      </p:sp>
      <p:sp>
        <p:nvSpPr>
          <p:cNvPr id="37902" name="Line 8"/>
          <p:cNvSpPr>
            <a:spLocks noChangeShapeType="1"/>
          </p:cNvSpPr>
          <p:nvPr/>
        </p:nvSpPr>
        <p:spPr bwMode="auto">
          <a:xfrm>
            <a:off x="8001000" y="4038600"/>
            <a:ext cx="838200" cy="0"/>
          </a:xfrm>
          <a:prstGeom prst="line">
            <a:avLst/>
          </a:prstGeom>
          <a:noFill/>
          <a:ln w="57150">
            <a:solidFill>
              <a:schemeClr val="tx1"/>
            </a:solidFill>
            <a:round/>
            <a:headEnd/>
            <a:tailEnd type="triangle" w="med" len="med"/>
          </a:ln>
        </p:spPr>
        <p:txBody>
          <a:bodyPr/>
          <a:lstStyle/>
          <a:p>
            <a:endParaRPr lang="en-US"/>
          </a:p>
        </p:txBody>
      </p:sp>
      <p:sp>
        <p:nvSpPr>
          <p:cNvPr id="37903" name="Text Box 17"/>
          <p:cNvSpPr txBox="1">
            <a:spLocks noChangeArrowheads="1"/>
          </p:cNvSpPr>
          <p:nvPr/>
        </p:nvSpPr>
        <p:spPr bwMode="auto">
          <a:xfrm>
            <a:off x="762000" y="3124200"/>
            <a:ext cx="1143000" cy="466725"/>
          </a:xfrm>
          <a:prstGeom prst="rect">
            <a:avLst/>
          </a:prstGeom>
          <a:noFill/>
          <a:ln w="9525">
            <a:solidFill>
              <a:schemeClr val="accent2"/>
            </a:solidFill>
            <a:miter lim="800000"/>
            <a:headEnd/>
            <a:tailEnd/>
          </a:ln>
        </p:spPr>
        <p:txBody>
          <a:bodyPr>
            <a:spAutoFit/>
          </a:bodyPr>
          <a:lstStyle/>
          <a:p>
            <a:pPr>
              <a:spcBef>
                <a:spcPct val="50000"/>
              </a:spcBef>
            </a:pPr>
            <a:r>
              <a:rPr lang="en-US"/>
              <a:t>No task</a:t>
            </a:r>
          </a:p>
        </p:txBody>
      </p:sp>
      <p:sp>
        <p:nvSpPr>
          <p:cNvPr id="37904" name="Text Box 18"/>
          <p:cNvSpPr txBox="1">
            <a:spLocks noChangeArrowheads="1"/>
          </p:cNvSpPr>
          <p:nvPr/>
        </p:nvSpPr>
        <p:spPr bwMode="auto">
          <a:xfrm>
            <a:off x="3810000" y="3124200"/>
            <a:ext cx="1600200" cy="466725"/>
          </a:xfrm>
          <a:prstGeom prst="rect">
            <a:avLst/>
          </a:prstGeom>
          <a:noFill/>
          <a:ln w="9525">
            <a:solidFill>
              <a:schemeClr val="accent2"/>
            </a:solidFill>
            <a:miter lim="800000"/>
            <a:headEnd/>
            <a:tailEnd/>
          </a:ln>
        </p:spPr>
        <p:txBody>
          <a:bodyPr>
            <a:spAutoFit/>
          </a:bodyPr>
          <a:lstStyle/>
          <a:p>
            <a:pPr>
              <a:spcBef>
                <a:spcPct val="50000"/>
              </a:spcBef>
            </a:pPr>
            <a:r>
              <a:rPr lang="en-US"/>
              <a:t>Hard task</a:t>
            </a:r>
          </a:p>
        </p:txBody>
      </p:sp>
      <p:sp>
        <p:nvSpPr>
          <p:cNvPr id="37905" name="Text Box 19"/>
          <p:cNvSpPr txBox="1">
            <a:spLocks noChangeArrowheads="1"/>
          </p:cNvSpPr>
          <p:nvPr/>
        </p:nvSpPr>
        <p:spPr bwMode="auto">
          <a:xfrm>
            <a:off x="6781800" y="3124200"/>
            <a:ext cx="1600200" cy="466725"/>
          </a:xfrm>
          <a:prstGeom prst="rect">
            <a:avLst/>
          </a:prstGeom>
          <a:noFill/>
          <a:ln w="9525">
            <a:solidFill>
              <a:schemeClr val="accent2"/>
            </a:solidFill>
            <a:miter lim="800000"/>
            <a:headEnd/>
            <a:tailEnd/>
          </a:ln>
        </p:spPr>
        <p:txBody>
          <a:bodyPr>
            <a:spAutoFit/>
          </a:bodyPr>
          <a:lstStyle/>
          <a:p>
            <a:pPr>
              <a:spcBef>
                <a:spcPct val="50000"/>
              </a:spcBef>
            </a:pPr>
            <a:r>
              <a:rPr lang="en-US"/>
              <a:t>Easy task</a:t>
            </a:r>
          </a:p>
        </p:txBody>
      </p:sp>
      <p:sp>
        <p:nvSpPr>
          <p:cNvPr id="18" name="Slide Number Placeholder 17"/>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685800" y="585788"/>
            <a:ext cx="7772400" cy="1190625"/>
          </a:xfrm>
          <a:ln/>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solidFill>
                  <a:srgbClr val="FF0000"/>
                </a:solidFill>
              </a:rPr>
              <a:t>Evidence for Resource Models</a:t>
            </a:r>
            <a:r>
              <a:rPr lang="en-GB" dirty="0"/>
              <a:t/>
            </a:r>
            <a:br>
              <a:rPr lang="en-GB" dirty="0"/>
            </a:br>
            <a:r>
              <a:rPr lang="en-GB" sz="2800" dirty="0"/>
              <a:t>(Posner &amp; </a:t>
            </a:r>
            <a:r>
              <a:rPr lang="en-GB" sz="2800" dirty="0" err="1"/>
              <a:t>Boies</a:t>
            </a:r>
            <a:r>
              <a:rPr lang="en-GB" sz="2800" dirty="0"/>
              <a:t>, 1971)</a:t>
            </a:r>
          </a:p>
        </p:txBody>
      </p:sp>
      <p:sp>
        <p:nvSpPr>
          <p:cNvPr id="17410" name="Rectangle 2"/>
          <p:cNvSpPr>
            <a:spLocks noGrp="1" noChangeArrowheads="1"/>
          </p:cNvSpPr>
          <p:nvPr>
            <p:ph idx="1"/>
          </p:nvPr>
        </p:nvSpPr>
        <p:spPr>
          <a:xfrm>
            <a:off x="685800" y="1981200"/>
            <a:ext cx="7772400" cy="4114800"/>
          </a:xfrm>
          <a:ln/>
        </p:spPr>
        <p:txBody>
          <a:bodyPr>
            <a:spAutoFit/>
          </a:bodyPr>
          <a:lstStyle/>
          <a:p>
            <a:pPr algn="just">
              <a:lnSpc>
                <a:spcPct val="90000"/>
              </a:lnSpc>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Two tasks</a:t>
            </a:r>
          </a:p>
          <a:p>
            <a:pPr lvl="1" algn="just">
              <a:lnSpc>
                <a:spcPct val="90000"/>
              </a:lnSpc>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t>Primary task: Letter Matching</a:t>
            </a:r>
          </a:p>
          <a:p>
            <a:pPr lvl="1" algn="just">
              <a:lnSpc>
                <a:spcPct val="90000"/>
              </a:lnSpc>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dirty="0"/>
              <a:t>Secondary task:  Tone Detection</a:t>
            </a:r>
          </a:p>
          <a:p>
            <a:pPr algn="just">
              <a:lnSpc>
                <a:spcPct val="90000"/>
              </a:lnSpc>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Varied the time the tone was presented</a:t>
            </a:r>
          </a:p>
          <a:p>
            <a:pPr algn="just">
              <a:lnSpc>
                <a:spcPct val="90000"/>
              </a:lnSpc>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RT to detect the tone was slower just before and just after the 2</a:t>
            </a:r>
            <a:r>
              <a:rPr lang="en-GB" baseline="30000" dirty="0"/>
              <a:t>nd</a:t>
            </a:r>
            <a:r>
              <a:rPr lang="en-GB" dirty="0"/>
              <a:t> letter</a:t>
            </a:r>
          </a:p>
          <a:p>
            <a:pPr algn="just">
              <a:lnSpc>
                <a:spcPct val="90000"/>
              </a:lnSpc>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Therefore resources were shifted from the tone detection task to the matching task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685800" y="463550"/>
            <a:ext cx="7772400" cy="1435100"/>
          </a:xfrm>
          <a:ln/>
        </p:spPr>
        <p:txBody>
          <a:bodyPr>
            <a:spAutoFit/>
          </a:bodyPr>
          <a:lstStyle/>
          <a:p>
            <a:pPr>
              <a:lnSpc>
                <a:spcPct val="100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dirty="0"/>
              <a:t>Feature Integration Theory:</a:t>
            </a:r>
            <a:br>
              <a:rPr lang="en-GB" b="1" dirty="0"/>
            </a:br>
            <a:r>
              <a:rPr lang="en-GB" b="1" dirty="0">
                <a:solidFill>
                  <a:srgbClr val="FF0000"/>
                </a:solidFill>
              </a:rPr>
              <a:t>Attention as Glue</a:t>
            </a:r>
          </a:p>
        </p:txBody>
      </p:sp>
      <p:sp>
        <p:nvSpPr>
          <p:cNvPr id="18434" name="Rectangle 2"/>
          <p:cNvSpPr>
            <a:spLocks noGrp="1" noChangeArrowheads="1"/>
          </p:cNvSpPr>
          <p:nvPr>
            <p:ph idx="1"/>
          </p:nvPr>
        </p:nvSpPr>
        <p:spPr>
          <a:xfrm>
            <a:off x="685800" y="1981200"/>
            <a:ext cx="7772400" cy="3243965"/>
          </a:xfrm>
          <a:ln/>
        </p:spPr>
        <p:txBody>
          <a:bodyPr>
            <a:spAutoFit/>
          </a:bodyPr>
          <a:lstStyle/>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Attention is required to put the pieces together (to combine features into objects)</a:t>
            </a: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“What” and “Where” may be separate systems in the brain; attention puts the two back together</a:t>
            </a:r>
          </a:p>
          <a:p>
            <a:pPr algn="just">
              <a:lnSpc>
                <a:spcPct val="100000"/>
              </a:lnSpc>
              <a:buFont typeface="Wingdings" pitchFamily="2" charset="2"/>
              <a:buChar char="Ø"/>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Evidence: Conjunction Errors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838200"/>
            <a:ext cx="7772400" cy="457200"/>
          </a:xfrm>
        </p:spPr>
        <p:txBody>
          <a:bodyPr>
            <a:normAutofit fontScale="90000"/>
          </a:bodyPr>
          <a:lstStyle/>
          <a:p>
            <a:pPr eaLnBrk="1" hangingPunct="1"/>
            <a:r>
              <a:rPr lang="en-US" b="1" dirty="0" smtClean="0">
                <a:solidFill>
                  <a:srgbClr val="FF0000"/>
                </a:solidFill>
                <a:ea typeface="ＭＳ Ｐゴシック" pitchFamily="34" charset="-128"/>
              </a:rPr>
              <a:t>Feature Integration Theory (FIT)</a:t>
            </a:r>
          </a:p>
        </p:txBody>
      </p:sp>
      <p:sp>
        <p:nvSpPr>
          <p:cNvPr id="66563" name="Rectangle 3"/>
          <p:cNvSpPr>
            <a:spLocks noGrp="1" noChangeArrowheads="1"/>
          </p:cNvSpPr>
          <p:nvPr>
            <p:ph idx="1"/>
          </p:nvPr>
        </p:nvSpPr>
        <p:spPr/>
        <p:txBody>
          <a:bodyPr/>
          <a:lstStyle/>
          <a:p>
            <a:pPr eaLnBrk="1" hangingPunct="1">
              <a:buFont typeface="Wingdings" pitchFamily="2" charset="2"/>
              <a:buChar char="q"/>
            </a:pPr>
            <a:r>
              <a:rPr lang="en-US" dirty="0" err="1" smtClean="0">
                <a:ea typeface="ＭＳ Ｐゴシック" pitchFamily="34" charset="-128"/>
              </a:rPr>
              <a:t>Preattentive</a:t>
            </a:r>
            <a:r>
              <a:rPr lang="en-US" dirty="0" smtClean="0">
                <a:ea typeface="ＭＳ Ｐゴシック" pitchFamily="34" charset="-128"/>
              </a:rPr>
              <a:t> stage</a:t>
            </a:r>
          </a:p>
          <a:p>
            <a:pPr lvl="1" eaLnBrk="1" hangingPunct="1">
              <a:buFont typeface="Wingdings" pitchFamily="2" charset="2"/>
              <a:buChar char="§"/>
            </a:pPr>
            <a:r>
              <a:rPr lang="en-US" dirty="0" smtClean="0">
                <a:ea typeface="ＭＳ Ｐゴシック" pitchFamily="34" charset="-128"/>
              </a:rPr>
              <a:t>Automatic</a:t>
            </a:r>
          </a:p>
          <a:p>
            <a:pPr lvl="1" eaLnBrk="1" hangingPunct="1">
              <a:buFont typeface="Wingdings" pitchFamily="2" charset="2"/>
              <a:buChar char="§"/>
            </a:pPr>
            <a:r>
              <a:rPr lang="en-US" dirty="0" smtClean="0">
                <a:ea typeface="ＭＳ Ｐゴシック" pitchFamily="34" charset="-128"/>
              </a:rPr>
              <a:t>No effort or attention</a:t>
            </a:r>
          </a:p>
          <a:p>
            <a:pPr lvl="1" eaLnBrk="1" hangingPunct="1">
              <a:buFont typeface="Wingdings" pitchFamily="2" charset="2"/>
              <a:buChar char="§"/>
            </a:pPr>
            <a:r>
              <a:rPr lang="en-US" dirty="0" smtClean="0">
                <a:ea typeface="ＭＳ Ｐゴシック" pitchFamily="34" charset="-128"/>
              </a:rPr>
              <a:t>Unaware of process</a:t>
            </a:r>
          </a:p>
          <a:p>
            <a:pPr lvl="1" eaLnBrk="1" hangingPunct="1">
              <a:buFont typeface="Wingdings" pitchFamily="2" charset="2"/>
              <a:buChar char="§"/>
            </a:pPr>
            <a:r>
              <a:rPr lang="en-US" dirty="0" smtClean="0">
                <a:ea typeface="ＭＳ Ｐゴシック" pitchFamily="34" charset="-128"/>
              </a:rPr>
              <a:t>Object analyzed into features</a:t>
            </a:r>
          </a:p>
          <a:p>
            <a:pPr eaLnBrk="1" hangingPunct="1">
              <a:buFont typeface="Wingdings" pitchFamily="2" charset="2"/>
              <a:buChar char="q"/>
            </a:pPr>
            <a:r>
              <a:rPr lang="en-US" dirty="0" smtClean="0">
                <a:ea typeface="ＭＳ Ｐゴシック" pitchFamily="34" charset="-128"/>
              </a:rPr>
              <a:t>Focused attention stage</a:t>
            </a:r>
          </a:p>
          <a:p>
            <a:pPr lvl="1" eaLnBrk="1" hangingPunct="1">
              <a:buFont typeface="Wingdings" pitchFamily="2" charset="2"/>
              <a:buChar char="§"/>
            </a:pPr>
            <a:r>
              <a:rPr lang="en-US" dirty="0" smtClean="0">
                <a:ea typeface="ＭＳ Ｐゴシック" pitchFamily="34" charset="-128"/>
              </a:rPr>
              <a:t>Attention plays key role</a:t>
            </a:r>
          </a:p>
          <a:p>
            <a:pPr lvl="1" eaLnBrk="1" hangingPunct="1">
              <a:buFont typeface="Wingdings" pitchFamily="2" charset="2"/>
              <a:buChar char="§"/>
            </a:pPr>
            <a:r>
              <a:rPr lang="en-US" dirty="0" smtClean="0">
                <a:ea typeface="ＭＳ Ｐゴシック" pitchFamily="34" charset="-128"/>
              </a:rPr>
              <a:t>Features are combined</a:t>
            </a:r>
          </a:p>
          <a:p>
            <a:pPr lvl="1" eaLnBrk="1" hangingPunct="1"/>
            <a:endParaRPr lang="en-US" dirty="0" smtClean="0">
              <a:ea typeface="ＭＳ Ｐゴシック" pitchFamily="34" charset="-128"/>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Attention</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Terminology and definitions</a:t>
            </a:r>
          </a:p>
          <a:p>
            <a:pPr>
              <a:buFont typeface="Wingdings" pitchFamily="2" charset="2"/>
              <a:buChar char="Ø"/>
            </a:pPr>
            <a:r>
              <a:rPr lang="en-US" dirty="0" smtClean="0"/>
              <a:t>Theories and models</a:t>
            </a:r>
          </a:p>
          <a:p>
            <a:pPr>
              <a:buFont typeface="Wingdings" pitchFamily="2" charset="2"/>
              <a:buChar char="Ø"/>
            </a:pPr>
            <a:r>
              <a:rPr lang="en-US" b="1" dirty="0" smtClean="0">
                <a:solidFill>
                  <a:srgbClr val="FF0000"/>
                </a:solidFill>
              </a:rPr>
              <a:t>Neural bases of attention</a:t>
            </a:r>
          </a:p>
          <a:p>
            <a:pPr marL="571500" indent="-571500">
              <a:buFont typeface="+mj-lt"/>
              <a:buAutoNum type="romanUcPeriod"/>
            </a:pPr>
            <a:r>
              <a:rPr lang="en-US" b="1" dirty="0" smtClean="0">
                <a:solidFill>
                  <a:srgbClr val="00B0F0"/>
                </a:solidFill>
              </a:rPr>
              <a:t>Neural circuits of attention</a:t>
            </a:r>
          </a:p>
          <a:p>
            <a:pPr marL="571500" indent="-571500">
              <a:buFont typeface="+mj-lt"/>
              <a:buAutoNum type="romanUcPeriod"/>
            </a:pPr>
            <a:r>
              <a:rPr lang="en-US" dirty="0" smtClean="0"/>
              <a:t>Neurotransmission in </a:t>
            </a:r>
            <a:r>
              <a:rPr lang="en-US" dirty="0" err="1" smtClean="0"/>
              <a:t>attentional</a:t>
            </a:r>
            <a:r>
              <a:rPr lang="en-US" dirty="0" smtClean="0"/>
              <a:t> system</a:t>
            </a:r>
          </a:p>
          <a:p>
            <a:pPr marL="571500" indent="-571500">
              <a:buFont typeface="Wingdings" pitchFamily="2" charset="2"/>
              <a:buChar char="Ø"/>
            </a:pPr>
            <a:r>
              <a:rPr lang="en-US" dirty="0" smtClean="0"/>
              <a:t>Neuropsychology of attention</a:t>
            </a:r>
          </a:p>
          <a:p>
            <a:pPr marL="571500" indent="-571500">
              <a:buFont typeface="Wingdings" pitchFamily="2" charset="2"/>
              <a:buChar char="Ø"/>
            </a:pPr>
            <a:r>
              <a:rPr lang="en-US" dirty="0" smtClean="0"/>
              <a:t>Clinical complications of attention</a:t>
            </a:r>
          </a:p>
          <a:p>
            <a:pPr marL="571500" indent="-571500">
              <a:buFont typeface="Wingdings" pitchFamily="2" charset="2"/>
              <a:buChar char="Ø"/>
            </a:pPr>
            <a:r>
              <a:rPr lang="en-US" dirty="0" smtClean="0"/>
              <a:t>Cognitive rehabilitation of </a:t>
            </a:r>
            <a:r>
              <a:rPr lang="en-US" dirty="0" err="1" smtClean="0"/>
              <a:t>attentional</a:t>
            </a:r>
            <a:r>
              <a:rPr lang="en-US" dirty="0" smtClean="0"/>
              <a:t> deficits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28600" y="304800"/>
            <a:ext cx="8763000" cy="1143000"/>
          </a:xfrm>
          <a:noFill/>
          <a:ln/>
        </p:spPr>
        <p:txBody>
          <a:bodyPr>
            <a:noAutofit/>
          </a:bodyPr>
          <a:lstStyle/>
          <a:p>
            <a:r>
              <a:rPr lang="en-US" sz="3600" b="1" dirty="0">
                <a:solidFill>
                  <a:srgbClr val="FF0000"/>
                </a:solidFill>
                <a:latin typeface="Arial" pitchFamily="34" charset="0"/>
              </a:rPr>
              <a:t>Neurophysiology of </a:t>
            </a:r>
            <a:r>
              <a:rPr lang="en-US" sz="3600" b="1" dirty="0" err="1">
                <a:solidFill>
                  <a:srgbClr val="FF0000"/>
                </a:solidFill>
                <a:latin typeface="Arial" pitchFamily="34" charset="0"/>
              </a:rPr>
              <a:t>Attentional</a:t>
            </a:r>
            <a:r>
              <a:rPr lang="en-US" sz="3600" b="1" dirty="0">
                <a:solidFill>
                  <a:srgbClr val="FF0000"/>
                </a:solidFill>
                <a:latin typeface="Arial" pitchFamily="34" charset="0"/>
              </a:rPr>
              <a:t> Matrix</a:t>
            </a:r>
          </a:p>
        </p:txBody>
      </p:sp>
      <p:sp>
        <p:nvSpPr>
          <p:cNvPr id="53252" name="Rectangle 4"/>
          <p:cNvSpPr>
            <a:spLocks noGrp="1" noChangeArrowheads="1"/>
          </p:cNvSpPr>
          <p:nvPr>
            <p:ph idx="1"/>
          </p:nvPr>
        </p:nvSpPr>
        <p:spPr>
          <a:xfrm>
            <a:off x="1066800" y="4648200"/>
            <a:ext cx="7543800" cy="2286000"/>
          </a:xfrm>
        </p:spPr>
        <p:txBody>
          <a:bodyPr/>
          <a:lstStyle/>
          <a:p>
            <a:pPr marL="533400" indent="-533400">
              <a:lnSpc>
                <a:spcPct val="80000"/>
              </a:lnSpc>
              <a:buFont typeface="Wingdings" pitchFamily="2" charset="2"/>
              <a:buAutoNum type="arabicPeriod"/>
            </a:pPr>
            <a:r>
              <a:rPr lang="en-US" sz="2000" b="1" dirty="0"/>
              <a:t>Reticular activating system</a:t>
            </a:r>
          </a:p>
          <a:p>
            <a:pPr marL="533400" indent="-533400">
              <a:lnSpc>
                <a:spcPct val="80000"/>
              </a:lnSpc>
              <a:buFont typeface="Wingdings" pitchFamily="2" charset="2"/>
              <a:buAutoNum type="arabicPeriod"/>
            </a:pPr>
            <a:r>
              <a:rPr lang="en-US" sz="2000" b="1" dirty="0"/>
              <a:t>The superior </a:t>
            </a:r>
            <a:r>
              <a:rPr lang="en-US" sz="2000" b="1" dirty="0" err="1"/>
              <a:t>colliculus</a:t>
            </a:r>
            <a:endParaRPr lang="en-US" sz="2000" b="1" dirty="0"/>
          </a:p>
          <a:p>
            <a:pPr marL="533400" indent="-533400">
              <a:lnSpc>
                <a:spcPct val="80000"/>
              </a:lnSpc>
              <a:buFont typeface="Wingdings" pitchFamily="2" charset="2"/>
              <a:buAutoNum type="arabicPeriod"/>
            </a:pPr>
            <a:r>
              <a:rPr lang="en-US" sz="2000" b="1" dirty="0"/>
              <a:t>The thalamus</a:t>
            </a:r>
          </a:p>
          <a:p>
            <a:pPr marL="533400" indent="-533400">
              <a:lnSpc>
                <a:spcPct val="80000"/>
              </a:lnSpc>
              <a:buFont typeface="Wingdings" pitchFamily="2" charset="2"/>
              <a:buAutoNum type="arabicPeriod"/>
            </a:pPr>
            <a:r>
              <a:rPr lang="en-US" sz="2000" b="1" dirty="0"/>
              <a:t>The parietal lobe</a:t>
            </a:r>
          </a:p>
          <a:p>
            <a:pPr marL="533400" indent="-533400">
              <a:lnSpc>
                <a:spcPct val="80000"/>
              </a:lnSpc>
              <a:buFont typeface="Wingdings" pitchFamily="2" charset="2"/>
              <a:buAutoNum type="arabicPeriod"/>
            </a:pPr>
            <a:r>
              <a:rPr lang="en-US" sz="2000" b="1" dirty="0"/>
              <a:t>The frontal lobe</a:t>
            </a:r>
          </a:p>
          <a:p>
            <a:pPr marL="533400" indent="-533400">
              <a:lnSpc>
                <a:spcPct val="80000"/>
              </a:lnSpc>
              <a:buFont typeface="Wingdings" pitchFamily="2" charset="2"/>
              <a:buAutoNum type="arabicPeriod"/>
            </a:pPr>
            <a:r>
              <a:rPr lang="en-US" sz="2000" b="1" dirty="0"/>
              <a:t>The </a:t>
            </a:r>
            <a:r>
              <a:rPr lang="en-US" sz="2000" b="1" dirty="0" err="1"/>
              <a:t>cingulate</a:t>
            </a:r>
            <a:r>
              <a:rPr lang="en-US" sz="2000" b="1" dirty="0"/>
              <a:t> cortex</a:t>
            </a:r>
          </a:p>
          <a:p>
            <a:pPr marL="533400" indent="-533400">
              <a:lnSpc>
                <a:spcPct val="80000"/>
              </a:lnSpc>
              <a:buFont typeface="Wingdings" pitchFamily="2" charset="2"/>
              <a:buAutoNum type="arabicPeriod"/>
            </a:pPr>
            <a:endParaRPr lang="en-US" sz="2000" b="1" dirty="0"/>
          </a:p>
        </p:txBody>
      </p:sp>
      <p:graphicFrame>
        <p:nvGraphicFramePr>
          <p:cNvPr id="53251" name="Object 3"/>
          <p:cNvGraphicFramePr>
            <a:graphicFrameLocks noChangeAspect="1"/>
          </p:cNvGraphicFramePr>
          <p:nvPr/>
        </p:nvGraphicFramePr>
        <p:xfrm>
          <a:off x="1143000" y="1828800"/>
          <a:ext cx="7010400" cy="2740025"/>
        </p:xfrm>
        <a:graphic>
          <a:graphicData uri="http://schemas.openxmlformats.org/presentationml/2006/ole">
            <mc:AlternateContent xmlns:mc="http://schemas.openxmlformats.org/markup-compatibility/2006">
              <mc:Choice xmlns:v="urn:schemas-microsoft-com:vml" Requires="v">
                <p:oleObj spid="_x0000_s76810" r:id="rId4" imgW="3600000" imgH="1405782" progId="">
                  <p:embed/>
                </p:oleObj>
              </mc:Choice>
              <mc:Fallback>
                <p:oleObj r:id="rId4" imgW="3600000" imgH="1405782"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828800"/>
                        <a:ext cx="7010400" cy="2740025"/>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52400" y="152400"/>
            <a:ext cx="8839200" cy="1295400"/>
          </a:xfrm>
        </p:spPr>
        <p:txBody>
          <a:bodyPr>
            <a:normAutofit fontScale="90000"/>
          </a:bodyPr>
          <a:lstStyle/>
          <a:p>
            <a:r>
              <a:rPr lang="en-US" b="1" dirty="0">
                <a:solidFill>
                  <a:srgbClr val="FF0000"/>
                </a:solidFill>
                <a:latin typeface="Arial" pitchFamily="34" charset="0"/>
              </a:rPr>
              <a:t>The Reticular Activating System (RAS)</a:t>
            </a:r>
          </a:p>
        </p:txBody>
      </p:sp>
      <p:sp>
        <p:nvSpPr>
          <p:cNvPr id="55299" name="Rectangle 3"/>
          <p:cNvSpPr>
            <a:spLocks noGrp="1" noChangeArrowheads="1"/>
          </p:cNvSpPr>
          <p:nvPr>
            <p:ph idx="1"/>
          </p:nvPr>
        </p:nvSpPr>
        <p:spPr>
          <a:xfrm>
            <a:off x="381000" y="1828800"/>
            <a:ext cx="4611688" cy="4303713"/>
          </a:xfrm>
        </p:spPr>
        <p:txBody>
          <a:bodyPr/>
          <a:lstStyle/>
          <a:p>
            <a:pPr>
              <a:lnSpc>
                <a:spcPct val="80000"/>
              </a:lnSpc>
              <a:buFont typeface="Wingdings" pitchFamily="2" charset="2"/>
              <a:buChar char="Ø"/>
            </a:pPr>
            <a:r>
              <a:rPr lang="en-US" sz="2400" dirty="0">
                <a:solidFill>
                  <a:srgbClr val="FF0000"/>
                </a:solidFill>
              </a:rPr>
              <a:t>Arousal and wakefulness</a:t>
            </a:r>
          </a:p>
          <a:p>
            <a:pPr>
              <a:lnSpc>
                <a:spcPct val="80000"/>
              </a:lnSpc>
              <a:buFont typeface="Wingdings" pitchFamily="2" charset="2"/>
              <a:buChar char="Ø"/>
            </a:pPr>
            <a:r>
              <a:rPr lang="en-US" sz="2400" dirty="0"/>
              <a:t>Sleep-wake cycle</a:t>
            </a:r>
          </a:p>
          <a:p>
            <a:pPr>
              <a:lnSpc>
                <a:spcPct val="80000"/>
              </a:lnSpc>
              <a:buFont typeface="Wingdings" pitchFamily="2" charset="2"/>
              <a:buChar char="Ø"/>
            </a:pPr>
            <a:r>
              <a:rPr lang="en-US" sz="2400" dirty="0">
                <a:solidFill>
                  <a:srgbClr val="00B0F0"/>
                </a:solidFill>
              </a:rPr>
              <a:t>Cells in the reticular formation can set the pace of activity of cells throughout the brain</a:t>
            </a:r>
          </a:p>
          <a:p>
            <a:pPr>
              <a:lnSpc>
                <a:spcPct val="80000"/>
              </a:lnSpc>
              <a:buFont typeface="Wingdings" pitchFamily="2" charset="2"/>
              <a:buChar char="Ø"/>
            </a:pPr>
            <a:r>
              <a:rPr lang="en-US" sz="2400" dirty="0"/>
              <a:t>Damage to the RAS can produce reduced attention – </a:t>
            </a:r>
            <a:r>
              <a:rPr lang="en-US" sz="2400" dirty="0" err="1"/>
              <a:t>confusional</a:t>
            </a:r>
            <a:r>
              <a:rPr lang="en-US" sz="2400" dirty="0"/>
              <a:t> state or coma</a:t>
            </a:r>
          </a:p>
          <a:p>
            <a:pPr>
              <a:lnSpc>
                <a:spcPct val="80000"/>
              </a:lnSpc>
              <a:buFont typeface="Wingdings" pitchFamily="2" charset="2"/>
              <a:buChar char="Ø"/>
            </a:pPr>
            <a:r>
              <a:rPr lang="en-US" sz="2400" dirty="0"/>
              <a:t>Stimulants and depressants have an effect on this system</a:t>
            </a:r>
          </a:p>
        </p:txBody>
      </p:sp>
      <p:pic>
        <p:nvPicPr>
          <p:cNvPr id="55300" name="Picture 4" descr="302711_la_08_02"/>
          <p:cNvPicPr preferRelativeResize="0">
            <a:picLocks noChangeAspect="1" noChangeArrowheads="1"/>
          </p:cNvPicPr>
          <p:nvPr/>
        </p:nvPicPr>
        <p:blipFill>
          <a:blip r:embed="rId3"/>
          <a:srcRect/>
          <a:stretch>
            <a:fillRect/>
          </a:stretch>
        </p:blipFill>
        <p:spPr bwMode="auto">
          <a:xfrm>
            <a:off x="5105400" y="1828800"/>
            <a:ext cx="3784600" cy="3257550"/>
          </a:xfrm>
          <a:prstGeom prst="rect">
            <a:avLst/>
          </a:prstGeom>
          <a:noFill/>
          <a:ln w="12700">
            <a:solidFill>
              <a:schemeClr val="tx1"/>
            </a:solid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RAS</a:t>
            </a:r>
            <a:endParaRPr lang="en-US" dirty="0"/>
          </a:p>
        </p:txBody>
      </p:sp>
      <p:sp>
        <p:nvSpPr>
          <p:cNvPr id="3" name="Content Placeholder 2"/>
          <p:cNvSpPr>
            <a:spLocks noGrp="1"/>
          </p:cNvSpPr>
          <p:nvPr>
            <p:ph idx="1"/>
          </p:nvPr>
        </p:nvSpPr>
        <p:spPr/>
        <p:txBody>
          <a:bodyPr>
            <a:normAutofit/>
          </a:bodyPr>
          <a:lstStyle/>
          <a:p>
            <a:pPr algn="just">
              <a:buFont typeface="Wingdings" pitchFamily="2" charset="2"/>
              <a:buChar char="Ø"/>
            </a:pPr>
            <a:r>
              <a:rPr lang="en-US" dirty="0" smtClean="0"/>
              <a:t>The reticular activating system helps mediate transitions from relaxed wakefulness to periods of high </a:t>
            </a:r>
            <a:r>
              <a:rPr lang="en-US" dirty="0" smtClean="0">
                <a:hlinkClick r:id="rId2" action="ppaction://hlinkfile" tooltip="Attention"/>
              </a:rPr>
              <a:t>attention</a:t>
            </a:r>
            <a:r>
              <a:rPr lang="en-US" dirty="0" smtClean="0"/>
              <a:t>.</a:t>
            </a:r>
          </a:p>
          <a:p>
            <a:pPr algn="just">
              <a:buFont typeface="Wingdings" pitchFamily="2" charset="2"/>
              <a:buChar char="Ø"/>
            </a:pPr>
            <a:r>
              <a:rPr lang="en-US" dirty="0" smtClean="0"/>
              <a:t>There is increased regional blood flow (presumably indicating an increased measure of neuronal activity) in the midbrain reticular formation (</a:t>
            </a:r>
            <a:r>
              <a:rPr lang="en-US" dirty="0" smtClean="0">
                <a:solidFill>
                  <a:srgbClr val="FF0000"/>
                </a:solidFill>
              </a:rPr>
              <a:t>MRF</a:t>
            </a:r>
            <a:r>
              <a:rPr lang="en-US" dirty="0" smtClean="0"/>
              <a:t>) and </a:t>
            </a:r>
            <a:r>
              <a:rPr lang="en-US" dirty="0" smtClean="0">
                <a:solidFill>
                  <a:srgbClr val="FF0000"/>
                </a:solidFill>
              </a:rPr>
              <a:t>thalamic </a:t>
            </a:r>
            <a:r>
              <a:rPr lang="en-US" dirty="0" err="1" smtClean="0">
                <a:solidFill>
                  <a:srgbClr val="FF0000"/>
                </a:solidFill>
              </a:rPr>
              <a:t>intralaminar</a:t>
            </a:r>
            <a:r>
              <a:rPr lang="en-US" dirty="0" smtClean="0">
                <a:solidFill>
                  <a:srgbClr val="FF0000"/>
                </a:solidFill>
              </a:rPr>
              <a:t> nuclei</a:t>
            </a:r>
            <a:r>
              <a:rPr lang="en-US" dirty="0" smtClean="0"/>
              <a:t> during tasks requiring increased </a:t>
            </a:r>
            <a:r>
              <a:rPr lang="en-US" dirty="0" smtClean="0">
                <a:solidFill>
                  <a:srgbClr val="00B0F0"/>
                </a:solidFill>
              </a:rPr>
              <a:t>alertness </a:t>
            </a:r>
            <a:r>
              <a:rPr lang="en-US" dirty="0" smtClean="0"/>
              <a:t>and </a:t>
            </a:r>
            <a:r>
              <a:rPr lang="en-US" dirty="0" smtClean="0">
                <a:solidFill>
                  <a:srgbClr val="00B0F0"/>
                </a:solidFill>
              </a:rPr>
              <a:t>attention</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52400" y="228600"/>
            <a:ext cx="8686800" cy="1219200"/>
          </a:xfrm>
        </p:spPr>
        <p:txBody>
          <a:bodyPr/>
          <a:lstStyle/>
          <a:p>
            <a:r>
              <a:rPr lang="en-US" b="1" dirty="0">
                <a:solidFill>
                  <a:srgbClr val="FF0000"/>
                </a:solidFill>
                <a:latin typeface="Arial" pitchFamily="34" charset="0"/>
              </a:rPr>
              <a:t>The Superior </a:t>
            </a:r>
            <a:r>
              <a:rPr lang="en-US" b="1" dirty="0" err="1">
                <a:solidFill>
                  <a:srgbClr val="FF0000"/>
                </a:solidFill>
                <a:latin typeface="Arial" pitchFamily="34" charset="0"/>
              </a:rPr>
              <a:t>Coliculus</a:t>
            </a:r>
            <a:endParaRPr lang="en-US" b="1" dirty="0">
              <a:solidFill>
                <a:srgbClr val="FF0000"/>
              </a:solidFill>
              <a:latin typeface="Arial" pitchFamily="34" charset="0"/>
            </a:endParaRPr>
          </a:p>
        </p:txBody>
      </p:sp>
      <p:sp>
        <p:nvSpPr>
          <p:cNvPr id="56323" name="Rectangle 3"/>
          <p:cNvSpPr>
            <a:spLocks noGrp="1" noChangeArrowheads="1"/>
          </p:cNvSpPr>
          <p:nvPr>
            <p:ph idx="1"/>
          </p:nvPr>
        </p:nvSpPr>
        <p:spPr>
          <a:xfrm>
            <a:off x="228600" y="1905000"/>
            <a:ext cx="4572000" cy="4267200"/>
          </a:xfrm>
        </p:spPr>
        <p:txBody>
          <a:bodyPr/>
          <a:lstStyle/>
          <a:p>
            <a:pPr>
              <a:lnSpc>
                <a:spcPct val="80000"/>
              </a:lnSpc>
              <a:buFont typeface="Wingdings" pitchFamily="2" charset="2"/>
              <a:buChar char="Ø"/>
            </a:pPr>
            <a:r>
              <a:rPr lang="en-US" sz="2400" dirty="0">
                <a:solidFill>
                  <a:srgbClr val="FF0000"/>
                </a:solidFill>
              </a:rPr>
              <a:t>This structure is important for directing </a:t>
            </a:r>
            <a:r>
              <a:rPr lang="en-US" sz="2400" i="1" u="sng" dirty="0">
                <a:solidFill>
                  <a:srgbClr val="FF0000"/>
                </a:solidFill>
              </a:rPr>
              <a:t>visual</a:t>
            </a:r>
            <a:r>
              <a:rPr lang="en-US" sz="2400" dirty="0">
                <a:solidFill>
                  <a:srgbClr val="FF0000"/>
                </a:solidFill>
              </a:rPr>
              <a:t> attention to ‘novel’ stimuli</a:t>
            </a:r>
          </a:p>
          <a:p>
            <a:pPr>
              <a:lnSpc>
                <a:spcPct val="80000"/>
              </a:lnSpc>
              <a:buFont typeface="Wingdings" pitchFamily="2" charset="2"/>
              <a:buChar char="Ø"/>
            </a:pPr>
            <a:r>
              <a:rPr lang="en-US" sz="2400" b="1" u="sng" dirty="0"/>
              <a:t>Saccade</a:t>
            </a:r>
            <a:r>
              <a:rPr lang="en-US" sz="2400" dirty="0">
                <a:effectLst>
                  <a:outerShdw blurRad="38100" dist="38100" dir="2700000" algn="tl">
                    <a:srgbClr val="C0C0C0"/>
                  </a:outerShdw>
                </a:effectLst>
              </a:rPr>
              <a:t> </a:t>
            </a:r>
            <a:r>
              <a:rPr lang="en-US" sz="2400" dirty="0"/>
              <a:t>– an eye movement in which the eyes jump from one position to the next (rather then moving smoothly)</a:t>
            </a:r>
          </a:p>
          <a:p>
            <a:pPr>
              <a:lnSpc>
                <a:spcPct val="80000"/>
              </a:lnSpc>
              <a:buFont typeface="Wingdings" pitchFamily="2" charset="2"/>
              <a:buChar char="Ø"/>
            </a:pPr>
            <a:r>
              <a:rPr lang="en-US" sz="2400" dirty="0"/>
              <a:t>Express saccade – fast and reflexive in response to novel visual stimuli (superior </a:t>
            </a:r>
            <a:r>
              <a:rPr lang="en-US" sz="2400" dirty="0" err="1"/>
              <a:t>coliculi</a:t>
            </a:r>
            <a:r>
              <a:rPr lang="en-US" sz="2400" dirty="0"/>
              <a:t>)</a:t>
            </a:r>
          </a:p>
          <a:p>
            <a:pPr>
              <a:lnSpc>
                <a:spcPct val="80000"/>
              </a:lnSpc>
              <a:buFont typeface="Wingdings" pitchFamily="2" charset="2"/>
              <a:buChar char="Ø"/>
            </a:pPr>
            <a:r>
              <a:rPr lang="en-US" sz="2400" dirty="0"/>
              <a:t>Regular saccade – voluntary eye movements (frontal eye fields)</a:t>
            </a:r>
          </a:p>
          <a:p>
            <a:pPr>
              <a:lnSpc>
                <a:spcPct val="80000"/>
              </a:lnSpc>
              <a:buNone/>
            </a:pPr>
            <a:endParaRPr lang="en-US" sz="2400" dirty="0"/>
          </a:p>
        </p:txBody>
      </p:sp>
      <p:pic>
        <p:nvPicPr>
          <p:cNvPr id="56324" name="Picture 4" descr="302711_la_08_03b"/>
          <p:cNvPicPr preferRelativeResize="0">
            <a:picLocks noChangeAspect="1" noChangeArrowheads="1"/>
          </p:cNvPicPr>
          <p:nvPr/>
        </p:nvPicPr>
        <p:blipFill>
          <a:blip r:embed="rId3"/>
          <a:srcRect/>
          <a:stretch>
            <a:fillRect/>
          </a:stretch>
        </p:blipFill>
        <p:spPr bwMode="auto">
          <a:xfrm>
            <a:off x="4876800" y="1905000"/>
            <a:ext cx="4067175" cy="3241675"/>
          </a:xfrm>
          <a:prstGeom prst="rect">
            <a:avLst/>
          </a:prstGeom>
          <a:noFill/>
          <a:ln w="12700">
            <a:solidFill>
              <a:schemeClr val="tx1"/>
            </a:solid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vegetables"/>
          <p:cNvPicPr>
            <a:picLocks noChangeAspect="1" noChangeArrowheads="1"/>
          </p:cNvPicPr>
          <p:nvPr/>
        </p:nvPicPr>
        <p:blipFill>
          <a:blip r:embed="rId2"/>
          <a:srcRect/>
          <a:stretch>
            <a:fillRect/>
          </a:stretch>
        </p:blipFill>
        <p:spPr bwMode="auto">
          <a:xfrm>
            <a:off x="1981200" y="0"/>
            <a:ext cx="2522538" cy="3114675"/>
          </a:xfrm>
          <a:prstGeom prst="rect">
            <a:avLst/>
          </a:prstGeom>
          <a:noFill/>
        </p:spPr>
      </p:pic>
      <p:pic>
        <p:nvPicPr>
          <p:cNvPr id="179203" name="Picture 3" descr="mindfullness"/>
          <p:cNvPicPr>
            <a:picLocks noChangeAspect="1" noChangeArrowheads="1"/>
          </p:cNvPicPr>
          <p:nvPr/>
        </p:nvPicPr>
        <p:blipFill>
          <a:blip r:embed="rId3"/>
          <a:srcRect/>
          <a:stretch>
            <a:fillRect/>
          </a:stretch>
        </p:blipFill>
        <p:spPr bwMode="auto">
          <a:xfrm>
            <a:off x="0" y="0"/>
            <a:ext cx="2022475" cy="2667000"/>
          </a:xfrm>
          <a:prstGeom prst="rect">
            <a:avLst/>
          </a:prstGeom>
          <a:noFill/>
        </p:spPr>
      </p:pic>
      <p:pic>
        <p:nvPicPr>
          <p:cNvPr id="179204" name="Picture 4" descr="mindfullness2"/>
          <p:cNvPicPr>
            <a:picLocks noChangeAspect="1" noChangeArrowheads="1"/>
          </p:cNvPicPr>
          <p:nvPr/>
        </p:nvPicPr>
        <p:blipFill>
          <a:blip r:embed="rId4"/>
          <a:srcRect/>
          <a:stretch>
            <a:fillRect/>
          </a:stretch>
        </p:blipFill>
        <p:spPr bwMode="auto">
          <a:xfrm>
            <a:off x="4419600" y="0"/>
            <a:ext cx="1844675" cy="2286000"/>
          </a:xfrm>
          <a:prstGeom prst="rect">
            <a:avLst/>
          </a:prstGeom>
          <a:noFill/>
        </p:spPr>
      </p:pic>
      <p:pic>
        <p:nvPicPr>
          <p:cNvPr id="179205" name="Picture 5" descr="where's waldo"/>
          <p:cNvPicPr>
            <a:picLocks noChangeAspect="1" noChangeArrowheads="1"/>
          </p:cNvPicPr>
          <p:nvPr/>
        </p:nvPicPr>
        <p:blipFill>
          <a:blip r:embed="rId5"/>
          <a:srcRect/>
          <a:stretch>
            <a:fillRect/>
          </a:stretch>
        </p:blipFill>
        <p:spPr bwMode="auto">
          <a:xfrm>
            <a:off x="6202363" y="0"/>
            <a:ext cx="2941637" cy="3067050"/>
          </a:xfrm>
          <a:prstGeom prst="rect">
            <a:avLst/>
          </a:prstGeom>
          <a:noFill/>
        </p:spPr>
      </p:pic>
      <p:pic>
        <p:nvPicPr>
          <p:cNvPr id="179206" name="Picture 6" descr="000A011D-C17F-101E-B40D83414B7F0000_2"/>
          <p:cNvPicPr>
            <a:picLocks noChangeAspect="1" noChangeArrowheads="1"/>
          </p:cNvPicPr>
          <p:nvPr/>
        </p:nvPicPr>
        <p:blipFill>
          <a:blip r:embed="rId6"/>
          <a:srcRect/>
          <a:stretch>
            <a:fillRect/>
          </a:stretch>
        </p:blipFill>
        <p:spPr bwMode="auto">
          <a:xfrm>
            <a:off x="6248400" y="2962275"/>
            <a:ext cx="2895600" cy="2171700"/>
          </a:xfrm>
          <a:prstGeom prst="rect">
            <a:avLst/>
          </a:prstGeom>
          <a:noFill/>
        </p:spPr>
      </p:pic>
      <p:pic>
        <p:nvPicPr>
          <p:cNvPr id="179207" name="Picture 7" descr="stroop"/>
          <p:cNvPicPr>
            <a:picLocks noChangeAspect="1" noChangeArrowheads="1"/>
          </p:cNvPicPr>
          <p:nvPr/>
        </p:nvPicPr>
        <p:blipFill>
          <a:blip r:embed="rId7"/>
          <a:srcRect/>
          <a:stretch>
            <a:fillRect/>
          </a:stretch>
        </p:blipFill>
        <p:spPr bwMode="auto">
          <a:xfrm>
            <a:off x="6553200" y="5105400"/>
            <a:ext cx="2590800" cy="1752600"/>
          </a:xfrm>
          <a:prstGeom prst="rect">
            <a:avLst/>
          </a:prstGeom>
          <a:noFill/>
        </p:spPr>
      </p:pic>
      <p:pic>
        <p:nvPicPr>
          <p:cNvPr id="179208" name="Picture 8" descr="Woman-Driving-Car-Adjusting-Mirror-Applying-Make-up-and-Talking-on-Cell-Phone-with-Multiple-Arms-Giclee-Print-C12351517"/>
          <p:cNvPicPr>
            <a:picLocks noChangeAspect="1" noChangeArrowheads="1"/>
          </p:cNvPicPr>
          <p:nvPr/>
        </p:nvPicPr>
        <p:blipFill>
          <a:blip r:embed="rId8"/>
          <a:srcRect/>
          <a:stretch>
            <a:fillRect/>
          </a:stretch>
        </p:blipFill>
        <p:spPr bwMode="auto">
          <a:xfrm>
            <a:off x="0" y="2667000"/>
            <a:ext cx="2795588" cy="4191000"/>
          </a:xfrm>
          <a:prstGeom prst="rect">
            <a:avLst/>
          </a:prstGeom>
          <a:noFill/>
        </p:spPr>
      </p:pic>
      <p:pic>
        <p:nvPicPr>
          <p:cNvPr id="179209" name="Picture 9" descr="chp_cockpit_1"/>
          <p:cNvPicPr>
            <a:picLocks noChangeAspect="1" noChangeArrowheads="1"/>
          </p:cNvPicPr>
          <p:nvPr/>
        </p:nvPicPr>
        <p:blipFill>
          <a:blip r:embed="rId9"/>
          <a:srcRect/>
          <a:stretch>
            <a:fillRect/>
          </a:stretch>
        </p:blipFill>
        <p:spPr bwMode="auto">
          <a:xfrm>
            <a:off x="2743200" y="2209800"/>
            <a:ext cx="3873500" cy="4648200"/>
          </a:xfrm>
          <a:prstGeom prst="rect">
            <a:avLst/>
          </a:prstGeom>
          <a:noFill/>
        </p:spPr>
      </p:pic>
      <p:sp>
        <p:nvSpPr>
          <p:cNvPr id="10" name="Slide Number Placeholder 9"/>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28600" y="228600"/>
            <a:ext cx="8610600" cy="1219200"/>
          </a:xfrm>
        </p:spPr>
        <p:txBody>
          <a:bodyPr/>
          <a:lstStyle/>
          <a:p>
            <a:r>
              <a:rPr lang="en-US" b="1" dirty="0">
                <a:solidFill>
                  <a:srgbClr val="FF0000"/>
                </a:solidFill>
                <a:latin typeface="Arial" pitchFamily="34" charset="0"/>
              </a:rPr>
              <a:t>Thalamus</a:t>
            </a:r>
          </a:p>
        </p:txBody>
      </p:sp>
      <p:sp>
        <p:nvSpPr>
          <p:cNvPr id="57347" name="Rectangle 3"/>
          <p:cNvSpPr>
            <a:spLocks noGrp="1" noChangeArrowheads="1"/>
          </p:cNvSpPr>
          <p:nvPr>
            <p:ph idx="1"/>
          </p:nvPr>
        </p:nvSpPr>
        <p:spPr>
          <a:xfrm>
            <a:off x="838200" y="1905000"/>
            <a:ext cx="4724400" cy="4114800"/>
          </a:xfrm>
        </p:spPr>
        <p:txBody>
          <a:bodyPr/>
          <a:lstStyle/>
          <a:p>
            <a:pPr>
              <a:buFont typeface="Wingdings" pitchFamily="2" charset="2"/>
              <a:buChar char="Ø"/>
            </a:pPr>
            <a:r>
              <a:rPr lang="en-US" sz="2400" b="1" dirty="0">
                <a:solidFill>
                  <a:srgbClr val="FF0000"/>
                </a:solidFill>
              </a:rPr>
              <a:t>Medial dorsal</a:t>
            </a:r>
            <a:r>
              <a:rPr lang="en-US" sz="2400" b="1" dirty="0"/>
              <a:t>, </a:t>
            </a:r>
            <a:r>
              <a:rPr lang="en-US" sz="2400" b="1" dirty="0" err="1">
                <a:solidFill>
                  <a:srgbClr val="FF0000"/>
                </a:solidFill>
              </a:rPr>
              <a:t>intralaminar</a:t>
            </a:r>
            <a:r>
              <a:rPr lang="en-US" sz="2400" dirty="0"/>
              <a:t> and </a:t>
            </a:r>
            <a:r>
              <a:rPr lang="en-US" sz="2400" b="1" dirty="0">
                <a:solidFill>
                  <a:srgbClr val="FF0000"/>
                </a:solidFill>
              </a:rPr>
              <a:t>reticular </a:t>
            </a:r>
            <a:r>
              <a:rPr lang="en-US" sz="2400" dirty="0"/>
              <a:t>nuclei  are important for </a:t>
            </a:r>
            <a:r>
              <a:rPr lang="en-US" sz="2400" dirty="0">
                <a:solidFill>
                  <a:srgbClr val="0070C0"/>
                </a:solidFill>
              </a:rPr>
              <a:t>general arousal </a:t>
            </a:r>
            <a:r>
              <a:rPr lang="en-US" sz="2400" dirty="0"/>
              <a:t>(connected to the RAS)</a:t>
            </a:r>
          </a:p>
          <a:p>
            <a:pPr>
              <a:buFont typeface="Wingdings" pitchFamily="2" charset="2"/>
              <a:buChar char="Ø"/>
            </a:pPr>
            <a:r>
              <a:rPr lang="en-US" sz="2400" b="1" dirty="0" err="1">
                <a:solidFill>
                  <a:srgbClr val="0070C0"/>
                </a:solidFill>
              </a:rPr>
              <a:t>Pulvinar</a:t>
            </a:r>
            <a:r>
              <a:rPr lang="en-US" sz="2400" dirty="0"/>
              <a:t> is involved in </a:t>
            </a:r>
            <a:r>
              <a:rPr lang="en-US" sz="2400" dirty="0">
                <a:solidFill>
                  <a:srgbClr val="0070C0"/>
                </a:solidFill>
              </a:rPr>
              <a:t>selective attention</a:t>
            </a:r>
          </a:p>
        </p:txBody>
      </p:sp>
      <p:pic>
        <p:nvPicPr>
          <p:cNvPr id="57348" name="Picture 4" descr="302711_la_08_03a"/>
          <p:cNvPicPr preferRelativeResize="0">
            <a:picLocks noChangeAspect="1" noChangeArrowheads="1"/>
          </p:cNvPicPr>
          <p:nvPr/>
        </p:nvPicPr>
        <p:blipFill>
          <a:blip r:embed="rId3"/>
          <a:srcRect/>
          <a:stretch>
            <a:fillRect/>
          </a:stretch>
        </p:blipFill>
        <p:spPr bwMode="auto">
          <a:xfrm>
            <a:off x="5715000" y="4243388"/>
            <a:ext cx="3200400" cy="1803400"/>
          </a:xfrm>
          <a:prstGeom prst="rect">
            <a:avLst/>
          </a:prstGeom>
          <a:noFill/>
          <a:ln w="12700">
            <a:solidFill>
              <a:schemeClr val="tx1"/>
            </a:solidFill>
            <a:miter lim="800000"/>
            <a:headEnd/>
            <a:tailEnd/>
          </a:ln>
          <a:effectLst/>
        </p:spPr>
      </p:pic>
      <p:pic>
        <p:nvPicPr>
          <p:cNvPr id="57349" name="Picture 5" descr="302711_la_08_04"/>
          <p:cNvPicPr preferRelativeResize="0">
            <a:picLocks noChangeAspect="1" noChangeArrowheads="1"/>
          </p:cNvPicPr>
          <p:nvPr/>
        </p:nvPicPr>
        <p:blipFill>
          <a:blip r:embed="rId4"/>
          <a:srcRect/>
          <a:stretch>
            <a:fillRect/>
          </a:stretch>
        </p:blipFill>
        <p:spPr bwMode="auto">
          <a:xfrm>
            <a:off x="5715000" y="1787525"/>
            <a:ext cx="3200400" cy="2403475"/>
          </a:xfrm>
          <a:prstGeom prst="rect">
            <a:avLst/>
          </a:prstGeom>
          <a:noFill/>
          <a:ln w="12700">
            <a:solidFill>
              <a:schemeClr val="tx1"/>
            </a:solidFill>
            <a:miter lim="800000"/>
            <a:headEnd/>
            <a:tailEnd/>
          </a:ln>
          <a:effectLst/>
        </p:spPr>
      </p:pic>
      <p:sp>
        <p:nvSpPr>
          <p:cNvPr id="6" name="Slide Number Placeholder 5"/>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28600" y="228600"/>
            <a:ext cx="8686800" cy="1295400"/>
          </a:xfrm>
        </p:spPr>
        <p:txBody>
          <a:bodyPr/>
          <a:lstStyle/>
          <a:p>
            <a:r>
              <a:rPr lang="en-US" b="1" dirty="0">
                <a:solidFill>
                  <a:srgbClr val="FF0000"/>
                </a:solidFill>
                <a:latin typeface="Arial" pitchFamily="34" charset="0"/>
              </a:rPr>
              <a:t>Parietal lobe</a:t>
            </a:r>
          </a:p>
        </p:txBody>
      </p:sp>
      <p:sp>
        <p:nvSpPr>
          <p:cNvPr id="58371" name="Rectangle 3"/>
          <p:cNvSpPr>
            <a:spLocks noGrp="1" noChangeArrowheads="1"/>
          </p:cNvSpPr>
          <p:nvPr>
            <p:ph idx="1"/>
          </p:nvPr>
        </p:nvSpPr>
        <p:spPr>
          <a:xfrm>
            <a:off x="304800" y="1905000"/>
            <a:ext cx="4724400" cy="4227513"/>
          </a:xfrm>
        </p:spPr>
        <p:txBody>
          <a:bodyPr>
            <a:normAutofit fontScale="92500" lnSpcReduction="10000"/>
          </a:bodyPr>
          <a:lstStyle/>
          <a:p>
            <a:pPr>
              <a:buFont typeface="Wingdings" pitchFamily="2" charset="2"/>
              <a:buChar char="Ø"/>
            </a:pPr>
            <a:r>
              <a:rPr lang="en-US" dirty="0"/>
              <a:t>Important </a:t>
            </a:r>
            <a:r>
              <a:rPr lang="en-US" dirty="0">
                <a:solidFill>
                  <a:srgbClr val="FF0000"/>
                </a:solidFill>
              </a:rPr>
              <a:t>for visual and spatial aspects of attention </a:t>
            </a:r>
            <a:r>
              <a:rPr lang="en-US" dirty="0"/>
              <a:t>(remember the “where” pathway) and </a:t>
            </a:r>
            <a:r>
              <a:rPr lang="en-US" dirty="0">
                <a:solidFill>
                  <a:srgbClr val="FF0000"/>
                </a:solidFill>
              </a:rPr>
              <a:t>general </a:t>
            </a:r>
            <a:r>
              <a:rPr lang="en-US" dirty="0" err="1">
                <a:solidFill>
                  <a:srgbClr val="FF0000"/>
                </a:solidFill>
              </a:rPr>
              <a:t>attentional</a:t>
            </a:r>
            <a:r>
              <a:rPr lang="en-US" dirty="0">
                <a:solidFill>
                  <a:srgbClr val="FF0000"/>
                </a:solidFill>
              </a:rPr>
              <a:t> resources</a:t>
            </a:r>
          </a:p>
          <a:p>
            <a:pPr>
              <a:buFont typeface="Wingdings" pitchFamily="2" charset="2"/>
              <a:buChar char="Ø"/>
            </a:pPr>
            <a:r>
              <a:rPr lang="en-US" dirty="0"/>
              <a:t>Domain-specific</a:t>
            </a:r>
          </a:p>
          <a:p>
            <a:pPr>
              <a:buFont typeface="Wingdings" pitchFamily="2" charset="2"/>
              <a:buChar char="Ø"/>
            </a:pPr>
            <a:r>
              <a:rPr lang="en-US" dirty="0"/>
              <a:t>Top-down processing</a:t>
            </a:r>
          </a:p>
          <a:p>
            <a:pPr>
              <a:buFont typeface="Wingdings" pitchFamily="2" charset="2"/>
              <a:buChar char="Ø"/>
            </a:pPr>
            <a:r>
              <a:rPr lang="en-US" dirty="0" err="1"/>
              <a:t>Hemineglect</a:t>
            </a:r>
            <a:r>
              <a:rPr lang="en-US" dirty="0"/>
              <a:t> </a:t>
            </a:r>
          </a:p>
        </p:txBody>
      </p:sp>
      <p:pic>
        <p:nvPicPr>
          <p:cNvPr id="58372" name="Picture 4" descr="302711_la_08_05"/>
          <p:cNvPicPr preferRelativeResize="0">
            <a:picLocks noChangeAspect="1" noChangeArrowheads="1"/>
          </p:cNvPicPr>
          <p:nvPr/>
        </p:nvPicPr>
        <p:blipFill>
          <a:blip r:embed="rId3"/>
          <a:srcRect/>
          <a:stretch>
            <a:fillRect/>
          </a:stretch>
        </p:blipFill>
        <p:spPr bwMode="auto">
          <a:xfrm>
            <a:off x="5105400" y="2081213"/>
            <a:ext cx="3827463" cy="2527300"/>
          </a:xfrm>
          <a:prstGeom prst="rect">
            <a:avLst/>
          </a:prstGeom>
          <a:noFill/>
          <a:ln w="12700">
            <a:solidFill>
              <a:schemeClr val="tx1"/>
            </a:solidFill>
            <a:miter lim="800000"/>
            <a:headEnd/>
            <a:tailEnd/>
          </a:ln>
          <a:effectLst/>
        </p:spPr>
      </p:pic>
      <p:sp>
        <p:nvSpPr>
          <p:cNvPr id="5" name="Slide Number Placeholder 4"/>
          <p:cNvSpPr>
            <a:spLocks noGrp="1"/>
          </p:cNvSpPr>
          <p:nvPr>
            <p:ph type="sldNum" sz="quarter" idx="12"/>
          </p:nvPr>
        </p:nvSpPr>
        <p:spPr/>
        <p:txBody>
          <a:bodyPr/>
          <a:lstStyle/>
          <a:p>
            <a:fld id="{B6F15528-21DE-4FAA-801E-634DDDAF4B2B}"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52400" y="228600"/>
            <a:ext cx="8686800" cy="1219200"/>
          </a:xfrm>
        </p:spPr>
        <p:txBody>
          <a:bodyPr/>
          <a:lstStyle/>
          <a:p>
            <a:r>
              <a:rPr lang="en-US" b="1" dirty="0">
                <a:solidFill>
                  <a:srgbClr val="FF0000"/>
                </a:solidFill>
                <a:latin typeface="Arial" pitchFamily="34" charset="0"/>
              </a:rPr>
              <a:t>Anterior </a:t>
            </a:r>
            <a:r>
              <a:rPr lang="en-US" b="1" dirty="0" err="1">
                <a:solidFill>
                  <a:srgbClr val="FF0000"/>
                </a:solidFill>
                <a:latin typeface="Arial" pitchFamily="34" charset="0"/>
              </a:rPr>
              <a:t>Cingulate</a:t>
            </a:r>
            <a:r>
              <a:rPr lang="en-US" b="1" dirty="0">
                <a:solidFill>
                  <a:srgbClr val="FF0000"/>
                </a:solidFill>
                <a:latin typeface="Arial" pitchFamily="34" charset="0"/>
              </a:rPr>
              <a:t> Cortex</a:t>
            </a:r>
          </a:p>
        </p:txBody>
      </p:sp>
      <p:sp>
        <p:nvSpPr>
          <p:cNvPr id="59395" name="Rectangle 3"/>
          <p:cNvSpPr>
            <a:spLocks noGrp="1" noChangeArrowheads="1"/>
          </p:cNvSpPr>
          <p:nvPr>
            <p:ph idx="1"/>
          </p:nvPr>
        </p:nvSpPr>
        <p:spPr>
          <a:xfrm>
            <a:off x="419477" y="2078831"/>
            <a:ext cx="4038600" cy="2209800"/>
          </a:xfrm>
        </p:spPr>
        <p:txBody>
          <a:bodyPr/>
          <a:lstStyle/>
          <a:p>
            <a:pPr>
              <a:buFont typeface="Wingdings" pitchFamily="2" charset="2"/>
              <a:buChar char="v"/>
            </a:pPr>
            <a:r>
              <a:rPr lang="en-US" dirty="0"/>
              <a:t>Important for </a:t>
            </a:r>
            <a:r>
              <a:rPr lang="en-US" dirty="0" err="1"/>
              <a:t>attentional</a:t>
            </a:r>
            <a:r>
              <a:rPr lang="en-US" dirty="0"/>
              <a:t> selection </a:t>
            </a:r>
          </a:p>
        </p:txBody>
      </p:sp>
      <p:pic>
        <p:nvPicPr>
          <p:cNvPr id="59396" name="Picture 4" descr="5892_Fig"/>
          <p:cNvPicPr>
            <a:picLocks noChangeAspect="1" noChangeArrowheads="1"/>
          </p:cNvPicPr>
          <p:nvPr/>
        </p:nvPicPr>
        <p:blipFill>
          <a:blip r:embed="rId3"/>
          <a:srcRect/>
          <a:stretch>
            <a:fillRect/>
          </a:stretch>
        </p:blipFill>
        <p:spPr bwMode="auto">
          <a:xfrm>
            <a:off x="4572000" y="1981200"/>
            <a:ext cx="3886200" cy="2405063"/>
          </a:xfrm>
          <a:prstGeom prst="rect">
            <a:avLst/>
          </a:prstGeom>
          <a:noFill/>
          <a:ln w="9525">
            <a:solidFill>
              <a:schemeClr val="tx1"/>
            </a:solidFill>
            <a:miter lim="800000"/>
            <a:headEnd/>
            <a:tailEnd/>
          </a:ln>
        </p:spPr>
      </p:pic>
      <p:sp>
        <p:nvSpPr>
          <p:cNvPr id="59397" name="Text Box 5"/>
          <p:cNvSpPr txBox="1">
            <a:spLocks noChangeArrowheads="1"/>
          </p:cNvSpPr>
          <p:nvPr/>
        </p:nvSpPr>
        <p:spPr bwMode="auto">
          <a:xfrm>
            <a:off x="381000" y="4876800"/>
            <a:ext cx="3962400" cy="1562100"/>
          </a:xfrm>
          <a:prstGeom prst="rect">
            <a:avLst/>
          </a:prstGeom>
          <a:solidFill>
            <a:schemeClr val="bg1"/>
          </a:solidFill>
          <a:ln w="9525">
            <a:solidFill>
              <a:srgbClr val="FF3300"/>
            </a:solidFill>
            <a:miter lim="800000"/>
            <a:headEnd/>
            <a:tailEnd/>
          </a:ln>
          <a:effectLst/>
        </p:spPr>
        <p:txBody>
          <a:bodyPr>
            <a:spAutoFit/>
          </a:bodyPr>
          <a:lstStyle/>
          <a:p>
            <a:pPr>
              <a:spcBef>
                <a:spcPct val="50000"/>
              </a:spcBef>
            </a:pPr>
            <a:r>
              <a:rPr lang="en-US" i="0">
                <a:solidFill>
                  <a:srgbClr val="FFFF00"/>
                </a:solidFill>
                <a:effectLst>
                  <a:outerShdw blurRad="38100" dist="38100" dir="2700000" algn="tl">
                    <a:srgbClr val="C0C0C0"/>
                  </a:outerShdw>
                </a:effectLst>
              </a:rPr>
              <a:t>red</a:t>
            </a:r>
            <a:r>
              <a:rPr lang="en-US" i="0">
                <a:effectLst>
                  <a:outerShdw blurRad="38100" dist="38100" dir="2700000" algn="tl">
                    <a:srgbClr val="C0C0C0"/>
                  </a:outerShdw>
                </a:effectLst>
              </a:rPr>
              <a:t> 	</a:t>
            </a:r>
            <a:r>
              <a:rPr lang="en-US" i="0">
                <a:solidFill>
                  <a:schemeClr val="folHlink"/>
                </a:solidFill>
                <a:effectLst>
                  <a:outerShdw blurRad="38100" dist="38100" dir="2700000" algn="tl">
                    <a:srgbClr val="C0C0C0"/>
                  </a:outerShdw>
                </a:effectLst>
              </a:rPr>
              <a:t>green</a:t>
            </a:r>
            <a:r>
              <a:rPr lang="en-US" i="0">
                <a:effectLst>
                  <a:outerShdw blurRad="38100" dist="38100" dir="2700000" algn="tl">
                    <a:srgbClr val="C0C0C0"/>
                  </a:outerShdw>
                </a:effectLst>
              </a:rPr>
              <a:t>      </a:t>
            </a:r>
            <a:r>
              <a:rPr lang="en-US" i="0">
                <a:solidFill>
                  <a:srgbClr val="00CC00"/>
                </a:solidFill>
                <a:effectLst>
                  <a:outerShdw blurRad="38100" dist="38100" dir="2700000" algn="tl">
                    <a:srgbClr val="C0C0C0"/>
                  </a:outerShdw>
                </a:effectLst>
              </a:rPr>
              <a:t>blue</a:t>
            </a:r>
            <a:r>
              <a:rPr lang="en-US" i="0">
                <a:effectLst>
                  <a:outerShdw blurRad="38100" dist="38100" dir="2700000" algn="tl">
                    <a:srgbClr val="C0C0C0"/>
                  </a:outerShdw>
                </a:effectLst>
              </a:rPr>
              <a:t>	  </a:t>
            </a:r>
            <a:r>
              <a:rPr lang="en-US" i="0">
                <a:solidFill>
                  <a:srgbClr val="FF3300"/>
                </a:solidFill>
                <a:effectLst>
                  <a:outerShdw blurRad="38100" dist="38100" dir="2700000" algn="tl">
                    <a:srgbClr val="C0C0C0"/>
                  </a:outerShdw>
                </a:effectLst>
              </a:rPr>
              <a:t>yellow</a:t>
            </a:r>
          </a:p>
          <a:p>
            <a:pPr>
              <a:spcBef>
                <a:spcPct val="50000"/>
              </a:spcBef>
            </a:pPr>
            <a:r>
              <a:rPr lang="en-US" i="0">
                <a:solidFill>
                  <a:srgbClr val="FF3300"/>
                </a:solidFill>
                <a:effectLst>
                  <a:outerShdw blurRad="38100" dist="38100" dir="2700000" algn="tl">
                    <a:srgbClr val="C0C0C0"/>
                  </a:outerShdw>
                </a:effectLst>
              </a:rPr>
              <a:t>blue</a:t>
            </a:r>
            <a:r>
              <a:rPr lang="en-US" i="0">
                <a:effectLst>
                  <a:outerShdw blurRad="38100" dist="38100" dir="2700000" algn="tl">
                    <a:srgbClr val="C0C0C0"/>
                  </a:outerShdw>
                </a:effectLst>
              </a:rPr>
              <a:t>	</a:t>
            </a:r>
            <a:r>
              <a:rPr lang="en-US" i="0">
                <a:solidFill>
                  <a:srgbClr val="00CC00"/>
                </a:solidFill>
                <a:effectLst>
                  <a:outerShdw blurRad="38100" dist="38100" dir="2700000" algn="tl">
                    <a:srgbClr val="C0C0C0"/>
                  </a:outerShdw>
                </a:effectLst>
              </a:rPr>
              <a:t>yellow</a:t>
            </a:r>
            <a:r>
              <a:rPr lang="en-US" i="0">
                <a:effectLst>
                  <a:outerShdw blurRad="38100" dist="38100" dir="2700000" algn="tl">
                    <a:srgbClr val="C0C0C0"/>
                  </a:outerShdw>
                </a:effectLst>
              </a:rPr>
              <a:t>      </a:t>
            </a:r>
            <a:r>
              <a:rPr lang="en-US" i="0">
                <a:solidFill>
                  <a:schemeClr val="accent2"/>
                </a:solidFill>
                <a:effectLst>
                  <a:outerShdw blurRad="38100" dist="38100" dir="2700000" algn="tl">
                    <a:srgbClr val="C0C0C0"/>
                  </a:outerShdw>
                </a:effectLst>
              </a:rPr>
              <a:t>red</a:t>
            </a:r>
            <a:r>
              <a:rPr lang="en-US" i="0">
                <a:effectLst>
                  <a:outerShdw blurRad="38100" dist="38100" dir="2700000" algn="tl">
                    <a:srgbClr val="C0C0C0"/>
                  </a:outerShdw>
                </a:effectLst>
              </a:rPr>
              <a:t>	  </a:t>
            </a:r>
            <a:r>
              <a:rPr lang="en-US" i="0">
                <a:solidFill>
                  <a:schemeClr val="folHlink"/>
                </a:solidFill>
                <a:effectLst>
                  <a:outerShdw blurRad="38100" dist="38100" dir="2700000" algn="tl">
                    <a:srgbClr val="C0C0C0"/>
                  </a:outerShdw>
                </a:effectLst>
              </a:rPr>
              <a:t>green</a:t>
            </a:r>
          </a:p>
          <a:p>
            <a:pPr>
              <a:spcBef>
                <a:spcPct val="50000"/>
              </a:spcBef>
            </a:pPr>
            <a:r>
              <a:rPr lang="en-US" i="0">
                <a:solidFill>
                  <a:srgbClr val="00CC00"/>
                </a:solidFill>
                <a:effectLst>
                  <a:outerShdw blurRad="38100" dist="38100" dir="2700000" algn="tl">
                    <a:srgbClr val="C0C0C0"/>
                  </a:outerShdw>
                </a:effectLst>
              </a:rPr>
              <a:t>red</a:t>
            </a:r>
            <a:r>
              <a:rPr lang="en-US" i="0">
                <a:effectLst>
                  <a:outerShdw blurRad="38100" dist="38100" dir="2700000" algn="tl">
                    <a:srgbClr val="C0C0C0"/>
                  </a:outerShdw>
                </a:effectLst>
              </a:rPr>
              <a:t> 	</a:t>
            </a:r>
            <a:r>
              <a:rPr lang="en-US" i="0">
                <a:solidFill>
                  <a:schemeClr val="folHlink"/>
                </a:solidFill>
                <a:effectLst>
                  <a:outerShdw blurRad="38100" dist="38100" dir="2700000" algn="tl">
                    <a:srgbClr val="C0C0C0"/>
                  </a:outerShdw>
                </a:effectLst>
              </a:rPr>
              <a:t>green</a:t>
            </a:r>
            <a:r>
              <a:rPr lang="en-US" i="0">
                <a:effectLst>
                  <a:outerShdw blurRad="38100" dist="38100" dir="2700000" algn="tl">
                    <a:srgbClr val="C0C0C0"/>
                  </a:outerShdw>
                </a:effectLst>
              </a:rPr>
              <a:t>      </a:t>
            </a:r>
            <a:r>
              <a:rPr lang="en-US" i="0">
                <a:solidFill>
                  <a:srgbClr val="FFFF00"/>
                </a:solidFill>
                <a:effectLst>
                  <a:outerShdw blurRad="38100" dist="38100" dir="2700000" algn="tl">
                    <a:srgbClr val="C0C0C0"/>
                  </a:outerShdw>
                </a:effectLst>
              </a:rPr>
              <a:t>blue</a:t>
            </a:r>
            <a:r>
              <a:rPr lang="en-US" i="0">
                <a:effectLst>
                  <a:outerShdw blurRad="38100" dist="38100" dir="2700000" algn="tl">
                    <a:srgbClr val="C0C0C0"/>
                  </a:outerShdw>
                </a:effectLst>
              </a:rPr>
              <a:t>	  </a:t>
            </a:r>
            <a:r>
              <a:rPr lang="en-US" i="0">
                <a:solidFill>
                  <a:srgbClr val="FF3300"/>
                </a:solidFill>
                <a:effectLst>
                  <a:outerShdw blurRad="38100" dist="38100" dir="2700000" algn="tl">
                    <a:srgbClr val="C0C0C0"/>
                  </a:outerShdw>
                </a:effectLst>
              </a:rPr>
              <a:t>yellow</a:t>
            </a:r>
          </a:p>
        </p:txBody>
      </p:sp>
      <p:sp>
        <p:nvSpPr>
          <p:cNvPr id="6" name="Slide Number Placeholder 5"/>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93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152400"/>
            <a:ext cx="8610600" cy="1295400"/>
          </a:xfrm>
        </p:spPr>
        <p:txBody>
          <a:bodyPr/>
          <a:lstStyle/>
          <a:p>
            <a:r>
              <a:rPr lang="en-US" b="1" dirty="0">
                <a:solidFill>
                  <a:srgbClr val="FF0000"/>
                </a:solidFill>
                <a:latin typeface="Arial" pitchFamily="34" charset="0"/>
              </a:rPr>
              <a:t>Frontal Lobe</a:t>
            </a:r>
          </a:p>
        </p:txBody>
      </p:sp>
      <p:sp>
        <p:nvSpPr>
          <p:cNvPr id="60419" name="Rectangle 3"/>
          <p:cNvSpPr>
            <a:spLocks noGrp="1" noChangeArrowheads="1"/>
          </p:cNvSpPr>
          <p:nvPr>
            <p:ph idx="1"/>
          </p:nvPr>
        </p:nvSpPr>
        <p:spPr>
          <a:xfrm>
            <a:off x="304800" y="1981200"/>
            <a:ext cx="4267200" cy="4114800"/>
          </a:xfrm>
        </p:spPr>
        <p:txBody>
          <a:bodyPr/>
          <a:lstStyle/>
          <a:p>
            <a:pPr>
              <a:lnSpc>
                <a:spcPct val="90000"/>
              </a:lnSpc>
              <a:buFont typeface="Wingdings" pitchFamily="2" charset="2"/>
              <a:buChar char="Ø"/>
            </a:pPr>
            <a:r>
              <a:rPr lang="en-US" sz="2400" dirty="0"/>
              <a:t>Important for </a:t>
            </a:r>
            <a:r>
              <a:rPr lang="en-US" sz="2400" dirty="0">
                <a:solidFill>
                  <a:srgbClr val="FF0000"/>
                </a:solidFill>
              </a:rPr>
              <a:t>complex aspects of attention</a:t>
            </a:r>
          </a:p>
          <a:p>
            <a:pPr>
              <a:lnSpc>
                <a:spcPct val="90000"/>
              </a:lnSpc>
              <a:buFont typeface="Wingdings" pitchFamily="2" charset="2"/>
              <a:buChar char="Ø"/>
            </a:pPr>
            <a:r>
              <a:rPr lang="en-US" sz="2400" b="1" dirty="0">
                <a:solidFill>
                  <a:srgbClr val="FF0000"/>
                </a:solidFill>
              </a:rPr>
              <a:t>Executive control of attention </a:t>
            </a:r>
            <a:r>
              <a:rPr lang="en-US" sz="2400" dirty="0">
                <a:sym typeface="Wingdings" pitchFamily="2" charset="2"/>
              </a:rPr>
              <a:t> can inhibit the more reflexive aspects of attention</a:t>
            </a:r>
            <a:endParaRPr lang="en-US" sz="2400" dirty="0"/>
          </a:p>
          <a:p>
            <a:pPr>
              <a:lnSpc>
                <a:spcPct val="90000"/>
              </a:lnSpc>
              <a:buFont typeface="Wingdings" pitchFamily="2" charset="2"/>
              <a:buChar char="Ø"/>
            </a:pPr>
            <a:r>
              <a:rPr lang="en-US" sz="2400" dirty="0"/>
              <a:t>Top-down processing </a:t>
            </a:r>
          </a:p>
          <a:p>
            <a:pPr>
              <a:lnSpc>
                <a:spcPct val="90000"/>
              </a:lnSpc>
              <a:buFont typeface="Wingdings" pitchFamily="2" charset="2"/>
              <a:buChar char="Ø"/>
            </a:pPr>
            <a:r>
              <a:rPr lang="en-US" sz="2400" dirty="0">
                <a:solidFill>
                  <a:srgbClr val="00B0F0"/>
                </a:solidFill>
              </a:rPr>
              <a:t>Domain non-specific</a:t>
            </a:r>
          </a:p>
          <a:p>
            <a:pPr>
              <a:lnSpc>
                <a:spcPct val="90000"/>
              </a:lnSpc>
              <a:buFont typeface="Wingdings" pitchFamily="2" charset="2"/>
              <a:buChar char="Ø"/>
            </a:pPr>
            <a:r>
              <a:rPr lang="en-US" sz="2400" dirty="0"/>
              <a:t>On-line holding of information</a:t>
            </a:r>
          </a:p>
          <a:p>
            <a:pPr>
              <a:lnSpc>
                <a:spcPct val="90000"/>
              </a:lnSpc>
            </a:pPr>
            <a:endParaRPr lang="en-US" sz="2000" dirty="0"/>
          </a:p>
          <a:p>
            <a:pPr>
              <a:lnSpc>
                <a:spcPct val="90000"/>
              </a:lnSpc>
            </a:pPr>
            <a:endParaRPr lang="en-US" sz="2000" dirty="0"/>
          </a:p>
        </p:txBody>
      </p:sp>
      <p:pic>
        <p:nvPicPr>
          <p:cNvPr id="60420" name="Picture 4" descr="brain lateral view"/>
          <p:cNvPicPr>
            <a:picLocks noChangeAspect="1" noChangeArrowheads="1"/>
          </p:cNvPicPr>
          <p:nvPr/>
        </p:nvPicPr>
        <p:blipFill>
          <a:blip r:embed="rId3" cstate="print"/>
          <a:srcRect/>
          <a:stretch>
            <a:fillRect/>
          </a:stretch>
        </p:blipFill>
        <p:spPr bwMode="auto">
          <a:xfrm>
            <a:off x="4724400" y="1905000"/>
            <a:ext cx="4114800" cy="2070100"/>
          </a:xfrm>
          <a:prstGeom prst="rect">
            <a:avLst/>
          </a:prstGeom>
          <a:noFill/>
          <a:ln w="19050">
            <a:solidFill>
              <a:srgbClr val="000000"/>
            </a:solidFill>
            <a:miter lim="800000"/>
            <a:headEnd/>
            <a:tailEnd/>
          </a:ln>
        </p:spPr>
      </p:pic>
      <p:sp>
        <p:nvSpPr>
          <p:cNvPr id="5" name="Slide Number Placeholder 4"/>
          <p:cNvSpPr>
            <a:spLocks noGrp="1"/>
          </p:cNvSpPr>
          <p:nvPr>
            <p:ph type="sldNum" sz="quarter" idx="12"/>
          </p:nvPr>
        </p:nvSpPr>
        <p:spPr/>
        <p:txBody>
          <a:bodyPr/>
          <a:lstStyle/>
          <a:p>
            <a:fld id="{B6F15528-21DE-4FAA-801E-634DDDAF4B2B}" type="slidenum">
              <a:rPr lang="en-US" smtClean="0"/>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srcRect/>
          <a:stretch>
            <a:fillRect/>
          </a:stretch>
        </p:blipFill>
        <p:spPr bwMode="auto">
          <a:xfrm>
            <a:off x="0" y="228600"/>
            <a:ext cx="7462838" cy="5664200"/>
          </a:xfrm>
          <a:prstGeom prst="rect">
            <a:avLst/>
          </a:prstGeom>
          <a:noFill/>
          <a:ln w="9525">
            <a:noFill/>
            <a:miter lim="800000"/>
            <a:headEnd/>
            <a:tailEnd/>
          </a:ln>
        </p:spPr>
      </p:pic>
      <p:sp>
        <p:nvSpPr>
          <p:cNvPr id="78851" name="Text Box 3"/>
          <p:cNvSpPr txBox="1">
            <a:spLocks noChangeArrowheads="1"/>
          </p:cNvSpPr>
          <p:nvPr/>
        </p:nvSpPr>
        <p:spPr bwMode="auto">
          <a:xfrm>
            <a:off x="2590800" y="6053138"/>
            <a:ext cx="6553200" cy="804862"/>
          </a:xfrm>
          <a:prstGeom prst="rect">
            <a:avLst/>
          </a:prstGeom>
          <a:noFill/>
          <a:ln w="9525">
            <a:noFill/>
            <a:miter lim="800000"/>
            <a:headEnd/>
            <a:tailEnd/>
          </a:ln>
        </p:spPr>
        <p:txBody>
          <a:bodyPr>
            <a:spAutoFit/>
          </a:bodyPr>
          <a:lstStyle/>
          <a:p>
            <a:pPr lvl="3">
              <a:lnSpc>
                <a:spcPct val="80000"/>
              </a:lnSpc>
              <a:spcBef>
                <a:spcPct val="20000"/>
              </a:spcBef>
            </a:pPr>
            <a:r>
              <a:rPr lang="en-US" sz="1200"/>
              <a:t>Posner, M. I., Rothbart, M. K. (2007) Research on Attention networks as a model for the integration of psychological science. Annual Review of Psychology, 58, 1-23.</a:t>
            </a:r>
          </a:p>
          <a:p>
            <a:pPr>
              <a:spcBef>
                <a:spcPct val="50000"/>
              </a:spcBef>
            </a:pPr>
            <a:endParaRPr lang="en-US" sz="1200"/>
          </a:p>
        </p:txBody>
      </p:sp>
      <p:sp>
        <p:nvSpPr>
          <p:cNvPr id="4" name="Slide Number Placeholder 3"/>
          <p:cNvSpPr>
            <a:spLocks noGrp="1"/>
          </p:cNvSpPr>
          <p:nvPr>
            <p:ph type="sldNum" sz="quarter" idx="12"/>
          </p:nvPr>
        </p:nvSpPr>
        <p:spPr/>
        <p:txBody>
          <a:bodyPr/>
          <a:lstStyle/>
          <a:p>
            <a:fld id="{B6F15528-21DE-4FAA-801E-634DDDAF4B2B}" type="slidenum">
              <a:rPr lang="en-US" smtClean="0"/>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Attention</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Terminology and definitions</a:t>
            </a:r>
          </a:p>
          <a:p>
            <a:pPr>
              <a:buFont typeface="Wingdings" pitchFamily="2" charset="2"/>
              <a:buChar char="Ø"/>
            </a:pPr>
            <a:r>
              <a:rPr lang="en-US" dirty="0" smtClean="0"/>
              <a:t>Theories and models</a:t>
            </a:r>
          </a:p>
          <a:p>
            <a:pPr>
              <a:buFont typeface="Wingdings" pitchFamily="2" charset="2"/>
              <a:buChar char="Ø"/>
            </a:pPr>
            <a:r>
              <a:rPr lang="en-US" b="1" dirty="0" smtClean="0">
                <a:solidFill>
                  <a:srgbClr val="FF0000"/>
                </a:solidFill>
              </a:rPr>
              <a:t>Neural bases of attention</a:t>
            </a:r>
          </a:p>
          <a:p>
            <a:pPr marL="571500" indent="-571500">
              <a:buFont typeface="+mj-lt"/>
              <a:buAutoNum type="romanUcPeriod"/>
            </a:pPr>
            <a:r>
              <a:rPr lang="en-US" dirty="0" smtClean="0"/>
              <a:t>Neural circuits of attention</a:t>
            </a:r>
          </a:p>
          <a:p>
            <a:pPr marL="571500" indent="-571500">
              <a:buFont typeface="+mj-lt"/>
              <a:buAutoNum type="romanUcPeriod"/>
            </a:pPr>
            <a:r>
              <a:rPr lang="en-US" b="1" dirty="0" smtClean="0">
                <a:solidFill>
                  <a:srgbClr val="00B0F0"/>
                </a:solidFill>
              </a:rPr>
              <a:t>Neurotransmission in </a:t>
            </a:r>
            <a:r>
              <a:rPr lang="en-US" b="1" dirty="0" err="1" smtClean="0">
                <a:solidFill>
                  <a:srgbClr val="00B0F0"/>
                </a:solidFill>
              </a:rPr>
              <a:t>attentional</a:t>
            </a:r>
            <a:r>
              <a:rPr lang="en-US" b="1" dirty="0" smtClean="0">
                <a:solidFill>
                  <a:srgbClr val="00B0F0"/>
                </a:solidFill>
              </a:rPr>
              <a:t> system</a:t>
            </a:r>
          </a:p>
          <a:p>
            <a:pPr marL="571500" indent="-571500">
              <a:buFont typeface="Wingdings" pitchFamily="2" charset="2"/>
              <a:buChar char="Ø"/>
            </a:pPr>
            <a:r>
              <a:rPr lang="en-US" dirty="0" smtClean="0"/>
              <a:t>Neuropsychology of attention</a:t>
            </a:r>
          </a:p>
          <a:p>
            <a:pPr marL="571500" indent="-571500">
              <a:buFont typeface="Wingdings" pitchFamily="2" charset="2"/>
              <a:buChar char="Ø"/>
            </a:pPr>
            <a:r>
              <a:rPr lang="en-US" dirty="0" smtClean="0"/>
              <a:t>Clinical complications of attention</a:t>
            </a:r>
          </a:p>
          <a:p>
            <a:pPr marL="571500" indent="-571500">
              <a:buFont typeface="Wingdings" pitchFamily="2" charset="2"/>
              <a:buChar char="Ø"/>
            </a:pPr>
            <a:r>
              <a:rPr lang="en-US" dirty="0" smtClean="0"/>
              <a:t>Cognitive rehabilitation of </a:t>
            </a:r>
            <a:r>
              <a:rPr lang="en-US" dirty="0" err="1" smtClean="0"/>
              <a:t>attentional</a:t>
            </a:r>
            <a:r>
              <a:rPr lang="en-US" dirty="0" smtClean="0"/>
              <a:t> deficits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r>
              <a:rPr lang="en-US" b="1" dirty="0" smtClean="0">
                <a:solidFill>
                  <a:srgbClr val="FF0000"/>
                </a:solidFill>
              </a:rPr>
              <a:t>Neurotransmission in </a:t>
            </a:r>
            <a:r>
              <a:rPr lang="en-US" b="1" dirty="0" err="1" smtClean="0">
                <a:solidFill>
                  <a:srgbClr val="FF0000"/>
                </a:solidFill>
              </a:rPr>
              <a:t>attentional</a:t>
            </a:r>
            <a:r>
              <a:rPr lang="en-US" b="1" dirty="0" smtClean="0">
                <a:solidFill>
                  <a:srgbClr val="FF0000"/>
                </a:solidFill>
              </a:rPr>
              <a:t> system</a:t>
            </a:r>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q"/>
            </a:pPr>
            <a:r>
              <a:rPr lang="en-US" dirty="0" smtClean="0"/>
              <a:t> The RAS contains both </a:t>
            </a:r>
            <a:r>
              <a:rPr lang="en-US" u="sng" dirty="0" smtClean="0">
                <a:hlinkClick r:id="rId2" action="ppaction://hlinkfile" tooltip="Cholinergic"/>
              </a:rPr>
              <a:t>cholinergic</a:t>
            </a:r>
            <a:r>
              <a:rPr lang="en-US" dirty="0" smtClean="0"/>
              <a:t> and</a:t>
            </a:r>
          </a:p>
          <a:p>
            <a:pPr algn="just">
              <a:buNone/>
            </a:pPr>
            <a:r>
              <a:rPr lang="en-US" dirty="0" smtClean="0"/>
              <a:t> </a:t>
            </a:r>
            <a:r>
              <a:rPr lang="en-US" dirty="0" smtClean="0">
                <a:hlinkClick r:id="rId3" action="ppaction://hlinkfile" tooltip="Adrenergic"/>
              </a:rPr>
              <a:t>adrenergic</a:t>
            </a:r>
            <a:r>
              <a:rPr lang="en-US" dirty="0" smtClean="0"/>
              <a:t> components, which exhibit synergistic as well as competitive actions to regulate </a:t>
            </a:r>
            <a:r>
              <a:rPr lang="en-US" dirty="0" err="1" smtClean="0"/>
              <a:t>thalamocortical</a:t>
            </a:r>
            <a:r>
              <a:rPr lang="en-US" dirty="0" smtClean="0"/>
              <a:t>.</a:t>
            </a:r>
          </a:p>
          <a:p>
            <a:pPr algn="just">
              <a:buFont typeface="Wingdings" pitchFamily="2" charset="2"/>
              <a:buChar char="Ø"/>
            </a:pPr>
            <a:r>
              <a:rPr lang="en-US" b="1" dirty="0" smtClean="0"/>
              <a:t>Cholinergic: </a:t>
            </a:r>
            <a:r>
              <a:rPr lang="en-US" dirty="0" smtClean="0"/>
              <a:t>Cholinergic projections descend throughout the reticular formation and ascend to the </a:t>
            </a:r>
            <a:r>
              <a:rPr lang="en-US" dirty="0" err="1" smtClean="0">
                <a:hlinkClick r:id="rId4" action="ppaction://hlinkfile" tooltip="Substantia nigra"/>
              </a:rPr>
              <a:t>substantia</a:t>
            </a:r>
            <a:r>
              <a:rPr lang="en-US" dirty="0" smtClean="0">
                <a:hlinkClick r:id="rId4" action="ppaction://hlinkfile" tooltip="Substantia nigra"/>
              </a:rPr>
              <a:t> </a:t>
            </a:r>
            <a:r>
              <a:rPr lang="en-US" dirty="0" err="1" smtClean="0">
                <a:hlinkClick r:id="rId4" action="ppaction://hlinkfile" tooltip="Substantia nigra"/>
              </a:rPr>
              <a:t>nigra</a:t>
            </a:r>
            <a:r>
              <a:rPr lang="en-US" dirty="0" smtClean="0"/>
              <a:t>, </a:t>
            </a:r>
            <a:r>
              <a:rPr lang="en-US" dirty="0" smtClean="0">
                <a:hlinkClick r:id="rId5" action="ppaction://hlinkfile" tooltip="Basal forebrain"/>
              </a:rPr>
              <a:t>basal forebrain</a:t>
            </a:r>
            <a:r>
              <a:rPr lang="en-US" dirty="0" smtClean="0"/>
              <a:t>, </a:t>
            </a:r>
            <a:r>
              <a:rPr lang="en-US" dirty="0" smtClean="0">
                <a:hlinkClick r:id="rId6" action="ppaction://hlinkfile" tooltip="Thalamus"/>
              </a:rPr>
              <a:t>thalamus</a:t>
            </a:r>
            <a:r>
              <a:rPr lang="en-US" dirty="0" smtClean="0"/>
              <a:t>, and </a:t>
            </a:r>
            <a:r>
              <a:rPr lang="en-US" dirty="0" smtClean="0">
                <a:hlinkClick r:id="rId7" action="ppaction://hlinkfile" tooltip="Cerebellum"/>
              </a:rPr>
              <a:t>cerebellum</a:t>
            </a:r>
            <a:r>
              <a:rPr lang="en-US" dirty="0" smtClean="0"/>
              <a:t>.</a:t>
            </a:r>
          </a:p>
          <a:p>
            <a:pPr algn="just">
              <a:buFont typeface="Wingdings" pitchFamily="2" charset="2"/>
              <a:buChar char="Ø"/>
            </a:pPr>
            <a:r>
              <a:rPr lang="en-US" b="1" dirty="0" smtClean="0"/>
              <a:t>Glutamate</a:t>
            </a:r>
            <a:r>
              <a:rPr lang="en-US" dirty="0" smtClean="0"/>
              <a:t> has also been suggested to play an important role in </a:t>
            </a:r>
            <a:r>
              <a:rPr lang="en-US" dirty="0" smtClean="0">
                <a:solidFill>
                  <a:srgbClr val="FF0000"/>
                </a:solidFill>
              </a:rPr>
              <a:t>determining the firing patterns of the </a:t>
            </a:r>
            <a:r>
              <a:rPr lang="en-US" dirty="0" err="1" smtClean="0">
                <a:solidFill>
                  <a:srgbClr val="FF0000"/>
                </a:solidFill>
              </a:rPr>
              <a:t>tegmental</a:t>
            </a:r>
            <a:r>
              <a:rPr lang="en-US" dirty="0" smtClean="0">
                <a:solidFill>
                  <a:srgbClr val="FF0000"/>
                </a:solidFill>
              </a:rPr>
              <a:t> cholinergic neurons</a:t>
            </a:r>
            <a:r>
              <a:rPr lang="en-US" dirty="0" smtClean="0"/>
              <a:t>.</a:t>
            </a:r>
            <a:endParaRPr lang="en-US" b="1" dirty="0" smtClean="0"/>
          </a:p>
          <a:p>
            <a:pPr>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0000"/>
                </a:solidFill>
              </a:rPr>
              <a:t>RAS</a:t>
            </a:r>
            <a:endParaRPr lang="en-US" sz="5400" b="1"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lgn="just">
              <a:buFont typeface="Wingdings" pitchFamily="2" charset="2"/>
              <a:buChar char="Ø"/>
            </a:pPr>
            <a:r>
              <a:rPr lang="en-US" b="1" dirty="0" smtClean="0"/>
              <a:t>Adrenergic: </a:t>
            </a:r>
            <a:r>
              <a:rPr lang="en-US" dirty="0" smtClean="0"/>
              <a:t>The adrenergic component of the reticular activating system is closely associated with the noradrenergic neurons of the </a:t>
            </a:r>
            <a:r>
              <a:rPr lang="en-US" dirty="0" smtClean="0">
                <a:hlinkClick r:id="rId2" action="ppaction://hlinkfile" tooltip="Locus coeruleus"/>
              </a:rPr>
              <a:t>locus </a:t>
            </a:r>
            <a:r>
              <a:rPr lang="en-US" dirty="0" err="1" smtClean="0">
                <a:hlinkClick r:id="rId2" action="ppaction://hlinkfile" tooltip="Locus coeruleus"/>
              </a:rPr>
              <a:t>coeruleus</a:t>
            </a:r>
            <a:r>
              <a:rPr lang="en-US" dirty="0" smtClean="0"/>
              <a:t>.</a:t>
            </a:r>
          </a:p>
          <a:p>
            <a:pPr algn="just">
              <a:buFont typeface="Wingdings" pitchFamily="2" charset="2"/>
              <a:buChar char="Ø"/>
            </a:pPr>
            <a:r>
              <a:rPr lang="en-US" dirty="0" smtClean="0"/>
              <a:t>More recent work has indicated that the neuronal messenger </a:t>
            </a:r>
            <a:r>
              <a:rPr lang="en-US" dirty="0" smtClean="0">
                <a:hlinkClick r:id="rId3" action="ppaction://hlinkfile" tooltip="Nitric oxide"/>
              </a:rPr>
              <a:t>nitric oxide</a:t>
            </a:r>
            <a:r>
              <a:rPr lang="en-US" dirty="0" smtClean="0"/>
              <a:t> (NO) may also play an important role in modulating the activity of the noradrenergic neurons in the RAS.</a:t>
            </a:r>
          </a:p>
          <a:p>
            <a:pPr algn="just">
              <a:buFont typeface="Wingdings" pitchFamily="2" charset="2"/>
              <a:buChar char="Ø"/>
            </a:pPr>
            <a:r>
              <a:rPr lang="en-US" dirty="0" smtClean="0"/>
              <a:t>It appears that </a:t>
            </a:r>
            <a:r>
              <a:rPr lang="en-US" dirty="0" err="1" smtClean="0"/>
              <a:t>hypocretin</a:t>
            </a:r>
            <a:r>
              <a:rPr lang="en-US" dirty="0" smtClean="0"/>
              <a:t>/</a:t>
            </a:r>
            <a:r>
              <a:rPr lang="en-US" u="sng" dirty="0" err="1" smtClean="0">
                <a:hlinkClick r:id="rId4" action="ppaction://hlinkfile" tooltip="Orexin"/>
              </a:rPr>
              <a:t>orexin</a:t>
            </a:r>
            <a:r>
              <a:rPr lang="en-US" dirty="0" smtClean="0"/>
              <a:t> neurons of the hypothalamus </a:t>
            </a:r>
            <a:r>
              <a:rPr lang="en-US" dirty="0" smtClean="0">
                <a:solidFill>
                  <a:srgbClr val="FF0000"/>
                </a:solidFill>
              </a:rPr>
              <a:t>activate both the adrenergic and cholinergic components of the RAS</a:t>
            </a:r>
            <a:r>
              <a:rPr lang="en-US" dirty="0" smtClean="0"/>
              <a: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Neurotransmission in </a:t>
            </a:r>
            <a:r>
              <a:rPr lang="en-US" b="1" dirty="0" err="1" smtClean="0">
                <a:solidFill>
                  <a:srgbClr val="FF0000"/>
                </a:solidFill>
              </a:rPr>
              <a:t>attentional</a:t>
            </a:r>
            <a:r>
              <a:rPr lang="en-US" b="1" dirty="0" smtClean="0">
                <a:solidFill>
                  <a:srgbClr val="FF0000"/>
                </a:solidFill>
              </a:rPr>
              <a:t> system</a:t>
            </a:r>
            <a:endParaRPr lang="en-US" dirty="0"/>
          </a:p>
        </p:txBody>
      </p:sp>
      <p:sp>
        <p:nvSpPr>
          <p:cNvPr id="3" name="Content Placeholder 2"/>
          <p:cNvSpPr>
            <a:spLocks noGrp="1"/>
          </p:cNvSpPr>
          <p:nvPr>
            <p:ph idx="1"/>
          </p:nvPr>
        </p:nvSpPr>
        <p:spPr/>
        <p:txBody>
          <a:bodyPr>
            <a:normAutofit fontScale="92500" lnSpcReduction="10000"/>
          </a:bodyPr>
          <a:lstStyle/>
          <a:p>
            <a:pPr algn="just">
              <a:buFont typeface="Wingdings" pitchFamily="2" charset="2"/>
              <a:buChar char="Ø"/>
            </a:pPr>
            <a:r>
              <a:rPr lang="en-US" dirty="0" smtClean="0"/>
              <a:t>Recent </a:t>
            </a:r>
            <a:r>
              <a:rPr lang="en-US" dirty="0" err="1" smtClean="0"/>
              <a:t>modelling</a:t>
            </a:r>
            <a:r>
              <a:rPr lang="en-US" dirty="0" smtClean="0"/>
              <a:t> studies suggest that the rhythmic synchronization in the gamma range (related to selective attention) may be mediated by a fine balance between N-methyl-D-</a:t>
            </a:r>
            <a:r>
              <a:rPr lang="en-US" dirty="0" err="1" smtClean="0"/>
              <a:t>aspartate</a:t>
            </a:r>
            <a:r>
              <a:rPr lang="en-US" dirty="0" smtClean="0"/>
              <a:t> (</a:t>
            </a:r>
            <a:r>
              <a:rPr lang="en-US" b="1" dirty="0" smtClean="0">
                <a:solidFill>
                  <a:srgbClr val="FF0000"/>
                </a:solidFill>
              </a:rPr>
              <a:t>NMDA</a:t>
            </a:r>
            <a:r>
              <a:rPr lang="en-US" dirty="0" smtClean="0"/>
              <a:t>) and alpha-amino-3-hydroxy-5-methylisoxazole-4-propionate(</a:t>
            </a:r>
            <a:r>
              <a:rPr lang="en-US" b="1" dirty="0" smtClean="0">
                <a:solidFill>
                  <a:srgbClr val="FF0000"/>
                </a:solidFill>
              </a:rPr>
              <a:t>AMPA</a:t>
            </a:r>
            <a:r>
              <a:rPr lang="en-US" dirty="0" smtClean="0"/>
              <a:t>)  postsynaptic currents.</a:t>
            </a:r>
          </a:p>
          <a:p>
            <a:pPr algn="just">
              <a:buFont typeface="Wingdings" pitchFamily="2" charset="2"/>
              <a:buChar char="Ø"/>
            </a:pPr>
            <a:r>
              <a:rPr lang="en-US" dirty="0" smtClean="0"/>
              <a:t> Whereas other studies have highlighted the possible contribution of the </a:t>
            </a:r>
            <a:r>
              <a:rPr lang="en-US" dirty="0" err="1" smtClean="0"/>
              <a:t>neuromodulator</a:t>
            </a:r>
            <a:r>
              <a:rPr lang="en-US" dirty="0" smtClean="0"/>
              <a:t> </a:t>
            </a:r>
            <a:r>
              <a:rPr lang="en-US" b="1" dirty="0" smtClean="0">
                <a:solidFill>
                  <a:srgbClr val="FF0000"/>
                </a:solidFill>
              </a:rPr>
              <a:t>acetylcholine</a:t>
            </a:r>
            <a:r>
              <a:rPr lang="en-US" dirty="0" smtClean="0"/>
              <a:t>.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FF0000"/>
                </a:solidFill>
              </a:rPr>
              <a:t>Your Seminars</a:t>
            </a:r>
          </a:p>
        </p:txBody>
      </p:sp>
      <p:sp>
        <p:nvSpPr>
          <p:cNvPr id="3" name="Content Placeholder 2"/>
          <p:cNvSpPr>
            <a:spLocks noGrp="1"/>
          </p:cNvSpPr>
          <p:nvPr>
            <p:ph sz="half" idx="1"/>
          </p:nvPr>
        </p:nvSpPr>
        <p:spPr/>
        <p:txBody>
          <a:bodyPr>
            <a:normAutofit fontScale="70000" lnSpcReduction="20000"/>
          </a:bodyPr>
          <a:lstStyle/>
          <a:p>
            <a:pPr marL="633222" lvl="0" indent="-514350">
              <a:buClr>
                <a:srgbClr val="F0AD00"/>
              </a:buClr>
              <a:buFont typeface="+mj-lt"/>
              <a:buAutoNum type="arabicParenR"/>
            </a:pPr>
            <a:r>
              <a:rPr lang="en-US" sz="2900" dirty="0">
                <a:solidFill>
                  <a:srgbClr val="92D050"/>
                </a:solidFill>
              </a:rPr>
              <a:t>Sensation</a:t>
            </a:r>
          </a:p>
          <a:p>
            <a:pPr marL="633222" lvl="0" indent="-514350">
              <a:buClr>
                <a:srgbClr val="F0AD00"/>
              </a:buClr>
              <a:buFont typeface="+mj-lt"/>
              <a:buAutoNum type="arabicParenR"/>
            </a:pPr>
            <a:r>
              <a:rPr lang="en-US" sz="2900" dirty="0">
                <a:solidFill>
                  <a:srgbClr val="92D050"/>
                </a:solidFill>
              </a:rPr>
              <a:t>Perception</a:t>
            </a:r>
          </a:p>
          <a:p>
            <a:pPr marL="633222" lvl="0" indent="-514350">
              <a:buClr>
                <a:srgbClr val="F0AD00"/>
              </a:buClr>
              <a:buFont typeface="+mj-lt"/>
              <a:buAutoNum type="arabicParenR"/>
            </a:pPr>
            <a:r>
              <a:rPr lang="en-US" sz="2900" b="1" dirty="0" smtClean="0">
                <a:solidFill>
                  <a:srgbClr val="FF0000"/>
                </a:solidFill>
              </a:rPr>
              <a:t>Information processing</a:t>
            </a:r>
          </a:p>
          <a:p>
            <a:pPr marL="633222" lvl="0" indent="-514350">
              <a:buClr>
                <a:srgbClr val="F0AD00"/>
              </a:buClr>
              <a:buFont typeface="+mj-lt"/>
              <a:buAutoNum type="arabicParenR"/>
            </a:pPr>
            <a:r>
              <a:rPr lang="en-US" sz="2900" dirty="0" smtClean="0">
                <a:solidFill>
                  <a:prstClr val="black"/>
                </a:solidFill>
              </a:rPr>
              <a:t>Vision</a:t>
            </a:r>
          </a:p>
          <a:p>
            <a:pPr marL="633222" lvl="0" indent="-514350">
              <a:buClr>
                <a:srgbClr val="F0AD00"/>
              </a:buClr>
              <a:buFont typeface="+mj-lt"/>
              <a:buAutoNum type="arabicParenR"/>
            </a:pPr>
            <a:r>
              <a:rPr lang="en-US" sz="2900" dirty="0" smtClean="0">
                <a:solidFill>
                  <a:prstClr val="black"/>
                </a:solidFill>
              </a:rPr>
              <a:t>Visual perception</a:t>
            </a:r>
            <a:endParaRPr lang="en-US" sz="2900" dirty="0">
              <a:solidFill>
                <a:prstClr val="black"/>
              </a:solidFill>
            </a:endParaRPr>
          </a:p>
          <a:p>
            <a:pPr marL="633222" lvl="0" indent="-514350">
              <a:buClr>
                <a:srgbClr val="F0AD00"/>
              </a:buClr>
              <a:buFont typeface="+mj-lt"/>
              <a:buAutoNum type="arabicParenR"/>
            </a:pPr>
            <a:r>
              <a:rPr lang="en-US" sz="2900" dirty="0" smtClean="0">
                <a:solidFill>
                  <a:prstClr val="black"/>
                </a:solidFill>
              </a:rPr>
              <a:t>Language</a:t>
            </a:r>
          </a:p>
          <a:p>
            <a:pPr marL="633222" lvl="0" indent="-514350">
              <a:buClr>
                <a:srgbClr val="F0AD00"/>
              </a:buClr>
              <a:buFont typeface="+mj-lt"/>
              <a:buAutoNum type="arabicParenR"/>
            </a:pPr>
            <a:r>
              <a:rPr lang="en-US" sz="2900" dirty="0" smtClean="0">
                <a:solidFill>
                  <a:prstClr val="black"/>
                </a:solidFill>
              </a:rPr>
              <a:t>movement</a:t>
            </a:r>
            <a:endParaRPr lang="en-US" sz="2900" dirty="0">
              <a:solidFill>
                <a:prstClr val="black"/>
              </a:solidFill>
            </a:endParaRPr>
          </a:p>
          <a:p>
            <a:pPr marL="633222" lvl="0" indent="-514350">
              <a:buClr>
                <a:srgbClr val="F0AD00"/>
              </a:buClr>
              <a:buFont typeface="+mj-lt"/>
              <a:buAutoNum type="arabicParenR"/>
            </a:pPr>
            <a:r>
              <a:rPr lang="en-US" sz="2900" dirty="0">
                <a:solidFill>
                  <a:prstClr val="black"/>
                </a:solidFill>
              </a:rPr>
              <a:t>Motor </a:t>
            </a:r>
            <a:r>
              <a:rPr lang="en-US" sz="2900" dirty="0" smtClean="0">
                <a:solidFill>
                  <a:prstClr val="black"/>
                </a:solidFill>
              </a:rPr>
              <a:t>control</a:t>
            </a:r>
          </a:p>
          <a:p>
            <a:pPr marL="633222" lvl="0" indent="-514350">
              <a:buClr>
                <a:srgbClr val="F0AD00"/>
              </a:buClr>
              <a:buFont typeface="+mj-lt"/>
              <a:buAutoNum type="arabicParenR"/>
            </a:pPr>
            <a:r>
              <a:rPr lang="en-US" sz="2900" dirty="0" smtClean="0">
                <a:solidFill>
                  <a:prstClr val="black"/>
                </a:solidFill>
              </a:rPr>
              <a:t>Emotion </a:t>
            </a:r>
            <a:endParaRPr lang="en-US" sz="2900" dirty="0">
              <a:solidFill>
                <a:prstClr val="black"/>
              </a:solidFill>
            </a:endParaRPr>
          </a:p>
          <a:p>
            <a:pPr marL="633222" lvl="0" indent="-514350">
              <a:buClr>
                <a:srgbClr val="F0AD00"/>
              </a:buClr>
              <a:buFont typeface="+mj-lt"/>
              <a:buAutoNum type="arabicParenR"/>
            </a:pPr>
            <a:r>
              <a:rPr lang="en-US" sz="2900" dirty="0">
                <a:solidFill>
                  <a:prstClr val="black"/>
                </a:solidFill>
              </a:rPr>
              <a:t>Emotion </a:t>
            </a:r>
            <a:r>
              <a:rPr lang="en-US" sz="2900" dirty="0" smtClean="0">
                <a:solidFill>
                  <a:prstClr val="black"/>
                </a:solidFill>
              </a:rPr>
              <a:t>regulation</a:t>
            </a:r>
          </a:p>
          <a:p>
            <a:pPr marL="633222" lvl="0" indent="-514350">
              <a:buClr>
                <a:srgbClr val="F0AD00"/>
              </a:buClr>
              <a:buFont typeface="+mj-lt"/>
              <a:buAutoNum type="arabicParenR"/>
            </a:pPr>
            <a:r>
              <a:rPr lang="en-US" sz="2900" dirty="0" smtClean="0">
                <a:solidFill>
                  <a:prstClr val="black"/>
                </a:solidFill>
              </a:rPr>
              <a:t>Theory of mind</a:t>
            </a:r>
            <a:endParaRPr lang="en-US" sz="2900" dirty="0">
              <a:solidFill>
                <a:prstClr val="black"/>
              </a:solidFill>
            </a:endParaRPr>
          </a:p>
          <a:p>
            <a:pPr marL="633222" lvl="0" indent="-514350">
              <a:buClr>
                <a:srgbClr val="F0AD00"/>
              </a:buClr>
              <a:buFont typeface="+mj-lt"/>
              <a:buAutoNum type="arabicParenR"/>
            </a:pPr>
            <a:r>
              <a:rPr lang="en-US" sz="2900" dirty="0" smtClean="0">
                <a:solidFill>
                  <a:prstClr val="black"/>
                </a:solidFill>
              </a:rPr>
              <a:t>Consciousness</a:t>
            </a:r>
          </a:p>
          <a:p>
            <a:pPr marL="633222" lvl="0" indent="-514350">
              <a:buClr>
                <a:srgbClr val="F0AD00"/>
              </a:buClr>
              <a:buFont typeface="+mj-lt"/>
              <a:buAutoNum type="arabicParenR"/>
            </a:pPr>
            <a:r>
              <a:rPr lang="en-US" sz="2900" b="1" dirty="0" smtClean="0">
                <a:solidFill>
                  <a:srgbClr val="FF0000"/>
                </a:solidFill>
              </a:rPr>
              <a:t>Cell firing  </a:t>
            </a:r>
          </a:p>
          <a:p>
            <a:pPr marL="633222" lvl="0" indent="-514350">
              <a:buClr>
                <a:srgbClr val="F0AD00"/>
              </a:buClr>
              <a:buFont typeface="+mj-lt"/>
              <a:buAutoNum type="arabicParenR"/>
            </a:pPr>
            <a:r>
              <a:rPr lang="en-US" sz="2900" dirty="0" smtClean="0">
                <a:solidFill>
                  <a:prstClr val="black"/>
                </a:solidFill>
              </a:rPr>
              <a:t>Synapses </a:t>
            </a:r>
          </a:p>
          <a:p>
            <a:pPr marL="633222" lvl="0" indent="-514350">
              <a:buClr>
                <a:srgbClr val="F0AD00"/>
              </a:buClr>
              <a:buFont typeface="+mj-lt"/>
              <a:buAutoNum type="arabicParenR"/>
            </a:pPr>
            <a:r>
              <a:rPr lang="en-US" sz="2900" dirty="0" smtClean="0">
                <a:solidFill>
                  <a:prstClr val="black"/>
                </a:solidFill>
              </a:rPr>
              <a:t>Neuronal plasticity</a:t>
            </a:r>
          </a:p>
          <a:p>
            <a:pPr marL="633222" lvl="0" indent="-514350">
              <a:buClr>
                <a:srgbClr val="F0AD00"/>
              </a:buClr>
              <a:buFont typeface="+mj-lt"/>
              <a:buAutoNum type="arabicParenR"/>
            </a:pPr>
            <a:r>
              <a:rPr lang="en-US" sz="2900" b="1" dirty="0" smtClean="0">
                <a:solidFill>
                  <a:srgbClr val="FF0000"/>
                </a:solidFill>
              </a:rPr>
              <a:t>Cell channels</a:t>
            </a:r>
          </a:p>
          <a:p>
            <a:pPr marL="633222" lvl="0" indent="-514350">
              <a:buClr>
                <a:srgbClr val="F0AD00"/>
              </a:buClr>
              <a:buFont typeface="+mj-lt"/>
              <a:buAutoNum type="arabicParenR"/>
            </a:pPr>
            <a:r>
              <a:rPr lang="en-US" sz="2900" dirty="0" err="1" smtClean="0">
                <a:solidFill>
                  <a:prstClr val="black"/>
                </a:solidFill>
              </a:rPr>
              <a:t>Hebian</a:t>
            </a:r>
            <a:r>
              <a:rPr lang="en-US" sz="2900" dirty="0" smtClean="0">
                <a:solidFill>
                  <a:prstClr val="black"/>
                </a:solidFill>
              </a:rPr>
              <a:t> theory of learning</a:t>
            </a:r>
          </a:p>
          <a:p>
            <a:pPr marL="118872" lvl="0" indent="0">
              <a:buClr>
                <a:srgbClr val="F0AD00"/>
              </a:buClr>
              <a:buNone/>
            </a:pPr>
            <a:r>
              <a:rPr lang="en-US" sz="2900" dirty="0" smtClean="0">
                <a:solidFill>
                  <a:prstClr val="black"/>
                </a:solidFill>
              </a:rPr>
              <a:t>36.    Mirror neurons </a:t>
            </a:r>
            <a:endParaRPr lang="en-US" sz="2700" dirty="0">
              <a:solidFill>
                <a:prstClr val="black"/>
              </a:solidFill>
            </a:endParaRPr>
          </a:p>
          <a:p>
            <a:endParaRPr lang="en-US" dirty="0"/>
          </a:p>
        </p:txBody>
      </p:sp>
      <p:sp>
        <p:nvSpPr>
          <p:cNvPr id="4" name="Content Placeholder 3"/>
          <p:cNvSpPr>
            <a:spLocks noGrp="1"/>
          </p:cNvSpPr>
          <p:nvPr>
            <p:ph sz="half" idx="2"/>
          </p:nvPr>
        </p:nvSpPr>
        <p:spPr/>
        <p:txBody>
          <a:bodyPr>
            <a:normAutofit fontScale="70000" lnSpcReduction="20000"/>
          </a:bodyPr>
          <a:lstStyle/>
          <a:p>
            <a:pPr marL="118872" indent="0">
              <a:buNone/>
            </a:pPr>
            <a:r>
              <a:rPr lang="en-US" dirty="0" smtClean="0"/>
              <a:t>18. Metacognition</a:t>
            </a:r>
          </a:p>
          <a:p>
            <a:pPr marL="118872" indent="0">
              <a:buNone/>
            </a:pPr>
            <a:r>
              <a:rPr lang="en-US" dirty="0" smtClean="0"/>
              <a:t>19. Limbic system</a:t>
            </a:r>
          </a:p>
          <a:p>
            <a:pPr marL="118872" indent="0">
              <a:buNone/>
            </a:pPr>
            <a:r>
              <a:rPr lang="en-US" dirty="0" smtClean="0"/>
              <a:t>20. </a:t>
            </a:r>
            <a:r>
              <a:rPr lang="en-US" b="1" dirty="0" smtClean="0">
                <a:solidFill>
                  <a:srgbClr val="FF0000"/>
                </a:solidFill>
              </a:rPr>
              <a:t> </a:t>
            </a:r>
            <a:endParaRPr lang="en-US" b="1" dirty="0" smtClean="0">
              <a:solidFill>
                <a:srgbClr val="FF0000"/>
              </a:solidFill>
            </a:endParaRPr>
          </a:p>
          <a:p>
            <a:pPr marL="118872" indent="0">
              <a:buNone/>
            </a:pPr>
            <a:r>
              <a:rPr lang="en-US" dirty="0" smtClean="0"/>
              <a:t>21. </a:t>
            </a:r>
            <a:r>
              <a:rPr lang="en-US" b="1" dirty="0" smtClean="0">
                <a:solidFill>
                  <a:srgbClr val="FF0000"/>
                </a:solidFill>
              </a:rPr>
              <a:t>Brain organization</a:t>
            </a:r>
          </a:p>
          <a:p>
            <a:pPr marL="118872" indent="0">
              <a:buNone/>
            </a:pPr>
            <a:r>
              <a:rPr lang="en-US" dirty="0" smtClean="0"/>
              <a:t>22. Cognitive layers</a:t>
            </a:r>
          </a:p>
          <a:p>
            <a:pPr marL="118872" indent="0">
              <a:buNone/>
            </a:pPr>
            <a:r>
              <a:rPr lang="en-US" dirty="0" smtClean="0"/>
              <a:t>23. Artificial intelligence</a:t>
            </a:r>
          </a:p>
          <a:p>
            <a:pPr marL="118872" indent="0">
              <a:buNone/>
            </a:pPr>
            <a:r>
              <a:rPr lang="en-US" dirty="0" smtClean="0"/>
              <a:t>24. Cog N. of  addiction</a:t>
            </a:r>
          </a:p>
          <a:p>
            <a:pPr marL="118872" indent="0">
              <a:buNone/>
            </a:pPr>
            <a:r>
              <a:rPr lang="en-US" dirty="0" smtClean="0"/>
              <a:t>25. Cog N. of music</a:t>
            </a:r>
          </a:p>
          <a:p>
            <a:pPr marL="118872" indent="0">
              <a:buNone/>
            </a:pPr>
            <a:r>
              <a:rPr lang="en-US" dirty="0" smtClean="0"/>
              <a:t>26. Cog N. of aesthetics  </a:t>
            </a:r>
          </a:p>
          <a:p>
            <a:pPr marL="118872" indent="0">
              <a:buNone/>
            </a:pPr>
            <a:r>
              <a:rPr lang="en-US" dirty="0" smtClean="0"/>
              <a:t>27. Association cortical areas</a:t>
            </a:r>
          </a:p>
          <a:p>
            <a:pPr marL="118872" indent="0">
              <a:buNone/>
            </a:pPr>
            <a:r>
              <a:rPr lang="en-US" dirty="0" smtClean="0"/>
              <a:t>28. </a:t>
            </a:r>
            <a:r>
              <a:rPr lang="en-US" b="1" dirty="0" smtClean="0">
                <a:solidFill>
                  <a:srgbClr val="FF0000"/>
                </a:solidFill>
              </a:rPr>
              <a:t>Cortex layers</a:t>
            </a:r>
          </a:p>
          <a:p>
            <a:pPr marL="118872" indent="0">
              <a:buNone/>
            </a:pPr>
            <a:r>
              <a:rPr lang="en-US" dirty="0" smtClean="0"/>
              <a:t>29.M.C </a:t>
            </a:r>
            <a:r>
              <a:rPr lang="en-US" dirty="0" err="1" smtClean="0"/>
              <a:t>Gurk</a:t>
            </a:r>
            <a:r>
              <a:rPr lang="en-US" dirty="0" smtClean="0"/>
              <a:t> effect</a:t>
            </a:r>
          </a:p>
          <a:p>
            <a:pPr marL="118872" indent="0">
              <a:buNone/>
            </a:pPr>
            <a:r>
              <a:rPr lang="en-US" dirty="0" smtClean="0"/>
              <a:t>30. Cog N. of sleep </a:t>
            </a:r>
          </a:p>
          <a:p>
            <a:pPr marL="118872" indent="0">
              <a:buNone/>
            </a:pPr>
            <a:r>
              <a:rPr lang="en-US" dirty="0" smtClean="0"/>
              <a:t>31. Brain development</a:t>
            </a:r>
          </a:p>
          <a:p>
            <a:pPr marL="118872" lvl="0" indent="0">
              <a:buNone/>
            </a:pPr>
            <a:r>
              <a:rPr lang="en-US" dirty="0" smtClean="0"/>
              <a:t>32. </a:t>
            </a:r>
            <a:r>
              <a:rPr lang="en-US" dirty="0">
                <a:solidFill>
                  <a:prstClr val="black"/>
                </a:solidFill>
              </a:rPr>
              <a:t>Genetic &amp; epigenetic </a:t>
            </a:r>
            <a:endParaRPr lang="en-US" dirty="0" smtClean="0">
              <a:solidFill>
                <a:prstClr val="black"/>
              </a:solidFill>
            </a:endParaRPr>
          </a:p>
          <a:p>
            <a:pPr marL="118872" indent="0">
              <a:buNone/>
            </a:pPr>
            <a:r>
              <a:rPr lang="en-US" dirty="0" smtClean="0">
                <a:solidFill>
                  <a:prstClr val="black"/>
                </a:solidFill>
              </a:rPr>
              <a:t>33. </a:t>
            </a:r>
            <a:r>
              <a:rPr lang="en-US" b="1" dirty="0">
                <a:solidFill>
                  <a:srgbClr val="FF0000"/>
                </a:solidFill>
              </a:rPr>
              <a:t>Molecular basis of cog N</a:t>
            </a:r>
            <a:r>
              <a:rPr lang="en-US" b="1" dirty="0" smtClean="0">
                <a:solidFill>
                  <a:srgbClr val="FF0000"/>
                </a:solidFill>
              </a:rPr>
              <a:t>.</a:t>
            </a:r>
          </a:p>
          <a:p>
            <a:pPr marL="118872" indent="0">
              <a:buNone/>
            </a:pPr>
            <a:r>
              <a:rPr lang="en-US" dirty="0" smtClean="0"/>
              <a:t>34. </a:t>
            </a:r>
            <a:r>
              <a:rPr lang="en-US" b="1" dirty="0">
                <a:solidFill>
                  <a:srgbClr val="FF0000"/>
                </a:solidFill>
              </a:rPr>
              <a:t>Neurotransmitters (1)</a:t>
            </a:r>
          </a:p>
          <a:p>
            <a:pPr marL="118872" indent="0">
              <a:buNone/>
            </a:pPr>
            <a:r>
              <a:rPr lang="en-US" dirty="0" smtClean="0"/>
              <a:t>35. </a:t>
            </a:r>
            <a:r>
              <a:rPr lang="en-US" b="1" dirty="0">
                <a:solidFill>
                  <a:srgbClr val="FF0000"/>
                </a:solidFill>
              </a:rPr>
              <a:t>Neurotransmitters (2)</a:t>
            </a:r>
          </a:p>
          <a:p>
            <a:pPr marL="118872" indent="0">
              <a:buNone/>
            </a:pPr>
            <a:endParaRPr lang="en-US" dirty="0">
              <a:solidFill>
                <a:prstClr val="black"/>
              </a:solidFill>
            </a:endParaRPr>
          </a:p>
          <a:p>
            <a:pPr marL="118872" lvl="0" indent="0">
              <a:buNone/>
            </a:pPr>
            <a:endParaRPr lang="en-US" dirty="0">
              <a:solidFill>
                <a:prstClr val="black"/>
              </a:solidFill>
            </a:endParaRPr>
          </a:p>
          <a:p>
            <a:pPr marL="118872" indent="0">
              <a:buNone/>
            </a:pPr>
            <a:endParaRPr lang="en-US" dirty="0" smtClean="0"/>
          </a:p>
          <a:p>
            <a:pPr marL="118872" indent="0">
              <a:buNone/>
            </a:pPr>
            <a:endParaRPr lang="en-US" dirty="0" smtClean="0"/>
          </a:p>
          <a:p>
            <a:pPr marL="118872" indent="0">
              <a:buNone/>
            </a:pPr>
            <a:endParaRPr lang="en-US" dirty="0" smtClean="0"/>
          </a:p>
          <a:p>
            <a:pPr marL="118872" indent="0">
              <a:buNone/>
            </a:pPr>
            <a:endParaRPr lang="en-US" dirty="0" smtClean="0"/>
          </a:p>
          <a:p>
            <a:pPr marL="118872" indent="0">
              <a:buNone/>
            </a:pPr>
            <a:endParaRPr lang="en-US" dirty="0" smtClean="0"/>
          </a:p>
          <a:p>
            <a:pPr marL="118872" indent="0">
              <a:buNone/>
            </a:pPr>
            <a:endParaRPr lang="en-US" dirty="0" smtClean="0"/>
          </a:p>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95000"/>
                  </a:prstClr>
                </a:solidFill>
              </a:rPr>
              <a:pPr/>
              <a:t>69</a:t>
            </a:fld>
            <a:endParaRPr lang="en-US">
              <a:solidFill>
                <a:prstClr val="black">
                  <a:tint val="95000"/>
                </a:prstClr>
              </a:solidFill>
            </a:endParaRPr>
          </a:p>
        </p:txBody>
      </p:sp>
    </p:spTree>
    <p:extLst>
      <p:ext uri="{BB962C8B-B14F-4D97-AF65-F5344CB8AC3E}">
        <p14:creationId xmlns:p14="http://schemas.microsoft.com/office/powerpoint/2010/main" val="3993216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r>
              <a:rPr lang="en-US" dirty="0" smtClean="0">
                <a:solidFill>
                  <a:srgbClr val="FF0000"/>
                </a:solidFill>
              </a:rPr>
              <a:t>How Many Persons Do You See?</a:t>
            </a:r>
            <a:endParaRPr lang="en-US" dirty="0">
              <a:solidFill>
                <a:srgbClr val="FF0000"/>
              </a:solidFill>
            </a:endParaRPr>
          </a:p>
        </p:txBody>
      </p:sp>
      <p:sp>
        <p:nvSpPr>
          <p:cNvPr id="38915" name="Rectangle 3"/>
          <p:cNvSpPr>
            <a:spLocks noGrp="1" noChangeArrowheads="1"/>
          </p:cNvSpPr>
          <p:nvPr>
            <p:ph idx="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7</a:t>
            </a:fld>
            <a:endParaRPr lang="en-US"/>
          </a:p>
        </p:txBody>
      </p:sp>
      <p:pic>
        <p:nvPicPr>
          <p:cNvPr id="38916" name="Picture 4" descr="172272LQsP"/>
          <p:cNvPicPr>
            <a:picLocks noChangeAspect="1" noChangeArrowheads="1"/>
          </p:cNvPicPr>
          <p:nvPr/>
        </p:nvPicPr>
        <p:blipFill>
          <a:blip r:embed="rId2"/>
          <a:srcRect/>
          <a:stretch>
            <a:fillRect/>
          </a:stretch>
        </p:blipFill>
        <p:spPr bwMode="auto">
          <a:xfrm>
            <a:off x="304800" y="1506538"/>
            <a:ext cx="8610600" cy="3751262"/>
          </a:xfrm>
          <a:prstGeom prst="rect">
            <a:avLst/>
          </a:prstGeom>
          <a:noFill/>
        </p:spPr>
      </p:pic>
    </p:spTree>
    <p:extLst>
      <p:ext uri="{BB962C8B-B14F-4D97-AF65-F5344CB8AC3E}">
        <p14:creationId xmlns:p14="http://schemas.microsoft.com/office/powerpoint/2010/main" val="17521620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en-US" smtClean="0"/>
          </a:p>
        </p:txBody>
      </p:sp>
      <p:sp>
        <p:nvSpPr>
          <p:cNvPr id="21507" name="Rectangle 3"/>
          <p:cNvSpPr>
            <a:spLocks noGrp="1" noChangeArrowheads="1"/>
          </p:cNvSpPr>
          <p:nvPr>
            <p:ph type="body" idx="1"/>
          </p:nvPr>
        </p:nvSpPr>
        <p:spPr/>
        <p:txBody>
          <a:bodyPr/>
          <a:lstStyle/>
          <a:p>
            <a:pPr eaLnBrk="1" hangingPunct="1"/>
            <a:endParaRPr lang="en-US" smtClean="0"/>
          </a:p>
        </p:txBody>
      </p:sp>
      <p:pic>
        <p:nvPicPr>
          <p:cNvPr id="21508" name="Picture 4" descr="Negar 0112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9" name="WordArt 5"/>
          <p:cNvSpPr>
            <a:spLocks noChangeArrowheads="1" noChangeShapeType="1" noTextEdit="1"/>
          </p:cNvSpPr>
          <p:nvPr/>
        </p:nvSpPr>
        <p:spPr bwMode="auto">
          <a:xfrm rot="245672">
            <a:off x="533400" y="1066800"/>
            <a:ext cx="7867650" cy="1270000"/>
          </a:xfrm>
          <a:prstGeom prst="rect">
            <a:avLst/>
          </a:prstGeom>
        </p:spPr>
        <p:txBody>
          <a:bodyPr wrap="none" fromWordArt="1">
            <a:prstTxWarp prst="textCascadeUp">
              <a:avLst>
                <a:gd name="adj" fmla="val 44444"/>
              </a:avLst>
            </a:prstTxWarp>
            <a:scene3d>
              <a:camera prst="legacyPerspectiveFront">
                <a:rot lat="20519987" lon="1080000" rev="0"/>
              </a:camera>
              <a:lightRig rig="legacyHarsh2" dir="b"/>
            </a:scene3d>
            <a:sp3d extrusionH="430200" prstMaterial="legacyMatte">
              <a:extrusionClr>
                <a:srgbClr val="FF6600"/>
              </a:extrusionClr>
            </a:sp3d>
          </a:bodyPr>
          <a:lstStyle/>
          <a:p>
            <a:pPr algn="ctr" rtl="0"/>
            <a:r>
              <a:rPr lang="en-US" sz="5400" kern="10">
                <a:ln w="9525">
                  <a:round/>
                  <a:headEnd/>
                  <a:tailEnd/>
                </a:ln>
                <a:gradFill rotWithShape="1">
                  <a:gsLst>
                    <a:gs pos="0">
                      <a:srgbClr val="FFE701"/>
                    </a:gs>
                    <a:gs pos="100000">
                      <a:srgbClr val="FE3E02"/>
                    </a:gs>
                  </a:gsLst>
                  <a:lin ang="5100000" scaled="1"/>
                </a:gradFill>
                <a:latin typeface="Impact"/>
              </a:rPr>
              <a:t>THANKS FOR YOUR ATTENTION</a:t>
            </a:r>
          </a:p>
        </p:txBody>
      </p:sp>
      <p:sp>
        <p:nvSpPr>
          <p:cNvPr id="21510" name="Slide Number Placeholder 5"/>
          <p:cNvSpPr>
            <a:spLocks noGrp="1"/>
          </p:cNvSpPr>
          <p:nvPr>
            <p:ph type="sldNum" sz="quarter" idx="12"/>
          </p:nvPr>
        </p:nvSpPr>
        <p:spPr>
          <a:noFill/>
        </p:spPr>
        <p:txBody>
          <a:bodyPr/>
          <a:lstStyle/>
          <a:p>
            <a:fld id="{4F159AF0-3AEE-4426-8C9C-594EE735917D}" type="slidenum">
              <a:rPr lang="ar-SA" smtClean="0"/>
              <a:pPr/>
              <a:t>70</a:t>
            </a:fld>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en-US" dirty="0">
                <a:solidFill>
                  <a:srgbClr val="FF0000"/>
                </a:solidFill>
              </a:rPr>
              <a:t>How Many Persons Do You See?</a:t>
            </a:r>
            <a:endParaRPr lang="en-US" dirty="0"/>
          </a:p>
        </p:txBody>
      </p:sp>
      <p:sp>
        <p:nvSpPr>
          <p:cNvPr id="39939" name="Rectangle 3"/>
          <p:cNvSpPr>
            <a:spLocks noGrp="1" noChangeArrowheads="1"/>
          </p:cNvSpPr>
          <p:nvPr>
            <p:ph idx="1"/>
          </p:nvPr>
        </p:nvSpPr>
        <p:spPr/>
        <p:txBody>
          <a:bodyPr/>
          <a:lstStyle/>
          <a:p>
            <a:endParaRPr lang="en-US"/>
          </a:p>
        </p:txBody>
      </p:sp>
      <p:sp>
        <p:nvSpPr>
          <p:cNvPr id="8" name="Slide Number Placeholder 7"/>
          <p:cNvSpPr>
            <a:spLocks noGrp="1"/>
          </p:cNvSpPr>
          <p:nvPr>
            <p:ph type="sldNum" sz="quarter" idx="12"/>
          </p:nvPr>
        </p:nvSpPr>
        <p:spPr/>
        <p:txBody>
          <a:bodyPr/>
          <a:lstStyle/>
          <a:p>
            <a:fld id="{B6F15528-21DE-4FAA-801E-634DDDAF4B2B}" type="slidenum">
              <a:rPr lang="en-US" smtClean="0"/>
              <a:pPr/>
              <a:t>8</a:t>
            </a:fld>
            <a:endParaRPr lang="en-US"/>
          </a:p>
        </p:txBody>
      </p:sp>
      <p:pic>
        <p:nvPicPr>
          <p:cNvPr id="39940" name="Picture 4" descr="172272LQsP"/>
          <p:cNvPicPr>
            <a:picLocks noChangeAspect="1" noChangeArrowheads="1"/>
          </p:cNvPicPr>
          <p:nvPr/>
        </p:nvPicPr>
        <p:blipFill>
          <a:blip r:embed="rId2"/>
          <a:srcRect/>
          <a:stretch>
            <a:fillRect/>
          </a:stretch>
        </p:blipFill>
        <p:spPr bwMode="auto">
          <a:xfrm>
            <a:off x="304800" y="1506538"/>
            <a:ext cx="8610600" cy="3751262"/>
          </a:xfrm>
          <a:prstGeom prst="rect">
            <a:avLst/>
          </a:prstGeom>
          <a:noFill/>
        </p:spPr>
      </p:pic>
      <p:sp>
        <p:nvSpPr>
          <p:cNvPr id="39946" name="Line 10"/>
          <p:cNvSpPr>
            <a:spLocks noChangeShapeType="1"/>
          </p:cNvSpPr>
          <p:nvPr/>
        </p:nvSpPr>
        <p:spPr bwMode="auto">
          <a:xfrm>
            <a:off x="1447800" y="2362200"/>
            <a:ext cx="228600" cy="762000"/>
          </a:xfrm>
          <a:prstGeom prst="line">
            <a:avLst/>
          </a:prstGeom>
          <a:noFill/>
          <a:ln w="9525">
            <a:solidFill>
              <a:schemeClr val="tx1"/>
            </a:solidFill>
            <a:round/>
            <a:headEnd/>
            <a:tailEnd type="triangle" w="med" len="med"/>
          </a:ln>
          <a:effectLst/>
        </p:spPr>
        <p:txBody>
          <a:bodyPr/>
          <a:lstStyle/>
          <a:p>
            <a:endParaRPr lang="en-US"/>
          </a:p>
        </p:txBody>
      </p:sp>
      <p:sp>
        <p:nvSpPr>
          <p:cNvPr id="39947" name="Line 11"/>
          <p:cNvSpPr>
            <a:spLocks noChangeShapeType="1"/>
          </p:cNvSpPr>
          <p:nvPr/>
        </p:nvSpPr>
        <p:spPr bwMode="auto">
          <a:xfrm>
            <a:off x="3962400" y="1981200"/>
            <a:ext cx="0" cy="838200"/>
          </a:xfrm>
          <a:prstGeom prst="line">
            <a:avLst/>
          </a:prstGeom>
          <a:noFill/>
          <a:ln w="9525">
            <a:solidFill>
              <a:schemeClr val="tx1"/>
            </a:solidFill>
            <a:round/>
            <a:headEnd/>
            <a:tailEnd type="triangle" w="med" len="med"/>
          </a:ln>
          <a:effectLst/>
        </p:spPr>
        <p:txBody>
          <a:bodyPr/>
          <a:lstStyle/>
          <a:p>
            <a:endParaRPr lang="en-US"/>
          </a:p>
        </p:txBody>
      </p:sp>
      <p:sp>
        <p:nvSpPr>
          <p:cNvPr id="39948" name="Line 12"/>
          <p:cNvSpPr>
            <a:spLocks noChangeShapeType="1"/>
          </p:cNvSpPr>
          <p:nvPr/>
        </p:nvSpPr>
        <p:spPr bwMode="auto">
          <a:xfrm>
            <a:off x="7162800" y="1828800"/>
            <a:ext cx="304800" cy="10668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739139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ctr"/>
            <a:r>
              <a:rPr lang="en-US" dirty="0">
                <a:solidFill>
                  <a:srgbClr val="FF0000"/>
                </a:solidFill>
              </a:rPr>
              <a:t>How Many Persons Do You See?</a:t>
            </a:r>
            <a:endParaRPr lang="en-US" dirty="0"/>
          </a:p>
        </p:txBody>
      </p:sp>
      <p:sp>
        <p:nvSpPr>
          <p:cNvPr id="40963" name="Rectangle 3"/>
          <p:cNvSpPr>
            <a:spLocks noGrp="1" noChangeArrowheads="1"/>
          </p:cNvSpPr>
          <p:nvPr>
            <p:ph idx="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9</a:t>
            </a:fld>
            <a:endParaRPr lang="en-US"/>
          </a:p>
        </p:txBody>
      </p:sp>
      <p:pic>
        <p:nvPicPr>
          <p:cNvPr id="40964" name="Picture 4" descr="172272LQsP"/>
          <p:cNvPicPr>
            <a:picLocks noChangeAspect="1" noChangeArrowheads="1"/>
          </p:cNvPicPr>
          <p:nvPr/>
        </p:nvPicPr>
        <p:blipFill>
          <a:blip r:embed="rId2"/>
          <a:srcRect/>
          <a:stretch>
            <a:fillRect/>
          </a:stretch>
        </p:blipFill>
        <p:spPr bwMode="auto">
          <a:xfrm>
            <a:off x="304800" y="1506538"/>
            <a:ext cx="8610600" cy="3751262"/>
          </a:xfrm>
          <a:prstGeom prst="rect">
            <a:avLst/>
          </a:prstGeom>
          <a:noFill/>
        </p:spPr>
      </p:pic>
      <p:sp>
        <p:nvSpPr>
          <p:cNvPr id="40965" name="Line 5"/>
          <p:cNvSpPr>
            <a:spLocks noChangeShapeType="1"/>
          </p:cNvSpPr>
          <p:nvPr/>
        </p:nvSpPr>
        <p:spPr bwMode="auto">
          <a:xfrm>
            <a:off x="2057400" y="2133600"/>
            <a:ext cx="152400" cy="914400"/>
          </a:xfrm>
          <a:prstGeom prst="line">
            <a:avLst/>
          </a:prstGeom>
          <a:noFill/>
          <a:ln w="9525">
            <a:solidFill>
              <a:schemeClr val="tx1"/>
            </a:solidFill>
            <a:round/>
            <a:headEnd/>
            <a:tailEnd type="triangle" w="med" len="med"/>
          </a:ln>
          <a:effectLst/>
        </p:spPr>
        <p:txBody>
          <a:bodyPr/>
          <a:lstStyle/>
          <a:p>
            <a:endParaRPr lang="en-US"/>
          </a:p>
        </p:txBody>
      </p:sp>
      <p:sp>
        <p:nvSpPr>
          <p:cNvPr id="40966" name="Line 6"/>
          <p:cNvSpPr>
            <a:spLocks noChangeShapeType="1"/>
          </p:cNvSpPr>
          <p:nvPr/>
        </p:nvSpPr>
        <p:spPr bwMode="auto">
          <a:xfrm>
            <a:off x="6019800" y="2209800"/>
            <a:ext cx="76200" cy="7620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404712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1774</TotalTime>
  <Words>2181</Words>
  <Application>Microsoft Office PowerPoint</Application>
  <PresentationFormat>On-screen Show (4:3)</PresentationFormat>
  <Paragraphs>472</Paragraphs>
  <Slides>70</Slides>
  <Notes>38</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0</vt:i4>
      </vt:variant>
      <vt:variant>
        <vt:lpstr>Slide Titles</vt:lpstr>
      </vt:variant>
      <vt:variant>
        <vt:i4>70</vt:i4>
      </vt:variant>
    </vt:vector>
  </HeadingPairs>
  <TitlesOfParts>
    <vt:vector size="82" baseType="lpstr">
      <vt:lpstr>ＭＳ Ｐゴシック</vt:lpstr>
      <vt:lpstr>Arial</vt:lpstr>
      <vt:lpstr>Calibri</vt:lpstr>
      <vt:lpstr>Comic Sans MS</vt:lpstr>
      <vt:lpstr>Corbel</vt:lpstr>
      <vt:lpstr>Impact</vt:lpstr>
      <vt:lpstr>Tahoma</vt:lpstr>
      <vt:lpstr>Times New Roman</vt:lpstr>
      <vt:lpstr>Wingdings</vt:lpstr>
      <vt:lpstr>Wingdings 2</vt:lpstr>
      <vt:lpstr>Wingdings 3</vt:lpstr>
      <vt:lpstr>Module</vt:lpstr>
      <vt:lpstr>Attention</vt:lpstr>
      <vt:lpstr>Review of Last Session </vt:lpstr>
      <vt:lpstr>Cognitive Neuroscience</vt:lpstr>
      <vt:lpstr>FRONTAL LOBE</vt:lpstr>
      <vt:lpstr>Prefrontal Cortex (left, right)</vt:lpstr>
      <vt:lpstr>PowerPoint Presentation</vt:lpstr>
      <vt:lpstr>How Many Persons Do You See?</vt:lpstr>
      <vt:lpstr>How Many Persons Do You See?</vt:lpstr>
      <vt:lpstr>How Many Persons Do You See?</vt:lpstr>
      <vt:lpstr>How Many Persons Do You See?</vt:lpstr>
      <vt:lpstr>How Many Persons Do You See?</vt:lpstr>
      <vt:lpstr>Attention</vt:lpstr>
      <vt:lpstr>Attention</vt:lpstr>
      <vt:lpstr>Attention</vt:lpstr>
      <vt:lpstr>What is Attention?</vt:lpstr>
      <vt:lpstr>Different aspects of Attention</vt:lpstr>
      <vt:lpstr>Dimensions of attention </vt:lpstr>
      <vt:lpstr>One other aspect of attention</vt:lpstr>
      <vt:lpstr>Overt attention</vt:lpstr>
      <vt:lpstr>Covert attention</vt:lpstr>
      <vt:lpstr>Types of Attention</vt:lpstr>
      <vt:lpstr>Selective Attention</vt:lpstr>
      <vt:lpstr>Selective Attention</vt:lpstr>
      <vt:lpstr>Mode of attention</vt:lpstr>
      <vt:lpstr>Modality of attention</vt:lpstr>
      <vt:lpstr>Bases of selection and filtering</vt:lpstr>
      <vt:lpstr>Attention</vt:lpstr>
      <vt:lpstr>Models of Attention</vt:lpstr>
      <vt:lpstr>Broadbent’s Filter Model</vt:lpstr>
      <vt:lpstr>Early Selection:  Broadbent’s Filter Model</vt:lpstr>
      <vt:lpstr>Broadbent’s filter model of attention </vt:lpstr>
      <vt:lpstr>PowerPoint Presentation</vt:lpstr>
      <vt:lpstr>PowerPoint Presentation</vt:lpstr>
      <vt:lpstr>PowerPoint Presentation</vt:lpstr>
      <vt:lpstr>Characteristics of Attention in Broadbent’s Filter Model</vt:lpstr>
      <vt:lpstr>Evidence for the Filter Model</vt:lpstr>
      <vt:lpstr>Dichotic Listening Task</vt:lpstr>
      <vt:lpstr>Shadowing Results</vt:lpstr>
      <vt:lpstr>Evidence Against Filter Model</vt:lpstr>
      <vt:lpstr> Cocktail Party Effect</vt:lpstr>
      <vt:lpstr>Cocktail party phenomenon</vt:lpstr>
      <vt:lpstr>PowerPoint Presentation</vt:lpstr>
      <vt:lpstr>Attenuation Model (Treisman)</vt:lpstr>
      <vt:lpstr>Early Selection 2: Triesman’s Attenuation Model</vt:lpstr>
      <vt:lpstr>Tresiman’s Attenuation Theory</vt:lpstr>
      <vt:lpstr>PowerPoint Presentation</vt:lpstr>
      <vt:lpstr>Problems with Early Models</vt:lpstr>
      <vt:lpstr>Late Selection Models</vt:lpstr>
      <vt:lpstr>Evidence for Late Selection</vt:lpstr>
      <vt:lpstr>Capacity Models:  Attention as Pools of Resources</vt:lpstr>
      <vt:lpstr>Task load and selective attention</vt:lpstr>
      <vt:lpstr>Evidence for Resource Models (Posner &amp; Boies, 1971)</vt:lpstr>
      <vt:lpstr>Feature Integration Theory: Attention as Glue</vt:lpstr>
      <vt:lpstr>Feature Integration Theory (FIT)</vt:lpstr>
      <vt:lpstr>Attention</vt:lpstr>
      <vt:lpstr>Neurophysiology of Attentional Matrix</vt:lpstr>
      <vt:lpstr>The Reticular Activating System (RAS)</vt:lpstr>
      <vt:lpstr>RAS</vt:lpstr>
      <vt:lpstr>The Superior Coliculus</vt:lpstr>
      <vt:lpstr>Thalamus</vt:lpstr>
      <vt:lpstr>Parietal lobe</vt:lpstr>
      <vt:lpstr>Anterior Cingulate Cortex</vt:lpstr>
      <vt:lpstr>Frontal Lobe</vt:lpstr>
      <vt:lpstr>PowerPoint Presentation</vt:lpstr>
      <vt:lpstr>Attention</vt:lpstr>
      <vt:lpstr>Neurotransmission in attentional system</vt:lpstr>
      <vt:lpstr>RAS</vt:lpstr>
      <vt:lpstr>Neurotransmission in attentional system</vt:lpstr>
      <vt:lpstr>Your Seminars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dc:title>
  <dc:creator/>
  <cp:lastModifiedBy>Admin</cp:lastModifiedBy>
  <cp:revision>22</cp:revision>
  <dcterms:created xsi:type="dcterms:W3CDTF">2006-08-16T00:00:00Z</dcterms:created>
  <dcterms:modified xsi:type="dcterms:W3CDTF">2016-03-01T08:16:42Z</dcterms:modified>
</cp:coreProperties>
</file>