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00" r:id="rId2"/>
    <p:sldId id="292" r:id="rId3"/>
    <p:sldId id="298" r:id="rId4"/>
    <p:sldId id="299" r:id="rId5"/>
    <p:sldId id="257" r:id="rId6"/>
    <p:sldId id="258" r:id="rId7"/>
    <p:sldId id="259" r:id="rId8"/>
    <p:sldId id="294" r:id="rId9"/>
    <p:sldId id="260" r:id="rId10"/>
    <p:sldId id="295" r:id="rId11"/>
    <p:sldId id="262" r:id="rId12"/>
    <p:sldId id="263" r:id="rId13"/>
    <p:sldId id="266" r:id="rId14"/>
    <p:sldId id="264" r:id="rId15"/>
    <p:sldId id="265"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7"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3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5/12/2015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5/12/2015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5/12/2015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5/12/2015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5/12/2015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5/12/2015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5/12/2015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381000"/>
            <a:ext cx="87630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2220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381000"/>
            <a:ext cx="7408333" cy="6324600"/>
          </a:xfrm>
        </p:spPr>
        <p:txBody>
          <a:bodyPr>
            <a:normAutofit/>
          </a:bodyPr>
          <a:lstStyle/>
          <a:p>
            <a:pPr marL="0" indent="0" algn="r" rtl="1">
              <a:buNone/>
            </a:pPr>
            <a:r>
              <a:rPr lang="fa-IR" sz="3000" b="1" dirty="0"/>
              <a:t>انواع وابستگی در کانال های بازاریابی</a:t>
            </a:r>
            <a:r>
              <a:rPr lang="fa-IR" sz="3000" dirty="0"/>
              <a:t>:</a:t>
            </a:r>
          </a:p>
          <a:p>
            <a:pPr marL="0" indent="0" algn="just" rtl="1">
              <a:buNone/>
            </a:pPr>
            <a:r>
              <a:rPr lang="fa-IR" sz="2800" dirty="0">
                <a:solidFill>
                  <a:srgbClr val="FF0000"/>
                </a:solidFill>
              </a:rPr>
              <a:t>1)وابستگی توزیع کننده به تولید کننده</a:t>
            </a:r>
            <a:r>
              <a:rPr lang="fa-IR" sz="2800" dirty="0" smtClean="0">
                <a:solidFill>
                  <a:srgbClr val="FF0000"/>
                </a:solidFill>
              </a:rPr>
              <a:t>: </a:t>
            </a:r>
            <a:r>
              <a:rPr lang="fa-IR" sz="2800" dirty="0" smtClean="0"/>
              <a:t>یک </a:t>
            </a:r>
            <a:r>
              <a:rPr lang="fa-IR" sz="2800" dirty="0"/>
              <a:t>بنگاه خودروهای فورد به منظورطراحی خودروهایی که بتواندپاسخگوی نیازهای مصرف کننده باشد به شرکت فورد وابسته است</a:t>
            </a:r>
            <a:r>
              <a:rPr lang="fa-IR" sz="2800" dirty="0" smtClean="0"/>
              <a:t>.</a:t>
            </a:r>
            <a:endParaRPr lang="en-US" sz="2800" dirty="0" smtClean="0"/>
          </a:p>
          <a:p>
            <a:pPr marL="0" indent="0" algn="r" rtl="1">
              <a:buNone/>
            </a:pPr>
            <a:endParaRPr lang="fa-IR" sz="2800" dirty="0"/>
          </a:p>
          <a:p>
            <a:pPr marL="0" indent="0" algn="just" rtl="1">
              <a:buNone/>
            </a:pPr>
            <a:r>
              <a:rPr lang="fa-IR" sz="2800" dirty="0">
                <a:solidFill>
                  <a:srgbClr val="FF0000"/>
                </a:solidFill>
              </a:rPr>
              <a:t>2)وابستگی تولید کننده به توزیع کننده</a:t>
            </a:r>
            <a:r>
              <a:rPr lang="fa-IR" sz="2800" dirty="0" smtClean="0">
                <a:solidFill>
                  <a:srgbClr val="FF0000"/>
                </a:solidFill>
              </a:rPr>
              <a:t>: </a:t>
            </a:r>
            <a:r>
              <a:rPr lang="fa-IR" sz="2800" dirty="0" smtClean="0"/>
              <a:t>مثلا </a:t>
            </a:r>
            <a:r>
              <a:rPr lang="fa-IR" sz="2800" dirty="0"/>
              <a:t>فورد به منظور جذب مصرف کنندگان ومجاب کردن آنها به خرید خودروهای فورد وارائه خدمات پس از فروش به بنگاه ها وابسته است</a:t>
            </a:r>
            <a:r>
              <a:rPr lang="fa-IR" sz="2800" dirty="0" smtClean="0"/>
              <a:t>.</a:t>
            </a:r>
            <a:endParaRPr lang="en-US" sz="2800" dirty="0" smtClean="0"/>
          </a:p>
          <a:p>
            <a:pPr marL="0" indent="0" algn="r" rtl="1">
              <a:buNone/>
            </a:pPr>
            <a:endParaRPr lang="fa-IR" sz="2800" dirty="0"/>
          </a:p>
          <a:p>
            <a:pPr marL="0" indent="0" algn="just" rtl="1">
              <a:buNone/>
            </a:pPr>
            <a:r>
              <a:rPr lang="fa-IR" sz="2800" dirty="0">
                <a:solidFill>
                  <a:srgbClr val="FF0000"/>
                </a:solidFill>
              </a:rPr>
              <a:t>3)وابستگی توزیع کننده ها به یکدیگر</a:t>
            </a:r>
            <a:r>
              <a:rPr lang="fa-IR" sz="2800" dirty="0" smtClean="0">
                <a:solidFill>
                  <a:srgbClr val="FF0000"/>
                </a:solidFill>
              </a:rPr>
              <a:t>: </a:t>
            </a:r>
            <a:r>
              <a:rPr lang="fa-IR" sz="2800" dirty="0" smtClean="0"/>
              <a:t>هر </a:t>
            </a:r>
            <a:r>
              <a:rPr lang="fa-IR" sz="2800" dirty="0"/>
              <a:t>یک از بنگاه های فورد در ارائه فروش وارتقای خدماتی مناسب که منجر به ارتقای شهرت برند شودباعث ارتقای کیفی کار سایر بنگاهها نسبت به بنگاههای سایر سازندگان خواهد شد</a:t>
            </a:r>
            <a:r>
              <a:rPr lang="fa-IR" sz="3000" dirty="0"/>
              <a:t>.</a:t>
            </a:r>
          </a:p>
          <a:p>
            <a:endParaRPr lang="en-US" dirty="0"/>
          </a:p>
        </p:txBody>
      </p:sp>
    </p:spTree>
    <p:extLst>
      <p:ext uri="{BB962C8B-B14F-4D97-AF65-F5344CB8AC3E}">
        <p14:creationId xmlns:p14="http://schemas.microsoft.com/office/powerpoint/2010/main" val="665548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1" y="304800"/>
            <a:ext cx="8229600" cy="6400800"/>
          </a:xfrm>
        </p:spPr>
        <p:txBody>
          <a:bodyPr>
            <a:normAutofit/>
          </a:bodyPr>
          <a:lstStyle/>
          <a:p>
            <a:pPr marL="0" indent="0" algn="r">
              <a:buNone/>
            </a:pPr>
            <a:r>
              <a:rPr lang="fa-IR" sz="2800" b="1" dirty="0" smtClean="0"/>
              <a:t>تعارض</a:t>
            </a:r>
          </a:p>
          <a:p>
            <a:pPr marL="0" indent="0" algn="just">
              <a:buNone/>
            </a:pPr>
            <a:r>
              <a:rPr lang="fa-IR" sz="2800" dirty="0" smtClean="0"/>
              <a:t>باوجود وابستگی زیاد بین اعضای کانال ولی درمواردی تعارض بین اعضا بوجود می آید وتعارض بدوگونه بوجود می آید:</a:t>
            </a:r>
          </a:p>
          <a:p>
            <a:pPr marL="0" indent="0" algn="r">
              <a:buNone/>
            </a:pPr>
            <a:r>
              <a:rPr lang="fa-IR" sz="2800" b="1" dirty="0" smtClean="0"/>
              <a:t>1)تعارض افقی</a:t>
            </a:r>
          </a:p>
          <a:p>
            <a:pPr marL="0" indent="0" algn="just">
              <a:buNone/>
            </a:pPr>
            <a:r>
              <a:rPr lang="fa-IR" sz="2800" dirty="0" smtClean="0"/>
              <a:t>در میان شرکت های حاضر دریک رده یکسان از کانال رخ می دهد</a:t>
            </a:r>
          </a:p>
          <a:p>
            <a:pPr marL="0" indent="0" algn="r">
              <a:buNone/>
            </a:pPr>
            <a:r>
              <a:rPr lang="fa-IR" sz="2800" dirty="0" smtClean="0"/>
              <a:t>2</a:t>
            </a:r>
            <a:r>
              <a:rPr lang="fa-IR" sz="2800" b="1" dirty="0" smtClean="0"/>
              <a:t>)تعارض عمودی</a:t>
            </a:r>
          </a:p>
          <a:p>
            <a:pPr marL="0" indent="0" algn="r">
              <a:buNone/>
            </a:pPr>
            <a:r>
              <a:rPr lang="fa-IR" sz="2800" dirty="0" smtClean="0"/>
              <a:t>تعارض میان رده های مختلف یک کانال رخ می دهد</a:t>
            </a:r>
          </a:p>
          <a:p>
            <a:pPr marL="0" indent="0" algn="r">
              <a:buNone/>
            </a:pPr>
            <a:endParaRPr lang="fa-IR" sz="2800" dirty="0"/>
          </a:p>
          <a:p>
            <a:pPr marL="0" indent="0" algn="just">
              <a:buNone/>
            </a:pPr>
            <a:r>
              <a:rPr lang="fa-IR" sz="2800" dirty="0" smtClean="0"/>
              <a:t>برخی از تعارض ها داخل کانال شکل رقابت سالم را به خود می گیرند وحتی بدون آن کانال ممکن است غیرفعال وغیر ابتکاری باشد ولی تعارض های شدید وطولانی مانند موردگودیر منجر به اختلال در اثربخشی کانال میگردد لذا:</a:t>
            </a:r>
          </a:p>
          <a:p>
            <a:pPr marL="0" indent="0" algn="r">
              <a:buNone/>
            </a:pPr>
            <a:r>
              <a:rPr lang="fa-IR" sz="2800" b="1" dirty="0" smtClean="0">
                <a:solidFill>
                  <a:srgbClr val="FF0000"/>
                </a:solidFill>
              </a:rPr>
              <a:t>شرکت ها باید تعارض های کانال رامدیریت کنند</a:t>
            </a:r>
            <a:r>
              <a:rPr lang="fa-IR" b="1" dirty="0" smtClean="0">
                <a:solidFill>
                  <a:srgbClr val="FF0000"/>
                </a:solidFill>
              </a:rPr>
              <a:t>.</a:t>
            </a:r>
            <a:endParaRPr lang="en-US" b="1" dirty="0">
              <a:solidFill>
                <a:srgbClr val="FF0000"/>
              </a:solidFill>
            </a:endParaRPr>
          </a:p>
        </p:txBody>
      </p:sp>
    </p:spTree>
    <p:extLst>
      <p:ext uri="{BB962C8B-B14F-4D97-AF65-F5344CB8AC3E}">
        <p14:creationId xmlns:p14="http://schemas.microsoft.com/office/powerpoint/2010/main" val="35974798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
            <a:ext cx="7408333" cy="5897563"/>
          </a:xfrm>
        </p:spPr>
        <p:txBody>
          <a:bodyPr>
            <a:normAutofit fontScale="92500" lnSpcReduction="10000"/>
          </a:bodyPr>
          <a:lstStyle/>
          <a:p>
            <a:pPr marL="0" indent="0" algn="r">
              <a:buNone/>
            </a:pPr>
            <a:r>
              <a:rPr lang="fa-IR" sz="2800" b="1" dirty="0" smtClean="0"/>
              <a:t>انواع سیستم های بازاریابی</a:t>
            </a:r>
          </a:p>
          <a:p>
            <a:pPr marL="0" indent="0" algn="r">
              <a:buNone/>
            </a:pPr>
            <a:r>
              <a:rPr lang="fa-IR" dirty="0" smtClean="0">
                <a:solidFill>
                  <a:srgbClr val="FF0000"/>
                </a:solidFill>
              </a:rPr>
              <a:t>1</a:t>
            </a:r>
            <a:r>
              <a:rPr lang="fa-IR" b="1" dirty="0" smtClean="0">
                <a:solidFill>
                  <a:srgbClr val="FF0000"/>
                </a:solidFill>
              </a:rPr>
              <a:t>) سیستم توزیع مرسوم</a:t>
            </a:r>
            <a:r>
              <a:rPr lang="fa-IR" dirty="0" smtClean="0">
                <a:solidFill>
                  <a:srgbClr val="FF0000"/>
                </a:solidFill>
              </a:rPr>
              <a:t>:</a:t>
            </a:r>
          </a:p>
          <a:p>
            <a:pPr marL="0" indent="0" algn="just">
              <a:buNone/>
            </a:pPr>
            <a:r>
              <a:rPr lang="fa-IR" dirty="0" smtClean="0"/>
              <a:t>متشکل ازیک یا چند تولید کننده وعمده فروش وخرده فروش مستقل وهر کدام آنها یک فعالیت تجاری مجزا هستند که خواستار بیشینه  نمودن سود خودحتی به بهای قربانی کردن کل سیستم می باشند.</a:t>
            </a:r>
          </a:p>
          <a:p>
            <a:pPr marL="0" indent="0" algn="just">
              <a:buNone/>
            </a:pPr>
            <a:r>
              <a:rPr lang="fa-IR" dirty="0" smtClean="0"/>
              <a:t>هیچ یک از اعضای کانال کنترل زیادی برروی سایراعضا ندارند وهیچ ابزار رسمی برای تعیین نقش ها وحل تعارض کانال وجود ندارد.</a:t>
            </a:r>
          </a:p>
          <a:p>
            <a:pPr marL="0" indent="0" algn="r">
              <a:buNone/>
            </a:pPr>
            <a:endParaRPr lang="fa-IR" dirty="0"/>
          </a:p>
          <a:p>
            <a:pPr marL="0" indent="0" algn="r">
              <a:buNone/>
            </a:pPr>
            <a:r>
              <a:rPr lang="fa-IR" dirty="0" smtClean="0">
                <a:solidFill>
                  <a:srgbClr val="FF0000"/>
                </a:solidFill>
              </a:rPr>
              <a:t>2</a:t>
            </a:r>
            <a:r>
              <a:rPr lang="fa-IR" b="1" dirty="0" smtClean="0">
                <a:solidFill>
                  <a:srgbClr val="FF0000"/>
                </a:solidFill>
              </a:rPr>
              <a:t>) سیستم بازاریابی عمودی(وی.ام.اس)</a:t>
            </a:r>
            <a:r>
              <a:rPr lang="fa-IR" dirty="0" smtClean="0">
                <a:solidFill>
                  <a:srgbClr val="FF0000"/>
                </a:solidFill>
              </a:rPr>
              <a:t>:</a:t>
            </a:r>
          </a:p>
          <a:p>
            <a:pPr marL="0" indent="0" algn="just">
              <a:buNone/>
            </a:pPr>
            <a:r>
              <a:rPr lang="fa-IR" dirty="0" smtClean="0"/>
              <a:t>متشکل ازتولیدکنندگان وعمده فروشان وخرده فروشان درقالب یک سیستم متحد است .یکی ازاعضای کانال مالک دیگراعضااست وبا آنهاقرارداد داردوبه قدری دارای نفوذ است که تمامی آنهاباید با وی همکاری  کنند وعامل تسلط می تواند تولیدکننده یا عمده فروش ویا خرده فروش باشد.</a:t>
            </a:r>
            <a:endParaRPr lang="en-US" dirty="0"/>
          </a:p>
        </p:txBody>
      </p:sp>
    </p:spTree>
    <p:extLst>
      <p:ext uri="{BB962C8B-B14F-4D97-AF65-F5344CB8AC3E}">
        <p14:creationId xmlns:p14="http://schemas.microsoft.com/office/powerpoint/2010/main" val="4345243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304800"/>
            <a:ext cx="7408333" cy="5821363"/>
          </a:xfrm>
        </p:spPr>
        <p:txBody>
          <a:bodyPr>
            <a:normAutofit fontScale="92500" lnSpcReduction="20000"/>
          </a:bodyPr>
          <a:lstStyle/>
          <a:p>
            <a:pPr marL="0" indent="0" algn="r">
              <a:buNone/>
            </a:pPr>
            <a:r>
              <a:rPr lang="fa-IR" dirty="0" smtClean="0">
                <a:solidFill>
                  <a:srgbClr val="FF0000"/>
                </a:solidFill>
              </a:rPr>
              <a:t>3</a:t>
            </a:r>
            <a:r>
              <a:rPr lang="fa-IR" b="1" dirty="0" smtClean="0">
                <a:solidFill>
                  <a:srgbClr val="FF0000"/>
                </a:solidFill>
              </a:rPr>
              <a:t>)سیستم بازاریابی افقی:</a:t>
            </a:r>
          </a:p>
          <a:p>
            <a:pPr marL="0" indent="0" algn="just">
              <a:buNone/>
            </a:pPr>
            <a:r>
              <a:rPr lang="fa-IR" dirty="0" smtClean="0"/>
              <a:t>دویا چندشرکت حاضردریک رده به منظورجستجوی یک موقعیت بازاریابی جدید بهم می پیوندند.شرکت ها با همکاری یکدیگر می توانند  منابع مالی یا تولید یا بازاریابی خودرا با هم یکی کنند تا به اهدافی بیش </a:t>
            </a:r>
          </a:p>
          <a:p>
            <a:pPr marL="0" indent="0" algn="r">
              <a:buNone/>
            </a:pPr>
            <a:r>
              <a:rPr lang="fa-IR" dirty="0" smtClean="0"/>
              <a:t>از آنچه هریک به تنهایی می توانستند حاصل کنند دست یابند.مثلا مک دونالد از حضور مشتری ها در وال مارت بهره می برد.</a:t>
            </a:r>
          </a:p>
          <a:p>
            <a:pPr marL="0" indent="0" algn="r">
              <a:buNone/>
            </a:pPr>
            <a:endParaRPr lang="fa-IR" dirty="0"/>
          </a:p>
          <a:p>
            <a:pPr marL="0" indent="0" algn="r">
              <a:buNone/>
            </a:pPr>
            <a:r>
              <a:rPr lang="fa-IR" b="1" dirty="0" smtClean="0">
                <a:solidFill>
                  <a:srgbClr val="FF0000"/>
                </a:solidFill>
              </a:rPr>
              <a:t>4)سیستم های توزیع چند کانالی یاپیوندی</a:t>
            </a:r>
            <a:r>
              <a:rPr lang="fa-IR" dirty="0" smtClean="0">
                <a:solidFill>
                  <a:srgbClr val="FF0000"/>
                </a:solidFill>
              </a:rPr>
              <a:t>:</a:t>
            </a:r>
          </a:p>
          <a:p>
            <a:pPr marL="0" indent="0" algn="just">
              <a:buNone/>
            </a:pPr>
            <a:r>
              <a:rPr lang="fa-IR" dirty="0" smtClean="0"/>
              <a:t>این سیستم زمانی مورد استفاده واقع می شود که یک شرکت به منظوردستیابی به یک یا چندبخش از مشتریان دو یا چند کانال بازاریابی را راه اندازی می کند. وشرکت میان محصولات وخدماتش بانیازهای ویژه بخش های متنوع مشتری تناسب برقرار کند.</a:t>
            </a:r>
          </a:p>
          <a:p>
            <a:pPr marL="0" indent="0" algn="r">
              <a:buNone/>
            </a:pPr>
            <a:r>
              <a:rPr lang="fa-IR" sz="2200" b="1" dirty="0" smtClean="0"/>
              <a:t>مشکل</a:t>
            </a:r>
            <a:r>
              <a:rPr lang="fa-IR" dirty="0" smtClean="0"/>
              <a:t>:</a:t>
            </a:r>
          </a:p>
          <a:p>
            <a:pPr marL="0" indent="0" algn="just">
              <a:buNone/>
            </a:pPr>
            <a:r>
              <a:rPr lang="fa-IR" dirty="0" smtClean="0"/>
              <a:t>کنترل چنین سیستم هایی دشوارتر است وافزایش تعدادکانال های در حال رقابت برای جذب مشتری وفروش منجربه ایجاد تعارض می شود.مثل فروش محصولات شرکت جان دیراز طریق فروشگاه لوزو</a:t>
            </a:r>
          </a:p>
          <a:p>
            <a:pPr marL="0" indent="0" algn="r">
              <a:buNone/>
            </a:pPr>
            <a:endParaRPr lang="en-US" dirty="0"/>
          </a:p>
        </p:txBody>
      </p:sp>
    </p:spTree>
    <p:extLst>
      <p:ext uri="{BB962C8B-B14F-4D97-AF65-F5344CB8AC3E}">
        <p14:creationId xmlns:p14="http://schemas.microsoft.com/office/powerpoint/2010/main" val="3438948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66800" y="579437"/>
            <a:ext cx="7408333" cy="5821363"/>
          </a:xfrm>
        </p:spPr>
        <p:txBody>
          <a:bodyPr>
            <a:normAutofit/>
          </a:bodyPr>
          <a:lstStyle/>
          <a:p>
            <a:pPr marL="0" indent="0" algn="r">
              <a:buNone/>
            </a:pPr>
            <a:r>
              <a:rPr lang="fa-IR" sz="2800" b="1" dirty="0" smtClean="0"/>
              <a:t>انواع سیستم های بازار یابی عمودی</a:t>
            </a:r>
          </a:p>
          <a:p>
            <a:pPr marL="0" indent="0" algn="r">
              <a:buNone/>
            </a:pPr>
            <a:r>
              <a:rPr lang="fa-IR" sz="2800" b="1" dirty="0" smtClean="0">
                <a:solidFill>
                  <a:srgbClr val="FF0000"/>
                </a:solidFill>
              </a:rPr>
              <a:t>1) سیستم بازاریابی عمودی شرکتی:</a:t>
            </a:r>
          </a:p>
          <a:p>
            <a:pPr marL="0" indent="0" algn="just">
              <a:buNone/>
            </a:pPr>
            <a:r>
              <a:rPr lang="fa-IR" sz="2800" dirty="0" smtClean="0"/>
              <a:t>در این شیوه مراحل پی در پی تولید و توضیع را تحت یک مالکیت واحد یکپارچه می سازد.مانند تسلط تولید کننده بر تمام مراحل تهیه مواد اولیه تا عرضه محصول در فروشگاههای اختصاصی .</a:t>
            </a:r>
          </a:p>
          <a:p>
            <a:pPr marL="0" indent="0" algn="r">
              <a:buNone/>
            </a:pPr>
            <a:r>
              <a:rPr lang="fa-IR" sz="2800" b="1" dirty="0" smtClean="0"/>
              <a:t>مزایا</a:t>
            </a:r>
            <a:r>
              <a:rPr lang="fa-IR" sz="2800" dirty="0" smtClean="0"/>
              <a:t>:</a:t>
            </a:r>
          </a:p>
          <a:p>
            <a:pPr marL="0" indent="0" algn="r">
              <a:buNone/>
            </a:pPr>
            <a:r>
              <a:rPr lang="fa-IR" sz="2800" dirty="0" smtClean="0"/>
              <a:t>*نیاز به حضور عمده فروشان وواسطه ها نیست</a:t>
            </a:r>
          </a:p>
          <a:p>
            <a:pPr marL="0" indent="0" algn="r">
              <a:buNone/>
            </a:pPr>
            <a:r>
              <a:rPr lang="fa-IR" sz="2800" dirty="0" smtClean="0"/>
              <a:t>*موجودی کالا در انبار پایین نگهداشته می شود</a:t>
            </a:r>
          </a:p>
          <a:p>
            <a:pPr marL="0" indent="0" algn="r">
              <a:buNone/>
            </a:pPr>
            <a:r>
              <a:rPr lang="fa-IR" sz="2800" dirty="0" smtClean="0"/>
              <a:t>*شرکت سریع تر ومنعطف تر وکارآمد تر می گردند</a:t>
            </a:r>
          </a:p>
          <a:p>
            <a:pPr marL="0" indent="0" algn="r">
              <a:buNone/>
            </a:pPr>
            <a:r>
              <a:rPr lang="fa-IR" sz="2800" dirty="0" smtClean="0"/>
              <a:t>*بهای تمام شده کاهش می یابد</a:t>
            </a:r>
          </a:p>
        </p:txBody>
      </p:sp>
    </p:spTree>
    <p:extLst>
      <p:ext uri="{BB962C8B-B14F-4D97-AF65-F5344CB8AC3E}">
        <p14:creationId xmlns:p14="http://schemas.microsoft.com/office/powerpoint/2010/main" val="2070970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304800"/>
            <a:ext cx="7408333" cy="5821363"/>
          </a:xfrm>
        </p:spPr>
        <p:txBody>
          <a:bodyPr>
            <a:normAutofit/>
          </a:bodyPr>
          <a:lstStyle/>
          <a:p>
            <a:pPr algn="r"/>
            <a:endParaRPr lang="en-US" dirty="0" smtClean="0"/>
          </a:p>
          <a:p>
            <a:pPr marL="0" indent="0" algn="r">
              <a:buNone/>
            </a:pPr>
            <a:r>
              <a:rPr lang="fa-IR" b="1" dirty="0" smtClean="0">
                <a:solidFill>
                  <a:srgbClr val="FF0000"/>
                </a:solidFill>
              </a:rPr>
              <a:t>2</a:t>
            </a:r>
            <a:r>
              <a:rPr lang="fa-IR" sz="2800" b="1" dirty="0" smtClean="0">
                <a:solidFill>
                  <a:srgbClr val="FF0000"/>
                </a:solidFill>
              </a:rPr>
              <a:t>)سیستم بازاریابی عمودی قراردادی:</a:t>
            </a:r>
          </a:p>
          <a:p>
            <a:pPr marL="0" indent="0" algn="just">
              <a:buNone/>
            </a:pPr>
            <a:r>
              <a:rPr lang="fa-IR" sz="2800" dirty="0" smtClean="0"/>
              <a:t>متشکل از شرکت هایی مستقل ودارای سطوح متفاوت تولید وتوزیع که به واسطه قراردادهایی به منظور کسب سود بیشتر وعملکرد بهتر نسبت به حالت عملکرد مجزا به هم می پیوندند.</a:t>
            </a:r>
          </a:p>
          <a:p>
            <a:pPr marL="0" indent="0" algn="r">
              <a:buNone/>
            </a:pPr>
            <a:r>
              <a:rPr lang="fa-IR" sz="2800" dirty="0" smtClean="0"/>
              <a:t>اعضای </a:t>
            </a:r>
            <a:r>
              <a:rPr lang="fa-IR" sz="2800" dirty="0"/>
              <a:t>کانال فعالیتهایشان را بایکدیگر هماهنگ کرده به وسیله  توافقات قراردادی تعارض رامدیریت می کنند</a:t>
            </a:r>
            <a:r>
              <a:rPr lang="fa-IR" sz="2800" dirty="0" smtClean="0"/>
              <a:t>.</a:t>
            </a:r>
            <a:endParaRPr lang="en-US" sz="2800" dirty="0"/>
          </a:p>
          <a:p>
            <a:pPr marL="0" indent="0" algn="r">
              <a:buNone/>
            </a:pPr>
            <a:endParaRPr lang="en-US" sz="2800" dirty="0" smtClean="0"/>
          </a:p>
          <a:p>
            <a:pPr marL="0" indent="0" algn="r">
              <a:buNone/>
            </a:pPr>
            <a:r>
              <a:rPr lang="fa-IR" sz="2800" b="1" dirty="0" smtClean="0">
                <a:solidFill>
                  <a:srgbClr val="FF0000"/>
                </a:solidFill>
              </a:rPr>
              <a:t>3)سیستم بازاریابی عمودی برمبنای قدرت:</a:t>
            </a:r>
          </a:p>
          <a:p>
            <a:pPr marL="0" indent="0" algn="just" rtl="1">
              <a:buNone/>
            </a:pPr>
            <a:r>
              <a:rPr lang="fa-IR" sz="2800" dirty="0" smtClean="0"/>
              <a:t>رهبری نه برمبنای مالکیت معمول یا روابط قراردادی بلکه</a:t>
            </a:r>
            <a:r>
              <a:rPr lang="fa-IR" sz="2800" dirty="0"/>
              <a:t> براساس بزرگی </a:t>
            </a:r>
            <a:r>
              <a:rPr lang="fa-IR" sz="2800" dirty="0" smtClean="0"/>
              <a:t>وقدرت یک یاچند تن از اعضای با نفوذ کانال تعیین می شود</a:t>
            </a:r>
          </a:p>
          <a:p>
            <a:pPr marL="0" indent="0" algn="r">
              <a:buNone/>
            </a:pPr>
            <a:endParaRPr lang="en-US" sz="2800" dirty="0"/>
          </a:p>
        </p:txBody>
      </p:sp>
    </p:spTree>
    <p:extLst>
      <p:ext uri="{BB962C8B-B14F-4D97-AF65-F5344CB8AC3E}">
        <p14:creationId xmlns:p14="http://schemas.microsoft.com/office/powerpoint/2010/main" val="32628835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
            <a:ext cx="7408333" cy="5897563"/>
          </a:xfrm>
        </p:spPr>
        <p:txBody>
          <a:bodyPr>
            <a:normAutofit fontScale="92500"/>
          </a:bodyPr>
          <a:lstStyle/>
          <a:p>
            <a:pPr marL="0" indent="0" algn="r">
              <a:buNone/>
            </a:pPr>
            <a:r>
              <a:rPr lang="fa-IR" b="1" dirty="0" smtClean="0"/>
              <a:t>تغییر سازمان کانال</a:t>
            </a:r>
          </a:p>
          <a:p>
            <a:pPr marL="0" indent="0" algn="just">
              <a:buNone/>
            </a:pPr>
            <a:r>
              <a:rPr lang="fa-IR" dirty="0" smtClean="0"/>
              <a:t>تغییرات در فناوری ورشد شدید بازاریابی مستقیم وآنلاین درحال اعمال تاثیری عمیق برماهیت وطرح کانالهای بازاریابی هستند ویک گرایش عمده به حذف واسطه هاست.</a:t>
            </a:r>
          </a:p>
          <a:p>
            <a:pPr marL="0" indent="0" algn="r">
              <a:buNone/>
            </a:pPr>
            <a:r>
              <a:rPr lang="fa-IR" b="1" dirty="0" smtClean="0"/>
              <a:t>حذف واسطه به دوشکل صورت می گیرد</a:t>
            </a:r>
            <a:r>
              <a:rPr lang="fa-IR" dirty="0" smtClean="0"/>
              <a:t>:</a:t>
            </a:r>
          </a:p>
          <a:p>
            <a:pPr marL="0" indent="0" algn="just">
              <a:buNone/>
            </a:pPr>
            <a:r>
              <a:rPr lang="fa-IR" dirty="0" smtClean="0"/>
              <a:t>1)زمانی روی می دهد که تولید کنندگان محصول یاخدمات ٬واسطه را حذف کرده وخود مستقیما باخریدار نهایی ارتباط برقرار می کنند.</a:t>
            </a:r>
          </a:p>
          <a:p>
            <a:pPr marL="0" indent="0" algn="just">
              <a:buNone/>
            </a:pPr>
            <a:r>
              <a:rPr lang="fa-IR" dirty="0" smtClean="0"/>
              <a:t>2) زمانی که به شکلی افراطی گونه هایی جدید از واسطه های کانال جانشین گونه های سنتی آن می شوند.</a:t>
            </a:r>
          </a:p>
          <a:p>
            <a:pPr marL="0" indent="0" algn="r">
              <a:buNone/>
            </a:pPr>
            <a:r>
              <a:rPr lang="fa-IR" b="1" dirty="0" smtClean="0"/>
              <a:t>دربسیاری از صنایع واسطه های سنتی در حال حذف هستند.</a:t>
            </a:r>
          </a:p>
          <a:p>
            <a:pPr marL="0" indent="0" algn="just">
              <a:buNone/>
            </a:pPr>
            <a:r>
              <a:rPr lang="fa-IR" dirty="0" smtClean="0"/>
              <a:t>برای مثال بازاریابان آنلاین بارشدی سریع در حال ربودن بازار از خرده فروشان مستقر درمکان های ویژه ومشخص هستند.</a:t>
            </a:r>
          </a:p>
          <a:p>
            <a:pPr marL="0" indent="0" algn="just">
              <a:buNone/>
            </a:pPr>
            <a:r>
              <a:rPr lang="fa-IR" dirty="0" smtClean="0"/>
              <a:t>حذف واسطه ها برای تولید کنندگان هم می تواندفرصت باشد هم مشکل ویا حتی می تواند ایجاد تعارض کند.</a:t>
            </a:r>
            <a:endParaRPr lang="en-US" dirty="0"/>
          </a:p>
        </p:txBody>
      </p:sp>
    </p:spTree>
    <p:extLst>
      <p:ext uri="{BB962C8B-B14F-4D97-AF65-F5344CB8AC3E}">
        <p14:creationId xmlns:p14="http://schemas.microsoft.com/office/powerpoint/2010/main" val="7928927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85922" y="284019"/>
            <a:ext cx="7800878" cy="5897563"/>
          </a:xfrm>
        </p:spPr>
        <p:txBody>
          <a:bodyPr/>
          <a:lstStyle/>
          <a:p>
            <a:pPr marL="0" indent="0" algn="r">
              <a:buNone/>
            </a:pPr>
            <a:endParaRPr lang="fa-IR" b="1" dirty="0"/>
          </a:p>
          <a:p>
            <a:pPr marL="0" indent="0" algn="r">
              <a:buNone/>
            </a:pPr>
            <a:r>
              <a:rPr lang="fa-IR" b="1" dirty="0" smtClean="0"/>
              <a:t>طرح ریزی کانال</a:t>
            </a:r>
          </a:p>
          <a:p>
            <a:pPr marL="0" indent="0" algn="just">
              <a:buNone/>
            </a:pPr>
            <a:r>
              <a:rPr lang="fa-IR" dirty="0" smtClean="0"/>
              <a:t>در طرح ریزی کانال های بازار یابی تولید کنندگان برسرتعیین عوامل مطلوب وعوامل کاربردی کشمکش دارند.</a:t>
            </a:r>
          </a:p>
          <a:p>
            <a:pPr marL="0" indent="0" algn="just">
              <a:buNone/>
            </a:pPr>
            <a:r>
              <a:rPr lang="fa-IR" dirty="0" smtClean="0"/>
              <a:t>دربازارهای کوچکترشرکت ممکن است محصولات رامستقیما به خرده فروشان بفروشد ودربازارهای بزرگترفروش رااز طریق توزیع کنندگان انجام دهد.</a:t>
            </a:r>
          </a:p>
          <a:p>
            <a:pPr marL="0" indent="0" algn="r" rtl="1">
              <a:buNone/>
            </a:pPr>
            <a:r>
              <a:rPr lang="fa-IR" sz="2800" b="1" dirty="0" smtClean="0"/>
              <a:t>طرح ریزی کانال بازار یابی مستلزم:</a:t>
            </a:r>
          </a:p>
          <a:p>
            <a:pPr marL="0" indent="0" algn="r">
              <a:buNone/>
            </a:pPr>
            <a:r>
              <a:rPr lang="fa-IR" dirty="0" smtClean="0"/>
              <a:t> 1)تجزیه وتحلیل نیازهای مصرف کننده</a:t>
            </a:r>
          </a:p>
          <a:p>
            <a:pPr marL="0" indent="0" algn="r">
              <a:buNone/>
            </a:pPr>
            <a:r>
              <a:rPr lang="fa-IR" dirty="0" smtClean="0"/>
              <a:t>2)تعیین اهداف کانال</a:t>
            </a:r>
          </a:p>
          <a:p>
            <a:pPr marL="0" indent="0" algn="r">
              <a:buNone/>
            </a:pPr>
            <a:r>
              <a:rPr lang="fa-IR" dirty="0" smtClean="0"/>
              <a:t>3)مشخص نمودن مهمترین گزینه های  پیش رو</a:t>
            </a:r>
          </a:p>
          <a:p>
            <a:pPr marL="0" indent="0" algn="r">
              <a:buNone/>
            </a:pPr>
            <a:r>
              <a:rPr lang="fa-IR" dirty="0" smtClean="0"/>
              <a:t>4)ارزیابی</a:t>
            </a:r>
            <a:endParaRPr lang="en-US" dirty="0"/>
          </a:p>
        </p:txBody>
      </p:sp>
    </p:spTree>
    <p:extLst>
      <p:ext uri="{BB962C8B-B14F-4D97-AF65-F5344CB8AC3E}">
        <p14:creationId xmlns:p14="http://schemas.microsoft.com/office/powerpoint/2010/main" val="34025310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
            <a:ext cx="7408333" cy="5897563"/>
          </a:xfrm>
        </p:spPr>
        <p:txBody>
          <a:bodyPr/>
          <a:lstStyle/>
          <a:p>
            <a:pPr marL="0" indent="0" algn="r" rtl="1">
              <a:buNone/>
            </a:pPr>
            <a:r>
              <a:rPr lang="fa-IR" sz="2800" b="1" dirty="0" smtClean="0"/>
              <a:t>1)تجزیه وتحلیل نیازهای مصرف کننده:</a:t>
            </a:r>
          </a:p>
          <a:p>
            <a:pPr marL="0" indent="0" algn="just">
              <a:buNone/>
            </a:pPr>
            <a:r>
              <a:rPr lang="fa-IR" dirty="0" smtClean="0"/>
              <a:t>طرح ریزی کانال بازاریابی باآگاهی ازخواسته های مصرف کنندگان هدف آغاز می شود.</a:t>
            </a:r>
          </a:p>
          <a:p>
            <a:pPr marL="0" indent="0" algn="just">
              <a:buNone/>
            </a:pPr>
            <a:r>
              <a:rPr lang="fa-IR" dirty="0" smtClean="0">
                <a:solidFill>
                  <a:srgbClr val="FF0000"/>
                </a:solidFill>
              </a:rPr>
              <a:t>آیا </a:t>
            </a:r>
            <a:r>
              <a:rPr lang="fa-IR" dirty="0" smtClean="0"/>
              <a:t>مصرف کنندگان ترجیح می دهند خریدهایشان را ازمکان هایی نزدیک انجام بدهند یا تمایل دارند به مکان هایی دورتر ولی متمرکز تر مراجعه کنند.</a:t>
            </a:r>
          </a:p>
          <a:p>
            <a:pPr marL="0" indent="0" algn="just">
              <a:buNone/>
            </a:pPr>
            <a:r>
              <a:rPr lang="fa-IR" dirty="0" smtClean="0">
                <a:solidFill>
                  <a:srgbClr val="FF0000"/>
                </a:solidFill>
              </a:rPr>
              <a:t>آیا </a:t>
            </a:r>
            <a:r>
              <a:rPr lang="fa-IR" dirty="0" smtClean="0"/>
              <a:t>ترجیح می دهندخریدشان رابه صورت شخصی انجام دهند یاازطریق تلفن یا بصورت آنلاین انجام دهند.</a:t>
            </a:r>
          </a:p>
          <a:p>
            <a:pPr marL="0" indent="0" algn="just">
              <a:buNone/>
            </a:pPr>
            <a:r>
              <a:rPr lang="fa-IR" dirty="0" smtClean="0">
                <a:solidFill>
                  <a:srgbClr val="FF0000"/>
                </a:solidFill>
              </a:rPr>
              <a:t>آیا</a:t>
            </a:r>
            <a:r>
              <a:rPr lang="fa-IR" dirty="0" smtClean="0"/>
              <a:t> برای تنوع محصول ارزش قائل اند یاتخصصی سازی راترجیح می دهند.</a:t>
            </a:r>
          </a:p>
          <a:p>
            <a:pPr marL="0" indent="0" algn="just">
              <a:buNone/>
            </a:pPr>
            <a:r>
              <a:rPr lang="fa-IR" dirty="0" smtClean="0">
                <a:solidFill>
                  <a:srgbClr val="FF0000"/>
                </a:solidFill>
              </a:rPr>
              <a:t>آیا</a:t>
            </a:r>
            <a:r>
              <a:rPr lang="fa-IR" dirty="0" smtClean="0"/>
              <a:t> مصرف کننده خواستار تعداد زیاد خدمات اضافه مانند تحویل ونصب وتعمیرات می باشد یا خدمات را از مکان های دیگر دریافت می کند.</a:t>
            </a:r>
          </a:p>
          <a:p>
            <a:pPr marL="0" indent="0" algn="r">
              <a:buNone/>
            </a:pPr>
            <a:endParaRPr lang="fa-IR" dirty="0" smtClean="0"/>
          </a:p>
          <a:p>
            <a:pPr algn="r"/>
            <a:endParaRPr lang="en-US" dirty="0"/>
          </a:p>
        </p:txBody>
      </p:sp>
    </p:spTree>
    <p:extLst>
      <p:ext uri="{BB962C8B-B14F-4D97-AF65-F5344CB8AC3E}">
        <p14:creationId xmlns:p14="http://schemas.microsoft.com/office/powerpoint/2010/main" val="36202978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609600"/>
            <a:ext cx="7408333" cy="6049963"/>
          </a:xfrm>
        </p:spPr>
        <p:txBody>
          <a:bodyPr>
            <a:normAutofit fontScale="92500" lnSpcReduction="20000"/>
          </a:bodyPr>
          <a:lstStyle/>
          <a:p>
            <a:pPr marL="0" indent="0" algn="r" rtl="1">
              <a:buNone/>
            </a:pPr>
            <a:r>
              <a:rPr lang="fa-IR" sz="2800" b="1" dirty="0" smtClean="0"/>
              <a:t>2)تعیین اهداف کانال:</a:t>
            </a:r>
          </a:p>
          <a:p>
            <a:pPr marL="0" indent="0" algn="just" rtl="1">
              <a:buNone/>
            </a:pPr>
            <a:r>
              <a:rPr lang="fa-IR" dirty="0" smtClean="0"/>
              <a:t>شرکت هاباید اهداف کانال بازاریابی خودرابرمبنای سطوح خدمات به مشتری مدنظر تعین کنند. وباید معین کنند به کدام بخش هاخدمات ارائه دهندوبهترین کانال هابرای خدمات دهی به هرمورد را مشخص نمایند</a:t>
            </a:r>
          </a:p>
          <a:p>
            <a:pPr marL="0" indent="0" algn="just">
              <a:buNone/>
            </a:pPr>
            <a:r>
              <a:rPr lang="fa-IR" b="1" dirty="0" smtClean="0"/>
              <a:t>اهداف کانال بازاریابی شرکت تحت تاثیر </a:t>
            </a:r>
            <a:r>
              <a:rPr lang="fa-IR" b="1" i="1" dirty="0" smtClean="0">
                <a:solidFill>
                  <a:srgbClr val="FF0000"/>
                </a:solidFill>
              </a:rPr>
              <a:t>ماهیت شرکت </a:t>
            </a:r>
            <a:r>
              <a:rPr lang="fa-IR" b="1" i="1" dirty="0" smtClean="0">
                <a:solidFill>
                  <a:srgbClr val="FF0000"/>
                </a:solidFill>
                <a:cs typeface="B Nazanin"/>
              </a:rPr>
              <a:t>، </a:t>
            </a:r>
            <a:r>
              <a:rPr lang="fa-IR" b="1" i="1" dirty="0" smtClean="0">
                <a:solidFill>
                  <a:srgbClr val="FF0000"/>
                </a:solidFill>
              </a:rPr>
              <a:t>محصولات</a:t>
            </a:r>
            <a:r>
              <a:rPr lang="fa-IR" b="1" dirty="0" smtClean="0">
                <a:solidFill>
                  <a:srgbClr val="FF0000"/>
                </a:solidFill>
              </a:rPr>
              <a:t> </a:t>
            </a:r>
            <a:r>
              <a:rPr lang="fa-IR" b="1" i="1" dirty="0" smtClean="0">
                <a:solidFill>
                  <a:srgbClr val="FF0000"/>
                </a:solidFill>
                <a:cs typeface="B Nazanin"/>
              </a:rPr>
              <a:t>، </a:t>
            </a:r>
            <a:r>
              <a:rPr lang="fa-IR" b="1" i="1" dirty="0" smtClean="0">
                <a:solidFill>
                  <a:srgbClr val="FF0000"/>
                </a:solidFill>
              </a:rPr>
              <a:t>رقبا </a:t>
            </a:r>
            <a:r>
              <a:rPr lang="fa-IR" b="1" i="1" dirty="0" smtClean="0"/>
              <a:t>و</a:t>
            </a:r>
            <a:r>
              <a:rPr lang="fa-IR" b="1" i="1" dirty="0" smtClean="0">
                <a:solidFill>
                  <a:srgbClr val="FF0000"/>
                </a:solidFill>
              </a:rPr>
              <a:t>محیط </a:t>
            </a:r>
            <a:r>
              <a:rPr lang="fa-IR" b="1" dirty="0" smtClean="0"/>
              <a:t>مشخص می شود</a:t>
            </a:r>
            <a:r>
              <a:rPr lang="fa-IR" dirty="0" smtClean="0"/>
              <a:t>.</a:t>
            </a:r>
          </a:p>
          <a:p>
            <a:pPr marL="0" indent="0" algn="just">
              <a:buNone/>
            </a:pPr>
            <a:r>
              <a:rPr lang="fa-IR" dirty="0" smtClean="0"/>
              <a:t>برای مثال </a:t>
            </a:r>
            <a:r>
              <a:rPr lang="fa-IR" b="1" dirty="0" smtClean="0"/>
              <a:t>جایگاه شرکت از لحاظ بزرگی ووضعیت مالی وماهیت محصول مشخص می کند </a:t>
            </a:r>
            <a:r>
              <a:rPr lang="fa-IR" dirty="0" smtClean="0"/>
              <a:t>کدام دسته از وظایف بازاریابی راشرکت خود می تواند انجام دهد وکدامیک رابه واسطه هاواگذار کند.مثلا شرکت های تولید کننده محصولات فاسد شونده به منظور اجتناب از تاخیر بیش از حد نیازمند بازاریابی مستقیم هستند.</a:t>
            </a:r>
          </a:p>
          <a:p>
            <a:pPr marL="0" indent="0" algn="r">
              <a:buNone/>
            </a:pPr>
            <a:r>
              <a:rPr lang="fa-IR" dirty="0" smtClean="0"/>
              <a:t>همچنین </a:t>
            </a:r>
            <a:r>
              <a:rPr lang="fa-IR" b="1" dirty="0" smtClean="0"/>
              <a:t>عوامل محیطی مانند شرایط اقتصادی ومحدودیت های حقوقی</a:t>
            </a:r>
            <a:r>
              <a:rPr lang="fa-IR" dirty="0" smtClean="0"/>
              <a:t> می تواند براهداف وطرح ریزی کانال توزیع تاثیر گذار باشد.</a:t>
            </a:r>
          </a:p>
          <a:p>
            <a:pPr marL="0" indent="0" algn="just">
              <a:buNone/>
            </a:pPr>
            <a:r>
              <a:rPr lang="fa-IR" dirty="0" smtClean="0"/>
              <a:t>برای مثال در یک اقتصاد راکد تولید کنندگان خواستارتوزیع کالاهایشان بارعایت نهایت صرفه جویی هستند به گونه ای که باکمترین واسطه وحذف خدمات غیر ضروری مانع از افزایش قیمت کالا می شوند.</a:t>
            </a:r>
            <a:endParaRPr lang="en-US" dirty="0"/>
          </a:p>
        </p:txBody>
      </p:sp>
    </p:spTree>
    <p:extLst>
      <p:ext uri="{BB962C8B-B14F-4D97-AF65-F5344CB8AC3E}">
        <p14:creationId xmlns:p14="http://schemas.microsoft.com/office/powerpoint/2010/main" val="1856303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
            <a:ext cx="7408333" cy="5897563"/>
          </a:xfrm>
        </p:spPr>
        <p:txBody>
          <a:bodyPr/>
          <a:lstStyle/>
          <a:p>
            <a:pPr algn="ctr"/>
            <a:endParaRPr lang="fa-IR" dirty="0" smtClean="0"/>
          </a:p>
          <a:p>
            <a:pPr marL="0" indent="0" algn="ctr">
              <a:buNone/>
            </a:pPr>
            <a:r>
              <a:rPr lang="fa-IR" dirty="0" smtClean="0"/>
              <a:t>ا</a:t>
            </a:r>
            <a:r>
              <a:rPr lang="fa-IR" sz="2800" b="1" dirty="0" smtClean="0"/>
              <a:t>صول بازاریابی 2012 کاتلر</a:t>
            </a:r>
          </a:p>
          <a:p>
            <a:pPr marL="0" indent="0" algn="ctr">
              <a:buNone/>
            </a:pPr>
            <a:endParaRPr lang="fa-IR" dirty="0"/>
          </a:p>
          <a:p>
            <a:pPr marL="0" indent="0" algn="ctr">
              <a:buNone/>
            </a:pPr>
            <a:r>
              <a:rPr lang="fa-IR" dirty="0" smtClean="0"/>
              <a:t>فصل دوازدهم</a:t>
            </a:r>
          </a:p>
          <a:p>
            <a:pPr marL="0" indent="0" algn="ctr">
              <a:buNone/>
            </a:pPr>
            <a:endParaRPr lang="fa-IR" dirty="0" smtClean="0"/>
          </a:p>
          <a:p>
            <a:pPr marL="0" indent="0" algn="ctr">
              <a:buNone/>
            </a:pPr>
            <a:r>
              <a:rPr lang="fa-IR" sz="3000" b="1" dirty="0" smtClean="0"/>
              <a:t>کانال های بازاریابی ارائه ارزش به مشتری</a:t>
            </a:r>
          </a:p>
          <a:p>
            <a:pPr marL="0" indent="0" algn="ctr">
              <a:buNone/>
            </a:pPr>
            <a:endParaRPr lang="fa-IR" dirty="0"/>
          </a:p>
          <a:p>
            <a:pPr marL="0" indent="0" algn="ctr">
              <a:buNone/>
            </a:pPr>
            <a:r>
              <a:rPr lang="fa-IR" dirty="0" smtClean="0"/>
              <a:t>استاد :دکتر پرند</a:t>
            </a:r>
          </a:p>
          <a:p>
            <a:pPr marL="0" indent="0" algn="ctr">
              <a:buNone/>
            </a:pPr>
            <a:endParaRPr lang="fa-IR" dirty="0"/>
          </a:p>
          <a:p>
            <a:pPr marL="0" indent="0" algn="ctr">
              <a:buNone/>
            </a:pPr>
            <a:r>
              <a:rPr lang="fa-IR" sz="2200" dirty="0" smtClean="0"/>
              <a:t>تهیه کننده:رضا طاهرخانی</a:t>
            </a:r>
          </a:p>
          <a:p>
            <a:pPr marL="0" indent="0" algn="ctr">
              <a:buNone/>
            </a:pPr>
            <a:r>
              <a:rPr lang="fa-IR" sz="2200" dirty="0" smtClean="0"/>
              <a:t>911039335</a:t>
            </a:r>
            <a:endParaRPr lang="en-US" sz="2200" dirty="0" smtClean="0"/>
          </a:p>
          <a:p>
            <a:pPr marL="0" indent="0" algn="ctr">
              <a:buNone/>
            </a:pPr>
            <a:r>
              <a:rPr lang="fa-IR" sz="2200" dirty="0" smtClean="0"/>
              <a:t>سکشن پنجشنبه 9:30 -7:30</a:t>
            </a:r>
          </a:p>
          <a:p>
            <a:pPr marL="0" indent="0" algn="ctr">
              <a:buNone/>
            </a:pPr>
            <a:r>
              <a:rPr lang="fa-IR" sz="2200" dirty="0" smtClean="0"/>
              <a:t>زمستان1393</a:t>
            </a:r>
          </a:p>
          <a:p>
            <a:pPr marL="0" indent="0" algn="ctr">
              <a:buNone/>
            </a:pPr>
            <a:endParaRPr lang="fa-IR" sz="2200" dirty="0" smtClean="0"/>
          </a:p>
          <a:p>
            <a:pPr marL="0" indent="0" algn="ctr">
              <a:buNone/>
            </a:pPr>
            <a:endParaRPr lang="fa-IR" dirty="0"/>
          </a:p>
          <a:p>
            <a:pPr algn="ctr"/>
            <a:endParaRPr lang="fa-IR" dirty="0" smtClean="0"/>
          </a:p>
          <a:p>
            <a:pPr algn="ctr"/>
            <a:endParaRPr lang="fa-IR" dirty="0"/>
          </a:p>
          <a:p>
            <a:pPr algn="ctr"/>
            <a:endParaRPr lang="en-US" dirty="0"/>
          </a:p>
        </p:txBody>
      </p:sp>
      <p:sp>
        <p:nvSpPr>
          <p:cNvPr id="3" name="Title 2"/>
          <p:cNvSpPr>
            <a:spLocks noGrp="1"/>
          </p:cNvSpPr>
          <p:nvPr>
            <p:ph type="title"/>
          </p:nvPr>
        </p:nvSpPr>
        <p:spPr>
          <a:xfrm>
            <a:off x="457200" y="-457200"/>
            <a:ext cx="8229600" cy="685800"/>
          </a:xfrm>
        </p:spPr>
        <p:txBody>
          <a:bodyPr>
            <a:normAutofit fontScale="90000"/>
          </a:bodyPr>
          <a:lstStyle/>
          <a:p>
            <a:r>
              <a:rPr lang="fa-IR" dirty="0" smtClean="0"/>
              <a:t/>
            </a:r>
            <a:br>
              <a:rPr lang="fa-IR" dirty="0" smtClean="0"/>
            </a:br>
            <a:r>
              <a:rPr lang="fa-IR" dirty="0"/>
              <a:t/>
            </a:r>
            <a:br>
              <a:rPr lang="fa-IR" dirty="0"/>
            </a:br>
            <a:r>
              <a:rPr lang="fa-IR" dirty="0" smtClean="0"/>
              <a:t/>
            </a:r>
            <a:br>
              <a:rPr lang="fa-IR" dirty="0" smtClean="0"/>
            </a:br>
            <a:endParaRPr lang="en-US" dirty="0"/>
          </a:p>
        </p:txBody>
      </p:sp>
    </p:spTree>
    <p:extLst>
      <p:ext uri="{BB962C8B-B14F-4D97-AF65-F5344CB8AC3E}">
        <p14:creationId xmlns:p14="http://schemas.microsoft.com/office/powerpoint/2010/main" val="516112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
            <a:ext cx="7408333" cy="5897563"/>
          </a:xfrm>
        </p:spPr>
        <p:txBody>
          <a:bodyPr>
            <a:normAutofit fontScale="85000" lnSpcReduction="20000"/>
          </a:bodyPr>
          <a:lstStyle/>
          <a:p>
            <a:pPr marL="0" indent="0" algn="r" rtl="1">
              <a:buNone/>
            </a:pPr>
            <a:r>
              <a:rPr lang="fa-IR" sz="3000" b="1" dirty="0"/>
              <a:t>3</a:t>
            </a:r>
            <a:r>
              <a:rPr lang="fa-IR" sz="3000" b="1" dirty="0" smtClean="0"/>
              <a:t> )شنا سایی گزینه های اصلی:</a:t>
            </a:r>
          </a:p>
          <a:p>
            <a:pPr marL="0" indent="0" algn="r" rtl="1">
              <a:buNone/>
            </a:pPr>
            <a:endParaRPr lang="fa-IR" sz="3000" b="1" dirty="0" smtClean="0"/>
          </a:p>
          <a:p>
            <a:pPr marL="0" indent="0" algn="just">
              <a:buNone/>
            </a:pPr>
            <a:r>
              <a:rPr lang="fa-IR" dirty="0" smtClean="0"/>
              <a:t>شرکت بعد از تعیین اهداف کانال خود درمرحله بعد گزینه های اصلی خود رادرسه قالب </a:t>
            </a:r>
            <a:r>
              <a:rPr lang="fa-IR" dirty="0" smtClean="0">
                <a:solidFill>
                  <a:srgbClr val="FF0000"/>
                </a:solidFill>
              </a:rPr>
              <a:t>انواع واسطه ها – تعداد واسطه ها – مسئولیت های هریک از اعضای کانال </a:t>
            </a:r>
            <a:r>
              <a:rPr lang="fa-IR" dirty="0" smtClean="0"/>
              <a:t>مشخص نماید.</a:t>
            </a:r>
          </a:p>
          <a:p>
            <a:pPr marL="0" indent="0" algn="r">
              <a:buNone/>
            </a:pPr>
            <a:r>
              <a:rPr lang="fa-IR" sz="2600" b="1" dirty="0" smtClean="0"/>
              <a:t>الف)انواع واسطه ها</a:t>
            </a:r>
            <a:r>
              <a:rPr lang="fa-IR" dirty="0" smtClean="0"/>
              <a:t>:</a:t>
            </a:r>
          </a:p>
          <a:p>
            <a:pPr marL="0" indent="0" algn="just">
              <a:buNone/>
            </a:pPr>
            <a:r>
              <a:rPr lang="fa-IR" dirty="0" smtClean="0"/>
              <a:t>اغلب شرکت ها در انتخاب اعضای کانال توزیع گزینه های زیادی را پیش رو دارند.ومتناسب با نوع تولید وخدمات قابل ارائه وشرایط محیط ورقبا شرکت یک یا چند گزینه را انتخاب می کند.</a:t>
            </a:r>
          </a:p>
          <a:p>
            <a:pPr marL="0" indent="0" algn="r">
              <a:buNone/>
            </a:pPr>
            <a:r>
              <a:rPr lang="fa-IR" sz="2600" b="1" dirty="0" smtClean="0"/>
              <a:t>ب)تعداد واسطه های بازاریابی </a:t>
            </a:r>
            <a:r>
              <a:rPr lang="fa-IR" dirty="0" smtClean="0"/>
              <a:t>:</a:t>
            </a:r>
          </a:p>
          <a:p>
            <a:pPr marL="0" indent="0" algn="r">
              <a:buNone/>
            </a:pPr>
            <a:r>
              <a:rPr lang="fa-IR" sz="2600" dirty="0" smtClean="0"/>
              <a:t>برای تعیین تعداد واسطه ها سه استراتژی وجود دارد</a:t>
            </a:r>
            <a:r>
              <a:rPr lang="fa-IR" dirty="0" smtClean="0"/>
              <a:t>:</a:t>
            </a:r>
          </a:p>
          <a:p>
            <a:pPr marL="0" indent="0" algn="r">
              <a:buNone/>
            </a:pPr>
            <a:r>
              <a:rPr lang="fa-IR" dirty="0" smtClean="0"/>
              <a:t>توزیع فشرده – توزیع انحصاری  -  توزیع گزینشی.</a:t>
            </a:r>
          </a:p>
          <a:p>
            <a:pPr marL="0" indent="0" algn="r">
              <a:buNone/>
            </a:pPr>
            <a:r>
              <a:rPr lang="fa-IR" dirty="0" smtClean="0">
                <a:solidFill>
                  <a:srgbClr val="FF0000"/>
                </a:solidFill>
              </a:rPr>
              <a:t>توزیع فشرده: </a:t>
            </a:r>
          </a:p>
          <a:p>
            <a:pPr marL="0" indent="0" algn="just">
              <a:buNone/>
            </a:pPr>
            <a:r>
              <a:rPr lang="fa-IR" dirty="0" smtClean="0"/>
              <a:t>در این استراتژی شرکت محصولاتش را از هر تعداد بازار فروش که امکان داشته باشدعرضه می کند واین نوع از محصولات باید درهرمکان وزمانی که مشتری به آن احتیاج پیدا کند بایدقابل دسترس باشد.وباید ازطریق میلیونها بازار فروش ارائه شوند تابرند مربوطه به دفعات درمعرض دید مصرف کننده قرار گیرد مانند خمیردندان ویا شکلات ویا...</a:t>
            </a:r>
            <a:endParaRPr lang="en-US" dirty="0"/>
          </a:p>
        </p:txBody>
      </p:sp>
    </p:spTree>
    <p:extLst>
      <p:ext uri="{BB962C8B-B14F-4D97-AF65-F5344CB8AC3E}">
        <p14:creationId xmlns:p14="http://schemas.microsoft.com/office/powerpoint/2010/main" val="8834479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
            <a:ext cx="7408333" cy="5897563"/>
          </a:xfrm>
        </p:spPr>
        <p:txBody>
          <a:bodyPr>
            <a:normAutofit fontScale="92500" lnSpcReduction="10000"/>
          </a:bodyPr>
          <a:lstStyle/>
          <a:p>
            <a:pPr marL="0" indent="0" algn="r">
              <a:buNone/>
            </a:pPr>
            <a:r>
              <a:rPr lang="fa-IR" dirty="0" smtClean="0">
                <a:solidFill>
                  <a:srgbClr val="FF0000"/>
                </a:solidFill>
              </a:rPr>
              <a:t>توزیع انحصاری:</a:t>
            </a:r>
          </a:p>
          <a:p>
            <a:pPr marL="0" indent="0" algn="just">
              <a:buNone/>
            </a:pPr>
            <a:r>
              <a:rPr lang="fa-IR" dirty="0" smtClean="0"/>
              <a:t>در این استراتژی تولیدکننده تنها به تعدادمحدودی ازبنگاهها حق انحصاری توزیع محصولاتش رادرقلمرو مخصوص به خودشان واگذار می کند.این شیوه اغلب درتوزیع خودروهای لوکس وپوشاک های اعیانی وگرانقیمت بانوان ویاساعت های گرانقیمت بکارگرفته می شود.</a:t>
            </a:r>
          </a:p>
          <a:p>
            <a:pPr marL="0" indent="0" algn="r">
              <a:buNone/>
            </a:pPr>
            <a:r>
              <a:rPr lang="fa-IR" dirty="0" smtClean="0">
                <a:solidFill>
                  <a:srgbClr val="FF0000"/>
                </a:solidFill>
              </a:rPr>
              <a:t>توزیع گزینشی:</a:t>
            </a:r>
          </a:p>
          <a:p>
            <a:pPr marL="0" indent="0" algn="just">
              <a:buNone/>
            </a:pPr>
            <a:r>
              <a:rPr lang="fa-IR" dirty="0" smtClean="0"/>
              <a:t>درمیان دو روش فوق قرار می گیرد.وبه معنای بکارگیری بیش از یک واسطه ولی نه تمامی کسانی که تمایل به عرضه محصولات شرکت دارند.اغلب برندهای لوازم خانگی ولوازم برقی به این شیوه توزیع می </a:t>
            </a:r>
            <a:endParaRPr lang="fa-IR" dirty="0"/>
          </a:p>
          <a:p>
            <a:pPr marL="0" indent="0" algn="r">
              <a:buNone/>
            </a:pPr>
            <a:r>
              <a:rPr lang="fa-IR" dirty="0" smtClean="0"/>
              <a:t>گردد.</a:t>
            </a:r>
          </a:p>
          <a:p>
            <a:pPr marL="0" indent="0" algn="r">
              <a:buNone/>
            </a:pPr>
            <a:r>
              <a:rPr lang="fa-IR" b="1" dirty="0"/>
              <a:t>ج)مسئولیتهای اعضای کانال</a:t>
            </a:r>
            <a:r>
              <a:rPr lang="fa-IR" dirty="0"/>
              <a:t>:</a:t>
            </a:r>
          </a:p>
          <a:p>
            <a:pPr marL="0" indent="0" algn="just">
              <a:buNone/>
            </a:pPr>
            <a:r>
              <a:rPr lang="fa-IR" dirty="0"/>
              <a:t>تولید کننده ها وواسطه ها باید درموردشرایط ومسئولیتهای هر یک از اعضای کانال به توافق برسند .آنها باید درمورد سیاست های قیمت گذاری – شرایط فروش- حقوق مرتبط با حوزه عرضه وخدمات ویژه ای که باید توسط هر یک ازگروهها ایفا شود به توافق برسند.</a:t>
            </a:r>
            <a:endParaRPr lang="en-US" dirty="0"/>
          </a:p>
          <a:p>
            <a:pPr algn="r"/>
            <a:endParaRPr lang="fa-IR" dirty="0"/>
          </a:p>
          <a:p>
            <a:pPr marL="0" indent="0" algn="r">
              <a:buNone/>
            </a:pPr>
            <a:endParaRPr lang="fa-IR" dirty="0" smtClean="0"/>
          </a:p>
        </p:txBody>
      </p:sp>
    </p:spTree>
    <p:extLst>
      <p:ext uri="{BB962C8B-B14F-4D97-AF65-F5344CB8AC3E}">
        <p14:creationId xmlns:p14="http://schemas.microsoft.com/office/powerpoint/2010/main" val="1878900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2400"/>
            <a:ext cx="7408333" cy="5973763"/>
          </a:xfrm>
        </p:spPr>
        <p:txBody>
          <a:bodyPr>
            <a:normAutofit/>
          </a:bodyPr>
          <a:lstStyle/>
          <a:p>
            <a:pPr algn="r"/>
            <a:endParaRPr lang="fa-IR" sz="2800" b="1" dirty="0"/>
          </a:p>
          <a:p>
            <a:pPr marL="0" indent="0" algn="r">
              <a:buNone/>
            </a:pPr>
            <a:endParaRPr lang="fa-IR" sz="2800" b="1" dirty="0" smtClean="0"/>
          </a:p>
          <a:p>
            <a:pPr marL="0" indent="0" algn="r">
              <a:buNone/>
            </a:pPr>
            <a:r>
              <a:rPr lang="fa-IR" sz="2800" b="1" dirty="0" smtClean="0"/>
              <a:t>4)ارزیابی گزینه های اصلی:</a:t>
            </a:r>
          </a:p>
          <a:p>
            <a:pPr marL="0" indent="0" algn="just">
              <a:buNone/>
            </a:pPr>
            <a:r>
              <a:rPr lang="fa-IR" dirty="0" smtClean="0"/>
              <a:t> معیارهای  انتخابی کانال توزیع  می تواند به شرح زیر باشد:</a:t>
            </a:r>
          </a:p>
          <a:p>
            <a:pPr marL="0" indent="0" algn="just">
              <a:buNone/>
            </a:pPr>
            <a:r>
              <a:rPr lang="fa-IR" dirty="0" smtClean="0"/>
              <a:t>مبلغ مورد نیاز سرمایه گذاری برای هریک گزینه های کانال چه مقدار است وسود های حاصله چه میزان خواهند بود.</a:t>
            </a:r>
          </a:p>
          <a:p>
            <a:pPr marL="0" indent="0" algn="just">
              <a:buNone/>
            </a:pPr>
            <a:r>
              <a:rPr lang="fa-IR" dirty="0" smtClean="0"/>
              <a:t>در انتخاب گزینه هایی در شرایط یکسان شرکت ها حفظ  شرایط کنترلی در دست خودرا مد نظر دارندوسعی می کنند گزینه ای راانتخاب نکنند که کنترل اوضاع را ازدستشان خارج کند.</a:t>
            </a:r>
          </a:p>
          <a:p>
            <a:pPr marL="0" indent="0" algn="just">
              <a:buNone/>
            </a:pPr>
            <a:r>
              <a:rPr lang="fa-IR" dirty="0" smtClean="0"/>
              <a:t>شرکت خواستار حفظ انعطاف درکانال است تا بتواند خودرا باشرایط محیطی هماهنگ سازد.</a:t>
            </a:r>
            <a:endParaRPr lang="en-US" dirty="0"/>
          </a:p>
        </p:txBody>
      </p:sp>
    </p:spTree>
    <p:extLst>
      <p:ext uri="{BB962C8B-B14F-4D97-AF65-F5344CB8AC3E}">
        <p14:creationId xmlns:p14="http://schemas.microsoft.com/office/powerpoint/2010/main" val="1916531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2400"/>
            <a:ext cx="7408333" cy="5973763"/>
          </a:xfrm>
        </p:spPr>
        <p:txBody>
          <a:bodyPr>
            <a:normAutofit fontScale="92500" lnSpcReduction="20000"/>
          </a:bodyPr>
          <a:lstStyle/>
          <a:p>
            <a:pPr marL="0" indent="0">
              <a:buNone/>
            </a:pPr>
            <a:r>
              <a:rPr lang="fa-IR" b="1" dirty="0"/>
              <a:t>طرح ریزی کانال های توزیع بین المللی</a:t>
            </a:r>
          </a:p>
          <a:p>
            <a:pPr marL="0" indent="0" algn="r">
              <a:buNone/>
            </a:pPr>
            <a:endParaRPr lang="fa-IR" dirty="0" smtClean="0"/>
          </a:p>
          <a:p>
            <a:pPr marL="0" indent="0" algn="just">
              <a:buNone/>
            </a:pPr>
            <a:r>
              <a:rPr lang="fa-IR" dirty="0" smtClean="0"/>
              <a:t>بازارهای بین المللی درطرح ریزی کانال های خود باپیچیدگی های زیادی روبرو هستند.هرکشوری سیستم توزیعی منحصر به خود دارد که درطول زمان رشد یافته و به آهستگی تغییر می کند.</a:t>
            </a:r>
          </a:p>
          <a:p>
            <a:pPr marL="0" indent="0" algn="just">
              <a:buNone/>
            </a:pPr>
            <a:r>
              <a:rPr lang="fa-IR" dirty="0" smtClean="0"/>
              <a:t>بنابراین بازاریاب های جهانی معمولا باید استراتژی کانال خودرا باساختارهای موجود درهر یک از کشورها هماهنگ سازند.</a:t>
            </a:r>
          </a:p>
          <a:p>
            <a:pPr marL="0" indent="0" algn="just">
              <a:buNone/>
            </a:pPr>
            <a:r>
              <a:rPr lang="fa-IR" dirty="0" smtClean="0"/>
              <a:t>*در برخی از بازارها سیستم توزیع بادر برگیری لایه های فراوان وتعداد انبوهی از واسطه هابسیار پیچیده بوده ونفوذ به آن دشوار است.مانند بازار چین وهند که به لحاظ عدم وجود سیستم های توزیع به تعداد کافی اغلب شرکت هاتنها می توانند به بخش کوچکی از جمعیت واقع درشهرهای ثروتمند دسترسی داشته باشند.</a:t>
            </a:r>
          </a:p>
          <a:p>
            <a:pPr marL="0" indent="0" algn="just">
              <a:buNone/>
            </a:pPr>
            <a:r>
              <a:rPr lang="fa-IR" dirty="0" smtClean="0"/>
              <a:t>*گاهی اوقات فرهنگ ها وقوانین دولتی می توانند نحوه توزیع محصولات یک شرکت دربازار جهانی رابه شدت محدود کند.</a:t>
            </a:r>
          </a:p>
          <a:p>
            <a:pPr marL="0" indent="0" algn="just">
              <a:buNone/>
            </a:pPr>
            <a:r>
              <a:rPr lang="fa-IR" dirty="0" smtClean="0"/>
              <a:t>لذا طرح ریزی سیستم های کانال کارآمد وموثردرمیان بازارهای گوناگون واقع در کشورهایادرون این بازارها چالش دشواری رامطرح می کند.</a:t>
            </a:r>
            <a:endParaRPr lang="en-US" dirty="0"/>
          </a:p>
        </p:txBody>
      </p:sp>
    </p:spTree>
    <p:extLst>
      <p:ext uri="{BB962C8B-B14F-4D97-AF65-F5344CB8AC3E}">
        <p14:creationId xmlns:p14="http://schemas.microsoft.com/office/powerpoint/2010/main" val="28908431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1" y="152400"/>
            <a:ext cx="8305800" cy="5973763"/>
          </a:xfrm>
        </p:spPr>
        <p:txBody>
          <a:bodyPr/>
          <a:lstStyle/>
          <a:p>
            <a:pPr marL="0" indent="0" algn="r">
              <a:buNone/>
            </a:pPr>
            <a:endParaRPr lang="fa-IR" sz="2800" b="1" dirty="0" smtClean="0"/>
          </a:p>
          <a:p>
            <a:pPr marL="0" indent="0" algn="r">
              <a:buNone/>
            </a:pPr>
            <a:r>
              <a:rPr lang="fa-IR" sz="2800" b="1" dirty="0" smtClean="0"/>
              <a:t>مدیریت کانال:</a:t>
            </a:r>
          </a:p>
          <a:p>
            <a:pPr marL="0" indent="0" algn="just">
              <a:buNone/>
            </a:pPr>
            <a:r>
              <a:rPr lang="fa-IR" dirty="0" smtClean="0"/>
              <a:t>شرکت پس ازمرور گزینه های کانال پیش روی خود وتعیین بهترین طرح برای سیستم بازاریابی وتوزیع خود باید کانال برگزیده را به اجرا درآورده ومدیریت کند.</a:t>
            </a:r>
          </a:p>
          <a:p>
            <a:pPr marL="0" indent="0" algn="r">
              <a:buNone/>
            </a:pPr>
            <a:endParaRPr lang="fa-IR" sz="2800" b="1" dirty="0" smtClean="0"/>
          </a:p>
          <a:p>
            <a:pPr marL="0" indent="0" algn="r">
              <a:buNone/>
            </a:pPr>
            <a:r>
              <a:rPr lang="fa-IR" sz="2800" b="1" dirty="0" smtClean="0"/>
              <a:t>مدیریت کانال مستلزم:</a:t>
            </a:r>
          </a:p>
          <a:p>
            <a:pPr marL="0" indent="0" algn="r">
              <a:buNone/>
            </a:pPr>
            <a:r>
              <a:rPr lang="fa-IR" dirty="0" smtClean="0"/>
              <a:t>گزینش اعضای کانال</a:t>
            </a:r>
          </a:p>
          <a:p>
            <a:pPr marL="0" indent="0" algn="r">
              <a:buNone/>
            </a:pPr>
            <a:r>
              <a:rPr lang="fa-IR" dirty="0" smtClean="0"/>
              <a:t>مدیریت وایجادانگیزه در اعضای کانال</a:t>
            </a:r>
          </a:p>
          <a:p>
            <a:pPr marL="0" indent="0" algn="r">
              <a:buNone/>
            </a:pPr>
            <a:r>
              <a:rPr lang="fa-IR" dirty="0" smtClean="0"/>
              <a:t>ارزیابی عملکرد</a:t>
            </a:r>
          </a:p>
          <a:p>
            <a:pPr marL="2514600" lvl="8" indent="0" algn="r">
              <a:buNone/>
            </a:pPr>
            <a:r>
              <a:rPr lang="fa-IR" dirty="0" smtClean="0"/>
              <a:t> </a:t>
            </a:r>
          </a:p>
          <a:p>
            <a:pPr algn="r"/>
            <a:endParaRPr lang="fa-IR" dirty="0" smtClean="0"/>
          </a:p>
        </p:txBody>
      </p:sp>
    </p:spTree>
    <p:extLst>
      <p:ext uri="{BB962C8B-B14F-4D97-AF65-F5344CB8AC3E}">
        <p14:creationId xmlns:p14="http://schemas.microsoft.com/office/powerpoint/2010/main" val="30612941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152400"/>
            <a:ext cx="8077200" cy="5973763"/>
          </a:xfrm>
        </p:spPr>
        <p:txBody>
          <a:bodyPr>
            <a:normAutofit fontScale="92500" lnSpcReduction="10000"/>
          </a:bodyPr>
          <a:lstStyle/>
          <a:p>
            <a:pPr marL="0" indent="0" algn="r">
              <a:buNone/>
            </a:pPr>
            <a:r>
              <a:rPr lang="fa-IR" b="1" dirty="0" smtClean="0">
                <a:solidFill>
                  <a:srgbClr val="FF0000"/>
                </a:solidFill>
              </a:rPr>
              <a:t>گزینش اعضای کانال</a:t>
            </a:r>
          </a:p>
          <a:p>
            <a:pPr marL="0" indent="0" algn="just">
              <a:buNone/>
            </a:pPr>
            <a:r>
              <a:rPr lang="fa-IR" sz="3000" dirty="0" smtClean="0"/>
              <a:t>قابلیت </a:t>
            </a:r>
            <a:r>
              <a:rPr lang="fa-IR" sz="3000" dirty="0"/>
              <a:t>تولیدکنندگان درجذب واسطه های بازاریابی باصلاحیت متفاوت است.تولیدکنندگان </a:t>
            </a:r>
            <a:r>
              <a:rPr lang="fa-IR" sz="3000" dirty="0" smtClean="0"/>
              <a:t>برند </a:t>
            </a:r>
            <a:r>
              <a:rPr lang="fa-IR" sz="3000" dirty="0"/>
              <a:t>های معروف مانند تویوتا براحتی از بین بنگاه ها وشرکت های بازاریابی برتر ومتقاضی بهترین را انتخاب می کند ولی شرکت های ناشناخته بایستی به منظور جذب واسطه های باصلاحیت به تعداد کافی به سختی تلاش کنند .</a:t>
            </a:r>
          </a:p>
          <a:p>
            <a:pPr marL="0" indent="0" algn="r">
              <a:buNone/>
            </a:pPr>
            <a:r>
              <a:rPr lang="fa-IR" b="1" dirty="0" smtClean="0">
                <a:solidFill>
                  <a:srgbClr val="FF0000"/>
                </a:solidFill>
              </a:rPr>
              <a:t>مدیریت وایجاد انگیزه در اعضای کانال</a:t>
            </a:r>
          </a:p>
          <a:p>
            <a:pPr marL="0" indent="0" algn="just">
              <a:buNone/>
            </a:pPr>
            <a:r>
              <a:rPr lang="fa-IR" dirty="0" smtClean="0"/>
              <a:t>اعضای کانال پس از گزینش باید دائمامدیریت شده وانگیزه کافی جهت ارائه بهترین عملکرد خود دریافت کنند.</a:t>
            </a:r>
          </a:p>
          <a:p>
            <a:pPr marL="0" indent="0" algn="r">
              <a:buNone/>
            </a:pPr>
            <a:r>
              <a:rPr lang="fa-IR" dirty="0" smtClean="0"/>
              <a:t>واسطه ها ازدیداغلب شرکت ها̕ مشتریان وشرکای رده اول آنها هستند.</a:t>
            </a:r>
          </a:p>
          <a:p>
            <a:pPr marL="0" indent="0" algn="just">
              <a:buNone/>
            </a:pPr>
            <a:r>
              <a:rPr lang="fa-IR" dirty="0" smtClean="0"/>
              <a:t>آنها به منظور ایجاد شراکتی بلند مدت بااعضای کانال ‚مدیریت رابطه با شریک را که سیستمی قدرتمنداست بکار می گیرند.</a:t>
            </a:r>
          </a:p>
          <a:p>
            <a:pPr marL="0" indent="0" algn="just">
              <a:buNone/>
            </a:pPr>
            <a:r>
              <a:rPr lang="fa-IR" dirty="0" smtClean="0"/>
              <a:t>شرکت در مدیریت کانال های خود بایدتوزیع کنندگان رامتقاعد سازدکه در  صورت همکاری بایکدیگر درقالب بخشی از یک سیستم ارائه ارزش همگرا می توانند راحت تر به موفیت برسند.</a:t>
            </a:r>
            <a:endParaRPr lang="en-US" dirty="0"/>
          </a:p>
        </p:txBody>
      </p:sp>
    </p:spTree>
    <p:extLst>
      <p:ext uri="{BB962C8B-B14F-4D97-AF65-F5344CB8AC3E}">
        <p14:creationId xmlns:p14="http://schemas.microsoft.com/office/powerpoint/2010/main" val="20564820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
            <a:ext cx="7408333" cy="5897563"/>
          </a:xfrm>
        </p:spPr>
        <p:txBody>
          <a:bodyPr>
            <a:normAutofit fontScale="92500" lnSpcReduction="10000"/>
          </a:bodyPr>
          <a:lstStyle/>
          <a:p>
            <a:pPr marL="109728" indent="0" algn="r">
              <a:buNone/>
            </a:pPr>
            <a:r>
              <a:rPr lang="fa-IR" sz="2800" b="1" dirty="0" smtClean="0">
                <a:solidFill>
                  <a:srgbClr val="FF0000"/>
                </a:solidFill>
              </a:rPr>
              <a:t>ارزیابی اعضای کانال</a:t>
            </a:r>
          </a:p>
          <a:p>
            <a:pPr marL="109728" indent="0" algn="just">
              <a:buNone/>
            </a:pPr>
            <a:r>
              <a:rPr lang="fa-IR" dirty="0" smtClean="0"/>
              <a:t>تولیدکننده می بایست بطور منظم عملکرد اعضای کانال بازاریابی وتوزیع رابرمبنای استانداردهایی مانند:</a:t>
            </a:r>
          </a:p>
          <a:p>
            <a:pPr marL="109728" indent="0" algn="just">
              <a:buNone/>
            </a:pPr>
            <a:r>
              <a:rPr lang="fa-IR" dirty="0" smtClean="0"/>
              <a:t>سهم فروش – متوسط موجودی کالا – زمان تحویل محصول به مشتری – نحوه برخورد درمورد کالاهای آسیب دیده وگمشده – همکاری در برنامه های ترویج وآموزشی شرکت وخدمات به مشتری</a:t>
            </a:r>
          </a:p>
          <a:p>
            <a:pPr marL="0" indent="0" algn="just">
              <a:buNone/>
            </a:pPr>
            <a:r>
              <a:rPr lang="fa-IR" dirty="0"/>
              <a:t> </a:t>
            </a:r>
            <a:r>
              <a:rPr lang="fa-IR" dirty="0" smtClean="0"/>
              <a:t>بررسی نماید.واز واسطه هایی با عملکرد مناسب قدردانی کند وواسطه هایی با عملکرد ضعیف را تحت نظر بگیرد وبعنوان آخرین اقدام تعویض کند.</a:t>
            </a:r>
          </a:p>
          <a:p>
            <a:pPr marL="0" indent="0" algn="just">
              <a:buNone/>
            </a:pPr>
            <a:r>
              <a:rPr lang="fa-IR" dirty="0" smtClean="0"/>
              <a:t>البته رفتار نامناسب ونسنجیده بابنگاهها نه تنها شرکت رادر معرض خطر از دست دادن حمایت بنگاهها قرارمی دهد می تواند برخی مشکلات حقوقی نیز ایجاد کند.</a:t>
            </a:r>
          </a:p>
          <a:p>
            <a:pPr marL="0" indent="0" algn="just">
              <a:buNone/>
            </a:pPr>
            <a:r>
              <a:rPr lang="fa-IR" sz="2600" b="1" dirty="0" smtClean="0"/>
              <a:t>تولیدکننده درانتخاب بنگاه های خودآزاد هستند ولی حق آنهادراتمام رابطه با بنگاه ها به گونه ای دارای محدودیت است وفقط درصورت </a:t>
            </a:r>
            <a:r>
              <a:rPr lang="fa-IR" sz="2600" b="1" dirty="0" smtClean="0">
                <a:solidFill>
                  <a:srgbClr val="FF0000"/>
                </a:solidFill>
              </a:rPr>
              <a:t>ارائه دلیل </a:t>
            </a:r>
            <a:r>
              <a:rPr lang="fa-IR" sz="2600" b="1" dirty="0" smtClean="0"/>
              <a:t>می توانند بنگاهها را ازکاربرکنار نمایند</a:t>
            </a:r>
            <a:r>
              <a:rPr lang="fa-IR" dirty="0" smtClean="0"/>
              <a:t>.</a:t>
            </a:r>
            <a:endParaRPr lang="en-US" dirty="0"/>
          </a:p>
        </p:txBody>
      </p:sp>
    </p:spTree>
    <p:extLst>
      <p:ext uri="{BB962C8B-B14F-4D97-AF65-F5344CB8AC3E}">
        <p14:creationId xmlns:p14="http://schemas.microsoft.com/office/powerpoint/2010/main" val="29237477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52400"/>
            <a:ext cx="7967133" cy="5973763"/>
          </a:xfrm>
        </p:spPr>
        <p:txBody>
          <a:bodyPr/>
          <a:lstStyle/>
          <a:p>
            <a:pPr marL="0" indent="0" algn="r">
              <a:buNone/>
            </a:pPr>
            <a:endParaRPr lang="fa-IR" b="1" dirty="0" smtClean="0"/>
          </a:p>
          <a:p>
            <a:pPr marL="0" indent="0" algn="r">
              <a:buNone/>
            </a:pPr>
            <a:r>
              <a:rPr lang="fa-IR" b="1" dirty="0" smtClean="0"/>
              <a:t>تدارکات بازاریابی:</a:t>
            </a:r>
          </a:p>
          <a:p>
            <a:pPr marL="0" indent="0" algn="just">
              <a:buNone/>
            </a:pPr>
            <a:r>
              <a:rPr lang="fa-IR" dirty="0" smtClean="0"/>
              <a:t>تدارکات بازاریابی که توزیع فیزیکی هم نامیده می شوددربرگیرنده برنامه ریزی – اجرا -  وکنترل جریان کالاها – خدمات واطلاعات مرتبط ازسمت نقاط مبدا به سمت نقاط  مصرف وبه منظور پاسخگویی به نیاز های مشتری درازای میزان سود تعیین شده است.</a:t>
            </a:r>
          </a:p>
          <a:p>
            <a:pPr marL="0" indent="0" algn="just">
              <a:buNone/>
            </a:pPr>
            <a:r>
              <a:rPr lang="fa-IR" dirty="0" smtClean="0"/>
              <a:t>بطور خلاصه این فرآیند شامل:ارائه محصولی صحیح به مشتری صحیح در مکان صحیح ودر زمان صحیح است.</a:t>
            </a:r>
          </a:p>
          <a:p>
            <a:pPr marL="0" indent="0" algn="r">
              <a:buNone/>
            </a:pPr>
            <a:r>
              <a:rPr lang="fa-IR" b="1" dirty="0" smtClean="0"/>
              <a:t>اقسام تدارکات:</a:t>
            </a:r>
          </a:p>
          <a:p>
            <a:pPr marL="0" indent="0" algn="r">
              <a:buNone/>
            </a:pPr>
            <a:r>
              <a:rPr lang="fa-IR" dirty="0" smtClean="0"/>
              <a:t>1)توزیع در نواحی دور دست(انتقال محصولات ازکارخانه به مشتری)</a:t>
            </a:r>
          </a:p>
          <a:p>
            <a:pPr marL="0" indent="0" algn="r">
              <a:buNone/>
            </a:pPr>
            <a:r>
              <a:rPr lang="fa-IR" dirty="0" smtClean="0"/>
              <a:t>2)توزیع درون مرز(انتقال مواداولیه ازعرضه کننده به کارخانه)</a:t>
            </a:r>
          </a:p>
          <a:p>
            <a:pPr marL="0" indent="0" algn="r">
              <a:buNone/>
            </a:pPr>
            <a:r>
              <a:rPr lang="fa-IR" dirty="0" smtClean="0"/>
              <a:t>3)توزیع معکوس(انتقال محصولات خراب – خواسته نشده ویا اضافی وپس فرستاده شده توسط مصرف کنندگان)</a:t>
            </a:r>
            <a:endParaRPr lang="en-US" dirty="0"/>
          </a:p>
        </p:txBody>
      </p:sp>
    </p:spTree>
    <p:extLst>
      <p:ext uri="{BB962C8B-B14F-4D97-AF65-F5344CB8AC3E}">
        <p14:creationId xmlns:p14="http://schemas.microsoft.com/office/powerpoint/2010/main" val="15686112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2400"/>
            <a:ext cx="7408333" cy="5973763"/>
          </a:xfrm>
        </p:spPr>
        <p:txBody>
          <a:bodyPr>
            <a:normAutofit fontScale="92500" lnSpcReduction="20000"/>
          </a:bodyPr>
          <a:lstStyle/>
          <a:p>
            <a:pPr marL="109728" indent="0" algn="r">
              <a:buNone/>
            </a:pPr>
            <a:r>
              <a:rPr lang="fa-IR" sz="3000" b="1" dirty="0" smtClean="0"/>
              <a:t>دلایل تاکید شرکتهای امروزی برتدارکات</a:t>
            </a:r>
            <a:r>
              <a:rPr lang="fa-IR" dirty="0" smtClean="0"/>
              <a:t>:</a:t>
            </a:r>
          </a:p>
          <a:p>
            <a:pPr marL="109728" indent="0" algn="justLow">
              <a:buNone/>
            </a:pPr>
            <a:r>
              <a:rPr lang="fa-IR" dirty="0" smtClean="0">
                <a:solidFill>
                  <a:schemeClr val="tx1"/>
                </a:solidFill>
              </a:rPr>
              <a:t>الف)</a:t>
            </a:r>
            <a:r>
              <a:rPr lang="fa-IR" dirty="0" smtClean="0"/>
              <a:t>شرکتهابابکارگیری تدارکات پیشرفته </a:t>
            </a:r>
            <a:r>
              <a:rPr lang="fa-IR" dirty="0"/>
              <a:t>می </a:t>
            </a:r>
            <a:r>
              <a:rPr lang="fa-IR" dirty="0" smtClean="0"/>
              <a:t>توانندازامتیازرقابتی مهمی درارائه خدماتی بهتریا قیمت هایی پایین تر به مشتری بهره مند شوند.</a:t>
            </a:r>
          </a:p>
          <a:p>
            <a:pPr marL="109728" indent="0" algn="just">
              <a:buNone/>
            </a:pPr>
            <a:r>
              <a:rPr lang="fa-IR" dirty="0" smtClean="0">
                <a:solidFill>
                  <a:schemeClr val="tx1"/>
                </a:solidFill>
              </a:rPr>
              <a:t>ب)</a:t>
            </a:r>
            <a:r>
              <a:rPr lang="fa-IR" dirty="0" smtClean="0"/>
              <a:t>تدارکات پیشرفته هم برای شرکت وهم مشتریان آن صرفه جویی های زیادی درزمینه هزینه دربردارد.بطور متوسط 20 درصد قیمت محصول تنها بابت هزینه حمل ونقل است واین مبلغ بسیار بیشتر ازهزینه تبلیغات وبسیاری ازهزینه های بازاریابی است</a:t>
            </a:r>
            <a:r>
              <a:rPr lang="fa-IR" dirty="0">
                <a:solidFill>
                  <a:srgbClr val="FF0000"/>
                </a:solidFill>
              </a:rPr>
              <a:t>.</a:t>
            </a:r>
            <a:endParaRPr lang="fa-IR" dirty="0" smtClean="0">
              <a:solidFill>
                <a:srgbClr val="FF0000"/>
              </a:solidFill>
            </a:endParaRPr>
          </a:p>
          <a:p>
            <a:pPr marL="0" indent="0" algn="just">
              <a:buNone/>
            </a:pPr>
            <a:r>
              <a:rPr lang="fa-IR" dirty="0" smtClean="0">
                <a:solidFill>
                  <a:schemeClr val="tx1"/>
                </a:solidFill>
              </a:rPr>
              <a:t>  ج)</a:t>
            </a:r>
            <a:r>
              <a:rPr lang="fa-IR" dirty="0" smtClean="0"/>
              <a:t>گستردگی تنوع محصولات نیاز به وجود مدیریت تدارکات پیشرفته راایجاد نموده است.یک فروشگاه مرکزی وال مارت بیش از صدهزار قلم محصول راارائه می کند که سی هزار تای آنها محصولات خواروبار هستند.لذا سفارش –حمل – ذخیره – وکنترل چنین تنوع محصولاتی مطرح کننده یک چالش قابل ملاحظه درزمینه تدارکات است.</a:t>
            </a:r>
          </a:p>
          <a:p>
            <a:pPr marL="0" indent="0" algn="just">
              <a:buNone/>
            </a:pPr>
            <a:r>
              <a:rPr lang="fa-IR" dirty="0" smtClean="0">
                <a:solidFill>
                  <a:schemeClr val="tx1"/>
                </a:solidFill>
              </a:rPr>
              <a:t>د)</a:t>
            </a:r>
            <a:r>
              <a:rPr lang="fa-IR" dirty="0" smtClean="0"/>
              <a:t>حمل ونقل – انبارداری – بسته بندی -  وسایر وظایف تدارکاتی معمولا اثرگذارترین عناصر زنجیره عرضه درارتباط با فعالیت های زیست محیطی می باشد وایجاد یک زنجیره عرضه سبز نه تنها نسبت به محیط مسئول است بلکه می تواند سودده هم باشد.</a:t>
            </a:r>
            <a:endParaRPr lang="en-US" dirty="0"/>
          </a:p>
        </p:txBody>
      </p:sp>
    </p:spTree>
    <p:extLst>
      <p:ext uri="{BB962C8B-B14F-4D97-AF65-F5344CB8AC3E}">
        <p14:creationId xmlns:p14="http://schemas.microsoft.com/office/powerpoint/2010/main" val="10531052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152400"/>
            <a:ext cx="8229600" cy="6858000"/>
          </a:xfrm>
        </p:spPr>
        <p:txBody>
          <a:bodyPr/>
          <a:lstStyle/>
          <a:p>
            <a:pPr algn="r"/>
            <a:endParaRPr lang="fa-IR" dirty="0" smtClean="0"/>
          </a:p>
          <a:p>
            <a:pPr marL="109728" indent="0" algn="r">
              <a:buNone/>
            </a:pPr>
            <a:r>
              <a:rPr lang="fa-IR" sz="2600" b="1" dirty="0" smtClean="0"/>
              <a:t>اهداف سیستم تدارکات</a:t>
            </a:r>
            <a:r>
              <a:rPr lang="fa-IR" dirty="0" smtClean="0"/>
              <a:t>:</a:t>
            </a:r>
          </a:p>
          <a:p>
            <a:pPr marL="109728" indent="0" algn="r">
              <a:buNone/>
            </a:pPr>
            <a:r>
              <a:rPr lang="fa-IR" dirty="0" smtClean="0"/>
              <a:t>هدف برخی شرکت ها ارائه بیشترین خدمت درازای کمترین هزینه واین غیرممکن است زیرا:</a:t>
            </a:r>
          </a:p>
          <a:p>
            <a:pPr marL="0" indent="0" algn="just">
              <a:buNone/>
            </a:pPr>
            <a:r>
              <a:rPr lang="fa-IR" dirty="0" smtClean="0"/>
              <a:t>ارائه بیشترین خدمت به مشتری مستلزم: تحویل سریع کالا – موجودی کالای فراوان – خط مشی برگشت آزادانه محصول وسایر خدمات که همگی هزینه توزیع را بالا می برند.</a:t>
            </a:r>
          </a:p>
          <a:p>
            <a:pPr marL="0" indent="0" algn="just">
              <a:buNone/>
            </a:pPr>
            <a:r>
              <a:rPr lang="fa-IR" dirty="0" smtClean="0"/>
              <a:t>برعکس هزینه توزیع پایین هم به معنای تحویل کندتر – موجودی کالای محدودتر – ومحموله های بزرگتردرحمل ونقل که خود بیانگر سطح پایین تر خدمات کلی ارائه شده به مشتری است.</a:t>
            </a:r>
          </a:p>
          <a:p>
            <a:pPr marL="0" indent="0" algn="r">
              <a:buNone/>
            </a:pPr>
            <a:r>
              <a:rPr lang="fa-IR" dirty="0" smtClean="0"/>
              <a:t>بنابراین:</a:t>
            </a:r>
          </a:p>
          <a:p>
            <a:pPr marL="0" indent="0" algn="r">
              <a:buNone/>
            </a:pPr>
            <a:r>
              <a:rPr lang="fa-IR" dirty="0" smtClean="0"/>
              <a:t>هدف سیستم تدارکات بازاریابی باید </a:t>
            </a:r>
            <a:r>
              <a:rPr lang="fa-IR" dirty="0" smtClean="0">
                <a:solidFill>
                  <a:srgbClr val="FF0000"/>
                </a:solidFill>
              </a:rPr>
              <a:t>ارائه سطح تعیین شده ای ازخدمات </a:t>
            </a:r>
            <a:r>
              <a:rPr lang="fa-IR" dirty="0" smtClean="0"/>
              <a:t>درازای </a:t>
            </a:r>
            <a:r>
              <a:rPr lang="fa-IR" dirty="0" smtClean="0">
                <a:solidFill>
                  <a:srgbClr val="FF0000"/>
                </a:solidFill>
              </a:rPr>
              <a:t>کمترین هزینه </a:t>
            </a:r>
            <a:r>
              <a:rPr lang="fa-IR" dirty="0" smtClean="0"/>
              <a:t>به مشتری باشد. </a:t>
            </a:r>
            <a:r>
              <a:rPr lang="fa-IR" dirty="0" smtClean="0">
                <a:solidFill>
                  <a:srgbClr val="FF0000"/>
                </a:solidFill>
              </a:rPr>
              <a:t>هدف بیشینه نمودن سود است.</a:t>
            </a:r>
          </a:p>
          <a:p>
            <a:pPr marL="0" indent="0" algn="r">
              <a:buNone/>
            </a:pPr>
            <a:endParaRPr lang="fa-IR" dirty="0" smtClean="0">
              <a:solidFill>
                <a:srgbClr val="FF0000"/>
              </a:solidFill>
            </a:endParaRPr>
          </a:p>
          <a:p>
            <a:pPr algn="r"/>
            <a:endParaRPr lang="en-US" dirty="0"/>
          </a:p>
        </p:txBody>
      </p:sp>
    </p:spTree>
    <p:extLst>
      <p:ext uri="{BB962C8B-B14F-4D97-AF65-F5344CB8AC3E}">
        <p14:creationId xmlns:p14="http://schemas.microsoft.com/office/powerpoint/2010/main" val="2687779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a:buNone/>
            </a:pPr>
            <a:endParaRPr lang="fa-IR" sz="2400" dirty="0" smtClean="0"/>
          </a:p>
          <a:p>
            <a:pPr marL="109728" indent="0" algn="just">
              <a:buNone/>
            </a:pPr>
            <a:r>
              <a:rPr lang="fa-IR" sz="2800" dirty="0" smtClean="0">
                <a:solidFill>
                  <a:schemeClr val="accent2"/>
                </a:solidFill>
              </a:rPr>
              <a:t>هدف </a:t>
            </a:r>
            <a:r>
              <a:rPr lang="fa-IR" sz="2400" dirty="0" smtClean="0">
                <a:solidFill>
                  <a:schemeClr val="accent2"/>
                </a:solidFill>
              </a:rPr>
              <a:t>1</a:t>
            </a:r>
            <a:r>
              <a:rPr lang="fa-IR" sz="2400" dirty="0" smtClean="0"/>
              <a:t>: چرا شرکت ها کانال های بازاریابی را بکار می گیرند و در مورد وظایفی که این کانالها ایفا می کنند بحث کنید .</a:t>
            </a:r>
          </a:p>
          <a:p>
            <a:pPr marL="109728" indent="0" algn="just">
              <a:buNone/>
            </a:pPr>
            <a:r>
              <a:rPr lang="fa-IR" sz="2400" dirty="0" smtClean="0">
                <a:solidFill>
                  <a:schemeClr val="accent2"/>
                </a:solidFill>
              </a:rPr>
              <a:t>هدف 2</a:t>
            </a:r>
            <a:r>
              <a:rPr lang="fa-IR" sz="2400" dirty="0" smtClean="0"/>
              <a:t>: در مورد نحوه تعامل اعضای کانال و نحوه سازماندهی آنها به منظور اجرای فعالیتهای کانال بحث کنید .</a:t>
            </a:r>
          </a:p>
          <a:p>
            <a:pPr marL="109728" indent="0" algn="just">
              <a:buNone/>
            </a:pPr>
            <a:r>
              <a:rPr lang="fa-IR" sz="2400" dirty="0" smtClean="0">
                <a:solidFill>
                  <a:schemeClr val="accent2"/>
                </a:solidFill>
              </a:rPr>
              <a:t>هدف 3</a:t>
            </a:r>
            <a:r>
              <a:rPr lang="fa-IR" sz="2400" dirty="0" smtClean="0"/>
              <a:t>: گزینه های عمده کانال را که پیش روی شرکت است </a:t>
            </a:r>
            <a:r>
              <a:rPr lang="fa-IR" sz="2400" dirty="0" smtClean="0">
                <a:latin typeface="Calibri"/>
              </a:rPr>
              <a:t>ʻ مشخص کنید .</a:t>
            </a:r>
          </a:p>
          <a:p>
            <a:pPr marL="109728" indent="0" algn="just">
              <a:buNone/>
            </a:pPr>
            <a:r>
              <a:rPr lang="fa-IR" sz="2400" dirty="0" smtClean="0">
                <a:solidFill>
                  <a:schemeClr val="accent2"/>
                </a:solidFill>
                <a:latin typeface="Calibri"/>
              </a:rPr>
              <a:t>هدف 4</a:t>
            </a:r>
            <a:r>
              <a:rPr lang="fa-IR" sz="2400" dirty="0" smtClean="0">
                <a:latin typeface="Calibri"/>
              </a:rPr>
              <a:t>: در مورد ماهیت و اهمیت تدارکات بازاریابی و مدیریت یکپارچه زنجیره عرضه مواد اولیه بحث کنید .</a:t>
            </a:r>
            <a:endParaRPr lang="fa-IR" sz="2400" dirty="0"/>
          </a:p>
        </p:txBody>
      </p:sp>
      <p:sp>
        <p:nvSpPr>
          <p:cNvPr id="3" name="Title 2"/>
          <p:cNvSpPr>
            <a:spLocks noGrp="1"/>
          </p:cNvSpPr>
          <p:nvPr>
            <p:ph type="title"/>
          </p:nvPr>
        </p:nvSpPr>
        <p:spPr/>
        <p:txBody>
          <a:bodyPr>
            <a:normAutofit/>
          </a:bodyPr>
          <a:lstStyle/>
          <a:p>
            <a:pPr algn="ctr"/>
            <a:r>
              <a:rPr lang="fa-IR" sz="2800" b="0" dirty="0" smtClean="0">
                <a:solidFill>
                  <a:schemeClr val="tx1"/>
                </a:solidFill>
              </a:rPr>
              <a:t>خلاصه اهداف فصل</a:t>
            </a:r>
            <a:endParaRPr lang="fa-IR" sz="2800" b="0" dirty="0">
              <a:solidFill>
                <a:schemeClr val="tx1"/>
              </a:solidFill>
            </a:endParaRPr>
          </a:p>
        </p:txBody>
      </p:sp>
    </p:spTree>
    <p:extLst>
      <p:ext uri="{BB962C8B-B14F-4D97-AF65-F5344CB8AC3E}">
        <p14:creationId xmlns:p14="http://schemas.microsoft.com/office/powerpoint/2010/main" val="5143502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304800"/>
            <a:ext cx="7408333" cy="5897563"/>
          </a:xfrm>
        </p:spPr>
        <p:txBody>
          <a:bodyPr>
            <a:normAutofit lnSpcReduction="10000"/>
          </a:bodyPr>
          <a:lstStyle/>
          <a:p>
            <a:pPr algn="r"/>
            <a:endParaRPr lang="en-US" sz="2800" b="1" dirty="0" smtClean="0"/>
          </a:p>
          <a:p>
            <a:pPr marL="109728" indent="0" algn="r">
              <a:buNone/>
            </a:pPr>
            <a:r>
              <a:rPr lang="fa-IR" sz="2800" b="1" dirty="0" smtClean="0"/>
              <a:t>وظایف اصلی سیستم تدارکات</a:t>
            </a:r>
          </a:p>
          <a:p>
            <a:pPr algn="r"/>
            <a:endParaRPr lang="en-US" b="1" dirty="0" smtClean="0"/>
          </a:p>
          <a:p>
            <a:pPr marL="109728" indent="0" algn="r">
              <a:buNone/>
            </a:pPr>
            <a:r>
              <a:rPr lang="fa-IR" b="1" dirty="0" smtClean="0">
                <a:solidFill>
                  <a:srgbClr val="FF0000"/>
                </a:solidFill>
              </a:rPr>
              <a:t>1)انبارداری:</a:t>
            </a:r>
            <a:endParaRPr lang="en-US" b="1" dirty="0" smtClean="0">
              <a:solidFill>
                <a:srgbClr val="FF0000"/>
              </a:solidFill>
            </a:endParaRPr>
          </a:p>
          <a:p>
            <a:pPr marL="0" indent="0" algn="just">
              <a:buNone/>
            </a:pPr>
            <a:r>
              <a:rPr lang="fa-IR" dirty="0" smtClean="0"/>
              <a:t>چرخه های تولید ومصرف به ندرت باهم هماهنگ هستند.بنابراین اغلب شرکت هامحصولات را تازمانی که به فروش بروند انبار می کنند.</a:t>
            </a:r>
          </a:p>
          <a:p>
            <a:pPr marL="0" indent="0" algn="just">
              <a:buNone/>
            </a:pPr>
            <a:r>
              <a:rPr lang="fa-IR" dirty="0" smtClean="0"/>
              <a:t>هرشرکت باید تعداد ونوع انبارهای مورد نیازخود ومکان قرارگیری آنها را مشخص کند واغلب شرکتهای بزرگ دارای مراکز توزیع هستند.مراکز توزیع انبارهای بزرگ وخودکاری هستند که به منظوردریافت کالاها ازجانب کارخانه ها وعرضه کنندگان گوناگون – دریافت سفارشات – پاسخگویی موثر به این نیازها وارائه کالاها درسریع ترین زمان ممکن به مشتری ها طراحی شده اند.</a:t>
            </a:r>
            <a:endParaRPr lang="en-US" dirty="0"/>
          </a:p>
        </p:txBody>
      </p:sp>
    </p:spTree>
    <p:extLst>
      <p:ext uri="{BB962C8B-B14F-4D97-AF65-F5344CB8AC3E}">
        <p14:creationId xmlns:p14="http://schemas.microsoft.com/office/powerpoint/2010/main" val="25898758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7486" y="207818"/>
            <a:ext cx="7835514" cy="5973763"/>
          </a:xfrm>
        </p:spPr>
        <p:txBody>
          <a:bodyPr>
            <a:normAutofit lnSpcReduction="10000"/>
          </a:bodyPr>
          <a:lstStyle/>
          <a:p>
            <a:pPr algn="r"/>
            <a:endParaRPr lang="en-US" dirty="0" smtClean="0"/>
          </a:p>
          <a:p>
            <a:pPr marL="109728" indent="0" algn="r">
              <a:buNone/>
            </a:pPr>
            <a:r>
              <a:rPr lang="fa-IR" b="1" dirty="0" smtClean="0">
                <a:solidFill>
                  <a:srgbClr val="FF0000"/>
                </a:solidFill>
              </a:rPr>
              <a:t>2)مدیریت موجودی کالا:</a:t>
            </a:r>
          </a:p>
          <a:p>
            <a:pPr marL="109728" indent="0" algn="r">
              <a:buNone/>
            </a:pPr>
            <a:r>
              <a:rPr lang="fa-IR" dirty="0" smtClean="0">
                <a:cs typeface="+mj-cs"/>
              </a:rPr>
              <a:t>مدیران باید تعادلی ظریف را میان موجودی کالای پرتعداد وموجودی کالای محدود حفظ نمایند.</a:t>
            </a:r>
          </a:p>
          <a:p>
            <a:pPr marL="0" indent="0" algn="just">
              <a:buNone/>
            </a:pPr>
            <a:r>
              <a:rPr lang="fa-IR" dirty="0" smtClean="0">
                <a:cs typeface="+mj-cs"/>
              </a:rPr>
              <a:t>درصورت داشتن تعدادکم محصول در انبار در زمان نیاز مشتری به خریدممکن است محصولات لازم راموجود نداشته باشد.لذابرای جبران این ضایعه ممکن است به حمل پرهزینه محصول بصورت اورژانس یا تولید پرهزینه نیاز پیداکند.</a:t>
            </a:r>
          </a:p>
          <a:p>
            <a:pPr marL="0" indent="0" algn="just">
              <a:buNone/>
            </a:pPr>
            <a:r>
              <a:rPr lang="fa-IR" dirty="0" smtClean="0">
                <a:cs typeface="+mj-cs"/>
              </a:rPr>
              <a:t>وداشتن انبار پرازمحصول نیزمنجربه تقبل هزینه های نگهداری موجودی بیشتر از نیازوکهنگی محصولات انبار می شود.</a:t>
            </a:r>
          </a:p>
          <a:p>
            <a:pPr marL="0" indent="0" algn="r">
              <a:buNone/>
            </a:pPr>
            <a:r>
              <a:rPr lang="fa-IR" dirty="0" smtClean="0">
                <a:cs typeface="+mj-cs"/>
              </a:rPr>
              <a:t>بنابراین:</a:t>
            </a:r>
          </a:p>
          <a:p>
            <a:pPr marL="0" indent="0" algn="just">
              <a:buNone/>
            </a:pPr>
            <a:r>
              <a:rPr lang="fa-IR" dirty="0" smtClean="0">
                <a:cs typeface="+mj-cs"/>
              </a:rPr>
              <a:t>شرکت باید درمدیریت موجودی کالا میان هزینه های نگهداری موجودی کالای پرتعداد درمقابل فروش وسودهای ناشی ازآن تناسب ایجادکنند</a:t>
            </a:r>
            <a:r>
              <a:rPr lang="fa-IR" dirty="0" smtClean="0"/>
              <a:t>. </a:t>
            </a:r>
            <a:endParaRPr lang="en-US" dirty="0"/>
          </a:p>
        </p:txBody>
      </p:sp>
    </p:spTree>
    <p:extLst>
      <p:ext uri="{BB962C8B-B14F-4D97-AF65-F5344CB8AC3E}">
        <p14:creationId xmlns:p14="http://schemas.microsoft.com/office/powerpoint/2010/main" val="1362014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69049" y="228600"/>
            <a:ext cx="7793951" cy="5897563"/>
          </a:xfrm>
        </p:spPr>
        <p:txBody>
          <a:bodyPr>
            <a:normAutofit fontScale="92500" lnSpcReduction="20000"/>
          </a:bodyPr>
          <a:lstStyle/>
          <a:p>
            <a:pPr marL="0" indent="0" algn="r">
              <a:buNone/>
            </a:pPr>
            <a:endParaRPr lang="fa-IR" dirty="0" smtClean="0"/>
          </a:p>
          <a:p>
            <a:pPr marL="109728" indent="0" algn="r">
              <a:buNone/>
            </a:pPr>
            <a:r>
              <a:rPr lang="fa-IR" dirty="0" smtClean="0">
                <a:solidFill>
                  <a:srgbClr val="FF0000"/>
                </a:solidFill>
              </a:rPr>
              <a:t>3</a:t>
            </a:r>
            <a:r>
              <a:rPr lang="fa-IR" b="1" dirty="0" smtClean="0">
                <a:solidFill>
                  <a:srgbClr val="FF0000"/>
                </a:solidFill>
              </a:rPr>
              <a:t>)حمل ونقل</a:t>
            </a:r>
            <a:r>
              <a:rPr lang="fa-IR" dirty="0" smtClean="0">
                <a:solidFill>
                  <a:srgbClr val="FF0000"/>
                </a:solidFill>
              </a:rPr>
              <a:t>:</a:t>
            </a:r>
          </a:p>
          <a:p>
            <a:pPr marL="109728" indent="0" algn="just">
              <a:buNone/>
            </a:pPr>
            <a:r>
              <a:rPr lang="fa-IR" dirty="0" smtClean="0"/>
              <a:t>وسیله حمل ونقل انتخابی هم بر قیمت گذاری محصولات</a:t>
            </a:r>
            <a:r>
              <a:rPr lang="fa-IR" dirty="0" smtClean="0">
                <a:latin typeface="Calibri"/>
              </a:rPr>
              <a:t>ʻ</a:t>
            </a:r>
            <a:r>
              <a:rPr lang="fa-IR" dirty="0" smtClean="0"/>
              <a:t> میزان کارایی درعملیات تحویل ووضعیت کالاهابه هنگام دریافت اثرگذار است.که این عوامل خود بررضایت مندی مشتری موثراست.</a:t>
            </a:r>
          </a:p>
          <a:p>
            <a:pPr marL="0" indent="0" algn="r">
              <a:buNone/>
            </a:pPr>
            <a:r>
              <a:rPr lang="fa-IR" b="1" dirty="0" smtClean="0"/>
              <a:t>پنج طریقه عمده حمل ونقل</a:t>
            </a:r>
            <a:r>
              <a:rPr lang="fa-IR" dirty="0" smtClean="0"/>
              <a:t>:</a:t>
            </a:r>
          </a:p>
          <a:p>
            <a:pPr marL="0" indent="0" algn="just">
              <a:buNone/>
            </a:pPr>
            <a:r>
              <a:rPr lang="fa-IR" dirty="0" smtClean="0"/>
              <a:t>جاده ای(کامیون) –خط آهن – دریا – خط لوله – انتقال هوایی ودر عصر حاضر برای محصولات دیجیتال اینترنت از گزینه هاست.</a:t>
            </a:r>
          </a:p>
          <a:p>
            <a:pPr marL="0" indent="0" algn="just">
              <a:buNone/>
            </a:pPr>
            <a:r>
              <a:rPr lang="fa-IR" dirty="0" smtClean="0"/>
              <a:t>کامیونها مسئول حمل حدود35 درصدازکل بارها برمبنا تن به ازای  مایل هستند.</a:t>
            </a:r>
          </a:p>
          <a:p>
            <a:pPr marL="0" indent="0" algn="just">
              <a:buNone/>
            </a:pPr>
            <a:r>
              <a:rPr lang="fa-IR" dirty="0" smtClean="0"/>
              <a:t>خطوط راه آهن مسئول حمل بیش از31 درصد کلیه بارها  برمبنای جابجای تن به ازای مایل هستند</a:t>
            </a:r>
          </a:p>
          <a:p>
            <a:pPr marL="0" indent="0" algn="just">
              <a:buNone/>
            </a:pPr>
            <a:r>
              <a:rPr lang="fa-IR" dirty="0" smtClean="0"/>
              <a:t>حمل کنندههای دریایی که مسئول حمل حدود 11درصد از بارهابرمبنای تن به ازای مایل هستند.</a:t>
            </a:r>
          </a:p>
          <a:p>
            <a:pPr marL="0" indent="0" algn="just" rtl="1">
              <a:buNone/>
            </a:pPr>
            <a:r>
              <a:rPr lang="fa-IR" dirty="0" smtClean="0"/>
              <a:t>اینترنت محصولات دیجیتال را بوسیله ماهوار- کابل -یاسیم تلفن از تولید کننده به مشتری انتقال می دهد.</a:t>
            </a:r>
          </a:p>
          <a:p>
            <a:pPr marL="0" indent="0" algn="r">
              <a:buNone/>
            </a:pPr>
            <a:endParaRPr lang="fa-IR" dirty="0"/>
          </a:p>
          <a:p>
            <a:pPr marL="0" indent="0" algn="r">
              <a:buNone/>
            </a:pPr>
            <a:endParaRPr lang="fa-IR" dirty="0" smtClean="0"/>
          </a:p>
          <a:p>
            <a:pPr marL="0" indent="0" algn="r">
              <a:buNone/>
            </a:pPr>
            <a:endParaRPr lang="fa-IR" dirty="0"/>
          </a:p>
          <a:p>
            <a:pPr marL="0" indent="0" algn="r">
              <a:buNone/>
            </a:pPr>
            <a:endParaRPr lang="fa-IR" dirty="0" smtClean="0"/>
          </a:p>
          <a:p>
            <a:pPr marL="0" indent="0" algn="r">
              <a:buNone/>
            </a:pPr>
            <a:endParaRPr lang="fa-IR" dirty="0" smtClean="0"/>
          </a:p>
          <a:p>
            <a:pPr algn="r"/>
            <a:endParaRPr lang="en-US" dirty="0"/>
          </a:p>
        </p:txBody>
      </p:sp>
    </p:spTree>
    <p:extLst>
      <p:ext uri="{BB962C8B-B14F-4D97-AF65-F5344CB8AC3E}">
        <p14:creationId xmlns:p14="http://schemas.microsoft.com/office/powerpoint/2010/main" val="3159440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381000"/>
            <a:ext cx="7408333" cy="5745163"/>
          </a:xfrm>
        </p:spPr>
        <p:txBody>
          <a:bodyPr/>
          <a:lstStyle/>
          <a:p>
            <a:pPr marL="109728" indent="0" algn="r">
              <a:buNone/>
            </a:pPr>
            <a:r>
              <a:rPr lang="fa-IR" sz="2800" b="1" dirty="0" smtClean="0">
                <a:solidFill>
                  <a:srgbClr val="FF0000"/>
                </a:solidFill>
              </a:rPr>
              <a:t>4)مدیریت اطلاعات تدارکات:</a:t>
            </a:r>
          </a:p>
          <a:p>
            <a:pPr marL="0" indent="0" algn="just">
              <a:buNone/>
            </a:pPr>
            <a:r>
              <a:rPr lang="fa-IR" dirty="0" smtClean="0"/>
              <a:t>شرکت هااز طریق اطلاعات زنجیره های عرضه خودرا مدیریت می کنند.شرکای کانال (شبکه توزیع کالا)اغلب به منظوربه اشتراک گذاشتن اطلاعات واتخاذ تصمیمات اشتراکی بهتر درارتباط باامور تدارکات بهم می پیوندند.</a:t>
            </a:r>
          </a:p>
          <a:p>
            <a:pPr marL="0" indent="0" algn="just">
              <a:buNone/>
            </a:pPr>
            <a:r>
              <a:rPr lang="fa-IR" dirty="0" smtClean="0"/>
              <a:t>هر شرکت خواهان طرح ریزی یک فرایند ساده – قابل دسترسی –سریع ودقیق به منظور کسب – پردازش واشتراک اطلاعات کانال بازاریابی(شبکه توزیع ) می باشد.</a:t>
            </a:r>
          </a:p>
          <a:p>
            <a:pPr marL="0" indent="0" algn="just">
              <a:buNone/>
            </a:pPr>
            <a:r>
              <a:rPr lang="fa-IR" dirty="0" smtClean="0"/>
              <a:t>امروزه شرکت های بزرگ مانند وال مارت به منظور مدیریت موجودی کالا ارتباط اطلاعاتی بسیار نزدیکی باعرضه کنندگان خود دارند ودر مواردی مسئولیت پردازش اطلاعات را به آنان واگذار می کنند.</a:t>
            </a:r>
            <a:endParaRPr lang="en-US" dirty="0"/>
          </a:p>
        </p:txBody>
      </p:sp>
    </p:spTree>
    <p:extLst>
      <p:ext uri="{BB962C8B-B14F-4D97-AF65-F5344CB8AC3E}">
        <p14:creationId xmlns:p14="http://schemas.microsoft.com/office/powerpoint/2010/main" val="12933699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
            <a:ext cx="7408333" cy="5897563"/>
          </a:xfrm>
        </p:spPr>
        <p:txBody>
          <a:bodyPr/>
          <a:lstStyle/>
          <a:p>
            <a:pPr algn="r"/>
            <a:endParaRPr lang="fa-IR" sz="2800" b="1" dirty="0" smtClean="0"/>
          </a:p>
          <a:p>
            <a:pPr marL="109728" indent="0" algn="r">
              <a:buNone/>
            </a:pPr>
            <a:r>
              <a:rPr lang="fa-IR" sz="2800" b="1" dirty="0" smtClean="0"/>
              <a:t>مدیریت تدارکات یکپارچه</a:t>
            </a:r>
          </a:p>
          <a:p>
            <a:pPr algn="r"/>
            <a:endParaRPr lang="fa-IR" dirty="0" smtClean="0"/>
          </a:p>
          <a:p>
            <a:pPr marL="0" indent="0" algn="just">
              <a:buNone/>
            </a:pPr>
            <a:r>
              <a:rPr lang="fa-IR" dirty="0" smtClean="0"/>
              <a:t>این طرح نشان می دهدکه ارائه خدمات بهتر به مشتری وکاهش هزینه های توزیع مستلزم کار گروهی هم درون خود شرکت وهم میان تمامی سازمان های حاضردرکانال بازاریابی(کل شبکه توزیع) است.</a:t>
            </a:r>
          </a:p>
          <a:p>
            <a:pPr marL="0" indent="0" algn="just">
              <a:buNone/>
            </a:pPr>
            <a:r>
              <a:rPr lang="fa-IR" dirty="0" smtClean="0">
                <a:solidFill>
                  <a:srgbClr val="FF0000"/>
                </a:solidFill>
              </a:rPr>
              <a:t>از لحاظ درونی </a:t>
            </a:r>
            <a:r>
              <a:rPr lang="fa-IR" dirty="0" smtClean="0"/>
              <a:t>بخش های گوناگون حاضر دردرون شرکت به منظور حداکثر کردن عملکرد تدارکات شرکت باید همکاری نزدیکی داشته باشند.</a:t>
            </a:r>
          </a:p>
          <a:p>
            <a:pPr marL="0" indent="0" algn="just">
              <a:buNone/>
            </a:pPr>
            <a:r>
              <a:rPr lang="fa-IR" dirty="0" smtClean="0">
                <a:solidFill>
                  <a:srgbClr val="FF0000"/>
                </a:solidFill>
              </a:rPr>
              <a:t>ازلحاظ بیرونی </a:t>
            </a:r>
            <a:r>
              <a:rPr lang="fa-IR" dirty="0" smtClean="0"/>
              <a:t>شرکت باید به منظورحداکثر کردن کیفیت کل شبکه توزیع سیستم ای تدارکات خودرابا سیستم های عرضه کنندگان ومشتری ها یکپارچه سازد.</a:t>
            </a:r>
            <a:endParaRPr lang="en-US" dirty="0"/>
          </a:p>
        </p:txBody>
      </p:sp>
    </p:spTree>
    <p:extLst>
      <p:ext uri="{BB962C8B-B14F-4D97-AF65-F5344CB8AC3E}">
        <p14:creationId xmlns:p14="http://schemas.microsoft.com/office/powerpoint/2010/main" val="29665099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
            <a:ext cx="7408333" cy="5897563"/>
          </a:xfrm>
        </p:spPr>
        <p:txBody>
          <a:bodyPr>
            <a:normAutofit lnSpcReduction="10000"/>
          </a:bodyPr>
          <a:lstStyle/>
          <a:p>
            <a:pPr algn="r"/>
            <a:endParaRPr lang="fa-IR" dirty="0" smtClean="0"/>
          </a:p>
          <a:p>
            <a:pPr marL="109728" indent="0" algn="r">
              <a:buNone/>
            </a:pPr>
            <a:r>
              <a:rPr lang="fa-IR" b="1" dirty="0" smtClean="0"/>
              <a:t>فعالیت گروهی دردرون شرکت</a:t>
            </a:r>
          </a:p>
          <a:p>
            <a:pPr marL="109728" indent="0" algn="just">
              <a:buNone/>
            </a:pPr>
            <a:r>
              <a:rPr lang="fa-IR" dirty="0" smtClean="0"/>
              <a:t>اغلب شرکتها مسئولیت فعالیت های گوناگون رابه تعدادزیادی ازدوایر وبخشها مانند بازاریابی – فروش – مالی – عملیات و خرید واگذار می کنند.</a:t>
            </a:r>
          </a:p>
          <a:p>
            <a:pPr marL="0" indent="0" algn="r">
              <a:buNone/>
            </a:pPr>
            <a:endParaRPr lang="fa-IR" dirty="0" smtClean="0"/>
          </a:p>
          <a:p>
            <a:pPr marL="0" indent="0" algn="r">
              <a:buNone/>
            </a:pPr>
            <a:r>
              <a:rPr lang="fa-IR" dirty="0" smtClean="0"/>
              <a:t>مشکل:</a:t>
            </a:r>
          </a:p>
          <a:p>
            <a:pPr marL="0" indent="0" algn="just">
              <a:buNone/>
            </a:pPr>
            <a:r>
              <a:rPr lang="fa-IR" dirty="0" smtClean="0"/>
              <a:t>اغلب مواقع هرمقامی سعی می کندتاعملکرد تدارکاتی خودرا بدون توجه به فعالیت سایر مقامات بهینه سازد.با این وجود تعامل فعالیتهای مرتبط با مدیریت حمل ونقل – موجودی کالا – انبارداری – و اطلاعات اغلب به گونه ای معکوس است.</a:t>
            </a:r>
          </a:p>
          <a:p>
            <a:pPr marL="0" indent="0" algn="r">
              <a:buNone/>
            </a:pPr>
            <a:r>
              <a:rPr lang="fa-IR" dirty="0" smtClean="0">
                <a:solidFill>
                  <a:srgbClr val="FF0000"/>
                </a:solidFill>
              </a:rPr>
              <a:t>لذا باید</a:t>
            </a:r>
            <a:r>
              <a:rPr lang="fa-IR" dirty="0" smtClean="0"/>
              <a:t>:</a:t>
            </a:r>
          </a:p>
          <a:p>
            <a:pPr marL="0" indent="0" algn="just">
              <a:buNone/>
            </a:pPr>
            <a:r>
              <a:rPr lang="fa-IR" b="1" dirty="0" smtClean="0"/>
              <a:t>هدف مدیریت زنجیره عرضه یکپارچه ایجاد هماهنگی میان تمامی تصمیمات شرکت باشد.</a:t>
            </a:r>
          </a:p>
          <a:p>
            <a:pPr marL="0" indent="0" algn="r">
              <a:buNone/>
            </a:pPr>
            <a:endParaRPr lang="en-US" b="1" dirty="0"/>
          </a:p>
        </p:txBody>
      </p:sp>
    </p:spTree>
    <p:extLst>
      <p:ext uri="{BB962C8B-B14F-4D97-AF65-F5344CB8AC3E}">
        <p14:creationId xmlns:p14="http://schemas.microsoft.com/office/powerpoint/2010/main" val="39064671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304800"/>
            <a:ext cx="7670800" cy="5821363"/>
          </a:xfrm>
        </p:spPr>
        <p:txBody>
          <a:bodyPr>
            <a:normAutofit/>
          </a:bodyPr>
          <a:lstStyle/>
          <a:p>
            <a:pPr algn="r"/>
            <a:endParaRPr lang="fa-IR" sz="2800" b="1" dirty="0" smtClean="0"/>
          </a:p>
          <a:p>
            <a:pPr marL="109728" indent="0" algn="r">
              <a:buNone/>
            </a:pPr>
            <a:r>
              <a:rPr lang="fa-IR" sz="2800" b="1" dirty="0" smtClean="0"/>
              <a:t>شیوه های </a:t>
            </a:r>
            <a:r>
              <a:rPr lang="fa-IR" sz="2800" b="1" dirty="0" smtClean="0"/>
              <a:t>مختلف حصول روابط نزدیک میان دوایر وبخش ها</a:t>
            </a:r>
            <a:r>
              <a:rPr lang="fa-IR" dirty="0" smtClean="0"/>
              <a:t>:</a:t>
            </a:r>
          </a:p>
          <a:p>
            <a:pPr algn="r"/>
            <a:endParaRPr lang="fa-IR" dirty="0" smtClean="0"/>
          </a:p>
          <a:p>
            <a:pPr marL="0" indent="0" algn="r">
              <a:buNone/>
            </a:pPr>
            <a:r>
              <a:rPr lang="fa-IR" dirty="0" smtClean="0"/>
              <a:t>1)راه اندازی کمیته های تدارکات دائمی که متشکل ازمدیران مسئول </a:t>
            </a:r>
          </a:p>
          <a:p>
            <a:pPr marL="0" indent="0" algn="r" rtl="1">
              <a:buNone/>
            </a:pPr>
            <a:r>
              <a:rPr lang="fa-IR" dirty="0" smtClean="0"/>
              <a:t>رسیدگی به فعالیت های توزیع فیزیکی مختلف هستند.</a:t>
            </a:r>
          </a:p>
          <a:p>
            <a:pPr marL="0" indent="0" algn="r">
              <a:buNone/>
            </a:pPr>
            <a:r>
              <a:rPr lang="fa-IR" dirty="0"/>
              <a:t>2</a:t>
            </a:r>
            <a:r>
              <a:rPr lang="fa-IR" dirty="0" smtClean="0"/>
              <a:t>)ایجاد جایگاه هایی تحت عنوان مدیر زنجیره عرضه را ایجاد کنند که فعالیت های تدارکاتی حوزه های وظیفه ای رابه هم پیوند دهند.</a:t>
            </a:r>
          </a:p>
          <a:p>
            <a:pPr marL="0" indent="0" algn="just">
              <a:buNone/>
            </a:pPr>
            <a:r>
              <a:rPr lang="fa-IR" dirty="0" smtClean="0"/>
              <a:t>3)بسیاری از شرکت ها یک معاونت تدارکات دارند که دارای اختیارمیان وظیفه ای است. </a:t>
            </a:r>
          </a:p>
          <a:p>
            <a:pPr marL="0" indent="0" algn="just">
              <a:buNone/>
            </a:pPr>
            <a:r>
              <a:rPr lang="fa-IR" dirty="0" smtClean="0"/>
              <a:t>4)استفاده از نرم افزار پیشرفته مدیریت زنجیره عرضه درکل سیستم.</a:t>
            </a:r>
            <a:endParaRPr lang="en-US" dirty="0"/>
          </a:p>
        </p:txBody>
      </p:sp>
    </p:spTree>
    <p:extLst>
      <p:ext uri="{BB962C8B-B14F-4D97-AF65-F5344CB8AC3E}">
        <p14:creationId xmlns:p14="http://schemas.microsoft.com/office/powerpoint/2010/main" val="14204634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
            <a:ext cx="7814733" cy="5897563"/>
          </a:xfrm>
        </p:spPr>
        <p:txBody>
          <a:bodyPr/>
          <a:lstStyle/>
          <a:p>
            <a:pPr algn="r"/>
            <a:endParaRPr lang="fa-IR" sz="2800" b="1" dirty="0" smtClean="0"/>
          </a:p>
          <a:p>
            <a:pPr marL="109728" indent="0" algn="r">
              <a:buNone/>
            </a:pPr>
            <a:r>
              <a:rPr lang="fa-IR" sz="2800" b="1" dirty="0" smtClean="0"/>
              <a:t>مشارکت در تدارکات</a:t>
            </a:r>
          </a:p>
          <a:p>
            <a:pPr marL="109728" indent="0" algn="r">
              <a:buNone/>
            </a:pPr>
            <a:endParaRPr lang="fa-IR" sz="2800" b="1" dirty="0" smtClean="0"/>
          </a:p>
          <a:p>
            <a:pPr marL="0" indent="0" algn="just">
              <a:buNone/>
            </a:pPr>
            <a:r>
              <a:rPr lang="fa-IR" dirty="0" smtClean="0"/>
              <a:t>اعضای کانال بازاریابی درخلق ارزش برای مشتری پیوند نزدیکی بایکدیگر دارند. وموفقیت هر یک ازاعضای کانال بستگی به نحوه عملکرد کل زنجیره عرضه دارد.</a:t>
            </a:r>
          </a:p>
          <a:p>
            <a:pPr marL="0" indent="0" algn="just">
              <a:buNone/>
            </a:pPr>
            <a:r>
              <a:rPr lang="fa-IR" dirty="0" smtClean="0"/>
              <a:t>شرکتهای زیرک استراتژیهای تدارکاتی خودراهماهنگ می سازند وبه منظوربهبود خدمت ارائه شده به مشتری وکاهش هزینه های کانال شراکتی مستحکم باعرضه کنندگان ومشتری ها صورت می دهند.وبسیاری از شرکت ها برای برقراری این هماهنگی گروه های میان وظیفه ای ومیان شرکتی ایجاد کرده اند.</a:t>
            </a:r>
          </a:p>
          <a:p>
            <a:pPr algn="r"/>
            <a:endParaRPr lang="fa-IR" dirty="0"/>
          </a:p>
          <a:p>
            <a:pPr algn="r"/>
            <a:endParaRPr lang="en-US" dirty="0"/>
          </a:p>
        </p:txBody>
      </p:sp>
    </p:spTree>
    <p:extLst>
      <p:ext uri="{BB962C8B-B14F-4D97-AF65-F5344CB8AC3E}">
        <p14:creationId xmlns:p14="http://schemas.microsoft.com/office/powerpoint/2010/main" val="17527475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229600" cy="5897563"/>
          </a:xfrm>
        </p:spPr>
        <p:txBody>
          <a:bodyPr>
            <a:normAutofit fontScale="92500" lnSpcReduction="10000"/>
          </a:bodyPr>
          <a:lstStyle/>
          <a:p>
            <a:pPr algn="r"/>
            <a:endParaRPr lang="fa-IR" dirty="0" smtClean="0"/>
          </a:p>
          <a:p>
            <a:pPr algn="r"/>
            <a:endParaRPr lang="fa-IR" b="1" dirty="0" smtClean="0"/>
          </a:p>
          <a:p>
            <a:pPr marL="109728" indent="0" algn="r">
              <a:buNone/>
            </a:pPr>
            <a:r>
              <a:rPr lang="fa-IR" b="1" dirty="0" smtClean="0"/>
              <a:t>تدارکات بوسیله شخص ثالث:</a:t>
            </a:r>
          </a:p>
          <a:p>
            <a:pPr marL="0" indent="0" algn="r">
              <a:buNone/>
            </a:pPr>
            <a:r>
              <a:rPr lang="fa-IR" b="1" dirty="0" smtClean="0"/>
              <a:t>چرا شرکت ها ازتامین کننده تدارکات بوسیله شخص ثالث استفاده می کنند</a:t>
            </a:r>
          </a:p>
          <a:p>
            <a:pPr marL="0" indent="0" algn="just">
              <a:buNone/>
            </a:pPr>
            <a:r>
              <a:rPr lang="fa-IR" dirty="0" smtClean="0"/>
              <a:t> 1)از آنجایی که مهمترین هدف آنهاعرضه محصول به بازار است.اشخاص ثالث معمولا می توانند به گونه ای کارآمدتروکم هزینه تر انجام  دهند.</a:t>
            </a:r>
          </a:p>
          <a:p>
            <a:pPr marL="0" indent="0" algn="just">
              <a:buNone/>
            </a:pPr>
            <a:r>
              <a:rPr lang="fa-IR" dirty="0" smtClean="0"/>
              <a:t>2)واگذاری تدارکات به منابع بیرونی شرکت را آزاد می گذارد تا با تمرکزی بیشتر به امور تجاری مهم خود بپردازد.</a:t>
            </a:r>
          </a:p>
          <a:p>
            <a:pPr marL="0" indent="0" algn="just">
              <a:buNone/>
            </a:pPr>
            <a:r>
              <a:rPr lang="fa-IR" dirty="0" smtClean="0"/>
              <a:t>3)شرکت های ارائه کننده تدارکات یکپارچه درکشان از محیط های پیچیده تدارکات عمیق تر است.</a:t>
            </a:r>
          </a:p>
          <a:p>
            <a:pPr marL="0" indent="0" algn="just" rtl="1">
              <a:buNone/>
            </a:pPr>
            <a:r>
              <a:rPr lang="fa-IR" dirty="0" smtClean="0"/>
              <a:t>واگذاری تدارکات به وسیله شخص ثالث مخصوصا برای شرکتهایی که در تلاشند تا پوشش جهانی بازار خودرا گسترش دهند مفید است. برای ورود به بازار اروپا که دارای استاندارد بالا وقوانین پیچیده است فقط شرکت های تدارکاتی حرفه ای قادر به نفوذ هستند.وهمکاری با این شرکتهای متخصص کارآمد خواهد بود.		 </a:t>
            </a:r>
            <a:endParaRPr lang="en-US" dirty="0"/>
          </a:p>
        </p:txBody>
      </p:sp>
    </p:spTree>
    <p:extLst>
      <p:ext uri="{BB962C8B-B14F-4D97-AF65-F5344CB8AC3E}">
        <p14:creationId xmlns:p14="http://schemas.microsoft.com/office/powerpoint/2010/main" val="20853258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1219200"/>
            <a:ext cx="7408333" cy="3450696"/>
          </a:xfrm>
        </p:spPr>
        <p:txBody>
          <a:bodyPr>
            <a:normAutofit/>
          </a:bodyPr>
          <a:lstStyle/>
          <a:p>
            <a:pPr algn="ctr">
              <a:buNone/>
            </a:pPr>
            <a:endParaRPr lang="fa-IR" sz="4800" dirty="0" smtClean="0"/>
          </a:p>
          <a:p>
            <a:pPr algn="ctr">
              <a:buNone/>
            </a:pPr>
            <a:endParaRPr lang="fa-IR" sz="4800" dirty="0" smtClean="0"/>
          </a:p>
          <a:p>
            <a:pPr algn="ctr">
              <a:buNone/>
            </a:pPr>
            <a:r>
              <a:rPr lang="fa-IR" sz="4800" dirty="0" smtClean="0"/>
              <a:t> تشکر وسپاس فراوان از توجه شما</a:t>
            </a:r>
            <a:endParaRPr lang="en-US" sz="4800" dirty="0"/>
          </a:p>
        </p:txBody>
      </p:sp>
    </p:spTree>
    <p:extLst>
      <p:ext uri="{BB962C8B-B14F-4D97-AF65-F5344CB8AC3E}">
        <p14:creationId xmlns:p14="http://schemas.microsoft.com/office/powerpoint/2010/main" val="4342385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lgn="just">
              <a:buNone/>
            </a:pPr>
            <a:r>
              <a:rPr lang="fa-IR" dirty="0"/>
              <a:t>مجموعه ای ازسازمانهای وابسته به یکدیگر که در عرضه یک محصول یا خدمت برای استفاده یا مصرف توسط مصرف کننده یاکاربر تجاری به شرکت کمک می </a:t>
            </a:r>
            <a:r>
              <a:rPr lang="fa-IR" dirty="0" smtClean="0"/>
              <a:t>کنند</a:t>
            </a:r>
          </a:p>
          <a:p>
            <a:pPr marL="109728" indent="0" algn="just">
              <a:buNone/>
            </a:pPr>
            <a:r>
              <a:rPr lang="fa-IR" dirty="0"/>
              <a:t>انواع کانال های بازاریابی:</a:t>
            </a:r>
          </a:p>
          <a:p>
            <a:pPr marL="109728" indent="0" algn="just">
              <a:buNone/>
            </a:pPr>
            <a:r>
              <a:rPr lang="fa-IR" dirty="0">
                <a:solidFill>
                  <a:srgbClr val="FF0000"/>
                </a:solidFill>
              </a:rPr>
              <a:t>1)کانال های بازاریابی مستقیم:</a:t>
            </a:r>
          </a:p>
          <a:p>
            <a:pPr marL="109728" indent="0" algn="just">
              <a:buNone/>
            </a:pPr>
            <a:r>
              <a:rPr lang="fa-IR" dirty="0"/>
              <a:t>هیچ رده واسطه ای وجود ندارد وشرکت ازطریق فروش خانگی ودفتری ویااز طریق وب وتلفن محصولات را بفروش می رساند.</a:t>
            </a:r>
          </a:p>
          <a:p>
            <a:pPr marL="109728" indent="0" algn="just">
              <a:buNone/>
            </a:pPr>
            <a:endParaRPr lang="fa-IR" dirty="0"/>
          </a:p>
          <a:p>
            <a:pPr marL="109728" indent="0" algn="just">
              <a:buNone/>
            </a:pPr>
            <a:r>
              <a:rPr lang="fa-IR" dirty="0">
                <a:solidFill>
                  <a:srgbClr val="FF0000"/>
                </a:solidFill>
              </a:rPr>
              <a:t>2)کانال های بازاریابی غیر مستقیم:</a:t>
            </a:r>
          </a:p>
          <a:p>
            <a:pPr marL="109728" indent="0" algn="just">
              <a:buNone/>
            </a:pPr>
            <a:r>
              <a:rPr lang="fa-IR" dirty="0"/>
              <a:t>شرکت به منظور تسهیل در عرضه محصولاتش به خریداران نهایی لایه های واسطه را ایجاد وگسترش می دهد.</a:t>
            </a:r>
          </a:p>
          <a:p>
            <a:pPr marL="109728" indent="0" algn="just">
              <a:buNone/>
            </a:pPr>
            <a:endParaRPr lang="fa-IR" dirty="0"/>
          </a:p>
        </p:txBody>
      </p:sp>
      <p:sp>
        <p:nvSpPr>
          <p:cNvPr id="3" name="Title 2"/>
          <p:cNvSpPr>
            <a:spLocks noGrp="1"/>
          </p:cNvSpPr>
          <p:nvPr>
            <p:ph type="title"/>
          </p:nvPr>
        </p:nvSpPr>
        <p:spPr/>
        <p:txBody>
          <a:bodyPr>
            <a:normAutofit/>
          </a:bodyPr>
          <a:lstStyle/>
          <a:p>
            <a:pPr algn="ctr"/>
            <a:r>
              <a:rPr lang="fa-IR" sz="3600" b="0" dirty="0">
                <a:solidFill>
                  <a:schemeClr val="tx1"/>
                </a:solidFill>
              </a:rPr>
              <a:t>کانال بازاریابی(کانال توزیع)</a:t>
            </a:r>
          </a:p>
        </p:txBody>
      </p:sp>
    </p:spTree>
    <p:extLst>
      <p:ext uri="{BB962C8B-B14F-4D97-AF65-F5344CB8AC3E}">
        <p14:creationId xmlns:p14="http://schemas.microsoft.com/office/powerpoint/2010/main" val="2649113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45026"/>
            <a:ext cx="8763000" cy="6355773"/>
          </a:xfrm>
        </p:spPr>
        <p:txBody>
          <a:bodyPr>
            <a:normAutofit/>
          </a:bodyPr>
          <a:lstStyle/>
          <a:p>
            <a:pPr algn="r" rtl="1"/>
            <a:r>
              <a:rPr lang="fa-IR" sz="2800" b="1" dirty="0" smtClean="0">
                <a:solidFill>
                  <a:schemeClr val="tx1"/>
                </a:solidFill>
              </a:rPr>
              <a:t>اهمیت وتاثیر کانالهای بازاریابی انتخابی برشرکت:</a:t>
            </a:r>
            <a:r>
              <a:rPr lang="fa-IR" sz="2400" dirty="0" smtClean="0">
                <a:solidFill>
                  <a:schemeClr val="tx1"/>
                </a:solidFill>
              </a:rPr>
              <a:t/>
            </a:r>
            <a:br>
              <a:rPr lang="fa-IR" sz="2400" dirty="0" smtClean="0">
                <a:solidFill>
                  <a:schemeClr val="tx1"/>
                </a:solidFill>
              </a:rPr>
            </a:br>
            <a:r>
              <a:rPr lang="fa-IR" sz="2400" dirty="0" smtClean="0">
                <a:solidFill>
                  <a:srgbClr val="FF0000"/>
                </a:solidFill>
              </a:rPr>
              <a:t>الف)</a:t>
            </a:r>
            <a:r>
              <a:rPr lang="fa-IR" sz="2400" b="1" dirty="0" smtClean="0">
                <a:solidFill>
                  <a:srgbClr val="FF0000"/>
                </a:solidFill>
              </a:rPr>
              <a:t>قیمت گذاری:بستگی به این دارد</a:t>
            </a:r>
            <a:r>
              <a:rPr lang="fa-IR" sz="2400" dirty="0" smtClean="0">
                <a:solidFill>
                  <a:schemeClr val="tx1"/>
                </a:solidFill>
              </a:rPr>
              <a:t/>
            </a:r>
            <a:br>
              <a:rPr lang="fa-IR" sz="2400" dirty="0" smtClean="0">
                <a:solidFill>
                  <a:schemeClr val="tx1"/>
                </a:solidFill>
              </a:rPr>
            </a:br>
            <a:r>
              <a:rPr lang="fa-IR" sz="2000" dirty="0" smtClean="0">
                <a:solidFill>
                  <a:schemeClr val="tx1"/>
                </a:solidFill>
              </a:rPr>
              <a:t>الف)آیا شرکت با زنجیره های کشوری ارائه کننده محصولات ارزان قیمت</a:t>
            </a:r>
            <a:r>
              <a:rPr lang="en-US" sz="2000" dirty="0" smtClean="0">
                <a:solidFill>
                  <a:schemeClr val="tx1"/>
                </a:solidFill>
              </a:rPr>
              <a:t> </a:t>
            </a:r>
            <a:r>
              <a:rPr lang="fa-IR" sz="2000" dirty="0" smtClean="0">
                <a:solidFill>
                  <a:schemeClr val="tx1"/>
                </a:solidFill>
              </a:rPr>
              <a:t>کار می کند.</a:t>
            </a:r>
            <a:br>
              <a:rPr lang="fa-IR" sz="2000" dirty="0" smtClean="0">
                <a:solidFill>
                  <a:schemeClr val="tx1"/>
                </a:solidFill>
              </a:rPr>
            </a:br>
            <a:r>
              <a:rPr lang="fa-IR" sz="2000" dirty="0" smtClean="0">
                <a:solidFill>
                  <a:schemeClr val="tx1"/>
                </a:solidFill>
              </a:rPr>
              <a:t>ب)فروشگاههای ارائه کننده محصولات ویژه وبا کیفیت را بکار میگیرد.</a:t>
            </a:r>
            <a:br>
              <a:rPr lang="fa-IR" sz="2000" dirty="0" smtClean="0">
                <a:solidFill>
                  <a:schemeClr val="tx1"/>
                </a:solidFill>
              </a:rPr>
            </a:br>
            <a:r>
              <a:rPr lang="fa-IR" sz="2000" dirty="0" smtClean="0">
                <a:solidFill>
                  <a:schemeClr val="tx1"/>
                </a:solidFill>
              </a:rPr>
              <a:t>ج)مستقیم از طریق وب</a:t>
            </a:r>
            <a:r>
              <a:rPr lang="fa-IR" sz="2000" dirty="0" smtClean="0">
                <a:solidFill>
                  <a:schemeClr val="tx1"/>
                </a:solidFill>
                <a:cs typeface="B Nazanin"/>
              </a:rPr>
              <a:t>‚</a:t>
            </a:r>
            <a:r>
              <a:rPr lang="en-US" sz="2000" dirty="0" smtClean="0">
                <a:solidFill>
                  <a:schemeClr val="tx1"/>
                </a:solidFill>
                <a:cs typeface="B Nazanin"/>
              </a:rPr>
              <a:t> </a:t>
            </a:r>
            <a:r>
              <a:rPr lang="fa-IR" sz="2000" dirty="0" smtClean="0">
                <a:solidFill>
                  <a:schemeClr val="tx1"/>
                </a:solidFill>
                <a:cs typeface="B Nazanin"/>
              </a:rPr>
              <a:t>محصولاتش را به مصرف کننده می فروشد.</a:t>
            </a:r>
            <a:r>
              <a:rPr lang="en-US" sz="2000" dirty="0" smtClean="0">
                <a:solidFill>
                  <a:schemeClr val="tx1"/>
                </a:solidFill>
                <a:cs typeface="B Nazanin"/>
              </a:rPr>
              <a:t/>
            </a:r>
            <a:br>
              <a:rPr lang="en-US" sz="2000" dirty="0" smtClean="0">
                <a:solidFill>
                  <a:schemeClr val="tx1"/>
                </a:solidFill>
                <a:cs typeface="B Nazanin"/>
              </a:rPr>
            </a:br>
            <a:r>
              <a:rPr lang="fa-IR" sz="2400" dirty="0" smtClean="0">
                <a:solidFill>
                  <a:srgbClr val="FF0000"/>
                </a:solidFill>
                <a:cs typeface="B Nazanin"/>
              </a:rPr>
              <a:t>ب)نیروی فروش ونحوه ارتباط با مشتری:بستگی به</a:t>
            </a:r>
            <a:br>
              <a:rPr lang="fa-IR" sz="2400" dirty="0" smtClean="0">
                <a:solidFill>
                  <a:srgbClr val="FF0000"/>
                </a:solidFill>
                <a:cs typeface="B Nazanin"/>
              </a:rPr>
            </a:br>
            <a:r>
              <a:rPr lang="fa-IR" sz="1800" dirty="0" smtClean="0">
                <a:solidFill>
                  <a:schemeClr val="tx1"/>
                </a:solidFill>
                <a:cs typeface="B Nazanin"/>
              </a:rPr>
              <a:t>میزان تشویق ‚ تعلیم ‚ انگیزه وپشتیبانی مورد نیاز شرکا(اعضای) کانال بازاریابی</a:t>
            </a:r>
            <a:br>
              <a:rPr lang="fa-IR" sz="1800" dirty="0" smtClean="0">
                <a:solidFill>
                  <a:schemeClr val="tx1"/>
                </a:solidFill>
                <a:cs typeface="B Nazanin"/>
              </a:rPr>
            </a:br>
            <a:r>
              <a:rPr lang="fa-IR" sz="1800" dirty="0" smtClean="0">
                <a:solidFill>
                  <a:schemeClr val="tx1"/>
                </a:solidFill>
                <a:cs typeface="B Nazanin"/>
              </a:rPr>
              <a:t>(شبکه های توزیع کالا) دارد.</a:t>
            </a:r>
            <a:br>
              <a:rPr lang="fa-IR" sz="1800" dirty="0" smtClean="0">
                <a:solidFill>
                  <a:schemeClr val="tx1"/>
                </a:solidFill>
                <a:cs typeface="B Nazanin"/>
              </a:rPr>
            </a:br>
            <a:r>
              <a:rPr lang="fa-IR" sz="2400" dirty="0" smtClean="0">
                <a:solidFill>
                  <a:srgbClr val="FF0000"/>
                </a:solidFill>
                <a:cs typeface="B Nazanin"/>
              </a:rPr>
              <a:t>ج)تولید محصولات جدید:بستگی به</a:t>
            </a:r>
            <a:r>
              <a:rPr lang="fa-IR" sz="2400" dirty="0" smtClean="0">
                <a:solidFill>
                  <a:schemeClr val="tx1"/>
                </a:solidFill>
                <a:cs typeface="B Nazanin"/>
              </a:rPr>
              <a:t/>
            </a:r>
            <a:br>
              <a:rPr lang="fa-IR" sz="2400" dirty="0" smtClean="0">
                <a:solidFill>
                  <a:schemeClr val="tx1"/>
                </a:solidFill>
                <a:cs typeface="B Nazanin"/>
              </a:rPr>
            </a:br>
            <a:r>
              <a:rPr lang="fa-IR" sz="1800" dirty="0" smtClean="0">
                <a:solidFill>
                  <a:schemeClr val="tx1"/>
                </a:solidFill>
                <a:cs typeface="B Nazanin"/>
              </a:rPr>
              <a:t>میزان تناسب آن محصول با قابلیت های اعضای کانال(شبکه توزیع)دارد</a:t>
            </a:r>
            <a:r>
              <a:rPr lang="fa-IR" sz="2400" dirty="0" smtClean="0">
                <a:solidFill>
                  <a:schemeClr val="tx1"/>
                </a:solidFill>
                <a:cs typeface="B Nazanin"/>
              </a:rPr>
              <a:t>.</a:t>
            </a:r>
            <a:br>
              <a:rPr lang="fa-IR" sz="2400" dirty="0" smtClean="0">
                <a:solidFill>
                  <a:schemeClr val="tx1"/>
                </a:solidFill>
                <a:cs typeface="B Nazanin"/>
              </a:rPr>
            </a:br>
            <a:r>
              <a:rPr lang="fa-IR" sz="2400" dirty="0" smtClean="0">
                <a:solidFill>
                  <a:srgbClr val="FF0000"/>
                </a:solidFill>
                <a:cs typeface="B Nazanin"/>
              </a:rPr>
              <a:t>د)دستیابی به مزیت رقابتی:بستگی به</a:t>
            </a:r>
            <a:r>
              <a:rPr lang="fa-IR" sz="2400" dirty="0" smtClean="0">
                <a:solidFill>
                  <a:schemeClr val="tx1"/>
                </a:solidFill>
                <a:cs typeface="B Nazanin"/>
              </a:rPr>
              <a:t/>
            </a:r>
            <a:br>
              <a:rPr lang="fa-IR" sz="2400" dirty="0" smtClean="0">
                <a:solidFill>
                  <a:schemeClr val="tx1"/>
                </a:solidFill>
                <a:cs typeface="B Nazanin"/>
              </a:rPr>
            </a:br>
            <a:r>
              <a:rPr lang="fa-IR" sz="1800" dirty="0" smtClean="0">
                <a:solidFill>
                  <a:schemeClr val="tx1"/>
                </a:solidFill>
                <a:cs typeface="B Nazanin"/>
              </a:rPr>
              <a:t>شیوه توزیع خلاقانه بکار گرفته شده توسط کانالهای بازاریابی(شبکه توزیع)دارد</a:t>
            </a:r>
            <a:r>
              <a:rPr lang="fa-IR" sz="2400" dirty="0" smtClean="0">
                <a:solidFill>
                  <a:schemeClr val="tx1"/>
                </a:solidFill>
                <a:cs typeface="B Nazanin"/>
              </a:rPr>
              <a:t>.</a:t>
            </a:r>
            <a:br>
              <a:rPr lang="fa-IR" sz="2400" dirty="0" smtClean="0">
                <a:solidFill>
                  <a:schemeClr val="tx1"/>
                </a:solidFill>
                <a:cs typeface="B Nazanin"/>
              </a:rPr>
            </a:br>
            <a:r>
              <a:rPr lang="fa-IR" sz="2400" dirty="0" smtClean="0">
                <a:solidFill>
                  <a:srgbClr val="FF0000"/>
                </a:solidFill>
                <a:cs typeface="B Nazanin"/>
              </a:rPr>
              <a:t>ه)تعهدات بلند مدت شرکت نسبت به اعضای شبکه توزیع(کانال بازاریابی).</a:t>
            </a:r>
            <a:endParaRPr lang="en-US" sz="2400" dirty="0">
              <a:solidFill>
                <a:srgbClr val="FF0000"/>
              </a:solidFill>
            </a:endParaRPr>
          </a:p>
        </p:txBody>
      </p:sp>
      <p:cxnSp>
        <p:nvCxnSpPr>
          <p:cNvPr id="5" name="Straight Arrow Connector 4"/>
          <p:cNvCxnSpPr/>
          <p:nvPr/>
        </p:nvCxnSpPr>
        <p:spPr>
          <a:xfrm>
            <a:off x="4876800" y="4191000"/>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9769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7926" y="228600"/>
            <a:ext cx="8229600" cy="6629400"/>
          </a:xfrm>
        </p:spPr>
        <p:txBody>
          <a:bodyPr>
            <a:normAutofit/>
          </a:bodyPr>
          <a:lstStyle/>
          <a:p>
            <a:pPr marL="0" indent="0" algn="r">
              <a:buNone/>
            </a:pPr>
            <a:r>
              <a:rPr lang="fa-IR" sz="2800" b="1" dirty="0" smtClean="0">
                <a:solidFill>
                  <a:schemeClr val="tx1"/>
                </a:solidFill>
              </a:rPr>
              <a:t>بکارگیری واسطه وکانالهای توزیع چگونه باعث سود بیشتر می شود</a:t>
            </a:r>
          </a:p>
          <a:p>
            <a:pPr marL="0" indent="0" algn="r">
              <a:buNone/>
            </a:pPr>
            <a:r>
              <a:rPr lang="fa-IR" dirty="0" smtClean="0">
                <a:solidFill>
                  <a:schemeClr val="tx1"/>
                </a:solidFill>
              </a:rPr>
              <a:t>1)واسطه هامیزان کار ومسیرهای ارتباطی را کاهش می دهند</a:t>
            </a:r>
          </a:p>
          <a:p>
            <a:pPr marL="0" indent="0" algn="r">
              <a:buNone/>
            </a:pPr>
            <a:endParaRPr lang="fa-IR" dirty="0">
              <a:solidFill>
                <a:schemeClr val="tx1"/>
              </a:solidFill>
            </a:endParaRPr>
          </a:p>
          <a:p>
            <a:pPr marL="0" indent="0" algn="r">
              <a:buNone/>
            </a:pPr>
            <a:r>
              <a:rPr lang="fa-IR" dirty="0" smtClean="0">
                <a:solidFill>
                  <a:schemeClr val="tx1"/>
                </a:solidFill>
              </a:rPr>
              <a:t>تعداد ارتباط ها بدون </a:t>
            </a:r>
          </a:p>
          <a:p>
            <a:pPr marL="0" indent="0" algn="r">
              <a:buNone/>
            </a:pPr>
            <a:r>
              <a:rPr lang="fa-IR" dirty="0" smtClean="0">
                <a:solidFill>
                  <a:schemeClr val="tx1"/>
                </a:solidFill>
              </a:rPr>
              <a:t>توزیع کننده</a:t>
            </a:r>
          </a:p>
          <a:p>
            <a:pPr marL="0" indent="0" algn="r">
              <a:buNone/>
            </a:pPr>
            <a:endParaRPr lang="fa-IR" dirty="0">
              <a:solidFill>
                <a:schemeClr val="tx1"/>
              </a:solidFill>
            </a:endParaRPr>
          </a:p>
          <a:p>
            <a:pPr marL="0" indent="0" algn="r">
              <a:buNone/>
            </a:pPr>
            <a:endParaRPr lang="fa-IR" dirty="0" smtClean="0">
              <a:solidFill>
                <a:schemeClr val="tx1"/>
              </a:solidFill>
            </a:endParaRPr>
          </a:p>
          <a:p>
            <a:pPr marL="0" indent="0" algn="r">
              <a:buNone/>
            </a:pPr>
            <a:endParaRPr lang="fa-IR" dirty="0">
              <a:solidFill>
                <a:schemeClr val="tx1"/>
              </a:solidFill>
            </a:endParaRPr>
          </a:p>
          <a:p>
            <a:pPr marL="0" indent="0" algn="r">
              <a:buNone/>
            </a:pPr>
            <a:endParaRPr lang="fa-IR" dirty="0" smtClean="0">
              <a:solidFill>
                <a:schemeClr val="tx1"/>
              </a:solidFill>
            </a:endParaRPr>
          </a:p>
          <a:p>
            <a:pPr marL="0" indent="0" algn="r">
              <a:buNone/>
            </a:pPr>
            <a:r>
              <a:rPr lang="fa-IR" dirty="0" smtClean="0">
                <a:solidFill>
                  <a:schemeClr val="tx1"/>
                </a:solidFill>
              </a:rPr>
              <a:t>تعداد ارتباط ها با</a:t>
            </a:r>
          </a:p>
          <a:p>
            <a:pPr marL="0" indent="0" algn="r">
              <a:buNone/>
            </a:pPr>
            <a:r>
              <a:rPr lang="fa-IR" dirty="0" smtClean="0">
                <a:solidFill>
                  <a:schemeClr val="tx1"/>
                </a:solidFill>
              </a:rPr>
              <a:t>توزیع کننده</a:t>
            </a:r>
            <a:endParaRPr lang="fa-IR" dirty="0">
              <a:solidFill>
                <a:schemeClr val="tx1"/>
              </a:solidFill>
            </a:endParaRPr>
          </a:p>
          <a:p>
            <a:pPr marL="0" indent="0" algn="r">
              <a:buNone/>
            </a:pPr>
            <a:endParaRPr lang="fa-IR" dirty="0" smtClean="0">
              <a:solidFill>
                <a:schemeClr val="tx1"/>
              </a:solidFill>
            </a:endParaRPr>
          </a:p>
          <a:p>
            <a:pPr marL="0" indent="0" algn="r">
              <a:buNone/>
            </a:pPr>
            <a:endParaRPr lang="fa-IR" dirty="0" smtClean="0">
              <a:solidFill>
                <a:schemeClr val="tx1"/>
              </a:solidFill>
            </a:endParaRPr>
          </a:p>
          <a:p>
            <a:pPr marL="0" indent="0" algn="r">
              <a:buNone/>
            </a:pPr>
            <a:endParaRPr lang="fa-IR" dirty="0"/>
          </a:p>
          <a:p>
            <a:pPr marL="0" indent="0" algn="r">
              <a:buNone/>
            </a:pPr>
            <a:endParaRPr lang="fa-IR" dirty="0" smtClean="0"/>
          </a:p>
          <a:p>
            <a:pPr marL="0" indent="0" algn="r">
              <a:buNone/>
            </a:pPr>
            <a:endParaRPr lang="fa-IR" dirty="0"/>
          </a:p>
          <a:p>
            <a:pPr marL="0" indent="0" algn="r">
              <a:buNone/>
            </a:pPr>
            <a:endParaRPr lang="fa-IR" dirty="0" smtClean="0"/>
          </a:p>
          <a:p>
            <a:pPr marL="0" indent="0" algn="r">
              <a:buNone/>
            </a:pPr>
            <a:endParaRPr lang="fa-IR" dirty="0"/>
          </a:p>
          <a:p>
            <a:pPr marL="0" indent="0" algn="r">
              <a:buNone/>
            </a:pPr>
            <a:endParaRPr lang="fa-IR" dirty="0" smtClean="0"/>
          </a:p>
          <a:p>
            <a:pPr marL="0" indent="0" algn="r">
              <a:buNone/>
            </a:pPr>
            <a:endParaRPr lang="fa-IR" dirty="0"/>
          </a:p>
        </p:txBody>
      </p:sp>
      <p:sp>
        <p:nvSpPr>
          <p:cNvPr id="4" name="Rounded Rectangle 3"/>
          <p:cNvSpPr/>
          <p:nvPr/>
        </p:nvSpPr>
        <p:spPr>
          <a:xfrm>
            <a:off x="1563828" y="1454728"/>
            <a:ext cx="1220935" cy="450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تولید کننده</a:t>
            </a:r>
            <a:endParaRPr lang="en-US" dirty="0"/>
          </a:p>
        </p:txBody>
      </p:sp>
      <p:sp>
        <p:nvSpPr>
          <p:cNvPr id="6" name="Rectangle 5"/>
          <p:cNvSpPr/>
          <p:nvPr/>
        </p:nvSpPr>
        <p:spPr>
          <a:xfrm>
            <a:off x="4419600" y="1454728"/>
            <a:ext cx="990600" cy="4502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مشتری</a:t>
            </a:r>
            <a:endParaRPr lang="en-US" dirty="0"/>
          </a:p>
        </p:txBody>
      </p:sp>
      <p:sp>
        <p:nvSpPr>
          <p:cNvPr id="7" name="Rectangle 6"/>
          <p:cNvSpPr/>
          <p:nvPr/>
        </p:nvSpPr>
        <p:spPr>
          <a:xfrm>
            <a:off x="1552574" y="2154382"/>
            <a:ext cx="1155121" cy="4554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تولید کننده</a:t>
            </a:r>
            <a:endParaRPr lang="en-US" dirty="0"/>
          </a:p>
        </p:txBody>
      </p:sp>
      <p:sp>
        <p:nvSpPr>
          <p:cNvPr id="8" name="Rectangle 7"/>
          <p:cNvSpPr/>
          <p:nvPr/>
        </p:nvSpPr>
        <p:spPr>
          <a:xfrm>
            <a:off x="1636568" y="2905558"/>
            <a:ext cx="1071127" cy="3874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تولید کننده</a:t>
            </a:r>
            <a:endParaRPr lang="en-US" dirty="0"/>
          </a:p>
        </p:txBody>
      </p:sp>
      <p:sp>
        <p:nvSpPr>
          <p:cNvPr id="9" name="Rectangle 8"/>
          <p:cNvSpPr/>
          <p:nvPr/>
        </p:nvSpPr>
        <p:spPr>
          <a:xfrm>
            <a:off x="4442978" y="2154382"/>
            <a:ext cx="952500" cy="4554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مشتری</a:t>
            </a:r>
            <a:endParaRPr lang="en-US" dirty="0"/>
          </a:p>
        </p:txBody>
      </p:sp>
      <p:sp>
        <p:nvSpPr>
          <p:cNvPr id="10" name="Rectangle 9"/>
          <p:cNvSpPr/>
          <p:nvPr/>
        </p:nvSpPr>
        <p:spPr>
          <a:xfrm>
            <a:off x="4502726" y="2890404"/>
            <a:ext cx="892752" cy="4026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t>مشتری</a:t>
            </a:r>
            <a:endParaRPr lang="en-US" b="1" dirty="0"/>
          </a:p>
        </p:txBody>
      </p:sp>
      <p:cxnSp>
        <p:nvCxnSpPr>
          <p:cNvPr id="12" name="Straight Arrow Connector 11"/>
          <p:cNvCxnSpPr/>
          <p:nvPr/>
        </p:nvCxnSpPr>
        <p:spPr>
          <a:xfrm>
            <a:off x="3228108" y="1704110"/>
            <a:ext cx="163483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791690" y="1749828"/>
            <a:ext cx="1618039" cy="612372"/>
          </a:xfrm>
          <a:prstGeom prst="straightConnector1">
            <a:avLst/>
          </a:prstGeom>
          <a:ln>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4" idx="3"/>
            <a:endCxn id="10" idx="1"/>
          </p:cNvCxnSpPr>
          <p:nvPr/>
        </p:nvCxnSpPr>
        <p:spPr>
          <a:xfrm>
            <a:off x="2784763" y="1679864"/>
            <a:ext cx="1717963" cy="1411864"/>
          </a:xfrm>
          <a:prstGeom prst="straightConnector1">
            <a:avLst/>
          </a:prstGeom>
          <a:ln>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429000" y="1704109"/>
            <a:ext cx="616527" cy="4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7" idx="3"/>
          </p:cNvCxnSpPr>
          <p:nvPr/>
        </p:nvCxnSpPr>
        <p:spPr>
          <a:xfrm flipV="1">
            <a:off x="2707695" y="1586346"/>
            <a:ext cx="1715888" cy="79577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9" idx="1"/>
          </p:cNvCxnSpPr>
          <p:nvPr/>
        </p:nvCxnSpPr>
        <p:spPr>
          <a:xfrm flipV="1">
            <a:off x="2770041" y="2382116"/>
            <a:ext cx="1672937" cy="86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754454" y="2320744"/>
            <a:ext cx="1704110" cy="8001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2747353" y="1726968"/>
            <a:ext cx="1615096" cy="13723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2734970" y="2362200"/>
            <a:ext cx="1735283" cy="71718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2759216" y="3099305"/>
            <a:ext cx="1711037"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2835416" y="1679864"/>
            <a:ext cx="1634837" cy="0"/>
          </a:xfrm>
          <a:prstGeom prst="straightConnector1">
            <a:avLst/>
          </a:prstGeom>
          <a:ln>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2" name="Rounded Rectangle 41"/>
          <p:cNvSpPr/>
          <p:nvPr/>
        </p:nvSpPr>
        <p:spPr>
          <a:xfrm>
            <a:off x="1563828" y="3657600"/>
            <a:ext cx="1220934" cy="5264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تولید کننده</a:t>
            </a:r>
            <a:endParaRPr lang="en-US" dirty="0"/>
          </a:p>
        </p:txBody>
      </p:sp>
      <p:sp>
        <p:nvSpPr>
          <p:cNvPr id="43" name="Rectangle 42"/>
          <p:cNvSpPr/>
          <p:nvPr/>
        </p:nvSpPr>
        <p:spPr>
          <a:xfrm>
            <a:off x="4502726" y="3699163"/>
            <a:ext cx="892752" cy="4849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مشتری</a:t>
            </a:r>
            <a:endParaRPr lang="en-US" dirty="0"/>
          </a:p>
        </p:txBody>
      </p:sp>
      <p:sp>
        <p:nvSpPr>
          <p:cNvPr id="44" name="Rectangle 43"/>
          <p:cNvSpPr/>
          <p:nvPr/>
        </p:nvSpPr>
        <p:spPr>
          <a:xfrm>
            <a:off x="1563828" y="4549486"/>
            <a:ext cx="1155121" cy="4684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تولید کننده</a:t>
            </a:r>
            <a:endParaRPr lang="en-US" dirty="0"/>
          </a:p>
        </p:txBody>
      </p:sp>
      <p:sp>
        <p:nvSpPr>
          <p:cNvPr id="45" name="Rectangle 44"/>
          <p:cNvSpPr/>
          <p:nvPr/>
        </p:nvSpPr>
        <p:spPr>
          <a:xfrm>
            <a:off x="1552574" y="5382491"/>
            <a:ext cx="1205347" cy="4849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تولید کننده</a:t>
            </a:r>
            <a:endParaRPr lang="en-US" dirty="0"/>
          </a:p>
        </p:txBody>
      </p:sp>
      <p:sp>
        <p:nvSpPr>
          <p:cNvPr id="46" name="Rectangle 45"/>
          <p:cNvSpPr/>
          <p:nvPr/>
        </p:nvSpPr>
        <p:spPr>
          <a:xfrm>
            <a:off x="4521776" y="4549486"/>
            <a:ext cx="952500" cy="403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مشتری</a:t>
            </a:r>
            <a:endParaRPr lang="en-US" dirty="0"/>
          </a:p>
        </p:txBody>
      </p:sp>
      <p:sp>
        <p:nvSpPr>
          <p:cNvPr id="47" name="Rectangle 46"/>
          <p:cNvSpPr/>
          <p:nvPr/>
        </p:nvSpPr>
        <p:spPr>
          <a:xfrm>
            <a:off x="4606635" y="5375564"/>
            <a:ext cx="914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t>مشتری</a:t>
            </a:r>
            <a:endParaRPr lang="en-US" b="1" dirty="0"/>
          </a:p>
        </p:txBody>
      </p:sp>
      <p:sp>
        <p:nvSpPr>
          <p:cNvPr id="59" name="Oval 58"/>
          <p:cNvSpPr/>
          <p:nvPr/>
        </p:nvSpPr>
        <p:spPr>
          <a:xfrm>
            <a:off x="3262744" y="4625686"/>
            <a:ext cx="914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توزیع کننده</a:t>
            </a:r>
            <a:endParaRPr lang="en-US" dirty="0"/>
          </a:p>
        </p:txBody>
      </p:sp>
      <p:cxnSp>
        <p:nvCxnSpPr>
          <p:cNvPr id="61" name="Straight Arrow Connector 60"/>
          <p:cNvCxnSpPr>
            <a:stCxn id="42" idx="3"/>
            <a:endCxn id="59" idx="2"/>
          </p:cNvCxnSpPr>
          <p:nvPr/>
        </p:nvCxnSpPr>
        <p:spPr>
          <a:xfrm>
            <a:off x="2784762" y="3920836"/>
            <a:ext cx="477982" cy="9715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44" idx="3"/>
          </p:cNvCxnSpPr>
          <p:nvPr/>
        </p:nvCxnSpPr>
        <p:spPr>
          <a:xfrm>
            <a:off x="2718949" y="4783715"/>
            <a:ext cx="509159" cy="1086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45" idx="3"/>
            <a:endCxn id="59" idx="2"/>
          </p:cNvCxnSpPr>
          <p:nvPr/>
        </p:nvCxnSpPr>
        <p:spPr>
          <a:xfrm flipV="1">
            <a:off x="2757921" y="4892386"/>
            <a:ext cx="504823" cy="7325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59" idx="6"/>
            <a:endCxn id="43" idx="1"/>
          </p:cNvCxnSpPr>
          <p:nvPr/>
        </p:nvCxnSpPr>
        <p:spPr>
          <a:xfrm flipV="1">
            <a:off x="4177144" y="3941618"/>
            <a:ext cx="325582" cy="9507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59" idx="6"/>
            <a:endCxn id="46" idx="1"/>
          </p:cNvCxnSpPr>
          <p:nvPr/>
        </p:nvCxnSpPr>
        <p:spPr>
          <a:xfrm flipV="1">
            <a:off x="4177144" y="4751243"/>
            <a:ext cx="344632" cy="1411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59" idx="6"/>
            <a:endCxn id="47" idx="1"/>
          </p:cNvCxnSpPr>
          <p:nvPr/>
        </p:nvCxnSpPr>
        <p:spPr>
          <a:xfrm>
            <a:off x="4177144" y="4892386"/>
            <a:ext cx="429491" cy="78797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58698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077200" cy="6629400"/>
          </a:xfrm>
        </p:spPr>
        <p:txBody>
          <a:bodyPr>
            <a:normAutofit/>
          </a:bodyPr>
          <a:lstStyle/>
          <a:p>
            <a:pPr marL="0" indent="0" algn="r">
              <a:buNone/>
            </a:pPr>
            <a:endParaRPr lang="fa-IR" sz="2600" dirty="0"/>
          </a:p>
          <a:p>
            <a:pPr marL="0" indent="0" algn="just">
              <a:buNone/>
            </a:pPr>
            <a:r>
              <a:rPr lang="fa-IR" sz="2600" dirty="0"/>
              <a:t>2</a:t>
            </a:r>
            <a:r>
              <a:rPr lang="fa-IR" sz="3200" dirty="0" smtClean="0"/>
              <a:t>)تولید کننده هاچینش های محدودی از محصولات رادر تعداد انبوه می سازند ولی مصرف کنندگان خواهان چینش هایی متنوع از محصولات درتعداد محدود هستند.اعضای کانال بازاریابی تعدادی انبوه از محصولات را از چندین تولید کننده خریداری می کنند و با کاهش تعداد </a:t>
            </a:r>
            <a:r>
              <a:rPr lang="fa-IR" sz="3200" dirty="0" smtClean="0">
                <a:latin typeface="Calibri"/>
              </a:rPr>
              <a:t>ʻ آنها را در قالب چینش های متنوع و مطلوب مصرف کننده عرضه می نمایند .</a:t>
            </a:r>
            <a:r>
              <a:rPr lang="fa-IR" sz="3200" dirty="0" smtClean="0"/>
              <a:t>(بنابراین واسطه ها نقشی مهم درایجاد تناسب  میان عرضه وتقاضا دارند)</a:t>
            </a:r>
          </a:p>
          <a:p>
            <a:pPr marL="0" indent="0" algn="r">
              <a:buNone/>
            </a:pPr>
            <a:endParaRPr lang="fa-IR" sz="3200" dirty="0"/>
          </a:p>
        </p:txBody>
      </p:sp>
    </p:spTree>
    <p:extLst>
      <p:ext uri="{BB962C8B-B14F-4D97-AF65-F5344CB8AC3E}">
        <p14:creationId xmlns:p14="http://schemas.microsoft.com/office/powerpoint/2010/main" val="1247007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304800"/>
            <a:ext cx="7408333" cy="5821363"/>
          </a:xfrm>
        </p:spPr>
        <p:txBody>
          <a:bodyPr>
            <a:normAutofit fontScale="92500" lnSpcReduction="10000"/>
          </a:bodyPr>
          <a:lstStyle/>
          <a:p>
            <a:pPr marL="0" indent="0" algn="r">
              <a:buNone/>
            </a:pPr>
            <a:r>
              <a:rPr lang="fa-IR" sz="3000" b="1" dirty="0"/>
              <a:t>وظایف کانال های بازاریابی</a:t>
            </a:r>
          </a:p>
          <a:p>
            <a:pPr marL="0" indent="0" algn="just">
              <a:buNone/>
            </a:pPr>
            <a:r>
              <a:rPr lang="fa-IR" dirty="0">
                <a:solidFill>
                  <a:schemeClr val="accent2"/>
                </a:solidFill>
              </a:rPr>
              <a:t>اطلاعات</a:t>
            </a:r>
            <a:r>
              <a:rPr lang="fa-IR" dirty="0" smtClean="0">
                <a:solidFill>
                  <a:schemeClr val="accent2"/>
                </a:solidFill>
              </a:rPr>
              <a:t>: </a:t>
            </a:r>
            <a:r>
              <a:rPr lang="fa-IR" dirty="0" smtClean="0"/>
              <a:t>جمع </a:t>
            </a:r>
            <a:r>
              <a:rPr lang="fa-IR" dirty="0"/>
              <a:t>آوری وتوزیع اطلاعات مرتبط باپژوهش های بازاریابی واطلاعات پیرامون عوامل ونیروهای حاضر در محیط بازاریابی که برای برنامه ریزی وتسهیل مبادلات مورد نیاز هستند.</a:t>
            </a:r>
          </a:p>
          <a:p>
            <a:pPr marL="0" indent="0" algn="just">
              <a:buNone/>
            </a:pPr>
            <a:r>
              <a:rPr lang="fa-IR" dirty="0"/>
              <a:t> </a:t>
            </a:r>
            <a:r>
              <a:rPr lang="fa-IR" dirty="0">
                <a:solidFill>
                  <a:schemeClr val="accent2"/>
                </a:solidFill>
              </a:rPr>
              <a:t>ترویج</a:t>
            </a:r>
            <a:r>
              <a:rPr lang="fa-IR" dirty="0" smtClean="0">
                <a:solidFill>
                  <a:schemeClr val="accent2"/>
                </a:solidFill>
              </a:rPr>
              <a:t>: </a:t>
            </a:r>
            <a:r>
              <a:rPr lang="fa-IR" dirty="0" smtClean="0"/>
              <a:t>ایجاد </a:t>
            </a:r>
            <a:r>
              <a:rPr lang="fa-IR" dirty="0"/>
              <a:t>وگسترش ارتباطاتی مجاب گربه منظورارائه </a:t>
            </a:r>
            <a:r>
              <a:rPr lang="fa-IR" dirty="0" smtClean="0"/>
              <a:t>یک محصول</a:t>
            </a:r>
            <a:endParaRPr lang="fa-IR" dirty="0"/>
          </a:p>
          <a:p>
            <a:pPr marL="0" indent="0" algn="just">
              <a:buNone/>
            </a:pPr>
            <a:r>
              <a:rPr lang="fa-IR" dirty="0"/>
              <a:t>  </a:t>
            </a:r>
            <a:r>
              <a:rPr lang="fa-IR" dirty="0">
                <a:solidFill>
                  <a:schemeClr val="accent2"/>
                </a:solidFill>
              </a:rPr>
              <a:t>تماس</a:t>
            </a:r>
            <a:r>
              <a:rPr lang="fa-IR" dirty="0" smtClean="0">
                <a:solidFill>
                  <a:schemeClr val="accent2"/>
                </a:solidFill>
              </a:rPr>
              <a:t>: </a:t>
            </a:r>
            <a:r>
              <a:rPr lang="fa-IR" dirty="0" smtClean="0"/>
              <a:t>یافتن </a:t>
            </a:r>
            <a:r>
              <a:rPr lang="fa-IR" dirty="0"/>
              <a:t>وبرقراری ارتباط باخریداران بالقوه آینده</a:t>
            </a:r>
          </a:p>
          <a:p>
            <a:pPr marL="0" indent="0" algn="just">
              <a:buNone/>
            </a:pPr>
            <a:r>
              <a:rPr lang="fa-IR" dirty="0">
                <a:solidFill>
                  <a:schemeClr val="accent2"/>
                </a:solidFill>
              </a:rPr>
              <a:t>مطابقت سازی</a:t>
            </a:r>
            <a:r>
              <a:rPr lang="fa-IR" dirty="0" smtClean="0">
                <a:solidFill>
                  <a:schemeClr val="accent2"/>
                </a:solidFill>
              </a:rPr>
              <a:t>: </a:t>
            </a:r>
            <a:r>
              <a:rPr lang="fa-IR" dirty="0" smtClean="0"/>
              <a:t>شکل</a:t>
            </a:r>
            <a:r>
              <a:rPr lang="fa-IR" dirty="0" smtClean="0">
                <a:solidFill>
                  <a:schemeClr val="accent2"/>
                </a:solidFill>
              </a:rPr>
              <a:t> </a:t>
            </a:r>
            <a:r>
              <a:rPr lang="fa-IR" dirty="0"/>
              <a:t>دهی وتطبیق آنچه به بازار عرضه می شود با نیازهای خریداران(از جمله ساخت.رتبه بندی.مونتاژ وبسته بندی)</a:t>
            </a:r>
          </a:p>
          <a:p>
            <a:pPr marL="0" indent="0" algn="r">
              <a:buNone/>
            </a:pPr>
            <a:r>
              <a:rPr lang="fa-IR" dirty="0">
                <a:solidFill>
                  <a:schemeClr val="accent2"/>
                </a:solidFill>
              </a:rPr>
              <a:t>مذاکره</a:t>
            </a:r>
            <a:r>
              <a:rPr lang="fa-IR" dirty="0" smtClean="0">
                <a:solidFill>
                  <a:schemeClr val="accent2"/>
                </a:solidFill>
              </a:rPr>
              <a:t>: </a:t>
            </a:r>
            <a:r>
              <a:rPr lang="fa-IR" dirty="0" smtClean="0"/>
              <a:t>رسیدن </a:t>
            </a:r>
            <a:r>
              <a:rPr lang="fa-IR" dirty="0"/>
              <a:t>به توافق برروی قیمت و سایر شرایط باخریدار</a:t>
            </a:r>
          </a:p>
          <a:p>
            <a:pPr marL="0" indent="0" algn="r">
              <a:buNone/>
            </a:pPr>
            <a:r>
              <a:rPr lang="fa-IR" b="1" dirty="0"/>
              <a:t>ومواردی از وظایف که به تحقق معاملات تکمیل شده کمک می کنند</a:t>
            </a:r>
            <a:r>
              <a:rPr lang="fa-IR" dirty="0"/>
              <a:t>:</a:t>
            </a:r>
          </a:p>
          <a:p>
            <a:pPr marL="0" indent="0" algn="r">
              <a:buNone/>
            </a:pPr>
            <a:r>
              <a:rPr lang="fa-IR" dirty="0">
                <a:solidFill>
                  <a:schemeClr val="accent2"/>
                </a:solidFill>
              </a:rPr>
              <a:t>توزیع فیزیکی</a:t>
            </a:r>
            <a:r>
              <a:rPr lang="fa-IR" dirty="0" smtClean="0">
                <a:solidFill>
                  <a:schemeClr val="accent2"/>
                </a:solidFill>
              </a:rPr>
              <a:t>: </a:t>
            </a:r>
            <a:r>
              <a:rPr lang="fa-IR" dirty="0" smtClean="0"/>
              <a:t>حمل </a:t>
            </a:r>
            <a:r>
              <a:rPr lang="fa-IR" dirty="0"/>
              <a:t>وذخیره کالاها</a:t>
            </a:r>
          </a:p>
          <a:p>
            <a:pPr marL="0" indent="0" algn="r">
              <a:buNone/>
            </a:pPr>
            <a:r>
              <a:rPr lang="fa-IR" dirty="0">
                <a:solidFill>
                  <a:schemeClr val="accent2"/>
                </a:solidFill>
              </a:rPr>
              <a:t>تامین مالی</a:t>
            </a:r>
            <a:r>
              <a:rPr lang="fa-IR" dirty="0" smtClean="0">
                <a:solidFill>
                  <a:schemeClr val="accent2"/>
                </a:solidFill>
              </a:rPr>
              <a:t>: </a:t>
            </a:r>
            <a:r>
              <a:rPr lang="fa-IR" dirty="0" smtClean="0"/>
              <a:t>استفاده </a:t>
            </a:r>
            <a:r>
              <a:rPr lang="fa-IR" dirty="0"/>
              <a:t>ازپشتوانه های مالی به منظورپوشش هزینه های کار کانال </a:t>
            </a:r>
          </a:p>
          <a:p>
            <a:pPr marL="0" indent="0" algn="r">
              <a:buNone/>
            </a:pPr>
            <a:r>
              <a:rPr lang="fa-IR" dirty="0">
                <a:solidFill>
                  <a:schemeClr val="accent2"/>
                </a:solidFill>
              </a:rPr>
              <a:t>ریسک پذیری</a:t>
            </a:r>
            <a:r>
              <a:rPr lang="fa-IR" dirty="0" smtClean="0">
                <a:solidFill>
                  <a:schemeClr val="accent2"/>
                </a:solidFill>
              </a:rPr>
              <a:t>: </a:t>
            </a:r>
            <a:r>
              <a:rPr lang="fa-IR" dirty="0" smtClean="0"/>
              <a:t>برعهده </a:t>
            </a:r>
            <a:r>
              <a:rPr lang="fa-IR" dirty="0"/>
              <a:t>گرفتن خطرات انجام کار کانال</a:t>
            </a:r>
            <a:endParaRPr lang="en-US" dirty="0"/>
          </a:p>
          <a:p>
            <a:endParaRPr lang="en-US" dirty="0"/>
          </a:p>
        </p:txBody>
      </p:sp>
    </p:spTree>
    <p:extLst>
      <p:ext uri="{BB962C8B-B14F-4D97-AF65-F5344CB8AC3E}">
        <p14:creationId xmlns:p14="http://schemas.microsoft.com/office/powerpoint/2010/main" val="6809216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077200" cy="6278563"/>
          </a:xfrm>
        </p:spPr>
        <p:txBody>
          <a:bodyPr>
            <a:normAutofit/>
          </a:bodyPr>
          <a:lstStyle/>
          <a:p>
            <a:pPr marL="0" indent="0" algn="just" rtl="1">
              <a:buNone/>
            </a:pPr>
            <a:r>
              <a:rPr lang="fa-IR" sz="2800" b="1" dirty="0" smtClean="0"/>
              <a:t>چه عواملی باعث کنترل کم وپیچیدگی زیاد در کانال های بازاریابی می گردند:</a:t>
            </a:r>
            <a:endParaRPr lang="en-US" sz="2800" b="1" dirty="0" smtClean="0"/>
          </a:p>
          <a:p>
            <a:pPr marL="0" indent="0" algn="r" rtl="1">
              <a:buNone/>
            </a:pPr>
            <a:endParaRPr lang="fa-IR" sz="2800" b="1" dirty="0" smtClean="0"/>
          </a:p>
          <a:p>
            <a:pPr marL="0" indent="0" algn="r" rtl="1">
              <a:buNone/>
            </a:pPr>
            <a:r>
              <a:rPr lang="fa-IR" sz="2800" dirty="0" smtClean="0"/>
              <a:t>1)تعداد زیاد رده ها یا لایه های توزیع</a:t>
            </a:r>
            <a:endParaRPr lang="en-US" sz="2800" dirty="0" smtClean="0"/>
          </a:p>
          <a:p>
            <a:pPr marL="0" indent="0" algn="r" rtl="1">
              <a:buNone/>
            </a:pPr>
            <a:endParaRPr lang="fa-IR" sz="2800" dirty="0" smtClean="0"/>
          </a:p>
          <a:p>
            <a:pPr marL="0" indent="0" algn="just" rtl="1">
              <a:buNone/>
            </a:pPr>
            <a:r>
              <a:rPr lang="fa-IR" sz="2800" dirty="0" smtClean="0"/>
              <a:t>2)جریان های ارتباطی زیاد مابین لایه هامانند جریانهای فیزیکی محصول-جریان پرداخت مالی-جریان مالکیت-جریان اطلاعات و....این جریان ها می توانند حتی کانالی که دارای یک  یا چند رده هست را بسیار پیچیده سازند.</a:t>
            </a:r>
          </a:p>
          <a:p>
            <a:pPr marL="0" indent="0" algn="r" rtl="1">
              <a:buNone/>
            </a:pPr>
            <a:endParaRPr lang="fa-IR" dirty="0"/>
          </a:p>
          <a:p>
            <a:pPr algn="r" rtl="1"/>
            <a:endParaRPr lang="en-US" dirty="0"/>
          </a:p>
        </p:txBody>
      </p:sp>
    </p:spTree>
    <p:extLst>
      <p:ext uri="{BB962C8B-B14F-4D97-AF65-F5344CB8AC3E}">
        <p14:creationId xmlns:p14="http://schemas.microsoft.com/office/powerpoint/2010/main" val="37104221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2389</TotalTime>
  <Words>3659</Words>
  <Application>Microsoft Office PowerPoint</Application>
  <PresentationFormat>On-screen Show (4:3)</PresentationFormat>
  <Paragraphs>295</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Concourse</vt:lpstr>
      <vt:lpstr>PowerPoint Presentation</vt:lpstr>
      <vt:lpstr>   </vt:lpstr>
      <vt:lpstr>خلاصه اهداف فصل</vt:lpstr>
      <vt:lpstr>کانال بازاریابی(کانال توزیع)</vt:lpstr>
      <vt:lpstr>اهمیت وتاثیر کانالهای بازاریابی انتخابی برشرکت: الف)قیمت گذاری:بستگی به این دارد الف)آیا شرکت با زنجیره های کشوری ارائه کننده محصولات ارزان قیمت کار می کند. ب)فروشگاههای ارائه کننده محصولات ویژه وبا کیفیت را بکار میگیرد. ج)مستقیم از طریق وب‚ محصولاتش را به مصرف کننده می فروشد. ب)نیروی فروش ونحوه ارتباط با مشتری:بستگی به میزان تشویق ‚ تعلیم ‚ انگیزه وپشتیبانی مورد نیاز شرکا(اعضای) کانال بازاریابی (شبکه های توزیع کالا) دارد. ج)تولید محصولات جدید:بستگی به میزان تناسب آن محصول با قابلیت های اعضای کانال(شبکه توزیع)دارد. د)دستیابی به مزیت رقابتی:بستگی به شیوه توزیع خلاقانه بکار گرفته شده توسط کانالهای بازاریابی(شبکه توزیع)دارد. ه)تعهدات بلند مدت شرکت نسبت به اعضای شبکه توزیع(کانال بازاریابی).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کانال بازاریابی(کانال توضیع) مجموعه ای ازسازمانهای وابسته به یکدیگر که در عرضه یک محصول یا خدمت برای استفاده یا مصرف توسط مصرف کننده یاکاربر تجاری به شرکت کمک می کنند</dc:title>
  <dc:creator>Jafari, Mohsen</dc:creator>
  <cp:lastModifiedBy>user</cp:lastModifiedBy>
  <cp:revision>166</cp:revision>
  <dcterms:created xsi:type="dcterms:W3CDTF">2006-08-16T00:00:00Z</dcterms:created>
  <dcterms:modified xsi:type="dcterms:W3CDTF">2015-05-12T15:02:57Z</dcterms:modified>
</cp:coreProperties>
</file>