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84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9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66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6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75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8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7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5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4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806B5-E873-4A2C-9AC0-75EADEA6636E}" type="datetimeFigureOut">
              <a:rPr lang="en-US" smtClean="0"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F615E-9A8C-4C87-B0E5-EC6E0BC98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9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2322" y="1122363"/>
            <a:ext cx="8975678" cy="166178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1.1-networking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2639" y="2975213"/>
            <a:ext cx="9466997" cy="736980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In today’s business  </a:t>
            </a:r>
            <a:r>
              <a:rPr lang="en-US" sz="2000" dirty="0" err="1" smtClean="0"/>
              <a:t>world,reliable</a:t>
            </a:r>
            <a:r>
              <a:rPr lang="en-US" sz="2000" dirty="0" smtClean="0"/>
              <a:t> and efficient access to information has become an important asset in the quest to achieve a competitive advantage.</a:t>
            </a:r>
          </a:p>
          <a:p>
            <a:pPr marL="457200" indent="-457200" algn="r">
              <a:buFont typeface="+mj-lt"/>
              <a:buAutoNum type="alphaUcPeriod"/>
            </a:pPr>
            <a:r>
              <a:rPr lang="fa-IR" sz="2000" dirty="0" smtClean="0">
                <a:solidFill>
                  <a:schemeClr val="accent1"/>
                </a:solidFill>
              </a:rPr>
              <a:t>در دنیای کسب و کار امروز دسترسی به اطلاعات قابل اعتماد و کار امد به یک دارایی مهم در تلاش برای دستیابی به یک مزیت رقابتی تبدیل شده است.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File cabinets and mountains of papers have given way to </a:t>
            </a:r>
            <a:r>
              <a:rPr lang="en-US" sz="2000" dirty="0" err="1" smtClean="0"/>
              <a:t>copmuters</a:t>
            </a:r>
            <a:r>
              <a:rPr lang="en-US" sz="2000" dirty="0" smtClean="0"/>
              <a:t> that store and manage information electrically.</a:t>
            </a:r>
          </a:p>
          <a:p>
            <a:pPr marL="457200" indent="-457200" algn="r">
              <a:buFont typeface="+mj-lt"/>
              <a:buAutoNum type="alphaUcPeriod"/>
            </a:pPr>
            <a:r>
              <a:rPr lang="fa-IR" sz="2000" dirty="0" smtClean="0">
                <a:solidFill>
                  <a:schemeClr val="accent1"/>
                </a:solidFill>
              </a:rPr>
              <a:t>قفسه پرونده ها و کوهی از ورقه ها به طریقی به کامپیوترها داده میشود برای ذخیره و مدیریت اطلاعات الکترونیکی.</a:t>
            </a:r>
            <a:endParaRPr lang="fa-IR" sz="2000" dirty="0">
              <a:solidFill>
                <a:schemeClr val="accent1"/>
              </a:solidFill>
            </a:endParaRPr>
          </a:p>
          <a:p>
            <a:pPr marL="457200" indent="-457200" algn="r">
              <a:buFont typeface="+mj-lt"/>
              <a:buAutoNum type="alphaUcPeriod"/>
            </a:pPr>
            <a:endParaRPr lang="en-US" sz="2000" dirty="0" smtClean="0"/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Reliable-</a:t>
            </a:r>
            <a:r>
              <a:rPr lang="en-US" sz="2000" dirty="0" smtClean="0">
                <a:solidFill>
                  <a:srgbClr val="7030A0"/>
                </a:solidFill>
              </a:rPr>
              <a:t>trusty-</a:t>
            </a:r>
            <a:r>
              <a:rPr lang="fa-IR" sz="2000" dirty="0" smtClean="0">
                <a:solidFill>
                  <a:srgbClr val="7030A0"/>
                </a:solidFill>
              </a:rPr>
              <a:t>قابل اعتماد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Efficient-</a:t>
            </a:r>
            <a:r>
              <a:rPr lang="en-US" sz="2000" dirty="0" smtClean="0">
                <a:solidFill>
                  <a:srgbClr val="7030A0"/>
                </a:solidFill>
              </a:rPr>
              <a:t>impressive-</a:t>
            </a:r>
            <a:r>
              <a:rPr lang="fa-IR" sz="2000" dirty="0" smtClean="0">
                <a:solidFill>
                  <a:srgbClr val="7030A0"/>
                </a:solidFill>
              </a:rPr>
              <a:t>موثر -کارامد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Access-</a:t>
            </a:r>
            <a:r>
              <a:rPr lang="en-US" sz="2000" dirty="0" smtClean="0">
                <a:solidFill>
                  <a:srgbClr val="7030A0"/>
                </a:solidFill>
              </a:rPr>
              <a:t>availability-</a:t>
            </a:r>
            <a:r>
              <a:rPr lang="fa-IR" sz="2000" dirty="0" smtClean="0">
                <a:solidFill>
                  <a:srgbClr val="7030A0"/>
                </a:solidFill>
              </a:rPr>
              <a:t>دسترسی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Asset-</a:t>
            </a:r>
            <a:r>
              <a:rPr lang="en-US" sz="2000" dirty="0" err="1" smtClean="0">
                <a:solidFill>
                  <a:srgbClr val="7030A0"/>
                </a:solidFill>
              </a:rPr>
              <a:t>finace</a:t>
            </a:r>
            <a:r>
              <a:rPr lang="en-US" sz="2000" dirty="0" smtClean="0">
                <a:solidFill>
                  <a:srgbClr val="7030A0"/>
                </a:solidFill>
              </a:rPr>
              <a:t>-</a:t>
            </a:r>
            <a:r>
              <a:rPr lang="fa-IR" sz="2000" dirty="0" smtClean="0">
                <a:solidFill>
                  <a:srgbClr val="7030A0"/>
                </a:solidFill>
              </a:rPr>
              <a:t>دارایی-خواست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Quest</a:t>
            </a:r>
            <a:r>
              <a:rPr lang="en-US" sz="2000" dirty="0" smtClean="0">
                <a:solidFill>
                  <a:srgbClr val="7030A0"/>
                </a:solidFill>
              </a:rPr>
              <a:t>-search-</a:t>
            </a:r>
            <a:r>
              <a:rPr lang="fa-IR" sz="2000" dirty="0" smtClean="0">
                <a:solidFill>
                  <a:srgbClr val="7030A0"/>
                </a:solidFill>
              </a:rPr>
              <a:t>جست و جو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Achieve</a:t>
            </a:r>
            <a:r>
              <a:rPr lang="en-US" sz="2000" dirty="0" smtClean="0">
                <a:solidFill>
                  <a:srgbClr val="7030A0"/>
                </a:solidFill>
              </a:rPr>
              <a:t>-get-arrive-</a:t>
            </a:r>
            <a:r>
              <a:rPr lang="fa-IR" sz="2000" dirty="0" smtClean="0">
                <a:solidFill>
                  <a:srgbClr val="7030A0"/>
                </a:solidFill>
              </a:rPr>
              <a:t>رسیدن-دست یافتن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Competitive</a:t>
            </a:r>
            <a:r>
              <a:rPr lang="en-US" sz="2000" dirty="0" smtClean="0">
                <a:solidFill>
                  <a:srgbClr val="7030A0"/>
                </a:solidFill>
              </a:rPr>
              <a:t>-rivalry-contest-</a:t>
            </a:r>
            <a:r>
              <a:rPr lang="fa-IR" sz="2000" dirty="0" smtClean="0">
                <a:solidFill>
                  <a:srgbClr val="7030A0"/>
                </a:solidFill>
              </a:rPr>
              <a:t>رقابتی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Advantage</a:t>
            </a:r>
            <a:r>
              <a:rPr lang="en-US" sz="2000" dirty="0" smtClean="0">
                <a:solidFill>
                  <a:srgbClr val="7030A0"/>
                </a:solidFill>
              </a:rPr>
              <a:t>-</a:t>
            </a:r>
            <a:r>
              <a:rPr lang="fa-IR" sz="2000" dirty="0" smtClean="0">
                <a:solidFill>
                  <a:srgbClr val="7030A0"/>
                </a:solidFill>
              </a:rPr>
              <a:t>مزیت-برتری-سود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File</a:t>
            </a:r>
            <a:r>
              <a:rPr lang="en-US" sz="2000" dirty="0" smtClean="0">
                <a:solidFill>
                  <a:srgbClr val="7030A0"/>
                </a:solidFill>
              </a:rPr>
              <a:t>-clip-</a:t>
            </a:r>
            <a:r>
              <a:rPr lang="fa-IR" sz="2000" dirty="0" smtClean="0">
                <a:solidFill>
                  <a:srgbClr val="7030A0"/>
                </a:solidFill>
              </a:rPr>
              <a:t>پرونده-قفسه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Store</a:t>
            </a:r>
            <a:r>
              <a:rPr lang="en-US" sz="2000" dirty="0" smtClean="0">
                <a:solidFill>
                  <a:srgbClr val="7030A0"/>
                </a:solidFill>
              </a:rPr>
              <a:t>-reserve-</a:t>
            </a:r>
            <a:r>
              <a:rPr lang="fa-IR" sz="2000" dirty="0" smtClean="0">
                <a:solidFill>
                  <a:srgbClr val="7030A0"/>
                </a:solidFill>
              </a:rPr>
              <a:t>ذخیره-انبار</a:t>
            </a:r>
          </a:p>
          <a:p>
            <a:pPr marL="457200" indent="-457200" algn="l">
              <a:buFont typeface="+mj-lt"/>
              <a:buAutoNum type="alphaUcPeriod"/>
            </a:pPr>
            <a:r>
              <a:rPr lang="en-US" sz="2000" dirty="0" smtClean="0"/>
              <a:t>Manage</a:t>
            </a:r>
            <a:r>
              <a:rPr lang="en-US" sz="2000" dirty="0" smtClean="0">
                <a:solidFill>
                  <a:srgbClr val="7030A0"/>
                </a:solidFill>
              </a:rPr>
              <a:t>-</a:t>
            </a:r>
            <a:r>
              <a:rPr lang="fa-IR" sz="2000" dirty="0" smtClean="0">
                <a:solidFill>
                  <a:srgbClr val="7030A0"/>
                </a:solidFill>
              </a:rPr>
              <a:t>مدیریت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457200" indent="-457200" algn="l">
              <a:buFont typeface="+mj-lt"/>
              <a:buAutoNum type="alphaUcPeriod"/>
            </a:pPr>
            <a:endParaRPr lang="fa-IR" sz="2000" dirty="0" smtClean="0">
              <a:solidFill>
                <a:srgbClr val="7030A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a-IR" sz="20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C00000"/>
                </a:solidFill>
              </a:rPr>
              <a:t>Questions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1.1.5- the world ‘conspicuous’ as used by the text is same as 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complex.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interesting.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fabulous.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D. remarkable.      </a:t>
            </a:r>
            <a:r>
              <a:rPr lang="en-US" dirty="0" smtClean="0"/>
              <a:t>(+)</a:t>
            </a:r>
          </a:p>
          <a:p>
            <a:endParaRPr lang="en-US" dirty="0" smtClean="0"/>
          </a:p>
          <a:p>
            <a:r>
              <a:rPr lang="en-US" dirty="0" smtClean="0"/>
              <a:t>1.1.6- from the text we understand that many retail stored have improved their efficiency by using 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world wide web.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a kind of IT.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online computer networks.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D. on the spot sales.     </a:t>
            </a:r>
            <a:r>
              <a:rPr lang="en-US" dirty="0" smtClean="0"/>
              <a:t>(+)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84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</a:t>
            </a:r>
            <a:r>
              <a:rPr lang="en-US" dirty="0" smtClean="0">
                <a:solidFill>
                  <a:srgbClr val="C00000"/>
                </a:solidFill>
              </a:rPr>
              <a:t>Questions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1.1.7- the author is claiming that that networking today allows: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broad information  access in every place.    </a:t>
            </a:r>
            <a:r>
              <a:rPr lang="en-US" dirty="0" smtClean="0"/>
              <a:t>(+)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broad access of stored information 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limited but secure access of information 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D. limited but shared access of information.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 smtClean="0"/>
              <a:t>1.1.8- the word ‘repository’ as used in the text means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stored.   </a:t>
            </a:r>
            <a:r>
              <a:rPr lang="en-US" dirty="0" smtClean="0"/>
              <a:t>(+)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shared.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limited.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D. broad.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413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</a:t>
            </a:r>
            <a:r>
              <a:rPr lang="en-US" dirty="0" smtClean="0">
                <a:solidFill>
                  <a:srgbClr val="C00000"/>
                </a:solidFill>
              </a:rPr>
              <a:t>Letter of introduction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1.student </a:t>
            </a:r>
            <a:r>
              <a:rPr lang="en-US" dirty="0" err="1" smtClean="0"/>
              <a:t>name:masoud</a:t>
            </a:r>
            <a:r>
              <a:rPr lang="en-US" dirty="0" smtClean="0"/>
              <a:t> </a:t>
            </a:r>
            <a:r>
              <a:rPr lang="en-US" dirty="0" err="1" smtClean="0"/>
              <a:t>naseri</a:t>
            </a:r>
            <a:endParaRPr lang="en-US" dirty="0" smtClean="0"/>
          </a:p>
          <a:p>
            <a:r>
              <a:rPr lang="en-US" dirty="0" smtClean="0"/>
              <a:t>2.number of student:</a:t>
            </a:r>
            <a:r>
              <a:rPr lang="en-US" dirty="0" smtClean="0">
                <a:solidFill>
                  <a:schemeClr val="accent6"/>
                </a:solidFill>
              </a:rPr>
              <a:t>900269395</a:t>
            </a:r>
          </a:p>
          <a:p>
            <a:r>
              <a:rPr lang="en-US" dirty="0" smtClean="0"/>
              <a:t>3.class </a:t>
            </a:r>
            <a:r>
              <a:rPr lang="en-US" dirty="0" smtClean="0">
                <a:solidFill>
                  <a:schemeClr val="accent6"/>
                </a:solidFill>
              </a:rPr>
              <a:t>408</a:t>
            </a:r>
            <a:r>
              <a:rPr lang="en-US" dirty="0" smtClean="0"/>
              <a:t>         time:</a:t>
            </a:r>
            <a:r>
              <a:rPr lang="en-US" dirty="0" smtClean="0">
                <a:solidFill>
                  <a:schemeClr val="accent6"/>
                </a:solidFill>
              </a:rPr>
              <a:t>19:00-21:15</a:t>
            </a:r>
          </a:p>
          <a:p>
            <a:r>
              <a:rPr lang="en-US" dirty="0" smtClean="0"/>
              <a:t>4.teacher:Mr </a:t>
            </a:r>
            <a:r>
              <a:rPr lang="en-US" dirty="0" err="1" smtClean="0"/>
              <a:t>sharabyan</a:t>
            </a:r>
            <a:endParaRPr lang="en-US" dirty="0" smtClean="0"/>
          </a:p>
          <a:p>
            <a:r>
              <a:rPr lang="en-US" dirty="0" smtClean="0">
                <a:solidFill>
                  <a:schemeClr val="accent6"/>
                </a:solidFill>
              </a:rPr>
              <a:t>Special thanks for </a:t>
            </a:r>
            <a:r>
              <a:rPr lang="en-US" dirty="0" err="1" smtClean="0">
                <a:solidFill>
                  <a:schemeClr val="accent6"/>
                </a:solidFill>
              </a:rPr>
              <a:t>mr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 smtClean="0">
                <a:solidFill>
                  <a:schemeClr val="accent6"/>
                </a:solidFill>
              </a:rPr>
              <a:t>sharabyan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1391\12\21-------------2013\march\11----------1434\</a:t>
            </a:r>
            <a:r>
              <a:rPr lang="en-US" dirty="0" err="1" smtClean="0">
                <a:solidFill>
                  <a:schemeClr val="accent6"/>
                </a:solidFill>
              </a:rPr>
              <a:t>rabi</a:t>
            </a:r>
            <a:r>
              <a:rPr lang="en-US" dirty="0" smtClean="0">
                <a:solidFill>
                  <a:schemeClr val="accent6"/>
                </a:solidFill>
              </a:rPr>
              <a:t>\28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                                         </a:t>
            </a:r>
            <a:r>
              <a:rPr lang="en-US" sz="4000" dirty="0" smtClean="0">
                <a:solidFill>
                  <a:schemeClr val="accent2"/>
                </a:solidFill>
              </a:rPr>
              <a:t>.The end.</a:t>
            </a:r>
            <a:endParaRPr lang="en-US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529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           </a:t>
            </a:r>
            <a:r>
              <a:rPr lang="en-US" dirty="0" smtClean="0">
                <a:solidFill>
                  <a:srgbClr val="C00000"/>
                </a:solidFill>
              </a:rPr>
              <a:t>1.2-networking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coworkers.,thousands</a:t>
            </a:r>
            <a:r>
              <a:rPr lang="en-US" dirty="0" smtClean="0"/>
              <a:t> of kilometers  apart can share information instantaneously, just as </a:t>
            </a:r>
            <a:r>
              <a:rPr lang="en-US" dirty="0" err="1" smtClean="0"/>
              <a:t>hundres</a:t>
            </a:r>
            <a:r>
              <a:rPr lang="en-US" dirty="0" smtClean="0"/>
              <a:t> of workers in a single location can simultaneously review research data maintained online.</a:t>
            </a:r>
          </a:p>
          <a:p>
            <a:pPr marL="0" indent="0" algn="r">
              <a:buNone/>
            </a:pPr>
            <a:r>
              <a:rPr lang="fa-IR" dirty="0" smtClean="0">
                <a:solidFill>
                  <a:schemeClr val="accent1"/>
                </a:solidFill>
              </a:rPr>
              <a:t>همکاران هزار کیلومتردورتر از هم میتوانند اطلاعاتشان را به طور همزمان به اشتراک بگذارند/فقط به اندازه ی صد کاربر در یک مکان میتوانند به طورهم زمان مرور کنند جست و جوی داده های ان لاین حفظ شده را.</a:t>
            </a:r>
          </a:p>
          <a:p>
            <a:pPr marL="0" indent="0">
              <a:buNone/>
            </a:pPr>
            <a:r>
              <a:rPr lang="en-US" dirty="0" smtClean="0"/>
              <a:t>Coworkers-colleague-</a:t>
            </a:r>
            <a:r>
              <a:rPr lang="fa-IR" dirty="0" smtClean="0">
                <a:solidFill>
                  <a:schemeClr val="accent1"/>
                </a:solidFill>
              </a:rPr>
              <a:t>همکاران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endParaRPr lang="fa-IR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 smtClean="0"/>
              <a:t>Apart-away-</a:t>
            </a:r>
            <a:r>
              <a:rPr lang="fa-IR" dirty="0" smtClean="0">
                <a:solidFill>
                  <a:schemeClr val="accent1"/>
                </a:solidFill>
              </a:rPr>
              <a:t>دورازهم</a:t>
            </a:r>
          </a:p>
          <a:p>
            <a:pPr marL="0" indent="0">
              <a:buNone/>
            </a:pPr>
            <a:r>
              <a:rPr lang="en-US" dirty="0" smtClean="0"/>
              <a:t>Share-</a:t>
            </a:r>
            <a:r>
              <a:rPr lang="fa-IR" dirty="0" smtClean="0">
                <a:solidFill>
                  <a:schemeClr val="accent1"/>
                </a:solidFill>
              </a:rPr>
              <a:t>به اشتراک گذاشتن</a:t>
            </a:r>
          </a:p>
          <a:p>
            <a:pPr marL="0" indent="0">
              <a:buNone/>
            </a:pPr>
            <a:r>
              <a:rPr lang="en-US" dirty="0" smtClean="0"/>
              <a:t>Instantaneously-momentary-</a:t>
            </a:r>
            <a:r>
              <a:rPr lang="fa-IR" dirty="0" smtClean="0">
                <a:solidFill>
                  <a:schemeClr val="accent1"/>
                </a:solidFill>
              </a:rPr>
              <a:t>انی</a:t>
            </a:r>
          </a:p>
          <a:p>
            <a:pPr marL="0" indent="0">
              <a:buNone/>
            </a:pPr>
            <a:r>
              <a:rPr lang="en-US" dirty="0" smtClean="0"/>
              <a:t>Single-one-</a:t>
            </a:r>
            <a:r>
              <a:rPr lang="fa-IR" dirty="0" smtClean="0">
                <a:solidFill>
                  <a:schemeClr val="accent1"/>
                </a:solidFill>
              </a:rPr>
              <a:t>تک-تنها-مجرد</a:t>
            </a:r>
          </a:p>
          <a:p>
            <a:pPr marL="0" indent="0">
              <a:buNone/>
            </a:pPr>
            <a:r>
              <a:rPr lang="en-US" dirty="0" smtClean="0"/>
              <a:t>Location-place-site-</a:t>
            </a:r>
            <a:r>
              <a:rPr lang="fa-IR" dirty="0" smtClean="0">
                <a:solidFill>
                  <a:schemeClr val="accent1"/>
                </a:solidFill>
              </a:rPr>
              <a:t>جا-مکان-محل</a:t>
            </a:r>
          </a:p>
          <a:p>
            <a:pPr marL="0" indent="0">
              <a:buNone/>
            </a:pPr>
            <a:r>
              <a:rPr lang="en-US" dirty="0" smtClean="0"/>
              <a:t>Simultaneously-</a:t>
            </a:r>
            <a:r>
              <a:rPr lang="fa-IR" dirty="0" smtClean="0">
                <a:solidFill>
                  <a:schemeClr val="accent1"/>
                </a:solidFill>
              </a:rPr>
              <a:t>به طور هم زمان</a:t>
            </a:r>
          </a:p>
          <a:p>
            <a:pPr marL="0" indent="0">
              <a:buNone/>
            </a:pPr>
            <a:r>
              <a:rPr lang="en-US" dirty="0" smtClean="0"/>
              <a:t>Review-see-</a:t>
            </a:r>
            <a:r>
              <a:rPr lang="fa-IR" dirty="0" smtClean="0">
                <a:solidFill>
                  <a:schemeClr val="accent1"/>
                </a:solidFill>
              </a:rPr>
              <a:t>مرور-بازبینی-</a:t>
            </a:r>
          </a:p>
          <a:p>
            <a:pPr marL="0" indent="0">
              <a:buNone/>
            </a:pPr>
            <a:r>
              <a:rPr lang="en-US" dirty="0" smtClean="0"/>
              <a:t>Maintain-hold-preserve-</a:t>
            </a:r>
            <a:r>
              <a:rPr lang="fa-IR" dirty="0" smtClean="0">
                <a:solidFill>
                  <a:schemeClr val="accent1"/>
                </a:solidFill>
              </a:rPr>
              <a:t>حفظ کردن-نگه داشتن</a:t>
            </a:r>
          </a:p>
          <a:p>
            <a:pPr marL="0" indent="0">
              <a:buNone/>
            </a:pPr>
            <a:endParaRPr lang="fa-IR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85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C00000"/>
                </a:solidFill>
              </a:rPr>
              <a:t>          </a:t>
            </a:r>
            <a:r>
              <a:rPr lang="en-US" dirty="0" smtClean="0">
                <a:solidFill>
                  <a:srgbClr val="C00000"/>
                </a:solidFill>
              </a:rPr>
              <a:t>1.3-networking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Computer networking technologies are the glue that binds these elements together.</a:t>
            </a:r>
          </a:p>
          <a:p>
            <a:pPr algn="r"/>
            <a:r>
              <a:rPr lang="fa-IR" sz="1800" dirty="0" smtClean="0">
                <a:solidFill>
                  <a:schemeClr val="accent1"/>
                </a:solidFill>
              </a:rPr>
              <a:t>فناوری شبکه کامپوترچسپی است که این عناصر را در کنار هم نگه میدارد</a:t>
            </a:r>
          </a:p>
          <a:p>
            <a:r>
              <a:rPr lang="en-US" sz="1800" dirty="0" smtClean="0"/>
              <a:t>The public internet allows business around the world</a:t>
            </a:r>
            <a:r>
              <a:rPr lang="fa-IR" sz="1800" dirty="0" smtClean="0"/>
              <a:t> </a:t>
            </a:r>
            <a:r>
              <a:rPr lang="en-US" sz="1800" dirty="0" smtClean="0"/>
              <a:t>to share information with each other and their customers.</a:t>
            </a:r>
            <a:endParaRPr lang="fa-IR" sz="1800" dirty="0" smtClean="0"/>
          </a:p>
          <a:p>
            <a:pPr algn="r"/>
            <a:r>
              <a:rPr lang="fa-IR" sz="1800" dirty="0" smtClean="0">
                <a:solidFill>
                  <a:schemeClr val="accent1"/>
                </a:solidFill>
              </a:rPr>
              <a:t>اینترنت عمومی اجازه میدهد به کسب و کارها در سرتاسر دنیا که اطلاعاتشان را باهم دیگر و مشتریانشان به اشتراک بگذارند</a:t>
            </a:r>
            <a:endParaRPr lang="en-US" sz="1800" dirty="0" smtClean="0">
              <a:solidFill>
                <a:schemeClr val="accent1"/>
              </a:solidFill>
            </a:endParaRPr>
          </a:p>
          <a:p>
            <a:r>
              <a:rPr lang="en-US" sz="1800" dirty="0" smtClean="0"/>
              <a:t>The global computer network known as the world wide web provides services that let consumers buy </a:t>
            </a:r>
            <a:r>
              <a:rPr lang="en-US" sz="1800" dirty="0" err="1" smtClean="0"/>
              <a:t>books,clothes,and</a:t>
            </a:r>
            <a:r>
              <a:rPr lang="en-US" sz="1800" dirty="0" smtClean="0"/>
              <a:t> even cars </a:t>
            </a:r>
            <a:r>
              <a:rPr lang="en-US" sz="1800" dirty="0" err="1" smtClean="0"/>
              <a:t>online,or</a:t>
            </a:r>
            <a:r>
              <a:rPr lang="en-US" sz="1800" dirty="0" smtClean="0"/>
              <a:t> auction those same items off when no longer wanted.</a:t>
            </a:r>
          </a:p>
          <a:p>
            <a:pPr algn="r"/>
            <a:r>
              <a:rPr lang="fa-IR" sz="1800" dirty="0" smtClean="0">
                <a:solidFill>
                  <a:schemeClr val="accent1"/>
                </a:solidFill>
              </a:rPr>
              <a:t>شبکه های کامپوتری که در جهان به عنوان وب جهان گستر شناخته شده است –ارایه دهنده خدماتی است که به مصرف کنندگان اجازه خرید کتاب ها-لباس ها-و حتی اتومبیل های ان لاین را میدهد و یا حراج اقلام مشابه ان را –زمانی که دیگه ان ها را نمی خواهیم</a:t>
            </a:r>
          </a:p>
          <a:p>
            <a:r>
              <a:rPr lang="en-US" sz="1800" dirty="0" smtClean="0"/>
              <a:t>Glue-</a:t>
            </a:r>
            <a:r>
              <a:rPr lang="fa-IR" sz="1800" dirty="0" smtClean="0">
                <a:solidFill>
                  <a:schemeClr val="accent1"/>
                </a:solidFill>
              </a:rPr>
              <a:t>چسپ</a:t>
            </a:r>
            <a:endParaRPr lang="en-US" sz="1800" dirty="0" smtClean="0">
              <a:solidFill>
                <a:schemeClr val="accent1"/>
              </a:solidFill>
            </a:endParaRPr>
          </a:p>
          <a:p>
            <a:r>
              <a:rPr lang="en-US" sz="1800" dirty="0" smtClean="0"/>
              <a:t>Binds-</a:t>
            </a:r>
            <a:r>
              <a:rPr lang="fa-IR" sz="1800" dirty="0" smtClean="0">
                <a:solidFill>
                  <a:schemeClr val="accent1"/>
                </a:solidFill>
              </a:rPr>
              <a:t>متصل-</a:t>
            </a:r>
          </a:p>
          <a:p>
            <a:r>
              <a:rPr lang="en-US" sz="1800" dirty="0" smtClean="0"/>
              <a:t>Elements-base-root-</a:t>
            </a:r>
            <a:r>
              <a:rPr lang="fa-IR" sz="1800" dirty="0" smtClean="0">
                <a:solidFill>
                  <a:schemeClr val="accent1"/>
                </a:solidFill>
              </a:rPr>
              <a:t>اصل-اساس-عنصر</a:t>
            </a:r>
          </a:p>
          <a:p>
            <a:r>
              <a:rPr lang="en-US" sz="1800" dirty="0" smtClean="0"/>
              <a:t>Customers-</a:t>
            </a:r>
            <a:r>
              <a:rPr lang="fa-IR" sz="1800" dirty="0" smtClean="0">
                <a:solidFill>
                  <a:schemeClr val="accent1"/>
                </a:solidFill>
              </a:rPr>
              <a:t>مراجعان</a:t>
            </a:r>
          </a:p>
          <a:p>
            <a:r>
              <a:rPr lang="en-US" sz="1800" dirty="0" smtClean="0"/>
              <a:t>Global-universal-world-</a:t>
            </a:r>
            <a:r>
              <a:rPr lang="fa-IR" sz="1800" dirty="0" smtClean="0">
                <a:solidFill>
                  <a:schemeClr val="accent1"/>
                </a:solidFill>
              </a:rPr>
              <a:t>جهانی</a:t>
            </a:r>
          </a:p>
          <a:p>
            <a:r>
              <a:rPr lang="en-US" sz="1800" dirty="0" smtClean="0"/>
              <a:t>Network-</a:t>
            </a:r>
            <a:r>
              <a:rPr lang="fa-IR" sz="1800" dirty="0" smtClean="0">
                <a:solidFill>
                  <a:schemeClr val="accent1"/>
                </a:solidFill>
              </a:rPr>
              <a:t>شبکه</a:t>
            </a:r>
          </a:p>
          <a:p>
            <a:r>
              <a:rPr lang="en-US" sz="1800" dirty="0" smtClean="0"/>
              <a:t>Provid</a:t>
            </a:r>
            <a:r>
              <a:rPr lang="en-US" sz="1800" dirty="0"/>
              <a:t>e</a:t>
            </a:r>
            <a:r>
              <a:rPr lang="en-US" sz="1800" dirty="0" smtClean="0"/>
              <a:t>-</a:t>
            </a:r>
            <a:r>
              <a:rPr lang="fa-IR" sz="1800" dirty="0" smtClean="0">
                <a:solidFill>
                  <a:schemeClr val="accent1"/>
                </a:solidFill>
              </a:rPr>
              <a:t>فراهم میکند-ارایه میدهد</a:t>
            </a:r>
          </a:p>
          <a:p>
            <a:r>
              <a:rPr lang="en-US" sz="1800" dirty="0" smtClean="0"/>
              <a:t>Let-allow-follow-</a:t>
            </a:r>
            <a:r>
              <a:rPr lang="fa-IR" sz="1800" dirty="0" smtClean="0">
                <a:solidFill>
                  <a:schemeClr val="accent1"/>
                </a:solidFill>
              </a:rPr>
              <a:t>اجازه-مجوز</a:t>
            </a:r>
          </a:p>
          <a:p>
            <a:r>
              <a:rPr lang="en-US" sz="1800" dirty="0" smtClean="0"/>
              <a:t>Auction-</a:t>
            </a:r>
            <a:r>
              <a:rPr lang="fa-IR" sz="1800" dirty="0" smtClean="0">
                <a:solidFill>
                  <a:schemeClr val="accent1"/>
                </a:solidFill>
              </a:rPr>
              <a:t>حراج-فروختن-مزایده</a:t>
            </a:r>
          </a:p>
          <a:p>
            <a:r>
              <a:rPr lang="en-US" sz="1800" dirty="0" smtClean="0"/>
              <a:t>Item-</a:t>
            </a:r>
            <a:r>
              <a:rPr lang="fa-IR" sz="1800" dirty="0" smtClean="0">
                <a:solidFill>
                  <a:schemeClr val="accent1"/>
                </a:solidFill>
              </a:rPr>
              <a:t>اقلام-وسایل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18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C00000"/>
                </a:solidFill>
              </a:rPr>
              <a:t>   1.4</a:t>
            </a:r>
            <a:r>
              <a:rPr lang="en-US" dirty="0" smtClean="0">
                <a:solidFill>
                  <a:srgbClr val="C00000"/>
                </a:solidFill>
              </a:rPr>
              <a:t>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Networking allows one computer to send information and to receive information from another.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شبکه به یک کامپوتر اجازه ارسال اطلاعات ودریافت اطلاعات از دیگری را میدهد</a:t>
            </a:r>
          </a:p>
          <a:p>
            <a:r>
              <a:rPr lang="en-US" dirty="0" smtClean="0"/>
              <a:t>We may not always be aware of the numerous times we access information on computer networking.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ما همیشه ممکن نیست ازتعداد دفعه هایی که به اطلاعات شبکه کامپوتر دسترسی داشته ایم اگاه باشیم</a:t>
            </a:r>
            <a:r>
              <a:rPr lang="fa-IR" dirty="0" smtClean="0"/>
              <a:t>.</a:t>
            </a:r>
          </a:p>
          <a:p>
            <a:r>
              <a:rPr lang="en-US" dirty="0" smtClean="0"/>
              <a:t>Certainly the internet is the most conspicuous example of computer networking, linking millions of computers around the </a:t>
            </a:r>
            <a:r>
              <a:rPr lang="en-US" dirty="0" err="1" smtClean="0"/>
              <a:t>world,but</a:t>
            </a:r>
            <a:r>
              <a:rPr lang="en-US" dirty="0" smtClean="0"/>
              <a:t> smaller networks play a role in information access on a daily basis.</a:t>
            </a:r>
          </a:p>
          <a:p>
            <a:pPr algn="r"/>
            <a:r>
              <a:rPr lang="fa-IR" dirty="0" smtClean="0"/>
              <a:t> </a:t>
            </a:r>
            <a:r>
              <a:rPr lang="fa-IR" dirty="0" smtClean="0">
                <a:solidFill>
                  <a:schemeClr val="accent1"/>
                </a:solidFill>
              </a:rPr>
              <a:t>مطمانا اینترنت اشکارترین مثال شبکه های کامپوتری است –ازارتباط میلیون ها کامپوتردر سر تا سر دنیا-اما شبکه های کوچکتر نقش دسترسی به اطلاعات روزانه را بر عهده دارد</a:t>
            </a:r>
          </a:p>
          <a:p>
            <a:r>
              <a:rPr lang="en-US" dirty="0" smtClean="0"/>
              <a:t>Aware-</a:t>
            </a:r>
            <a:r>
              <a:rPr lang="fa-IR" dirty="0" smtClean="0">
                <a:solidFill>
                  <a:schemeClr val="accent1"/>
                </a:solidFill>
              </a:rPr>
              <a:t>اگاه بودن</a:t>
            </a:r>
          </a:p>
          <a:p>
            <a:r>
              <a:rPr lang="en-US" dirty="0" smtClean="0"/>
              <a:t>Numerous-many-multiplex-</a:t>
            </a:r>
            <a:r>
              <a:rPr lang="fa-IR" dirty="0" smtClean="0">
                <a:solidFill>
                  <a:schemeClr val="accent1"/>
                </a:solidFill>
              </a:rPr>
              <a:t>متعدد-فراوان-زیاد</a:t>
            </a:r>
          </a:p>
          <a:p>
            <a:r>
              <a:rPr lang="en-US" dirty="0" smtClean="0"/>
              <a:t>Certainly-presently-</a:t>
            </a:r>
            <a:r>
              <a:rPr lang="fa-IR" dirty="0" smtClean="0">
                <a:solidFill>
                  <a:schemeClr val="accent1"/>
                </a:solidFill>
              </a:rPr>
              <a:t>قطعا-یقینا</a:t>
            </a:r>
          </a:p>
          <a:p>
            <a:r>
              <a:rPr lang="en-US" dirty="0" smtClean="0"/>
              <a:t>Conspicuous-open-clear-</a:t>
            </a:r>
            <a:r>
              <a:rPr lang="fa-IR" dirty="0" smtClean="0">
                <a:solidFill>
                  <a:schemeClr val="accent1"/>
                </a:solidFill>
              </a:rPr>
              <a:t>پدیدار-اشکار</a:t>
            </a:r>
          </a:p>
          <a:p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337575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C00000"/>
                </a:solidFill>
              </a:rPr>
              <a:t>1.5</a:t>
            </a:r>
            <a:r>
              <a:rPr lang="en-US" dirty="0" smtClean="0">
                <a:solidFill>
                  <a:srgbClr val="C00000"/>
                </a:solidFill>
              </a:rPr>
              <a:t>-networking today</a:t>
            </a:r>
            <a:r>
              <a:rPr lang="fa-IR" dirty="0" smtClean="0">
                <a:solidFill>
                  <a:srgbClr val="C00000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public libraries  have replaced their card catalogs with computer terminals that allow patrons to search books for more quickly and easily.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بسیاری از کتابخانه ها کاتالوگ کارت های خود را پایانه های کامپوتری جایگزین کرده اند که به مراجعه کنندگان کتاب ها- اجازه ی جست و جوی به مراتب سریع تر و اسان تر را میدهد</a:t>
            </a:r>
          </a:p>
          <a:p>
            <a:r>
              <a:rPr lang="en-US" dirty="0" err="1" smtClean="0"/>
              <a:t>Replac</a:t>
            </a:r>
            <a:r>
              <a:rPr lang="en-US" dirty="0" smtClean="0"/>
              <a:t>-exchange-</a:t>
            </a:r>
            <a:r>
              <a:rPr lang="fa-IR" dirty="0" smtClean="0">
                <a:solidFill>
                  <a:schemeClr val="accent1"/>
                </a:solidFill>
              </a:rPr>
              <a:t>جایگزین کردن</a:t>
            </a:r>
          </a:p>
          <a:p>
            <a:r>
              <a:rPr lang="en-US" dirty="0" smtClean="0"/>
              <a:t>Terminal-</a:t>
            </a:r>
            <a:r>
              <a:rPr lang="fa-IR" dirty="0" smtClean="0">
                <a:solidFill>
                  <a:schemeClr val="accent1"/>
                </a:solidFill>
              </a:rPr>
              <a:t>پایانه</a:t>
            </a:r>
          </a:p>
          <a:p>
            <a:r>
              <a:rPr lang="en-US" dirty="0" smtClean="0"/>
              <a:t>Patron-clients-</a:t>
            </a:r>
            <a:r>
              <a:rPr lang="fa-IR" dirty="0" smtClean="0">
                <a:solidFill>
                  <a:schemeClr val="accent1"/>
                </a:solidFill>
              </a:rPr>
              <a:t>مراجعان</a:t>
            </a:r>
          </a:p>
          <a:p>
            <a:r>
              <a:rPr lang="en-US" dirty="0" smtClean="0"/>
              <a:t>Quickly-</a:t>
            </a:r>
            <a:r>
              <a:rPr lang="en-US" dirty="0" err="1" smtClean="0"/>
              <a:t>speedly</a:t>
            </a:r>
            <a:r>
              <a:rPr lang="en-US" dirty="0" smtClean="0"/>
              <a:t>-</a:t>
            </a:r>
            <a:r>
              <a:rPr lang="en-US" dirty="0" err="1" smtClean="0"/>
              <a:t>fastly</a:t>
            </a:r>
            <a:r>
              <a:rPr lang="en-US" dirty="0" smtClean="0"/>
              <a:t>-</a:t>
            </a:r>
            <a:r>
              <a:rPr lang="fa-IR" dirty="0" smtClean="0">
                <a:solidFill>
                  <a:schemeClr val="accent1"/>
                </a:solidFill>
              </a:rPr>
              <a:t>سریعتر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08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C00000"/>
                </a:solidFill>
              </a:rPr>
              <a:t>1.6</a:t>
            </a:r>
            <a:r>
              <a:rPr lang="en-US" dirty="0" smtClean="0">
                <a:solidFill>
                  <a:srgbClr val="C00000"/>
                </a:solidFill>
              </a:rPr>
              <a:t>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Airports have numerous screens displaying information on arriving and departing flights.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فرودگاه ها نمایشگرهای متعدد-نمایش اطلاعات ورود و خروج پروازها دارند</a:t>
            </a:r>
          </a:p>
          <a:p>
            <a:r>
              <a:rPr lang="en-US" dirty="0" err="1" smtClean="0"/>
              <a:t>Displying</a:t>
            </a:r>
            <a:r>
              <a:rPr lang="en-US" dirty="0" smtClean="0"/>
              <a:t>-showing-representation-</a:t>
            </a:r>
            <a:r>
              <a:rPr lang="fa-IR" dirty="0" smtClean="0">
                <a:solidFill>
                  <a:schemeClr val="accent1"/>
                </a:solidFill>
              </a:rPr>
              <a:t>نمایش-</a:t>
            </a:r>
          </a:p>
          <a:p>
            <a:r>
              <a:rPr lang="en-US" dirty="0" smtClean="0"/>
              <a:t>Arrive-entry-ingression-</a:t>
            </a:r>
            <a:r>
              <a:rPr lang="fa-IR" dirty="0" smtClean="0">
                <a:solidFill>
                  <a:schemeClr val="accent1"/>
                </a:solidFill>
              </a:rPr>
              <a:t>ورود-نشستن</a:t>
            </a:r>
          </a:p>
          <a:p>
            <a:r>
              <a:rPr lang="en-US" dirty="0" smtClean="0"/>
              <a:t>Departing-</a:t>
            </a:r>
            <a:r>
              <a:rPr lang="fa-IR" dirty="0" smtClean="0">
                <a:solidFill>
                  <a:schemeClr val="accent1"/>
                </a:solidFill>
              </a:rPr>
              <a:t>خروج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1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C00000"/>
                </a:solidFill>
              </a:rPr>
              <a:t>1.7</a:t>
            </a:r>
            <a:r>
              <a:rPr lang="en-US" dirty="0" smtClean="0">
                <a:solidFill>
                  <a:srgbClr val="C00000"/>
                </a:solidFill>
              </a:rPr>
              <a:t>-networking today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Many retail stores feature specialized computers that handle point-of-sale transactions 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بسیاری از خرده فروشی ها در اینده با کامپوترهای تخصصی که نقطه فروش معاملات را کنترل میکنند خواهند شد</a:t>
            </a:r>
          </a:p>
          <a:p>
            <a:r>
              <a:rPr lang="en-US" dirty="0" smtClean="0"/>
              <a:t>In each of these </a:t>
            </a:r>
            <a:r>
              <a:rPr lang="en-US" dirty="0" err="1" smtClean="0"/>
              <a:t>cases,networking</a:t>
            </a:r>
            <a:r>
              <a:rPr lang="en-US" dirty="0" smtClean="0"/>
              <a:t> allows many different devices in multiple locations to access a shared repository of dada.</a:t>
            </a: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در هر یک از این موارد شبکه ها اجازه میدهد تا بسیاری از دستگاه های مختلف </a:t>
            </a:r>
            <a:endParaRPr lang="fa-IR" dirty="0">
              <a:solidFill>
                <a:schemeClr val="accent1"/>
              </a:solidFill>
            </a:endParaRPr>
          </a:p>
          <a:p>
            <a:pPr algn="r"/>
            <a:r>
              <a:rPr lang="fa-IR" dirty="0" smtClean="0">
                <a:solidFill>
                  <a:schemeClr val="accent1"/>
                </a:solidFill>
              </a:rPr>
              <a:t>در مکان های مختلف برای دسترسی به یک منبع مشترک از داده ها</a:t>
            </a:r>
          </a:p>
          <a:p>
            <a:r>
              <a:rPr lang="en-US" dirty="0" smtClean="0"/>
              <a:t>Retail-badger-</a:t>
            </a:r>
            <a:r>
              <a:rPr lang="fa-IR" dirty="0" smtClean="0">
                <a:solidFill>
                  <a:schemeClr val="accent1"/>
                </a:solidFill>
              </a:rPr>
              <a:t>خرده فروش-جزیی</a:t>
            </a:r>
          </a:p>
          <a:p>
            <a:r>
              <a:rPr lang="en-US" dirty="0" smtClean="0"/>
              <a:t>Specialized-proficiency-</a:t>
            </a:r>
            <a:r>
              <a:rPr lang="fa-IR" dirty="0" smtClean="0">
                <a:solidFill>
                  <a:schemeClr val="accent1"/>
                </a:solidFill>
              </a:rPr>
              <a:t>تخصصی</a:t>
            </a:r>
          </a:p>
          <a:p>
            <a:r>
              <a:rPr lang="en-US" dirty="0" err="1" smtClean="0"/>
              <a:t>Poit</a:t>
            </a:r>
            <a:r>
              <a:rPr lang="en-US" dirty="0" smtClean="0"/>
              <a:t>-of-sale</a:t>
            </a:r>
            <a:r>
              <a:rPr lang="fa-IR" dirty="0" smtClean="0">
                <a:solidFill>
                  <a:schemeClr val="accent1"/>
                </a:solidFill>
              </a:rPr>
              <a:t>نقطه فروش</a:t>
            </a:r>
            <a:endParaRPr lang="fa-IR" dirty="0">
              <a:solidFill>
                <a:schemeClr val="accent1"/>
              </a:solidFill>
            </a:endParaRPr>
          </a:p>
          <a:p>
            <a:r>
              <a:rPr lang="en-US" dirty="0" err="1" smtClean="0"/>
              <a:t>Handlr</a:t>
            </a:r>
            <a:r>
              <a:rPr lang="en-US" dirty="0" smtClean="0"/>
              <a:t>-</a:t>
            </a:r>
            <a:r>
              <a:rPr lang="fa-IR" dirty="0" smtClean="0">
                <a:solidFill>
                  <a:schemeClr val="accent1"/>
                </a:solidFill>
              </a:rPr>
              <a:t>کنترل</a:t>
            </a:r>
          </a:p>
          <a:p>
            <a:r>
              <a:rPr lang="en-US" dirty="0" smtClean="0"/>
              <a:t>Transaction-dealing-bargain-</a:t>
            </a:r>
            <a:r>
              <a:rPr lang="fa-IR" dirty="0" smtClean="0">
                <a:solidFill>
                  <a:schemeClr val="accent1"/>
                </a:solidFill>
              </a:rPr>
              <a:t>معامله</a:t>
            </a:r>
          </a:p>
          <a:p>
            <a:r>
              <a:rPr lang="en-US" dirty="0" smtClean="0"/>
              <a:t>Multiple-</a:t>
            </a:r>
            <a:r>
              <a:rPr lang="fa-IR" dirty="0" smtClean="0">
                <a:solidFill>
                  <a:schemeClr val="accent1"/>
                </a:solidFill>
              </a:rPr>
              <a:t>متعدد</a:t>
            </a:r>
          </a:p>
          <a:p>
            <a:r>
              <a:rPr lang="en-US" dirty="0" err="1" smtClean="0"/>
              <a:t>Repositiry</a:t>
            </a:r>
            <a:r>
              <a:rPr lang="en-US" dirty="0" smtClean="0"/>
              <a:t>-store-</a:t>
            </a:r>
            <a:r>
              <a:rPr lang="en-US" dirty="0" err="1" smtClean="0"/>
              <a:t>stochroom</a:t>
            </a:r>
            <a:r>
              <a:rPr lang="en-US" dirty="0" smtClean="0"/>
              <a:t>-</a:t>
            </a:r>
            <a:r>
              <a:rPr lang="fa-IR" dirty="0" smtClean="0">
                <a:solidFill>
                  <a:schemeClr val="accent1"/>
                </a:solidFill>
              </a:rPr>
              <a:t>انبار-مخزن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67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</a:t>
            </a:r>
            <a:r>
              <a:rPr lang="en-US" dirty="0" err="1" smtClean="0">
                <a:solidFill>
                  <a:srgbClr val="C00000"/>
                </a:solidFill>
              </a:rPr>
              <a:t>Quesstions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1.1.1- the term ‘coworkers’ as it is used in the text is the same as :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A.competitors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B.colleagues</a:t>
            </a:r>
            <a:r>
              <a:rPr lang="en-US" dirty="0" smtClean="0">
                <a:solidFill>
                  <a:schemeClr val="accent1"/>
                </a:solidFill>
              </a:rPr>
              <a:t>.   </a:t>
            </a:r>
            <a:r>
              <a:rPr lang="en-US" dirty="0" smtClean="0"/>
              <a:t>(+)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C.companions</a:t>
            </a:r>
            <a:r>
              <a:rPr lang="en-US" dirty="0" smtClean="0">
                <a:solidFill>
                  <a:schemeClr val="accent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Challengers.</a:t>
            </a:r>
          </a:p>
          <a:p>
            <a:endParaRPr lang="en-US" dirty="0" smtClean="0"/>
          </a:p>
          <a:p>
            <a:r>
              <a:rPr lang="en-US" dirty="0" smtClean="0"/>
              <a:t>1.1.2-the author is claiming that </a:t>
            </a:r>
            <a:r>
              <a:rPr lang="en-US" dirty="0" err="1" smtClean="0"/>
              <a:t>competitives</a:t>
            </a:r>
            <a:r>
              <a:rPr lang="en-US" dirty="0" smtClean="0"/>
              <a:t> in today’s world depend on: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A.having</a:t>
            </a:r>
            <a:r>
              <a:rPr lang="en-US" dirty="0" smtClean="0">
                <a:solidFill>
                  <a:schemeClr val="accent1"/>
                </a:solidFill>
              </a:rPr>
              <a:t> information cabinets that can be shared.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B.having</a:t>
            </a:r>
            <a:r>
              <a:rPr lang="en-US" dirty="0" smtClean="0">
                <a:solidFill>
                  <a:schemeClr val="accent1"/>
                </a:solidFill>
              </a:rPr>
              <a:t> reliable and efficient means to access information .   </a:t>
            </a:r>
            <a:r>
              <a:rPr lang="en-US" dirty="0" smtClean="0"/>
              <a:t>(+)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C.having</a:t>
            </a:r>
            <a:r>
              <a:rPr lang="en-US" dirty="0" smtClean="0">
                <a:solidFill>
                  <a:schemeClr val="accent1"/>
                </a:solidFill>
              </a:rPr>
              <a:t> information stored on computers that can be shared.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D.having</a:t>
            </a:r>
            <a:r>
              <a:rPr lang="en-US" dirty="0" smtClean="0">
                <a:solidFill>
                  <a:schemeClr val="accent1"/>
                </a:solidFill>
              </a:rPr>
              <a:t> information stored in such a way that it can be shared simultaneously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37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</a:t>
            </a:r>
            <a:r>
              <a:rPr lang="en-US" dirty="0" smtClean="0">
                <a:solidFill>
                  <a:srgbClr val="C00000"/>
                </a:solidFill>
              </a:rPr>
              <a:t>Questions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1.1.3- the term ‘off’ as it is used in the text means: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off-line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get-rid-of   </a:t>
            </a:r>
            <a:r>
              <a:rPr lang="en-US" dirty="0" smtClean="0"/>
              <a:t>(+)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get through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D. get out</a:t>
            </a:r>
          </a:p>
          <a:p>
            <a:endParaRPr lang="en-US" dirty="0" smtClean="0"/>
          </a:p>
          <a:p>
            <a:r>
              <a:rPr lang="en-US" dirty="0" smtClean="0"/>
              <a:t>1.1.4- the text is claiming that networking technologies are the glue that binds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A. reliable and efficient access to information as well as information sharing. </a:t>
            </a:r>
            <a:r>
              <a:rPr lang="en-US" dirty="0" smtClean="0"/>
              <a:t>(+)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B. the internet business world together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C. store and management  of information together.</a:t>
            </a:r>
          </a:p>
          <a:p>
            <a:r>
              <a:rPr lang="en-US" dirty="0" err="1" smtClean="0">
                <a:solidFill>
                  <a:schemeClr val="accent1"/>
                </a:solidFill>
              </a:rPr>
              <a:t>D.competition</a:t>
            </a:r>
            <a:r>
              <a:rPr lang="en-US" dirty="0" smtClean="0">
                <a:solidFill>
                  <a:schemeClr val="accent1"/>
                </a:solidFill>
              </a:rPr>
              <a:t> and </a:t>
            </a:r>
            <a:r>
              <a:rPr lang="en-US" dirty="0" err="1" smtClean="0">
                <a:solidFill>
                  <a:schemeClr val="accent1"/>
                </a:solidFill>
              </a:rPr>
              <a:t>reliablility</a:t>
            </a:r>
            <a:r>
              <a:rPr lang="en-US" dirty="0" smtClean="0">
                <a:solidFill>
                  <a:schemeClr val="accent1"/>
                </a:solidFill>
              </a:rPr>
              <a:t> together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62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1074</Words>
  <Application>Microsoft Office PowerPoint</Application>
  <PresentationFormat>Widescreen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1.1-networking today</vt:lpstr>
      <vt:lpstr>           1.2-networking today</vt:lpstr>
      <vt:lpstr>          1.3-networking today</vt:lpstr>
      <vt:lpstr>   1.4-networking today</vt:lpstr>
      <vt:lpstr>1.5-networking today </vt:lpstr>
      <vt:lpstr>1.6-networking today</vt:lpstr>
      <vt:lpstr>1.7-networking today</vt:lpstr>
      <vt:lpstr>                      Quesstions</vt:lpstr>
      <vt:lpstr>                        Questions</vt:lpstr>
      <vt:lpstr>                          Questions</vt:lpstr>
      <vt:lpstr>                              Questions</vt:lpstr>
      <vt:lpstr>                Letter of introduction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1.1-networking today</dc:title>
  <dc:creator>masoud</dc:creator>
  <cp:lastModifiedBy>masoud</cp:lastModifiedBy>
  <cp:revision>34</cp:revision>
  <dcterms:created xsi:type="dcterms:W3CDTF">2013-03-10T20:03:29Z</dcterms:created>
  <dcterms:modified xsi:type="dcterms:W3CDTF">2013-03-11T09:25:53Z</dcterms:modified>
</cp:coreProperties>
</file>