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8" r:id="rId2"/>
    <p:sldId id="257"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106" d="100"/>
          <a:sy n="106" d="100"/>
        </p:scale>
        <p:origin x="-168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31D6114A-0CF1-4B86-BC42-9C0874A4254D}" type="datetimeFigureOut">
              <a:rPr lang="fa-IR" smtClean="0"/>
              <a:pPr/>
              <a:t>1434/06/04</a:t>
            </a:fld>
            <a:endParaRPr lang="fa-IR"/>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fa-IR"/>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F67A7B0-B214-4332-9C99-A18CD4738E32}"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1D6114A-0CF1-4B86-BC42-9C0874A4254D}" type="datetimeFigureOut">
              <a:rPr lang="fa-IR" smtClean="0"/>
              <a:pPr/>
              <a:t>1434/06/04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F67A7B0-B214-4332-9C99-A18CD4738E32}"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1D6114A-0CF1-4B86-BC42-9C0874A4254D}" type="datetimeFigureOut">
              <a:rPr lang="fa-IR" smtClean="0"/>
              <a:pPr/>
              <a:t>1434/06/04</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F67A7B0-B214-4332-9C99-A18CD4738E32}"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31D6114A-0CF1-4B86-BC42-9C0874A4254D}" type="datetimeFigureOut">
              <a:rPr lang="fa-IR" smtClean="0"/>
              <a:pPr/>
              <a:t>1434/06/04</a:t>
            </a:fld>
            <a:endParaRPr lang="fa-IR"/>
          </a:p>
        </p:txBody>
      </p:sp>
      <p:sp>
        <p:nvSpPr>
          <p:cNvPr id="5" name="Footer Placeholder 4"/>
          <p:cNvSpPr>
            <a:spLocks noGrp="1"/>
          </p:cNvSpPr>
          <p:nvPr>
            <p:ph type="ftr" sz="quarter" idx="11"/>
          </p:nvPr>
        </p:nvSpPr>
        <p:spPr>
          <a:xfrm>
            <a:off x="457200" y="6480969"/>
            <a:ext cx="4260056" cy="300831"/>
          </a:xfrm>
        </p:spPr>
        <p:txBody>
          <a:bodyPr/>
          <a:lstStyle/>
          <a:p>
            <a:endParaRPr lang="fa-IR"/>
          </a:p>
        </p:txBody>
      </p:sp>
      <p:sp>
        <p:nvSpPr>
          <p:cNvPr id="6" name="Slide Number Placeholder 5"/>
          <p:cNvSpPr>
            <a:spLocks noGrp="1"/>
          </p:cNvSpPr>
          <p:nvPr>
            <p:ph type="sldNum" sz="quarter" idx="12"/>
          </p:nvPr>
        </p:nvSpPr>
        <p:spPr/>
        <p:txBody>
          <a:bodyPr/>
          <a:lstStyle/>
          <a:p>
            <a:fld id="{1F67A7B0-B214-4332-9C99-A18CD4738E32}"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31D6114A-0CF1-4B86-BC42-9C0874A4254D}" type="datetimeFigureOut">
              <a:rPr lang="fa-IR" smtClean="0"/>
              <a:pPr/>
              <a:t>1434/06/04</a:t>
            </a:fld>
            <a:endParaRPr lang="fa-IR"/>
          </a:p>
        </p:txBody>
      </p:sp>
      <p:sp>
        <p:nvSpPr>
          <p:cNvPr id="5" name="Footer Placeholder 4"/>
          <p:cNvSpPr>
            <a:spLocks noGrp="1"/>
          </p:cNvSpPr>
          <p:nvPr>
            <p:ph type="ftr" sz="quarter" idx="11"/>
          </p:nvPr>
        </p:nvSpPr>
        <p:spPr>
          <a:xfrm>
            <a:off x="2619376" y="6480969"/>
            <a:ext cx="4260056" cy="300831"/>
          </a:xfrm>
        </p:spPr>
        <p:txBody>
          <a:bodyPr/>
          <a:lstStyle/>
          <a:p>
            <a:endParaRPr lang="fa-IR"/>
          </a:p>
        </p:txBody>
      </p:sp>
      <p:sp>
        <p:nvSpPr>
          <p:cNvPr id="6" name="Slide Number Placeholder 5"/>
          <p:cNvSpPr>
            <a:spLocks noGrp="1"/>
          </p:cNvSpPr>
          <p:nvPr>
            <p:ph type="sldNum" sz="quarter" idx="12"/>
          </p:nvPr>
        </p:nvSpPr>
        <p:spPr>
          <a:xfrm>
            <a:off x="8451056" y="809624"/>
            <a:ext cx="502920" cy="300831"/>
          </a:xfrm>
        </p:spPr>
        <p:txBody>
          <a:bodyPr/>
          <a:lstStyle/>
          <a:p>
            <a:fld id="{1F67A7B0-B214-4332-9C99-A18CD4738E32}" type="slidenum">
              <a:rPr lang="fa-IR" smtClean="0"/>
              <a:pPr/>
              <a:t>‹#›</a:t>
            </a:fld>
            <a:endParaRPr lang="fa-IR"/>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31D6114A-0CF1-4B86-BC42-9C0874A4254D}" type="datetimeFigureOut">
              <a:rPr lang="fa-IR" smtClean="0"/>
              <a:pPr/>
              <a:t>1434/06/04</a:t>
            </a:fld>
            <a:endParaRPr lang="fa-IR"/>
          </a:p>
        </p:txBody>
      </p:sp>
      <p:sp>
        <p:nvSpPr>
          <p:cNvPr id="6" name="Footer Placeholder 5"/>
          <p:cNvSpPr>
            <a:spLocks noGrp="1"/>
          </p:cNvSpPr>
          <p:nvPr>
            <p:ph type="ftr" sz="quarter" idx="11"/>
          </p:nvPr>
        </p:nvSpPr>
        <p:spPr>
          <a:xfrm>
            <a:off x="457200" y="6480969"/>
            <a:ext cx="4260056" cy="301752"/>
          </a:xfrm>
        </p:spPr>
        <p:txBody>
          <a:bodyPr/>
          <a:lstStyle/>
          <a:p>
            <a:endParaRPr lang="fa-IR"/>
          </a:p>
        </p:txBody>
      </p:sp>
      <p:sp>
        <p:nvSpPr>
          <p:cNvPr id="7" name="Slide Number Placeholder 6"/>
          <p:cNvSpPr>
            <a:spLocks noGrp="1"/>
          </p:cNvSpPr>
          <p:nvPr>
            <p:ph type="sldNum" sz="quarter" idx="12"/>
          </p:nvPr>
        </p:nvSpPr>
        <p:spPr>
          <a:xfrm>
            <a:off x="7589520" y="6480969"/>
            <a:ext cx="502920" cy="301752"/>
          </a:xfrm>
        </p:spPr>
        <p:txBody>
          <a:bodyPr/>
          <a:lstStyle/>
          <a:p>
            <a:fld id="{1F67A7B0-B214-4332-9C99-A18CD4738E32}"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31D6114A-0CF1-4B86-BC42-9C0874A4254D}" type="datetimeFigureOut">
              <a:rPr lang="fa-IR" smtClean="0"/>
              <a:pPr/>
              <a:t>1434/06/04</a:t>
            </a:fld>
            <a:endParaRPr lang="fa-IR"/>
          </a:p>
        </p:txBody>
      </p:sp>
      <p:sp>
        <p:nvSpPr>
          <p:cNvPr id="8" name="Footer Placeholder 7"/>
          <p:cNvSpPr>
            <a:spLocks noGrp="1"/>
          </p:cNvSpPr>
          <p:nvPr>
            <p:ph type="ftr" sz="quarter" idx="11"/>
          </p:nvPr>
        </p:nvSpPr>
        <p:spPr>
          <a:xfrm>
            <a:off x="457200" y="6480969"/>
            <a:ext cx="4261104" cy="301752"/>
          </a:xfrm>
        </p:spPr>
        <p:txBody>
          <a:bodyPr/>
          <a:lstStyle/>
          <a:p>
            <a:endParaRPr lang="fa-IR"/>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1F67A7B0-B214-4332-9C99-A18CD4738E32}"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1D6114A-0CF1-4B86-BC42-9C0874A4254D}" type="datetimeFigureOut">
              <a:rPr lang="fa-IR" smtClean="0"/>
              <a:pPr/>
              <a:t>1434/06/04</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F67A7B0-B214-4332-9C99-A18CD4738E32}"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31D6114A-0CF1-4B86-BC42-9C0874A4254D}" type="datetimeFigureOut">
              <a:rPr lang="fa-IR" smtClean="0"/>
              <a:pPr/>
              <a:t>1434/06/04</a:t>
            </a:fld>
            <a:endParaRPr lang="fa-IR"/>
          </a:p>
        </p:txBody>
      </p:sp>
      <p:sp>
        <p:nvSpPr>
          <p:cNvPr id="3" name="Footer Placeholder 2"/>
          <p:cNvSpPr>
            <a:spLocks noGrp="1"/>
          </p:cNvSpPr>
          <p:nvPr>
            <p:ph type="ftr" sz="quarter" idx="11"/>
          </p:nvPr>
        </p:nvSpPr>
        <p:spPr>
          <a:xfrm>
            <a:off x="457200" y="6481890"/>
            <a:ext cx="4260056" cy="300831"/>
          </a:xfrm>
        </p:spPr>
        <p:txBody>
          <a:bodyPr/>
          <a:lstStyle/>
          <a:p>
            <a:endParaRPr lang="fa-IR"/>
          </a:p>
        </p:txBody>
      </p:sp>
      <p:sp>
        <p:nvSpPr>
          <p:cNvPr id="4" name="Slide Number Placeholder 3"/>
          <p:cNvSpPr>
            <a:spLocks noGrp="1"/>
          </p:cNvSpPr>
          <p:nvPr>
            <p:ph type="sldNum" sz="quarter" idx="12"/>
          </p:nvPr>
        </p:nvSpPr>
        <p:spPr>
          <a:xfrm>
            <a:off x="7589520" y="6480969"/>
            <a:ext cx="502920" cy="301752"/>
          </a:xfrm>
        </p:spPr>
        <p:txBody>
          <a:bodyPr/>
          <a:lstStyle/>
          <a:p>
            <a:fld id="{1F67A7B0-B214-4332-9C99-A18CD4738E32}"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31D6114A-0CF1-4B86-BC42-9C0874A4254D}" type="datetimeFigureOut">
              <a:rPr lang="fa-IR" smtClean="0"/>
              <a:pPr/>
              <a:t>1434/06/04</a:t>
            </a:fld>
            <a:endParaRPr lang="fa-IR"/>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fa-IR"/>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1F67A7B0-B214-4332-9C99-A18CD4738E32}"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31D6114A-0CF1-4B86-BC42-9C0874A4254D}" type="datetimeFigureOut">
              <a:rPr lang="fa-IR" smtClean="0"/>
              <a:pPr/>
              <a:t>1434/06/04</a:t>
            </a:fld>
            <a:endParaRPr lang="fa-IR"/>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fa-IR"/>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1F67A7B0-B214-4332-9C99-A18CD4738E32}"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1D6114A-0CF1-4B86-BC42-9C0874A4254D}" type="datetimeFigureOut">
              <a:rPr lang="fa-IR" smtClean="0"/>
              <a:pPr/>
              <a:t>1434/06/04</a:t>
            </a:fld>
            <a:endParaRPr lang="fa-IR"/>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fa-IR"/>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F67A7B0-B214-4332-9C99-A18CD4738E32}" type="slidenum">
              <a:rPr lang="fa-IR" smtClean="0"/>
              <a:pPr/>
              <a:t>‹#›</a:t>
            </a:fld>
            <a:endParaRPr lang="fa-IR"/>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1714488"/>
            <a:ext cx="8715436" cy="1362075"/>
          </a:xfrm>
          <a:blipFill>
            <a:blip r:embed="rId2"/>
            <a:tile tx="0" ty="0" sx="100000" sy="100000" flip="none" algn="tl"/>
          </a:blipFill>
          <a:ln>
            <a:solidFill>
              <a:schemeClr val="accent2">
                <a:lumMod val="50000"/>
              </a:schemeClr>
            </a:solidFill>
          </a:ln>
        </p:spPr>
        <p:txBody>
          <a:bodyPr>
            <a:noAutofit/>
          </a:bodyPr>
          <a:lstStyle/>
          <a:p>
            <a:pPr algn="ctr"/>
            <a:r>
              <a:rPr lang="en-US" sz="4800" dirty="0" smtClean="0">
                <a:solidFill>
                  <a:schemeClr val="accent3">
                    <a:lumMod val="50000"/>
                  </a:schemeClr>
                </a:solidFill>
              </a:rPr>
              <a:t>1.3 network communication</a:t>
            </a:r>
            <a:endParaRPr lang="fa-IR" sz="4800" dirty="0">
              <a:solidFill>
                <a:schemeClr val="accent3">
                  <a:lumMod val="50000"/>
                </a:schemeClr>
              </a:solidFill>
            </a:endParaRPr>
          </a:p>
        </p:txBody>
      </p:sp>
      <p:sp>
        <p:nvSpPr>
          <p:cNvPr id="3" name="Text Placeholder 2"/>
          <p:cNvSpPr>
            <a:spLocks noGrp="1"/>
          </p:cNvSpPr>
          <p:nvPr>
            <p:ph type="body" idx="1"/>
          </p:nvPr>
        </p:nvSpPr>
        <p:spPr>
          <a:xfrm>
            <a:off x="1000100" y="4143380"/>
            <a:ext cx="7286676" cy="2286000"/>
          </a:xfrm>
        </p:spPr>
        <p:txBody>
          <a:bodyPr/>
          <a:lstStyle/>
          <a:p>
            <a:endParaRPr lang="en-US" dirty="0" smtClean="0"/>
          </a:p>
          <a:p>
            <a:endParaRPr lang="fa-IR" dirty="0"/>
          </a:p>
        </p:txBody>
      </p:sp>
      <p:sp>
        <p:nvSpPr>
          <p:cNvPr id="4" name="TextBox 3"/>
          <p:cNvSpPr txBox="1"/>
          <p:nvPr/>
        </p:nvSpPr>
        <p:spPr>
          <a:xfrm>
            <a:off x="1785918" y="4357694"/>
            <a:ext cx="6000792" cy="584775"/>
          </a:xfrm>
          <a:prstGeom prst="rect">
            <a:avLst/>
          </a:prstGeom>
          <a:noFill/>
        </p:spPr>
        <p:txBody>
          <a:bodyPr wrap="square" rtlCol="1">
            <a:spAutoFit/>
          </a:bodyPr>
          <a:lstStyle/>
          <a:p>
            <a:pPr algn="ctr"/>
            <a:r>
              <a:rPr lang="en-US" sz="3200" dirty="0" err="1" smtClean="0">
                <a:latin typeface="Bernard MT Condensed" pitchFamily="18" charset="0"/>
                <a:cs typeface="2  Elham" pitchFamily="2" charset="-78"/>
              </a:rPr>
              <a:t>Seyed</a:t>
            </a:r>
            <a:r>
              <a:rPr lang="en-US" sz="3200" dirty="0" smtClean="0">
                <a:latin typeface="Bernard MT Condensed" pitchFamily="18" charset="0"/>
                <a:cs typeface="2  Elham" pitchFamily="2" charset="-78"/>
              </a:rPr>
              <a:t> </a:t>
            </a:r>
            <a:r>
              <a:rPr lang="en-US" sz="3200" dirty="0" err="1" smtClean="0">
                <a:latin typeface="Bernard MT Condensed" pitchFamily="18" charset="0"/>
                <a:cs typeface="2  Elham" pitchFamily="2" charset="-78"/>
              </a:rPr>
              <a:t>hesam</a:t>
            </a:r>
            <a:r>
              <a:rPr lang="en-US" sz="3200" dirty="0" smtClean="0">
                <a:latin typeface="Bernard MT Condensed" pitchFamily="18" charset="0"/>
                <a:cs typeface="2  Elham" pitchFamily="2" charset="-78"/>
              </a:rPr>
              <a:t> </a:t>
            </a:r>
            <a:r>
              <a:rPr lang="en-US" sz="3200" dirty="0" err="1" smtClean="0">
                <a:latin typeface="Bernard MT Condensed" pitchFamily="18" charset="0"/>
                <a:cs typeface="2  Elham" pitchFamily="2" charset="-78"/>
              </a:rPr>
              <a:t>addin</a:t>
            </a:r>
            <a:r>
              <a:rPr lang="en-US" sz="3200" dirty="0" smtClean="0">
                <a:latin typeface="Bernard MT Condensed" pitchFamily="18" charset="0"/>
                <a:cs typeface="2  Elham" pitchFamily="2" charset="-78"/>
              </a:rPr>
              <a:t> </a:t>
            </a:r>
            <a:r>
              <a:rPr lang="en-US" sz="3200" dirty="0" err="1" smtClean="0">
                <a:latin typeface="Bernard MT Condensed" pitchFamily="18" charset="0"/>
                <a:cs typeface="2  Elham" pitchFamily="2" charset="-78"/>
              </a:rPr>
              <a:t>mosavi</a:t>
            </a:r>
            <a:endParaRPr lang="fa-IR" sz="3200" dirty="0">
              <a:latin typeface="Bernard MT Condensed" pitchFamily="18" charset="0"/>
              <a:cs typeface="2  Elham"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642910" y="285728"/>
            <a:ext cx="6929486" cy="1362075"/>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642910" y="1857364"/>
            <a:ext cx="4695825" cy="1557338"/>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a:srcRect/>
          <a:stretch>
            <a:fillRect/>
          </a:stretch>
        </p:blipFill>
        <p:spPr bwMode="auto">
          <a:xfrm>
            <a:off x="642910" y="3571876"/>
            <a:ext cx="5886450" cy="1381125"/>
          </a:xfrm>
          <a:prstGeom prst="rect">
            <a:avLst/>
          </a:prstGeom>
          <a:noFill/>
          <a:ln w="9525">
            <a:noFill/>
            <a:miter lim="800000"/>
            <a:headEnd/>
            <a:tailEnd/>
          </a:ln>
          <a:effectLst/>
        </p:spPr>
      </p:pic>
      <p:pic>
        <p:nvPicPr>
          <p:cNvPr id="2053" name="Picture 5"/>
          <p:cNvPicPr>
            <a:picLocks noChangeAspect="1" noChangeArrowheads="1"/>
          </p:cNvPicPr>
          <p:nvPr/>
        </p:nvPicPr>
        <p:blipFill>
          <a:blip r:embed="rId5"/>
          <a:srcRect/>
          <a:stretch>
            <a:fillRect/>
          </a:stretch>
        </p:blipFill>
        <p:spPr bwMode="auto">
          <a:xfrm>
            <a:off x="642910" y="5214950"/>
            <a:ext cx="4895850" cy="1190625"/>
          </a:xfrm>
          <a:prstGeom prst="rect">
            <a:avLst/>
          </a:prstGeom>
          <a:noFill/>
          <a:ln w="9525">
            <a:noFill/>
            <a:miter lim="800000"/>
            <a:headEnd/>
            <a:tailEnd/>
          </a:ln>
          <a:effectLst/>
        </p:spPr>
      </p:pic>
      <p:sp>
        <p:nvSpPr>
          <p:cNvPr id="6" name="Donut 5"/>
          <p:cNvSpPr/>
          <p:nvPr/>
        </p:nvSpPr>
        <p:spPr>
          <a:xfrm>
            <a:off x="928662" y="3786190"/>
            <a:ext cx="285752" cy="285752"/>
          </a:xfrm>
          <a:prstGeom prst="donut">
            <a:avLst>
              <a:gd name="adj" fmla="val 3137"/>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589870"/>
          </a:xfrm>
        </p:spPr>
        <p:txBody>
          <a:bodyPr>
            <a:normAutofit fontScale="90000"/>
          </a:bodyPr>
          <a:lstStyle/>
          <a:p>
            <a:pPr algn="l"/>
            <a:r>
              <a:rPr lang="en-US" sz="2200" dirty="0" smtClean="0">
                <a:latin typeface="Haettenschweiler" pitchFamily="34" charset="0"/>
              </a:rPr>
              <a:t>The early electronic </a:t>
            </a:r>
            <a:r>
              <a:rPr lang="en-US" sz="2200" dirty="0" err="1" smtClean="0">
                <a:latin typeface="Haettenschweiler" pitchFamily="34" charset="0"/>
              </a:rPr>
              <a:t>communicationsdevice</a:t>
            </a:r>
            <a:r>
              <a:rPr lang="en-US" sz="2200" dirty="0" smtClean="0">
                <a:latin typeface="Haettenschweiler" pitchFamily="34" charset="0"/>
              </a:rPr>
              <a:t> the telegraph and teletypewriter-communicated with one another by exchanging plus direct current (dc) signals over a </a:t>
            </a:r>
            <a:r>
              <a:rPr lang="en-US" sz="2200" dirty="0" err="1" smtClean="0">
                <a:latin typeface="Haettenschweiler" pitchFamily="34" charset="0"/>
              </a:rPr>
              <a:t>londg</a:t>
            </a:r>
            <a:r>
              <a:rPr lang="en-US" sz="2200" dirty="0" smtClean="0">
                <a:latin typeface="Haettenschweiler" pitchFamily="34" charset="0"/>
              </a:rPr>
              <a:t> wire . </a:t>
            </a:r>
            <a:r>
              <a:rPr lang="en-US" sz="2200" dirty="0" err="1" smtClean="0">
                <a:latin typeface="Haettenschweiler" pitchFamily="34" charset="0"/>
              </a:rPr>
              <a:t>Modernday</a:t>
            </a:r>
            <a:r>
              <a:rPr lang="en-US" sz="2200" dirty="0" smtClean="0">
                <a:latin typeface="Haettenschweiler" pitchFamily="34" charset="0"/>
              </a:rPr>
              <a:t> computers and terminals use an improved version of these techniques, as defined by RS232C (that is recommended standard 232 version C) and other computer communications standard.</a:t>
            </a:r>
            <a:endParaRPr lang="fa-IR" dirty="0"/>
          </a:p>
        </p:txBody>
      </p:sp>
      <p:sp>
        <p:nvSpPr>
          <p:cNvPr id="3" name="Content Placeholder 2"/>
          <p:cNvSpPr>
            <a:spLocks noGrp="1"/>
          </p:cNvSpPr>
          <p:nvPr>
            <p:ph idx="1"/>
          </p:nvPr>
        </p:nvSpPr>
        <p:spPr>
          <a:xfrm>
            <a:off x="457200" y="1882808"/>
            <a:ext cx="8258204" cy="4689464"/>
          </a:xfrm>
        </p:spPr>
        <p:txBody>
          <a:bodyPr>
            <a:normAutofit/>
          </a:bodyPr>
          <a:lstStyle/>
          <a:p>
            <a:pPr marL="85725" indent="3175">
              <a:buNone/>
            </a:pPr>
            <a:r>
              <a:rPr lang="fa-IR" sz="2000" dirty="0" smtClean="0">
                <a:cs typeface="2  Baran" pitchFamily="2" charset="-78"/>
              </a:rPr>
              <a:t>نخستین ابزار های ارتباط الکترونیکی تلگراف وتله رایتر به همراه یک وسیله دیگر به وسیله عوض کردن پالس های مستقیم سیگنال های رایج بر روی سیم بلند.</a:t>
            </a:r>
          </a:p>
          <a:p>
            <a:pPr marL="85725" indent="3175">
              <a:buNone/>
            </a:pPr>
            <a:r>
              <a:rPr lang="fa-IR" sz="2000" dirty="0" smtClean="0">
                <a:cs typeface="2  Baran" pitchFamily="2" charset="-78"/>
              </a:rPr>
              <a:t> کامپیوتر ها و ترمینال های جدید روز استفاده میکنند از گونه های بهبود یافته ی این فن که معنی میشود با </a:t>
            </a:r>
            <a:r>
              <a:rPr lang="en-US" sz="2000" dirty="0" smtClean="0">
                <a:cs typeface="2  Baran" pitchFamily="2" charset="-78"/>
              </a:rPr>
              <a:t>RS232C</a:t>
            </a:r>
            <a:r>
              <a:rPr lang="fa-IR" sz="2000" dirty="0" smtClean="0">
                <a:cs typeface="2  Baran" pitchFamily="2" charset="-78"/>
              </a:rPr>
              <a:t> (آن هست نشان دادن استاندارد گونه 232 </a:t>
            </a:r>
            <a:r>
              <a:rPr lang="en-US" sz="2000" dirty="0" smtClean="0">
                <a:cs typeface="2  Baran" pitchFamily="2" charset="-78"/>
              </a:rPr>
              <a:t>C</a:t>
            </a:r>
            <a:r>
              <a:rPr lang="fa-IR" sz="2000" dirty="0" smtClean="0">
                <a:cs typeface="2  Baran" pitchFamily="2" charset="-78"/>
              </a:rPr>
              <a:t>) و دیگر ارتباط های کامپیوتری استاندارد.</a:t>
            </a:r>
          </a:p>
          <a:p>
            <a:pPr>
              <a:buNone/>
            </a:pPr>
            <a:endParaRPr lang="fa-IR" sz="2000" dirty="0" smtClean="0">
              <a:cs typeface="2  Baran" pitchFamily="2" charset="-78"/>
            </a:endParaRPr>
          </a:p>
          <a:p>
            <a:pPr>
              <a:buNone/>
            </a:pPr>
            <a:endParaRPr lang="fa-IR" sz="2000" dirty="0" smtClean="0">
              <a:cs typeface="2  Baran" pitchFamily="2" charset="-78"/>
            </a:endParaRPr>
          </a:p>
          <a:p>
            <a:pPr>
              <a:buNone/>
            </a:pPr>
            <a:endParaRPr lang="fa-IR" sz="2000" dirty="0" smtClean="0">
              <a:cs typeface="2  Baran" pitchFamily="2" charset="-78"/>
            </a:endParaRPr>
          </a:p>
          <a:p>
            <a:pPr algn="l">
              <a:buNone/>
            </a:pPr>
            <a:r>
              <a:rPr lang="fa-IR" sz="1400" dirty="0" smtClean="0">
                <a:cs typeface="2  Baran" pitchFamily="2" charset="-78"/>
              </a:rPr>
              <a:t>بهتر شده-اصلاح شده</a:t>
            </a:r>
            <a:r>
              <a:rPr lang="en-US" sz="1400" dirty="0" smtClean="0">
                <a:cs typeface="2  Baran" pitchFamily="2" charset="-78"/>
              </a:rPr>
              <a:t>                                                   Improve: </a:t>
            </a:r>
            <a:r>
              <a:rPr lang="fa-IR" sz="1400" dirty="0" smtClean="0">
                <a:cs typeface="2  Baran" pitchFamily="2" charset="-78"/>
              </a:rPr>
              <a:t>برقراری ارتباط </a:t>
            </a:r>
            <a:r>
              <a:rPr lang="en-US" sz="1400" dirty="0" smtClean="0">
                <a:cs typeface="2  Baran" pitchFamily="2" charset="-78"/>
              </a:rPr>
              <a:t>Communication:</a:t>
            </a:r>
          </a:p>
          <a:p>
            <a:pPr algn="l">
              <a:buNone/>
            </a:pPr>
            <a:r>
              <a:rPr lang="fa-IR" sz="1400" dirty="0" smtClean="0">
                <a:cs typeface="2  Baran" pitchFamily="2" charset="-78"/>
              </a:rPr>
              <a:t>لغت را معنی کردن </a:t>
            </a:r>
            <a:r>
              <a:rPr lang="en-US" sz="1400" dirty="0" smtClean="0">
                <a:cs typeface="2  Baran" pitchFamily="2" charset="-78"/>
              </a:rPr>
              <a:t>                                                                       </a:t>
            </a:r>
            <a:r>
              <a:rPr lang="en-US" sz="1400" dirty="0" err="1" smtClean="0">
                <a:cs typeface="2  Baran" pitchFamily="2" charset="-78"/>
              </a:rPr>
              <a:t>Difined</a:t>
            </a:r>
            <a:r>
              <a:rPr lang="en-US" sz="1400" dirty="0" smtClean="0">
                <a:cs typeface="2  Baran" pitchFamily="2" charset="-78"/>
              </a:rPr>
              <a:t>:</a:t>
            </a:r>
            <a:r>
              <a:rPr lang="fa-IR" sz="1400" dirty="0" smtClean="0">
                <a:cs typeface="2  Baran" pitchFamily="2" charset="-78"/>
              </a:rPr>
              <a:t>ابزار-وسیله </a:t>
            </a:r>
            <a:r>
              <a:rPr lang="en-US" sz="1400" dirty="0" smtClean="0">
                <a:cs typeface="2  Baran" pitchFamily="2" charset="-78"/>
              </a:rPr>
              <a:t>Device:</a:t>
            </a:r>
          </a:p>
          <a:p>
            <a:pPr algn="l">
              <a:buNone/>
            </a:pPr>
            <a:r>
              <a:rPr lang="fa-IR" sz="1400" dirty="0" smtClean="0">
                <a:cs typeface="2  Baran" pitchFamily="2" charset="-78"/>
              </a:rPr>
              <a:t> فن-مهارت </a:t>
            </a:r>
            <a:r>
              <a:rPr lang="en-US" sz="1400" dirty="0" smtClean="0">
                <a:cs typeface="2  Baran" pitchFamily="2" charset="-78"/>
              </a:rPr>
              <a:t>                                                  Technique:</a:t>
            </a:r>
            <a:r>
              <a:rPr lang="fa-IR" sz="1400" dirty="0" smtClean="0">
                <a:cs typeface="2  Baran" pitchFamily="2" charset="-78"/>
              </a:rPr>
              <a:t>عوض کردن- مباذله کردن </a:t>
            </a:r>
            <a:r>
              <a:rPr lang="en-US" sz="1400" dirty="0" smtClean="0">
                <a:cs typeface="2  Baran" pitchFamily="2" charset="-78"/>
              </a:rPr>
              <a:t>Exchange:</a:t>
            </a:r>
          </a:p>
          <a:p>
            <a:pPr algn="l">
              <a:buNone/>
            </a:pPr>
            <a:r>
              <a:rPr lang="fa-IR" sz="1400" dirty="0" smtClean="0">
                <a:cs typeface="2  Baran" pitchFamily="2" charset="-78"/>
              </a:rPr>
              <a:t>معرفی کردن –نشان دادن </a:t>
            </a:r>
            <a:r>
              <a:rPr lang="en-US" sz="1400" dirty="0" smtClean="0">
                <a:cs typeface="2  Baran" pitchFamily="2" charset="-78"/>
              </a:rPr>
              <a:t>                                                                        Recommended:</a:t>
            </a:r>
            <a:r>
              <a:rPr lang="fa-IR" sz="1400" dirty="0" smtClean="0">
                <a:cs typeface="2  Baran" pitchFamily="2" charset="-78"/>
              </a:rPr>
              <a:t>نبض-پالس </a:t>
            </a:r>
            <a:r>
              <a:rPr lang="en-US" sz="1400" dirty="0" smtClean="0">
                <a:cs typeface="2  Baran" pitchFamily="2" charset="-78"/>
              </a:rPr>
              <a:t>Pulsed:</a:t>
            </a:r>
          </a:p>
          <a:p>
            <a:pPr algn="l">
              <a:buNone/>
            </a:pPr>
            <a:r>
              <a:rPr lang="en-US" sz="1400" dirty="0" smtClean="0">
                <a:cs typeface="2  Baran" pitchFamily="2" charset="-78"/>
              </a:rPr>
              <a:t>                                                                             </a:t>
            </a:r>
            <a:r>
              <a:rPr lang="fa-IR" sz="1400" dirty="0" smtClean="0">
                <a:cs typeface="2  Baran" pitchFamily="2" charset="-78"/>
              </a:rPr>
              <a:t>مستقیم </a:t>
            </a:r>
            <a:r>
              <a:rPr lang="en-US" sz="1400" dirty="0" smtClean="0">
                <a:cs typeface="2  Baran" pitchFamily="2" charset="-78"/>
              </a:rPr>
              <a:t>Direct:</a:t>
            </a:r>
          </a:p>
          <a:p>
            <a:pPr algn="l">
              <a:buNone/>
            </a:pPr>
            <a:r>
              <a:rPr lang="fa-IR" sz="1400" dirty="0" smtClean="0">
                <a:cs typeface="2  Baran" pitchFamily="2" charset="-78"/>
              </a:rPr>
              <a:t>رایج –متداول </a:t>
            </a:r>
            <a:r>
              <a:rPr lang="en-US" sz="1400" dirty="0" smtClean="0">
                <a:cs typeface="2  Baran" pitchFamily="2" charset="-78"/>
              </a:rPr>
              <a:t>Current:</a:t>
            </a:r>
          </a:p>
          <a:p>
            <a:pPr algn="l">
              <a:buNone/>
            </a:pPr>
            <a:r>
              <a:rPr lang="fa-IR" sz="1400" dirty="0" smtClean="0">
                <a:cs typeface="2  Baran" pitchFamily="2" charset="-78"/>
              </a:rPr>
              <a:t>سیم </a:t>
            </a:r>
            <a:r>
              <a:rPr lang="en-US" sz="1400" dirty="0" smtClean="0">
                <a:cs typeface="2  Baran" pitchFamily="2" charset="-78"/>
              </a:rPr>
              <a:t>Wire:</a:t>
            </a:r>
            <a:r>
              <a:rPr lang="fa-IR" sz="2000" dirty="0" smtClean="0">
                <a:cs typeface="2  Baran" pitchFamily="2" charset="-78"/>
              </a:rPr>
              <a:t> </a:t>
            </a:r>
            <a:endParaRPr lang="fa-IR" sz="2000" dirty="0">
              <a:cs typeface="2  Baran"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US" sz="2000" dirty="0" smtClean="0">
                <a:latin typeface="Haettenschweiler" pitchFamily="34" charset="0"/>
              </a:rPr>
              <a:t>Telephones, in contrast, communicate by passing an analog audio signal over the line. The </a:t>
            </a:r>
            <a:r>
              <a:rPr lang="en-US" sz="2000" dirty="0" err="1" smtClean="0">
                <a:latin typeface="Haettenschweiler" pitchFamily="34" charset="0"/>
              </a:rPr>
              <a:t>strenght</a:t>
            </a:r>
            <a:r>
              <a:rPr lang="en-US" sz="2000" dirty="0" smtClean="0">
                <a:latin typeface="Haettenschweiler" pitchFamily="34" charset="0"/>
              </a:rPr>
              <a:t> and frequency of signal varies depending on the volume and pitch of sound being sent. Because the telephone network is designed to carry voice signals it cannot carry the dc signals used of computer communications.</a:t>
            </a:r>
            <a:endParaRPr lang="fa-IR" sz="2000" dirty="0">
              <a:latin typeface="Haettenschweiler" pitchFamily="34" charset="0"/>
            </a:endParaRPr>
          </a:p>
        </p:txBody>
      </p:sp>
      <p:sp>
        <p:nvSpPr>
          <p:cNvPr id="3" name="Content Placeholder 2"/>
          <p:cNvSpPr>
            <a:spLocks noGrp="1"/>
          </p:cNvSpPr>
          <p:nvPr>
            <p:ph idx="1"/>
          </p:nvPr>
        </p:nvSpPr>
        <p:spPr/>
        <p:txBody>
          <a:bodyPr>
            <a:normAutofit/>
          </a:bodyPr>
          <a:lstStyle/>
          <a:p>
            <a:pPr marL="0" indent="0">
              <a:buNone/>
            </a:pPr>
            <a:r>
              <a:rPr lang="fa-IR" sz="2000" dirty="0" smtClean="0">
                <a:cs typeface="2  Baran" pitchFamily="2" charset="-78"/>
              </a:rPr>
              <a:t>تلفن یک ارتباط به وسیله گذشتن آنالوگ های صدا و سیگنال صدا بر روی خط است. قدرت و فرکانس صدا وابسته به متغیر بودن درجه و زیر وبم بودن صدا اولیه ارسال شده است.چونشبکه تلفنی طراحی شده تا حمل کند سیگنال های صدا را, آن نمیتواند حمل کند سیگنال </a:t>
            </a:r>
            <a:r>
              <a:rPr lang="en-US" sz="2000" dirty="0" smtClean="0">
                <a:cs typeface="2  Baran" pitchFamily="2" charset="-78"/>
              </a:rPr>
              <a:t>dc</a:t>
            </a:r>
            <a:r>
              <a:rPr lang="fa-IR" sz="2000" dirty="0" smtClean="0">
                <a:cs typeface="2  Baran" pitchFamily="2" charset="-78"/>
              </a:rPr>
              <a:t> را که استفاده میشود در ارتباط کامپیوتری.</a:t>
            </a:r>
          </a:p>
          <a:p>
            <a:pPr marL="0" indent="0">
              <a:buNone/>
            </a:pPr>
            <a:endParaRPr lang="fa-IR" sz="2000" dirty="0" smtClean="0">
              <a:cs typeface="2  Baran" pitchFamily="2" charset="-78"/>
            </a:endParaRPr>
          </a:p>
          <a:p>
            <a:pPr>
              <a:buNone/>
            </a:pPr>
            <a:endParaRPr lang="fa-IR" sz="2000" dirty="0" smtClean="0">
              <a:cs typeface="2  Baran" pitchFamily="2" charset="-78"/>
            </a:endParaRPr>
          </a:p>
          <a:p>
            <a:pPr>
              <a:buNone/>
            </a:pPr>
            <a:endParaRPr lang="fa-IR" sz="2000" dirty="0" smtClean="0">
              <a:cs typeface="2  Baran" pitchFamily="2" charset="-78"/>
            </a:endParaRPr>
          </a:p>
          <a:p>
            <a:pPr algn="l" rtl="0">
              <a:buNone/>
            </a:pPr>
            <a:r>
              <a:rPr lang="en-US" sz="1400" dirty="0" smtClean="0">
                <a:cs typeface="2  Baran" pitchFamily="2" charset="-78"/>
              </a:rPr>
              <a:t>Contrast:</a:t>
            </a:r>
            <a:r>
              <a:rPr lang="fa-IR" sz="1400" dirty="0" smtClean="0">
                <a:cs typeface="2  Baran" pitchFamily="2" charset="-78"/>
              </a:rPr>
              <a:t>مقایسه-سنجش </a:t>
            </a:r>
            <a:endParaRPr lang="en-US" sz="1400" dirty="0" smtClean="0">
              <a:cs typeface="2  Baran" pitchFamily="2" charset="-78"/>
            </a:endParaRPr>
          </a:p>
          <a:p>
            <a:pPr algn="l" rtl="0">
              <a:buNone/>
            </a:pPr>
            <a:r>
              <a:rPr lang="en-US" sz="1400" dirty="0" smtClean="0">
                <a:cs typeface="2  Baran" pitchFamily="2" charset="-78"/>
              </a:rPr>
              <a:t>Passing:</a:t>
            </a:r>
            <a:r>
              <a:rPr lang="fa-IR" sz="1400" dirty="0" smtClean="0">
                <a:cs typeface="2  Baran" pitchFamily="2" charset="-78"/>
              </a:rPr>
              <a:t>عبور کردن-رد شدن </a:t>
            </a:r>
            <a:endParaRPr lang="en-US" sz="1400" dirty="0" smtClean="0">
              <a:cs typeface="2  Baran" pitchFamily="2" charset="-78"/>
            </a:endParaRPr>
          </a:p>
          <a:p>
            <a:pPr algn="l" rtl="0">
              <a:buNone/>
            </a:pPr>
            <a:r>
              <a:rPr lang="en-US" sz="1400" dirty="0" smtClean="0">
                <a:cs typeface="2  Baran" pitchFamily="2" charset="-78"/>
              </a:rPr>
              <a:t>Strength:</a:t>
            </a:r>
            <a:r>
              <a:rPr lang="fa-IR" sz="1400" dirty="0" smtClean="0">
                <a:cs typeface="2  Baran" pitchFamily="2" charset="-78"/>
              </a:rPr>
              <a:t>نیرو-قدرت </a:t>
            </a:r>
            <a:endParaRPr lang="en-US" sz="1400" dirty="0" smtClean="0">
              <a:cs typeface="2  Baran" pitchFamily="2" charset="-78"/>
            </a:endParaRPr>
          </a:p>
          <a:p>
            <a:pPr algn="l" rtl="0">
              <a:buNone/>
            </a:pPr>
            <a:r>
              <a:rPr lang="en-US" sz="1400" dirty="0" smtClean="0">
                <a:cs typeface="2  Baran" pitchFamily="2" charset="-78"/>
              </a:rPr>
              <a:t>Varies:</a:t>
            </a:r>
            <a:r>
              <a:rPr lang="fa-IR" sz="1400" dirty="0" smtClean="0">
                <a:cs typeface="2  Baran" pitchFamily="2" charset="-78"/>
              </a:rPr>
              <a:t>متغییر بودن </a:t>
            </a:r>
            <a:endParaRPr lang="en-US" sz="1400" dirty="0" smtClean="0">
              <a:cs typeface="2  Baran" pitchFamily="2" charset="-78"/>
            </a:endParaRPr>
          </a:p>
          <a:p>
            <a:pPr algn="l" rtl="0">
              <a:buNone/>
            </a:pPr>
            <a:r>
              <a:rPr lang="en-US" sz="1400" dirty="0" smtClean="0">
                <a:cs typeface="2  Baran" pitchFamily="2" charset="-78"/>
              </a:rPr>
              <a:t>Depending:</a:t>
            </a:r>
            <a:r>
              <a:rPr lang="fa-IR" sz="1400" dirty="0" smtClean="0">
                <a:cs typeface="2  Baran" pitchFamily="2" charset="-78"/>
              </a:rPr>
              <a:t>وابسته بودن </a:t>
            </a:r>
            <a:endParaRPr lang="en-US" sz="1400" dirty="0" smtClean="0">
              <a:cs typeface="2  Baran" pitchFamily="2" charset="-78"/>
            </a:endParaRPr>
          </a:p>
          <a:p>
            <a:pPr algn="l" rtl="0">
              <a:buNone/>
            </a:pPr>
            <a:r>
              <a:rPr lang="en-US" sz="1400" dirty="0" smtClean="0">
                <a:cs typeface="2  Baran" pitchFamily="2" charset="-78"/>
              </a:rPr>
              <a:t>Pitch:</a:t>
            </a:r>
            <a:r>
              <a:rPr lang="fa-IR" sz="1400" dirty="0" smtClean="0">
                <a:cs typeface="2  Baran" pitchFamily="2" charset="-78"/>
              </a:rPr>
              <a:t>زیر و بم صدا </a:t>
            </a:r>
            <a:endParaRPr lang="en-US" sz="1400" dirty="0" smtClean="0">
              <a:cs typeface="2  Baran" pitchFamily="2" charset="-78"/>
            </a:endParaRPr>
          </a:p>
          <a:p>
            <a:pPr algn="l" rtl="0">
              <a:buNone/>
            </a:pPr>
            <a:r>
              <a:rPr lang="en-US" sz="1400" dirty="0" smtClean="0">
                <a:cs typeface="2  Baran" pitchFamily="2" charset="-78"/>
              </a:rPr>
              <a:t>Designed:</a:t>
            </a:r>
            <a:r>
              <a:rPr lang="fa-IR" sz="1400" dirty="0" smtClean="0">
                <a:cs typeface="2  Baran" pitchFamily="2" charset="-78"/>
              </a:rPr>
              <a:t>طراح کردن </a:t>
            </a:r>
            <a:endParaRPr lang="en-US" sz="1400" dirty="0" smtClean="0">
              <a:cs typeface="2  Baran" pitchFamily="2" charset="-78"/>
            </a:endParaRPr>
          </a:p>
          <a:p>
            <a:pPr algn="l" rtl="0">
              <a:buNone/>
            </a:pPr>
            <a:r>
              <a:rPr lang="en-US" sz="1400" dirty="0" smtClean="0">
                <a:cs typeface="2  Baran" pitchFamily="2" charset="-78"/>
              </a:rPr>
              <a:t>Carry:</a:t>
            </a:r>
            <a:r>
              <a:rPr lang="fa-IR" sz="1400" dirty="0" smtClean="0">
                <a:cs typeface="2  Baran" pitchFamily="2" charset="-78"/>
              </a:rPr>
              <a:t>حمل کردن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marL="179388"/>
            <a:r>
              <a:rPr lang="en-US" sz="2000" dirty="0" smtClean="0">
                <a:latin typeface="Haettenschweiler" pitchFamily="34" charset="0"/>
              </a:rPr>
              <a:t>As the use of computers spread in the late 1950s and early 1960s, a need a rose  to connect computers and </a:t>
            </a:r>
            <a:r>
              <a:rPr lang="en-US" sz="2000" dirty="0" err="1" smtClean="0">
                <a:latin typeface="Haettenschweiler" pitchFamily="34" charset="0"/>
              </a:rPr>
              <a:t>termhnals</a:t>
            </a:r>
            <a:r>
              <a:rPr lang="en-US" sz="2000" dirty="0" smtClean="0">
                <a:latin typeface="Haettenschweiler" pitchFamily="34" charset="0"/>
              </a:rPr>
              <a:t> via ordinary telephone lines and hence-defined the basics of what is now known as </a:t>
            </a:r>
            <a:r>
              <a:rPr lang="en-US" sz="2000" b="1" dirty="0" err="1" smtClean="0">
                <a:latin typeface="Haettenschweiler" pitchFamily="34" charset="0"/>
              </a:rPr>
              <a:t>ICT</a:t>
            </a:r>
            <a:r>
              <a:rPr lang="en-US" sz="2000" dirty="0" err="1" smtClean="0">
                <a:latin typeface="Haettenschweiler" pitchFamily="34" charset="0"/>
              </a:rPr>
              <a:t>.the</a:t>
            </a:r>
            <a:r>
              <a:rPr lang="en-US" sz="2000" dirty="0" smtClean="0">
                <a:latin typeface="Haettenschweiler" pitchFamily="34" charset="0"/>
              </a:rPr>
              <a:t> answer to that need was the use of modem. A modem (that is, a modulator/demodulator) converts the on-and-of digital pulses of computer data in to on-and-of analog tones that can be transmitted over a normal telephone circuit.</a:t>
            </a:r>
            <a:endParaRPr lang="fa-IR" sz="2000" dirty="0">
              <a:latin typeface="Haettenschweiler" pitchFamily="34" charset="0"/>
            </a:endParaRPr>
          </a:p>
        </p:txBody>
      </p:sp>
      <p:sp>
        <p:nvSpPr>
          <p:cNvPr id="3" name="Content Placeholder 2"/>
          <p:cNvSpPr>
            <a:spLocks noGrp="1"/>
          </p:cNvSpPr>
          <p:nvPr>
            <p:ph idx="1"/>
          </p:nvPr>
        </p:nvSpPr>
        <p:spPr/>
        <p:txBody>
          <a:bodyPr>
            <a:normAutofit/>
          </a:bodyPr>
          <a:lstStyle/>
          <a:p>
            <a:pPr marL="88900" indent="0">
              <a:buNone/>
            </a:pPr>
            <a:r>
              <a:rPr lang="fa-IR" sz="2000" dirty="0" smtClean="0">
                <a:cs typeface="2  Baran" pitchFamily="2" charset="-78"/>
              </a:rPr>
              <a:t>هم زمان با فراگیر شدن استفاده از کاوپیوتر ها در اواخر دهه 1950 و اوایل 1960 , نیازی برای ارتباط و اتصال کامپیوتر ها و ترمینال ها از طریق خط های معمولی تلفن به وجود امد و حالا از ضروریات است که بدانیم که </a:t>
            </a:r>
            <a:r>
              <a:rPr lang="en-US" sz="2000" dirty="0" smtClean="0">
                <a:cs typeface="2  Baran" pitchFamily="2" charset="-78"/>
              </a:rPr>
              <a:t>ICT</a:t>
            </a:r>
            <a:r>
              <a:rPr lang="fa-IR" sz="2000" dirty="0" smtClean="0">
                <a:cs typeface="2  Baran" pitchFamily="2" charset="-78"/>
              </a:rPr>
              <a:t> چه شناخته میشود.استفاده از مدم جوابی به این نیاز بود . یک مدم(یکسان کننده)پالس های دیجیتالی </a:t>
            </a:r>
            <a:r>
              <a:rPr lang="en-US" sz="2000" dirty="0" smtClean="0">
                <a:cs typeface="2  Baran" pitchFamily="2" charset="-78"/>
              </a:rPr>
              <a:t>on-and-off</a:t>
            </a:r>
            <a:r>
              <a:rPr lang="fa-IR" sz="2000" dirty="0" smtClean="0">
                <a:cs typeface="2  Baran" pitchFamily="2" charset="-78"/>
              </a:rPr>
              <a:t> اطلاعات کامپیوتری را به آنالوگ های صوتی </a:t>
            </a:r>
            <a:r>
              <a:rPr lang="en-US" sz="2000" dirty="0" smtClean="0">
                <a:cs typeface="2  Baran" pitchFamily="2" charset="-78"/>
              </a:rPr>
              <a:t>on-and off</a:t>
            </a:r>
            <a:r>
              <a:rPr lang="fa-IR" sz="2000" dirty="0" smtClean="0">
                <a:cs typeface="2  Baran" pitchFamily="2" charset="-78"/>
              </a:rPr>
              <a:t> تبدیل میکند که میتواند بر روی یک محیط عادی تلفنی ارسال شود.</a:t>
            </a:r>
          </a:p>
          <a:p>
            <a:pPr marL="88900" indent="0">
              <a:buNone/>
            </a:pPr>
            <a:endParaRPr lang="fa-IR" sz="2000" dirty="0" smtClean="0">
              <a:cs typeface="2  Baran" pitchFamily="2" charset="-78"/>
            </a:endParaRPr>
          </a:p>
          <a:p>
            <a:pPr marL="88900" indent="0">
              <a:buNone/>
            </a:pPr>
            <a:endParaRPr lang="fa-IR" sz="2000" dirty="0" smtClean="0">
              <a:cs typeface="2  Baran" pitchFamily="2" charset="-78"/>
            </a:endParaRPr>
          </a:p>
          <a:p>
            <a:pPr marL="88900" indent="0" algn="l" rtl="0">
              <a:buNone/>
            </a:pPr>
            <a:r>
              <a:rPr lang="en-US" sz="1400" dirty="0" smtClean="0">
                <a:cs typeface="2  Baran" pitchFamily="2" charset="-78"/>
              </a:rPr>
              <a:t>Spread:</a:t>
            </a:r>
            <a:r>
              <a:rPr lang="fa-IR" sz="1400" dirty="0" smtClean="0">
                <a:cs typeface="2  Baran" pitchFamily="2" charset="-78"/>
              </a:rPr>
              <a:t>فراگیر شدن </a:t>
            </a:r>
            <a:r>
              <a:rPr lang="en-US" sz="1400" dirty="0" smtClean="0">
                <a:cs typeface="2  Baran" pitchFamily="2" charset="-78"/>
              </a:rPr>
              <a:t>                                                                          known:</a:t>
            </a:r>
            <a:r>
              <a:rPr lang="fa-IR" sz="1400" dirty="0" smtClean="0">
                <a:cs typeface="2  Baran" pitchFamily="2" charset="-78"/>
              </a:rPr>
              <a:t>شناخته شده </a:t>
            </a:r>
            <a:endParaRPr lang="en-US" sz="1400" dirty="0" smtClean="0">
              <a:cs typeface="2  Baran" pitchFamily="2" charset="-78"/>
            </a:endParaRPr>
          </a:p>
          <a:p>
            <a:pPr marL="88900" indent="0" algn="l" rtl="0">
              <a:buNone/>
            </a:pPr>
            <a:r>
              <a:rPr lang="en-US" sz="1400" dirty="0" smtClean="0">
                <a:cs typeface="2  Baran" pitchFamily="2" charset="-78"/>
              </a:rPr>
              <a:t>Arose:</a:t>
            </a:r>
            <a:r>
              <a:rPr lang="fa-IR" sz="1400" dirty="0" smtClean="0">
                <a:cs typeface="2  Baran" pitchFamily="2" charset="-78"/>
              </a:rPr>
              <a:t>برخاستن-ناشی شدن </a:t>
            </a:r>
            <a:r>
              <a:rPr lang="en-US" sz="1400" dirty="0" smtClean="0">
                <a:cs typeface="2  Baran" pitchFamily="2" charset="-78"/>
              </a:rPr>
              <a:t>                                                                    modulator:</a:t>
            </a:r>
            <a:r>
              <a:rPr lang="fa-IR" sz="1400" dirty="0" smtClean="0">
                <a:cs typeface="2  Baran" pitchFamily="2" charset="-78"/>
              </a:rPr>
              <a:t>یکسان کننده </a:t>
            </a:r>
            <a:endParaRPr lang="en-US" sz="1400" dirty="0" smtClean="0">
              <a:cs typeface="2  Baran" pitchFamily="2" charset="-78"/>
            </a:endParaRPr>
          </a:p>
          <a:p>
            <a:pPr marL="88900" indent="0" algn="l" rtl="0">
              <a:buNone/>
            </a:pPr>
            <a:r>
              <a:rPr lang="en-US" sz="1400" dirty="0" smtClean="0">
                <a:cs typeface="2  Baran" pitchFamily="2" charset="-78"/>
              </a:rPr>
              <a:t>Via:</a:t>
            </a:r>
            <a:r>
              <a:rPr lang="fa-IR" sz="1400" dirty="0" smtClean="0">
                <a:cs typeface="2  Baran" pitchFamily="2" charset="-78"/>
              </a:rPr>
              <a:t>از طریق </a:t>
            </a:r>
            <a:r>
              <a:rPr lang="en-US" sz="1400" dirty="0" smtClean="0">
                <a:cs typeface="2  Baran" pitchFamily="2" charset="-78"/>
              </a:rPr>
              <a:t>                                                                                     transmitted:</a:t>
            </a:r>
            <a:r>
              <a:rPr lang="fa-IR" sz="1400" dirty="0" smtClean="0">
                <a:cs typeface="2  Baran" pitchFamily="2" charset="-78"/>
              </a:rPr>
              <a:t>فرستاده شده </a:t>
            </a:r>
            <a:endParaRPr lang="en-US" sz="1400" dirty="0" smtClean="0">
              <a:cs typeface="2  Baran" pitchFamily="2" charset="-78"/>
            </a:endParaRPr>
          </a:p>
          <a:p>
            <a:pPr marL="88900" indent="0" algn="l" rtl="0">
              <a:buNone/>
            </a:pPr>
            <a:r>
              <a:rPr lang="en-US" sz="1400" dirty="0" smtClean="0">
                <a:cs typeface="2  Baran" pitchFamily="2" charset="-78"/>
              </a:rPr>
              <a:t>Ordinary:</a:t>
            </a:r>
            <a:r>
              <a:rPr lang="fa-IR" sz="1400" dirty="0" smtClean="0">
                <a:cs typeface="2  Baran" pitchFamily="2" charset="-78"/>
              </a:rPr>
              <a:t>معمولی-عادی </a:t>
            </a:r>
            <a:endParaRPr lang="en-US" sz="1400" dirty="0" smtClean="0">
              <a:cs typeface="2  Baran" pitchFamily="2" charset="-78"/>
            </a:endParaRPr>
          </a:p>
          <a:p>
            <a:pPr marL="88900" indent="0" algn="l" rtl="0">
              <a:buNone/>
            </a:pPr>
            <a:r>
              <a:rPr lang="en-US" sz="1400" dirty="0" smtClean="0">
                <a:cs typeface="2  Baran" pitchFamily="2" charset="-78"/>
              </a:rPr>
              <a:t>Hence:</a:t>
            </a:r>
            <a:r>
              <a:rPr lang="fa-IR" sz="1400" dirty="0" smtClean="0">
                <a:cs typeface="2  Baran" pitchFamily="2" charset="-78"/>
              </a:rPr>
              <a:t>از حالا-از اینجا </a:t>
            </a:r>
            <a:endParaRPr lang="en-US" sz="1400" dirty="0" smtClean="0">
              <a:cs typeface="2  Baran" pitchFamily="2" charset="-78"/>
            </a:endParaRPr>
          </a:p>
          <a:p>
            <a:pPr marL="88900" indent="0" algn="l" rtl="0">
              <a:buNone/>
            </a:pPr>
            <a:r>
              <a:rPr lang="en-US" sz="1400" dirty="0" smtClean="0">
                <a:cs typeface="2  Baran" pitchFamily="2" charset="-78"/>
              </a:rPr>
              <a:t>Basic:</a:t>
            </a:r>
            <a:r>
              <a:rPr lang="fa-IR" sz="1400" dirty="0" smtClean="0">
                <a:cs typeface="2  Baran" pitchFamily="2" charset="-78"/>
              </a:rPr>
              <a:t>ضروری </a:t>
            </a:r>
            <a:endParaRPr lang="en-US" sz="1400" dirty="0" smtClean="0">
              <a:cs typeface="2  Baran" pitchFamily="2" charset="-78"/>
            </a:endParaRPr>
          </a:p>
          <a:p>
            <a:pPr marL="88900" indent="0" algn="l" rtl="0">
              <a:buNone/>
            </a:pPr>
            <a:endParaRPr lang="fa-IR" sz="1400" dirty="0">
              <a:cs typeface="2  Baran"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US" sz="2000" dirty="0" smtClean="0">
                <a:latin typeface="Haettenschweiler" pitchFamily="34" charset="0"/>
              </a:rPr>
              <a:t>The early modems operated at the </a:t>
            </a:r>
            <a:r>
              <a:rPr lang="en-US" sz="2000" dirty="0" err="1" smtClean="0">
                <a:latin typeface="Haettenschweiler" pitchFamily="34" charset="0"/>
              </a:rPr>
              <a:t>speeed</a:t>
            </a:r>
            <a:r>
              <a:rPr lang="en-US" sz="2000" dirty="0" smtClean="0">
                <a:latin typeface="Haettenschweiler" pitchFamily="34" charset="0"/>
              </a:rPr>
              <a:t> of 300 bits per second(or bps) this is painfully slow by modern-day standards, but is was fast enough for the slow-printing terminals of the day . Because it allowed the terminal to be physically separated from the host computer , the modem made </a:t>
            </a:r>
            <a:r>
              <a:rPr lang="en-US" sz="2000" dirty="0" err="1" smtClean="0">
                <a:latin typeface="Haettenschweiler" pitchFamily="34" charset="0"/>
              </a:rPr>
              <a:t>made</a:t>
            </a:r>
            <a:r>
              <a:rPr lang="en-US" sz="2000" dirty="0" smtClean="0">
                <a:latin typeface="Haettenschweiler" pitchFamily="34" charset="0"/>
              </a:rPr>
              <a:t> computing resources available from virtually anywhere.</a:t>
            </a:r>
            <a:endParaRPr lang="fa-IR" sz="2000" dirty="0">
              <a:latin typeface="Haettenschweiler" pitchFamily="34" charset="0"/>
            </a:endParaRPr>
          </a:p>
        </p:txBody>
      </p:sp>
      <p:sp>
        <p:nvSpPr>
          <p:cNvPr id="3" name="Content Placeholder 2"/>
          <p:cNvSpPr>
            <a:spLocks noGrp="1"/>
          </p:cNvSpPr>
          <p:nvPr>
            <p:ph idx="1"/>
          </p:nvPr>
        </p:nvSpPr>
        <p:spPr/>
        <p:txBody>
          <a:bodyPr/>
          <a:lstStyle/>
          <a:p>
            <a:pPr marL="88900" indent="0">
              <a:buNone/>
            </a:pPr>
            <a:r>
              <a:rPr lang="fa-IR" sz="2000" dirty="0" smtClean="0">
                <a:cs typeface="2  Baran" pitchFamily="2" charset="-78"/>
              </a:rPr>
              <a:t>مدم های اولیه عمل میکردند با سرعت 300 </a:t>
            </a:r>
            <a:r>
              <a:rPr lang="en-US" sz="2000" dirty="0" smtClean="0">
                <a:cs typeface="2  Baran" pitchFamily="2" charset="-78"/>
              </a:rPr>
              <a:t>bit</a:t>
            </a:r>
            <a:r>
              <a:rPr lang="fa-IR" sz="2000" dirty="0" smtClean="0">
                <a:cs typeface="2  Baran" pitchFamily="2" charset="-78"/>
              </a:rPr>
              <a:t>بر ثانیه. این خیلی پر درد سر و آهسته بود برای مدم های استاندارد روز , ولی سرعتش برای چاپ آرام ترمینال ها در روز کافی بود.زیرا این اجازه میداد به ترمینال ها تا جدا گانه عمل کنند فیزیکی از کامپیوتر مرجع یا میزبان , مدم دسترسی به محاسبه ذخایر و منابع را تقریبا از هر جایی فراهم کرد.</a:t>
            </a:r>
          </a:p>
          <a:p>
            <a:pPr marL="88900" indent="0">
              <a:buNone/>
            </a:pPr>
            <a:endParaRPr lang="fa-IR" sz="2000" dirty="0" smtClean="0">
              <a:cs typeface="2  Baran" pitchFamily="2" charset="-78"/>
            </a:endParaRPr>
          </a:p>
          <a:p>
            <a:pPr marL="88900" indent="0">
              <a:buNone/>
            </a:pPr>
            <a:endParaRPr lang="fa-IR" sz="2000" dirty="0" smtClean="0">
              <a:cs typeface="2  Baran" pitchFamily="2" charset="-78"/>
            </a:endParaRPr>
          </a:p>
          <a:p>
            <a:pPr marL="88900" indent="0" algn="l" rtl="0">
              <a:buNone/>
            </a:pPr>
            <a:r>
              <a:rPr lang="en-US" sz="1400" dirty="0" smtClean="0">
                <a:cs typeface="2  Baran" pitchFamily="2" charset="-78"/>
              </a:rPr>
              <a:t>Operated:</a:t>
            </a:r>
            <a:r>
              <a:rPr lang="fa-IR" sz="1400" dirty="0" smtClean="0">
                <a:cs typeface="2  Baran" pitchFamily="2" charset="-78"/>
              </a:rPr>
              <a:t>عمل کردن-اثر کردن </a:t>
            </a:r>
            <a:r>
              <a:rPr lang="en-US" sz="1400" dirty="0" smtClean="0">
                <a:cs typeface="2  Baran" pitchFamily="2" charset="-78"/>
              </a:rPr>
              <a:t>                                                 </a:t>
            </a:r>
            <a:r>
              <a:rPr lang="en-US" sz="1400" dirty="0" err="1" smtClean="0">
                <a:cs typeface="2  Baran" pitchFamily="2" charset="-78"/>
              </a:rPr>
              <a:t>resoursce</a:t>
            </a:r>
            <a:r>
              <a:rPr lang="en-US" sz="1400" dirty="0" smtClean="0">
                <a:cs typeface="2  Baran" pitchFamily="2" charset="-78"/>
              </a:rPr>
              <a:t>:</a:t>
            </a:r>
            <a:r>
              <a:rPr lang="fa-IR" sz="1400" dirty="0" smtClean="0">
                <a:cs typeface="2  Baran" pitchFamily="2" charset="-78"/>
              </a:rPr>
              <a:t>منابع-ذخایر </a:t>
            </a:r>
          </a:p>
          <a:p>
            <a:pPr marL="88900" indent="0" algn="l" rtl="0">
              <a:buNone/>
            </a:pPr>
            <a:r>
              <a:rPr lang="en-US" sz="1400" dirty="0" smtClean="0">
                <a:cs typeface="2  Baran" pitchFamily="2" charset="-78"/>
              </a:rPr>
              <a:t>Painfully:</a:t>
            </a:r>
            <a:r>
              <a:rPr lang="fa-IR" sz="1400" dirty="0" smtClean="0">
                <a:cs typeface="2  Baran" pitchFamily="2" charset="-78"/>
              </a:rPr>
              <a:t>آزار دهنده- پر درد سر </a:t>
            </a:r>
            <a:r>
              <a:rPr lang="en-US" sz="1400" dirty="0" smtClean="0">
                <a:cs typeface="2  Baran" pitchFamily="2" charset="-78"/>
              </a:rPr>
              <a:t>                                                    available:</a:t>
            </a:r>
            <a:r>
              <a:rPr lang="fa-IR" sz="1400" dirty="0" smtClean="0">
                <a:cs typeface="2  Baran" pitchFamily="2" charset="-78"/>
              </a:rPr>
              <a:t>در دسترس-فراهم </a:t>
            </a:r>
          </a:p>
          <a:p>
            <a:pPr marL="88900" indent="0" algn="l" rtl="0">
              <a:buNone/>
            </a:pPr>
            <a:r>
              <a:rPr lang="en-US" sz="1400" dirty="0" smtClean="0">
                <a:cs typeface="2  Baran" pitchFamily="2" charset="-78"/>
              </a:rPr>
              <a:t>Separated:</a:t>
            </a:r>
            <a:r>
              <a:rPr lang="fa-IR" sz="1400" dirty="0" smtClean="0">
                <a:cs typeface="2  Baran" pitchFamily="2" charset="-78"/>
              </a:rPr>
              <a:t>جدا کردن-مجزا کردن </a:t>
            </a:r>
            <a:r>
              <a:rPr lang="en-US" sz="1400" dirty="0" smtClean="0">
                <a:cs typeface="2  Baran" pitchFamily="2" charset="-78"/>
              </a:rPr>
              <a:t>                                               virtually:</a:t>
            </a:r>
            <a:r>
              <a:rPr lang="fa-IR" sz="1400" smtClean="0">
                <a:cs typeface="2  Baran" pitchFamily="2" charset="-78"/>
              </a:rPr>
              <a:t>تقریبا-عملا </a:t>
            </a:r>
            <a:endParaRPr lang="fa-IR" sz="1400" dirty="0" smtClean="0">
              <a:cs typeface="2  Baran" pitchFamily="2" charset="-78"/>
            </a:endParaRPr>
          </a:p>
          <a:p>
            <a:pPr marL="88900" indent="0" algn="l" rtl="0">
              <a:buNone/>
            </a:pPr>
            <a:r>
              <a:rPr lang="en-US" sz="1400" dirty="0" smtClean="0">
                <a:cs typeface="2  Baran" pitchFamily="2" charset="-78"/>
              </a:rPr>
              <a:t>Host:</a:t>
            </a:r>
            <a:r>
              <a:rPr lang="fa-IR" sz="1400" dirty="0" smtClean="0">
                <a:cs typeface="2  Baran" pitchFamily="2" charset="-78"/>
              </a:rPr>
              <a:t>میزبان </a:t>
            </a:r>
          </a:p>
          <a:p>
            <a:pPr marL="88900" indent="0" algn="l" rtl="0">
              <a:buNone/>
            </a:pPr>
            <a:r>
              <a:rPr lang="en-US" sz="1400" dirty="0" smtClean="0">
                <a:cs typeface="2  Baran" pitchFamily="2" charset="-78"/>
              </a:rPr>
              <a:t>Compute:</a:t>
            </a:r>
            <a:r>
              <a:rPr lang="fa-IR" sz="1400" dirty="0" smtClean="0">
                <a:cs typeface="2  Baran" pitchFamily="2" charset="-78"/>
              </a:rPr>
              <a:t>محاسبه کردن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US" sz="2000" dirty="0" smtClean="0">
                <a:latin typeface="Haettenschweiler" pitchFamily="34" charset="0"/>
              </a:rPr>
              <a:t>Recent improvements in modem technology allow speed up to 57,600 </a:t>
            </a:r>
            <a:r>
              <a:rPr lang="en-US" sz="2000" dirty="0" err="1" smtClean="0">
                <a:latin typeface="Haettenschweiler" pitchFamily="34" charset="0"/>
              </a:rPr>
              <a:t>pbs</a:t>
            </a:r>
            <a:r>
              <a:rPr lang="en-US" sz="2000" dirty="0" smtClean="0">
                <a:latin typeface="Haettenschweiler" pitchFamily="34" charset="0"/>
              </a:rPr>
              <a:t> 192 times the speed of early modems. These modems use microprocessors to achieve these high communications speeds . Ironically , some newer modems contain more computing power than many early mainframe computer systems !</a:t>
            </a:r>
            <a:endParaRPr lang="fa-IR" sz="2000" dirty="0">
              <a:latin typeface="Haettenschweiler" pitchFamily="34" charset="0"/>
            </a:endParaRPr>
          </a:p>
        </p:txBody>
      </p:sp>
      <p:sp>
        <p:nvSpPr>
          <p:cNvPr id="3" name="Content Placeholder 2"/>
          <p:cNvSpPr>
            <a:spLocks noGrp="1"/>
          </p:cNvSpPr>
          <p:nvPr>
            <p:ph idx="1"/>
          </p:nvPr>
        </p:nvSpPr>
        <p:spPr/>
        <p:txBody>
          <a:bodyPr>
            <a:normAutofit/>
          </a:bodyPr>
          <a:lstStyle/>
          <a:p>
            <a:pPr marL="88900" indent="0">
              <a:buNone/>
            </a:pPr>
            <a:r>
              <a:rPr lang="fa-IR" sz="2000" dirty="0" smtClean="0">
                <a:cs typeface="2  Baran" pitchFamily="2" charset="-78"/>
              </a:rPr>
              <a:t>پیشرفت های اخیر در تکنولوژی مدم ها اجازه میدهد سرعت آنها تا57,600 </a:t>
            </a:r>
            <a:r>
              <a:rPr lang="en-US" sz="2000" dirty="0" smtClean="0">
                <a:cs typeface="2  Baran" pitchFamily="2" charset="-78"/>
              </a:rPr>
              <a:t>bits</a:t>
            </a:r>
            <a:r>
              <a:rPr lang="fa-IR" sz="2000" dirty="0" smtClean="0">
                <a:cs typeface="2  Baran" pitchFamily="2" charset="-78"/>
              </a:rPr>
              <a:t> بر ثانیه افزایش یابد,192 برابر سرعت مدم های پیشین. این مدم ها استفاده میکنند از میکرو پردازش گر ها تا دست پیدا کنند به این سرعت بالا در ارتباطات.با طعنه, بعضی از مدم های جدید دارای قدرت محاسبه بیشتری نسبت به بسیاری از    سیستم های کامپیوتری پیشین هستند.</a:t>
            </a:r>
          </a:p>
          <a:p>
            <a:pPr marL="88900" indent="0">
              <a:buNone/>
            </a:pPr>
            <a:endParaRPr lang="fa-IR" sz="2000" dirty="0" smtClean="0">
              <a:cs typeface="2  Baran" pitchFamily="2" charset="-78"/>
            </a:endParaRPr>
          </a:p>
          <a:p>
            <a:pPr marL="88900" indent="0">
              <a:buNone/>
            </a:pPr>
            <a:endParaRPr lang="fa-IR" sz="2000" dirty="0" smtClean="0">
              <a:cs typeface="2  Baran" pitchFamily="2" charset="-78"/>
            </a:endParaRPr>
          </a:p>
          <a:p>
            <a:pPr marL="88900" indent="0">
              <a:buNone/>
            </a:pPr>
            <a:endParaRPr lang="fa-IR" sz="2000" dirty="0" smtClean="0">
              <a:cs typeface="2  Baran" pitchFamily="2" charset="-78"/>
            </a:endParaRPr>
          </a:p>
          <a:p>
            <a:pPr marL="88900" indent="0" algn="l" rtl="0">
              <a:buNone/>
            </a:pPr>
            <a:r>
              <a:rPr lang="en-US" sz="1400" dirty="0" smtClean="0">
                <a:cs typeface="2  Baran" pitchFamily="2" charset="-78"/>
              </a:rPr>
              <a:t>Recent:</a:t>
            </a:r>
            <a:r>
              <a:rPr lang="fa-IR" sz="1400" dirty="0" smtClean="0">
                <a:cs typeface="2  Baran" pitchFamily="2" charset="-78"/>
              </a:rPr>
              <a:t>تازه-اخیر-جدید </a:t>
            </a:r>
            <a:endParaRPr lang="en-US" sz="1400" dirty="0" smtClean="0">
              <a:cs typeface="2  Baran" pitchFamily="2" charset="-78"/>
            </a:endParaRPr>
          </a:p>
          <a:p>
            <a:pPr marL="88900" indent="0" algn="l" rtl="0">
              <a:buNone/>
            </a:pPr>
            <a:r>
              <a:rPr lang="en-US" sz="1400" dirty="0" smtClean="0">
                <a:cs typeface="2  Baran" pitchFamily="2" charset="-78"/>
              </a:rPr>
              <a:t>Improvement:</a:t>
            </a:r>
            <a:r>
              <a:rPr lang="fa-IR" sz="1400" dirty="0" smtClean="0">
                <a:cs typeface="2  Baran" pitchFamily="2" charset="-78"/>
              </a:rPr>
              <a:t>اصلاح-پیشرفت </a:t>
            </a:r>
            <a:endParaRPr lang="en-US" sz="1400" dirty="0" smtClean="0">
              <a:cs typeface="2  Baran" pitchFamily="2" charset="-78"/>
            </a:endParaRPr>
          </a:p>
          <a:p>
            <a:pPr marL="88900" indent="0" algn="l" rtl="0">
              <a:buNone/>
            </a:pPr>
            <a:r>
              <a:rPr lang="en-US" sz="1400" dirty="0" smtClean="0">
                <a:cs typeface="2  Baran" pitchFamily="2" charset="-78"/>
              </a:rPr>
              <a:t>Achieve:</a:t>
            </a:r>
            <a:r>
              <a:rPr lang="fa-IR" sz="1400" dirty="0" smtClean="0">
                <a:cs typeface="2  Baran" pitchFamily="2" charset="-78"/>
              </a:rPr>
              <a:t>دست یافتن-موفق شدن </a:t>
            </a:r>
            <a:endParaRPr lang="en-US" sz="1400" dirty="0" smtClean="0">
              <a:cs typeface="2  Baran" pitchFamily="2" charset="-78"/>
            </a:endParaRPr>
          </a:p>
          <a:p>
            <a:pPr marL="88900" indent="0" algn="l" rtl="0">
              <a:buNone/>
            </a:pPr>
            <a:r>
              <a:rPr lang="en-US" sz="1400" dirty="0" smtClean="0">
                <a:cs typeface="2  Baran" pitchFamily="2" charset="-78"/>
              </a:rPr>
              <a:t>Ironically:</a:t>
            </a:r>
            <a:r>
              <a:rPr lang="fa-IR" sz="1400" dirty="0" smtClean="0">
                <a:cs typeface="2  Baran" pitchFamily="2" charset="-78"/>
              </a:rPr>
              <a:t>با طعنه </a:t>
            </a:r>
            <a:endParaRPr lang="en-US" sz="1400" dirty="0" smtClean="0">
              <a:cs typeface="2  Baran" pitchFamily="2" charset="-78"/>
            </a:endParaRPr>
          </a:p>
          <a:p>
            <a:pPr marL="88900" indent="0" algn="l" rtl="0">
              <a:buNone/>
            </a:pPr>
            <a:r>
              <a:rPr lang="en-US" sz="1400" dirty="0" smtClean="0">
                <a:cs typeface="2  Baran" pitchFamily="2" charset="-78"/>
              </a:rPr>
              <a:t>Contain:</a:t>
            </a:r>
            <a:r>
              <a:rPr lang="fa-IR" sz="1400" dirty="0" smtClean="0">
                <a:cs typeface="2  Baran" pitchFamily="2" charset="-78"/>
              </a:rPr>
              <a:t>دارا بودن-حاوی بودن </a:t>
            </a:r>
            <a:endParaRPr lang="fa-IR" sz="1400" dirty="0">
              <a:cs typeface="2  Baran"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US" sz="2000" dirty="0" smtClean="0">
                <a:latin typeface="Haettenschweiler" pitchFamily="34" charset="0"/>
              </a:rPr>
              <a:t>Regardless of the communications speed , all modems share some </a:t>
            </a:r>
            <a:r>
              <a:rPr lang="en-US" sz="2000" dirty="0" err="1" smtClean="0">
                <a:latin typeface="Haettenschweiler" pitchFamily="34" charset="0"/>
              </a:rPr>
              <a:t>commone</a:t>
            </a:r>
            <a:r>
              <a:rPr lang="en-US" sz="2000" dirty="0" smtClean="0">
                <a:latin typeface="Haettenschweiler" pitchFamily="34" charset="0"/>
              </a:rPr>
              <a:t> characteristics. Since </a:t>
            </a:r>
            <a:r>
              <a:rPr lang="en-US" sz="2000" dirty="0" err="1" smtClean="0">
                <a:latin typeface="Haettenschweiler" pitchFamily="34" charset="0"/>
              </a:rPr>
              <a:t>thay</a:t>
            </a:r>
            <a:r>
              <a:rPr lang="en-US" sz="2000" dirty="0" smtClean="0">
                <a:latin typeface="Haettenschweiler" pitchFamily="34" charset="0"/>
              </a:rPr>
              <a:t> must connect to computer or terminal, virtually all modems contain an RS-232C communications interface. </a:t>
            </a:r>
            <a:r>
              <a:rPr lang="en-US" sz="2000" dirty="0" err="1" smtClean="0">
                <a:latin typeface="Haettenschweiler" pitchFamily="34" charset="0"/>
              </a:rPr>
              <a:t>Similary</a:t>
            </a:r>
            <a:r>
              <a:rPr lang="en-US" sz="2000" dirty="0" smtClean="0">
                <a:latin typeface="Haettenschweiler" pitchFamily="34" charset="0"/>
              </a:rPr>
              <a:t>, most modems also contain an RJ-11 telephone-line interface.</a:t>
            </a:r>
            <a:endParaRPr lang="fa-IR" sz="2000" dirty="0">
              <a:latin typeface="Haettenschweiler" pitchFamily="34" charset="0"/>
            </a:endParaRPr>
          </a:p>
        </p:txBody>
      </p:sp>
      <p:sp>
        <p:nvSpPr>
          <p:cNvPr id="3" name="Content Placeholder 2"/>
          <p:cNvSpPr>
            <a:spLocks noGrp="1"/>
          </p:cNvSpPr>
          <p:nvPr>
            <p:ph idx="1"/>
          </p:nvPr>
        </p:nvSpPr>
        <p:spPr/>
        <p:txBody>
          <a:bodyPr>
            <a:normAutofit/>
          </a:bodyPr>
          <a:lstStyle/>
          <a:p>
            <a:pPr marL="88900" indent="0">
              <a:buNone/>
            </a:pPr>
            <a:r>
              <a:rPr lang="fa-IR" sz="2000" dirty="0" smtClean="0">
                <a:cs typeface="2  Baran" pitchFamily="2" charset="-78"/>
              </a:rPr>
              <a:t>علی رغم سرعت در ارتباطات همه مدم ها به اشتراک میگذارند بعضی از خصوصیت های مشترکشان را. زمانی که آنها بیشتر به کامپیوتر یا ترمینال ها متصل میشوند عملا همه مدم ها دارای یک رابط</a:t>
            </a:r>
            <a:r>
              <a:rPr lang="en-US" sz="2000" dirty="0" smtClean="0">
                <a:cs typeface="2  Baran" pitchFamily="2" charset="-78"/>
              </a:rPr>
              <a:t>RS-232C </a:t>
            </a:r>
            <a:r>
              <a:rPr lang="fa-IR" sz="2000" dirty="0" smtClean="0">
                <a:cs typeface="2  Baran" pitchFamily="2" charset="-78"/>
              </a:rPr>
              <a:t> ارتباطات میشوند. تشابها اکثر مدم ها نیز همچنین دارای یک رابط </a:t>
            </a:r>
            <a:r>
              <a:rPr lang="en-US" sz="2000" dirty="0" smtClean="0">
                <a:cs typeface="2  Baran" pitchFamily="2" charset="-78"/>
              </a:rPr>
              <a:t>RJ-11</a:t>
            </a:r>
            <a:r>
              <a:rPr lang="fa-IR" sz="2000" dirty="0" smtClean="0">
                <a:cs typeface="2  Baran" pitchFamily="2" charset="-78"/>
              </a:rPr>
              <a:t> خط تلفن هستند.</a:t>
            </a:r>
          </a:p>
          <a:p>
            <a:pPr marL="88900" indent="0">
              <a:buNone/>
            </a:pPr>
            <a:endParaRPr lang="fa-IR" sz="2000" dirty="0" smtClean="0">
              <a:cs typeface="2  Baran" pitchFamily="2" charset="-78"/>
            </a:endParaRPr>
          </a:p>
          <a:p>
            <a:pPr marL="88900" indent="0">
              <a:buNone/>
            </a:pPr>
            <a:endParaRPr lang="fa-IR" sz="2000" dirty="0" smtClean="0">
              <a:cs typeface="2  Baran" pitchFamily="2" charset="-78"/>
            </a:endParaRPr>
          </a:p>
          <a:p>
            <a:pPr marL="88900" indent="0">
              <a:buNone/>
            </a:pPr>
            <a:endParaRPr lang="fa-IR" sz="2000" dirty="0" smtClean="0">
              <a:cs typeface="2  Baran" pitchFamily="2" charset="-78"/>
            </a:endParaRPr>
          </a:p>
          <a:p>
            <a:pPr marL="88900" indent="0" algn="l" rtl="0">
              <a:buNone/>
            </a:pPr>
            <a:r>
              <a:rPr lang="en-US" sz="1400" dirty="0" smtClean="0">
                <a:cs typeface="2  Baran" pitchFamily="2" charset="-78"/>
              </a:rPr>
              <a:t>Regardless of:</a:t>
            </a:r>
            <a:r>
              <a:rPr lang="fa-IR" sz="1400" dirty="0" smtClean="0">
                <a:cs typeface="2  Baran" pitchFamily="2" charset="-78"/>
              </a:rPr>
              <a:t>باوجود-علی رغم </a:t>
            </a:r>
            <a:endParaRPr lang="en-US" sz="1400" dirty="0" smtClean="0">
              <a:cs typeface="2  Baran" pitchFamily="2" charset="-78"/>
            </a:endParaRPr>
          </a:p>
          <a:p>
            <a:pPr marL="88900" indent="0" algn="l" rtl="0">
              <a:buNone/>
            </a:pPr>
            <a:r>
              <a:rPr lang="en-US" sz="1400" dirty="0" smtClean="0">
                <a:cs typeface="2  Baran" pitchFamily="2" charset="-78"/>
              </a:rPr>
              <a:t>Share:</a:t>
            </a:r>
            <a:r>
              <a:rPr lang="fa-IR" sz="1400" dirty="0" smtClean="0">
                <a:cs typeface="2  Baran" pitchFamily="2" charset="-78"/>
              </a:rPr>
              <a:t>تقسیم کردن-بخش کردن </a:t>
            </a:r>
            <a:endParaRPr lang="en-US" sz="1400" dirty="0" smtClean="0">
              <a:cs typeface="2  Baran" pitchFamily="2" charset="-78"/>
            </a:endParaRPr>
          </a:p>
          <a:p>
            <a:pPr marL="88900" indent="0" algn="l" rtl="0">
              <a:buNone/>
            </a:pPr>
            <a:r>
              <a:rPr lang="en-US" sz="1400" dirty="0" smtClean="0">
                <a:cs typeface="2  Baran" pitchFamily="2" charset="-78"/>
              </a:rPr>
              <a:t>Common:</a:t>
            </a:r>
            <a:r>
              <a:rPr lang="fa-IR" sz="1400" dirty="0" smtClean="0">
                <a:cs typeface="2  Baran" pitchFamily="2" charset="-78"/>
              </a:rPr>
              <a:t>مشترک-همگانی </a:t>
            </a:r>
            <a:endParaRPr lang="en-US" sz="1400" dirty="0" smtClean="0">
              <a:cs typeface="2  Baran" pitchFamily="2" charset="-78"/>
            </a:endParaRPr>
          </a:p>
          <a:p>
            <a:pPr marL="88900" indent="0" algn="l" rtl="0">
              <a:buNone/>
            </a:pPr>
            <a:r>
              <a:rPr lang="en-US" sz="1400" dirty="0" smtClean="0">
                <a:cs typeface="2  Baran" pitchFamily="2" charset="-78"/>
              </a:rPr>
              <a:t>Characteristics:</a:t>
            </a:r>
            <a:r>
              <a:rPr lang="fa-IR" sz="1400" dirty="0" smtClean="0">
                <a:cs typeface="2  Baran" pitchFamily="2" charset="-78"/>
              </a:rPr>
              <a:t>ویژگی-خصوصیت </a:t>
            </a:r>
            <a:endParaRPr lang="en-US" sz="1400" dirty="0" smtClean="0">
              <a:cs typeface="2  Baran" pitchFamily="2" charset="-78"/>
            </a:endParaRPr>
          </a:p>
          <a:p>
            <a:pPr marL="88900" indent="0" algn="l" rtl="0">
              <a:buNone/>
            </a:pPr>
            <a:r>
              <a:rPr lang="en-US" sz="1400" dirty="0" smtClean="0">
                <a:cs typeface="2  Baran" pitchFamily="2" charset="-78"/>
              </a:rPr>
              <a:t>Since:</a:t>
            </a:r>
            <a:r>
              <a:rPr lang="fa-IR" sz="1400" dirty="0" smtClean="0">
                <a:cs typeface="2  Baran" pitchFamily="2" charset="-78"/>
              </a:rPr>
              <a:t>از زمانی که </a:t>
            </a:r>
            <a:endParaRPr lang="en-US" sz="1400" dirty="0" smtClean="0">
              <a:cs typeface="2  Baran" pitchFamily="2" charset="-78"/>
            </a:endParaRPr>
          </a:p>
          <a:p>
            <a:pPr marL="88900" indent="0" algn="l" rtl="0">
              <a:buNone/>
            </a:pPr>
            <a:r>
              <a:rPr lang="en-US" sz="1400" dirty="0" smtClean="0">
                <a:cs typeface="2  Baran" pitchFamily="2" charset="-78"/>
              </a:rPr>
              <a:t>Similarly:</a:t>
            </a:r>
            <a:r>
              <a:rPr lang="fa-IR" sz="1400" dirty="0" smtClean="0">
                <a:cs typeface="2  Baran" pitchFamily="2" charset="-78"/>
              </a:rPr>
              <a:t>تشابها </a:t>
            </a:r>
            <a:endParaRPr lang="en-US" sz="1400" dirty="0" smtClean="0">
              <a:cs typeface="2  Baran" pitchFamily="2" charset="-78"/>
            </a:endParaRPr>
          </a:p>
          <a:p>
            <a:pPr marL="88900" indent="0" algn="l" rtl="0">
              <a:buNone/>
            </a:pPr>
            <a:r>
              <a:rPr lang="en-US" sz="1400" dirty="0" smtClean="0">
                <a:cs typeface="2  Baran" pitchFamily="2" charset="-78"/>
              </a:rPr>
              <a:t>Interface:</a:t>
            </a:r>
            <a:r>
              <a:rPr lang="fa-IR" sz="1400" dirty="0" smtClean="0">
                <a:cs typeface="2  Baran" pitchFamily="2" charset="-78"/>
              </a:rPr>
              <a:t> رابط </a:t>
            </a:r>
            <a:endParaRPr lang="fa-IR" sz="1400" dirty="0">
              <a:cs typeface="2  Baran"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67494"/>
            <a:ext cx="8358246" cy="2018498"/>
          </a:xfrm>
        </p:spPr>
        <p:txBody>
          <a:bodyPr anchor="t">
            <a:normAutofit fontScale="90000"/>
          </a:bodyPr>
          <a:lstStyle/>
          <a:p>
            <a:r>
              <a:rPr lang="en-US" sz="2200" dirty="0" smtClean="0">
                <a:latin typeface="Haettenschweiler" pitchFamily="34" charset="0"/>
              </a:rPr>
              <a:t>The early modems use two pairs of tones to represent the </a:t>
            </a:r>
            <a:r>
              <a:rPr lang="en-US" sz="2200" dirty="0" err="1" smtClean="0">
                <a:latin typeface="Haettenschweiler" pitchFamily="34" charset="0"/>
              </a:rPr>
              <a:t>ao</a:t>
            </a:r>
            <a:r>
              <a:rPr lang="en-US" sz="2200" dirty="0" smtClean="0">
                <a:latin typeface="Haettenschweiler" pitchFamily="34" charset="0"/>
              </a:rPr>
              <a:t>-and-off states of the RS232C data line. One pair of tones  is used by the modem </a:t>
            </a:r>
            <a:r>
              <a:rPr lang="en-US" sz="2200" dirty="0" err="1" smtClean="0">
                <a:latin typeface="Haettenschweiler" pitchFamily="34" charset="0"/>
              </a:rPr>
              <a:t>orginating</a:t>
            </a:r>
            <a:r>
              <a:rPr lang="en-US" sz="2200" dirty="0" smtClean="0">
                <a:latin typeface="Haettenschweiler" pitchFamily="34" charset="0"/>
              </a:rPr>
              <a:t> the call, and the other pair is used by the modem answering the call. The calling modem sends data by switching between 1,070 and 1,270 hertz, and the answering modem sends data by switching between 2,025 and 2,225 hertz. Newer modems use more and </a:t>
            </a:r>
            <a:r>
              <a:rPr lang="en-US" sz="2200" dirty="0" err="1" smtClean="0">
                <a:latin typeface="Haettenschweiler" pitchFamily="34" charset="0"/>
              </a:rPr>
              <a:t>diferent</a:t>
            </a:r>
            <a:r>
              <a:rPr lang="en-US" sz="2200" dirty="0" smtClean="0">
                <a:latin typeface="Haettenschweiler" pitchFamily="34" charset="0"/>
              </a:rPr>
              <a:t> tones to convey information, but the basic principle remains the same.</a:t>
            </a:r>
            <a:endParaRPr lang="fa-IR" sz="2200" dirty="0">
              <a:latin typeface="Haettenschweiler" pitchFamily="34" charset="0"/>
            </a:endParaRPr>
          </a:p>
        </p:txBody>
      </p:sp>
      <p:sp>
        <p:nvSpPr>
          <p:cNvPr id="3" name="Content Placeholder 2"/>
          <p:cNvSpPr>
            <a:spLocks noGrp="1"/>
          </p:cNvSpPr>
          <p:nvPr>
            <p:ph idx="1"/>
          </p:nvPr>
        </p:nvSpPr>
        <p:spPr>
          <a:xfrm>
            <a:off x="457200" y="2285992"/>
            <a:ext cx="7972452" cy="4168816"/>
          </a:xfrm>
        </p:spPr>
        <p:txBody>
          <a:bodyPr>
            <a:normAutofit fontScale="92500"/>
          </a:bodyPr>
          <a:lstStyle/>
          <a:p>
            <a:pPr marL="88900" indent="0">
              <a:buNone/>
            </a:pPr>
            <a:r>
              <a:rPr lang="fa-IR" sz="2000" dirty="0" smtClean="0">
                <a:cs typeface="2  Baran" pitchFamily="2" charset="-78"/>
              </a:rPr>
              <a:t>مدم های اولیه از دو جفت طنین برای نشان دادن حالات و وضعیت های </a:t>
            </a:r>
            <a:r>
              <a:rPr lang="en-US" sz="2000" dirty="0" smtClean="0">
                <a:cs typeface="2  Baran" pitchFamily="2" charset="-78"/>
              </a:rPr>
              <a:t>on-and-of</a:t>
            </a:r>
            <a:r>
              <a:rPr lang="fa-IR" sz="2000" dirty="0" smtClean="0">
                <a:cs typeface="2  Baran" pitchFamily="2" charset="-78"/>
              </a:rPr>
              <a:t> خط اطلاعاتی </a:t>
            </a:r>
            <a:r>
              <a:rPr lang="en-US" sz="2000" dirty="0" smtClean="0">
                <a:cs typeface="2  Baran" pitchFamily="2" charset="-78"/>
              </a:rPr>
              <a:t>RS232C</a:t>
            </a:r>
            <a:r>
              <a:rPr lang="fa-IR" sz="2000" dirty="0" smtClean="0">
                <a:cs typeface="2  Baran" pitchFamily="2" charset="-78"/>
              </a:rPr>
              <a:t> استفاده میکردند. یک جفت از طنین ها استفاده میشود به وسیله ی مدم برای شروع تماس , و جفت دیگر به وسیله ی مدم برای جواب دادن تماس. مدم تماس اطلاعات را میفرستد به وسیله ی تغییر دادن بین 1,070 و 1,270 هرتز و مدم جواب دادن میفرستد اطلاعات را به وسیله ی تغییر دادن بین 2,025 و 2,225 هرتز. مدم های جدید استفاده میکنند از طنین های بیشتر و متفاوت تر برای انتقال داده ها اما مبنای بنیادی یکسان باقی میماند.</a:t>
            </a:r>
          </a:p>
          <a:p>
            <a:pPr marL="88900" indent="0">
              <a:buNone/>
            </a:pPr>
            <a:endParaRPr lang="fa-IR" sz="2000" dirty="0" smtClean="0">
              <a:cs typeface="2  Baran" pitchFamily="2" charset="-78"/>
            </a:endParaRPr>
          </a:p>
          <a:p>
            <a:pPr marL="88900" indent="0">
              <a:buNone/>
            </a:pPr>
            <a:endParaRPr lang="fa-IR" sz="2000" dirty="0" smtClean="0">
              <a:cs typeface="2  Baran" pitchFamily="2" charset="-78"/>
            </a:endParaRPr>
          </a:p>
          <a:p>
            <a:pPr marL="88900" indent="0" algn="l" rtl="0">
              <a:buNone/>
            </a:pPr>
            <a:r>
              <a:rPr lang="en-US" sz="1400" dirty="0" smtClean="0">
                <a:cs typeface="2  Baran" pitchFamily="2" charset="-78"/>
              </a:rPr>
              <a:t>Pairs:</a:t>
            </a:r>
            <a:r>
              <a:rPr lang="fa-IR" sz="1400" dirty="0" smtClean="0">
                <a:cs typeface="2  Baran" pitchFamily="2" charset="-78"/>
              </a:rPr>
              <a:t>جفت-زوج </a:t>
            </a:r>
            <a:r>
              <a:rPr lang="en-US" sz="1400" dirty="0" smtClean="0">
                <a:cs typeface="2  Baran" pitchFamily="2" charset="-78"/>
              </a:rPr>
              <a:t>                                                               information:</a:t>
            </a:r>
            <a:r>
              <a:rPr lang="fa-IR" sz="1400" dirty="0" smtClean="0">
                <a:cs typeface="2  Baran" pitchFamily="2" charset="-78"/>
              </a:rPr>
              <a:t>اطلاعات </a:t>
            </a:r>
            <a:endParaRPr lang="en-US" sz="1400" dirty="0" smtClean="0">
              <a:cs typeface="2  Baran" pitchFamily="2" charset="-78"/>
            </a:endParaRPr>
          </a:p>
          <a:p>
            <a:pPr marL="88900" indent="0" algn="l" rtl="0">
              <a:buNone/>
            </a:pPr>
            <a:r>
              <a:rPr lang="en-US" sz="1400" dirty="0" smtClean="0">
                <a:cs typeface="2  Baran" pitchFamily="2" charset="-78"/>
              </a:rPr>
              <a:t>States:</a:t>
            </a:r>
            <a:r>
              <a:rPr lang="fa-IR" sz="1400" dirty="0" smtClean="0">
                <a:cs typeface="2  Baran" pitchFamily="2" charset="-78"/>
              </a:rPr>
              <a:t>حالت-وضعیت </a:t>
            </a:r>
            <a:r>
              <a:rPr lang="en-US" sz="1400" dirty="0" smtClean="0">
                <a:cs typeface="2  Baran" pitchFamily="2" charset="-78"/>
              </a:rPr>
              <a:t>                                                        remains:</a:t>
            </a:r>
            <a:r>
              <a:rPr lang="fa-IR" sz="1400" dirty="0" smtClean="0">
                <a:cs typeface="2  Baran" pitchFamily="2" charset="-78"/>
              </a:rPr>
              <a:t>بقایا-بافی مانده-جسد </a:t>
            </a:r>
            <a:endParaRPr lang="en-US" sz="1400" dirty="0" smtClean="0">
              <a:cs typeface="2  Baran" pitchFamily="2" charset="-78"/>
            </a:endParaRPr>
          </a:p>
          <a:p>
            <a:pPr marL="88900" indent="0" algn="l" rtl="0">
              <a:buNone/>
            </a:pPr>
            <a:r>
              <a:rPr lang="en-US" sz="1400" dirty="0" err="1" smtClean="0">
                <a:cs typeface="2  Baran" pitchFamily="2" charset="-78"/>
              </a:rPr>
              <a:t>Orginate</a:t>
            </a:r>
            <a:r>
              <a:rPr lang="en-US" sz="1400" dirty="0" smtClean="0">
                <a:cs typeface="2  Baran" pitchFamily="2" charset="-78"/>
              </a:rPr>
              <a:t>:</a:t>
            </a:r>
            <a:r>
              <a:rPr lang="fa-IR" sz="1400" dirty="0" smtClean="0">
                <a:cs typeface="2  Baran" pitchFamily="2" charset="-78"/>
              </a:rPr>
              <a:t>سرچشمه گرفتن-آغاز شدن </a:t>
            </a:r>
            <a:r>
              <a:rPr lang="en-US" sz="1400" dirty="0" smtClean="0">
                <a:cs typeface="2  Baran" pitchFamily="2" charset="-78"/>
              </a:rPr>
              <a:t>                                       same:</a:t>
            </a:r>
            <a:r>
              <a:rPr lang="fa-IR" sz="1400" dirty="0" smtClean="0">
                <a:cs typeface="2  Baran" pitchFamily="2" charset="-78"/>
              </a:rPr>
              <a:t>همان-همین </a:t>
            </a:r>
            <a:endParaRPr lang="en-US" sz="1400" dirty="0" smtClean="0">
              <a:cs typeface="2  Baran" pitchFamily="2" charset="-78"/>
            </a:endParaRPr>
          </a:p>
          <a:p>
            <a:pPr marL="88900" indent="0" algn="l" rtl="0">
              <a:buNone/>
            </a:pPr>
            <a:r>
              <a:rPr lang="en-US" sz="1400" dirty="0" smtClean="0">
                <a:cs typeface="2  Baran" pitchFamily="2" charset="-78"/>
              </a:rPr>
              <a:t>Switching:</a:t>
            </a:r>
            <a:r>
              <a:rPr lang="fa-IR" sz="1400" dirty="0" smtClean="0">
                <a:cs typeface="2  Baran" pitchFamily="2" charset="-78"/>
              </a:rPr>
              <a:t>عوض کردن-تغییر دادن </a:t>
            </a:r>
            <a:r>
              <a:rPr lang="en-US" sz="1400" dirty="0" smtClean="0">
                <a:cs typeface="2  Baran" pitchFamily="2" charset="-78"/>
              </a:rPr>
              <a:t>                                          principle:</a:t>
            </a:r>
            <a:r>
              <a:rPr lang="fa-IR" sz="1400" dirty="0" smtClean="0">
                <a:cs typeface="2  Baran" pitchFamily="2" charset="-78"/>
              </a:rPr>
              <a:t>اصل-قاعده-مبنا</a:t>
            </a:r>
            <a:r>
              <a:rPr lang="en-US" sz="1400" dirty="0" smtClean="0">
                <a:cs typeface="2  Baran" pitchFamily="2" charset="-78"/>
              </a:rPr>
              <a:t>  </a:t>
            </a:r>
          </a:p>
          <a:p>
            <a:pPr marL="88900" indent="0" algn="l" rtl="0">
              <a:buNone/>
            </a:pPr>
            <a:r>
              <a:rPr lang="en-US" sz="1400" dirty="0" smtClean="0">
                <a:cs typeface="2  Baran" pitchFamily="2" charset="-78"/>
              </a:rPr>
              <a:t>Covey:</a:t>
            </a:r>
            <a:r>
              <a:rPr lang="fa-IR" sz="1400" dirty="0" smtClean="0">
                <a:cs typeface="2  Baran" pitchFamily="2" charset="-78"/>
              </a:rPr>
              <a:t>حمل کردن-انتقال دادن </a:t>
            </a:r>
          </a:p>
          <a:p>
            <a:pPr>
              <a:buNone/>
            </a:pPr>
            <a:endParaRPr lang="fa-IR" sz="2000" dirty="0" smtClean="0">
              <a:cs typeface="2  Baran" pitchFamily="2" charset="-78"/>
            </a:endParaRPr>
          </a:p>
          <a:p>
            <a:pPr algn="r" rtl="0">
              <a:buNone/>
            </a:pPr>
            <a:r>
              <a:rPr lang="fa-IR" sz="2000" dirty="0" smtClean="0">
                <a:cs typeface="2  Baran" pitchFamily="2" charset="-78"/>
              </a:rPr>
              <a:t> </a:t>
            </a:r>
            <a:endParaRPr lang="fa-IR" sz="2000" dirty="0">
              <a:cs typeface="2  Baran"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500034" y="214290"/>
            <a:ext cx="7748587" cy="210502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500034" y="2571744"/>
            <a:ext cx="7786742" cy="1390650"/>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500034" y="4286256"/>
            <a:ext cx="7786742" cy="1609725"/>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527</TotalTime>
  <Words>1127</Words>
  <Application>Microsoft Office PowerPoint</Application>
  <PresentationFormat>On-screen Show (4:3)</PresentationFormat>
  <Paragraphs>80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Verve</vt:lpstr>
      <vt:lpstr>1.3 network communication</vt:lpstr>
      <vt:lpstr>The early electronic communicationsdevice the telegraph and teletypewriter-communicated with one another by exchanging plus direct current (dc) signals over a londg wire . Modernday computers and terminals use an improved version of these techniques, as defined by RS232C (that is recommended standard 232 version C) and other computer communications standard.</vt:lpstr>
      <vt:lpstr>Telephones, in contrast, communicate by passing an analog audio signal over the line. The strenght and frequency of signal varies depending on the volume and pitch of sound being sent. Because the telephone network is designed to carry voice signals it cannot carry the dc signals used of computer communications.</vt:lpstr>
      <vt:lpstr>As the use of computers spread in the late 1950s and early 1960s, a need a rose  to connect computers and termhnals via ordinary telephone lines and hence-defined the basics of what is now known as ICT.the answer to that need was the use of modem. A modem (that is, a modulator/demodulator) converts the on-and-of digital pulses of computer data in to on-and-of analog tones that can be transmitted over a normal telephone circuit.</vt:lpstr>
      <vt:lpstr>The early modems operated at the speeed of 300 bits per second(or bps) this is painfully slow by modern-day standards, but is was fast enough for the slow-printing terminals of the day . Because it allowed the terminal to be physically separated from the host computer , the modem made made computing resources available from virtually anywhere.</vt:lpstr>
      <vt:lpstr>Recent improvements in modem technology allow speed up to 57,600 pbs 192 times the speed of early modems. These modems use microprocessors to achieve these high communications speeds . Ironically , some newer modems contain more computing power than many early mainframe computer systems !</vt:lpstr>
      <vt:lpstr>Regardless of the communications speed , all modems share some commone characteristics. Since thay must connect to computer or terminal, virtually all modems contain an RS-232C communications interface. Similary, most modems also contain an RJ-11 telephone-line interface.</vt:lpstr>
      <vt:lpstr>The early modems use two pairs of tones to represent the ao-and-off states of the RS232C data line. One pair of tones  is used by the modem orginating the call, and the other pair is used by the modem answering the call. The calling modem sends data by switching between 1,070 and 1,270 hertz, and the answering modem sends data by switching between 2,025 and 2,225 hertz. Newer modems use more and diferent tones to convey information, but the basic principle remains the same.</vt:lpstr>
      <vt:lpstr>Slide 9</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early electronic communicationsdevice the telegraph and teletypewriter </dc:title>
  <dc:creator>user</dc:creator>
  <cp:lastModifiedBy>user</cp:lastModifiedBy>
  <cp:revision>78</cp:revision>
  <dcterms:created xsi:type="dcterms:W3CDTF">2013-04-14T04:57:30Z</dcterms:created>
  <dcterms:modified xsi:type="dcterms:W3CDTF">2013-04-14T19:18:59Z</dcterms:modified>
</cp:coreProperties>
</file>