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A866DB8-C01B-4267-B866-01618A3464B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9EF3F0F-E381-47A1-BF8B-467B500F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6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6DB8-C01B-4267-B866-01618A3464B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3F0F-E381-47A1-BF8B-467B500F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5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6DB8-C01B-4267-B866-01618A3464B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3F0F-E381-47A1-BF8B-467B500F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6DB8-C01B-4267-B866-01618A3464B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3F0F-E381-47A1-BF8B-467B500F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9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6DB8-C01B-4267-B866-01618A3464B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3F0F-E381-47A1-BF8B-467B500F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6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6DB8-C01B-4267-B866-01618A3464B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3F0F-E381-47A1-BF8B-467B500F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34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6DB8-C01B-4267-B866-01618A3464B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3F0F-E381-47A1-BF8B-467B500F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80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6DB8-C01B-4267-B866-01618A3464B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3F0F-E381-47A1-BF8B-467B500F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26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6DB8-C01B-4267-B866-01618A3464B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3F0F-E381-47A1-BF8B-467B500F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2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6DB8-C01B-4267-B866-01618A3464B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3F0F-E381-47A1-BF8B-467B500F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6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6DB8-C01B-4267-B866-01618A3464B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3F0F-E381-47A1-BF8B-467B500F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0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6DB8-C01B-4267-B866-01618A3464B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3F0F-E381-47A1-BF8B-467B500F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8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6DB8-C01B-4267-B866-01618A3464B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3F0F-E381-47A1-BF8B-467B500F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7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6DB8-C01B-4267-B866-01618A3464B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3F0F-E381-47A1-BF8B-467B500F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4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6DB8-C01B-4267-B866-01618A3464B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3F0F-E381-47A1-BF8B-467B500F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7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6DB8-C01B-4267-B866-01618A3464B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3F0F-E381-47A1-BF8B-467B500F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1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6DB8-C01B-4267-B866-01618A3464B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F3F0F-E381-47A1-BF8B-467B500F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6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A866DB8-C01B-4267-B866-01618A3464B5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9EF3F0F-E381-47A1-BF8B-467B500F2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9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89" y="475990"/>
            <a:ext cx="11235847" cy="5899758"/>
          </a:xfrm>
          <a:prstGeom prst="rect">
            <a:avLst/>
          </a:prstGeom>
        </p:spPr>
      </p:pic>
      <p:pic>
        <p:nvPicPr>
          <p:cNvPr id="6" name="01 Piano nigh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4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8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5761973" y="2112259"/>
            <a:ext cx="5684184" cy="2677648"/>
          </a:xfrm>
        </p:spPr>
        <p:txBody>
          <a:bodyPr/>
          <a:lstStyle/>
          <a:p>
            <a:pPr algn="r"/>
            <a:r>
              <a:rPr lang="fa-IR" sz="4200" b="1" dirty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گردآورنده:حسین صمیم پور</a:t>
            </a:r>
            <a:br>
              <a:rPr lang="fa-IR" sz="4200" b="1" dirty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fa-IR" sz="4200" b="1" dirty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کلاس:271</a:t>
            </a:r>
            <a:br>
              <a:rPr lang="fa-IR" sz="4200" b="1" dirty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fa-IR" sz="4200" b="1" dirty="0" smtClean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موضوع:انواع شناخت علمی</a:t>
            </a:r>
            <a:r>
              <a:rPr lang="fa-IR" sz="4200" b="1" dirty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fa-IR" sz="4200" b="1" dirty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fa-IR" sz="4200" b="1" dirty="0">
                <a:solidFill>
                  <a:schemeClr val="accent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دبیر:اقای کاشفی</a:t>
            </a:r>
            <a:endParaRPr lang="en-US" sz="4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74" y="1246502"/>
            <a:ext cx="4568999" cy="4409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0192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5475" y="1194937"/>
            <a:ext cx="8825658" cy="93448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fa-IR" sz="16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درس چهاردهم</a:t>
            </a:r>
            <a:endParaRPr lang="fa-IR" sz="129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fa-IR" sz="129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fa-IR" sz="4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fa-IR" sz="16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ndalus" panose="02020603050405020304" pitchFamily="18" charset="-78"/>
                <a:cs typeface="B Arash" panose="00000400000000000000" pitchFamily="2" charset="-78"/>
              </a:rPr>
              <a:t>انواع شناخت علمی</a:t>
            </a:r>
            <a:endParaRPr lang="en-US" sz="16800" b="1" dirty="0">
              <a:solidFill>
                <a:schemeClr val="tx2">
                  <a:lumMod val="40000"/>
                  <a:lumOff val="60000"/>
                </a:schemeClr>
              </a:solidFill>
              <a:latin typeface="Andalus" panose="02020603050405020304" pitchFamily="18" charset="-78"/>
              <a:cs typeface="B Arash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46" y="3699679"/>
            <a:ext cx="5060515" cy="23145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987694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946735" y="588725"/>
            <a:ext cx="9404723" cy="341960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400" b="1" smtClean="0">
                <a:solidFill>
                  <a:srgbClr val="7030A0"/>
                </a:solidFill>
                <a:latin typeface="Andalus" panose="02020603050405020304" pitchFamily="18" charset="-78"/>
                <a:cs typeface="B Arash" panose="00000400000000000000" pitchFamily="2" charset="-78"/>
              </a:rPr>
              <a:t>قوانین علمی به اعتقادات </a:t>
            </a:r>
            <a:r>
              <a:rPr lang="fa-IR" sz="2400" b="1" dirty="0" smtClean="0">
                <a:solidFill>
                  <a:srgbClr val="7030A0"/>
                </a:solidFill>
                <a:latin typeface="Andalus" panose="02020603050405020304" pitchFamily="18" charset="-78"/>
                <a:cs typeface="B Arash" panose="00000400000000000000" pitchFamily="2" charset="-78"/>
              </a:rPr>
              <a:t>و ارزشهای مختلف جامعه بستگی ندارد؛</a:t>
            </a:r>
            <a:r>
              <a:rPr lang="fa-IR" sz="2400" b="1" dirty="0" smtClean="0">
                <a:solidFill>
                  <a:srgbClr val="FF0000"/>
                </a:solidFill>
                <a:latin typeface="Andalus" panose="02020603050405020304" pitchFamily="18" charset="-78"/>
                <a:cs typeface="B Arash" panose="00000400000000000000" pitchFamily="2" charset="-78"/>
              </a:rPr>
              <a:t>این قوانین علمی اگر درست اند به جامعه ای خاص و به اعتقادات و ارزشهای جوامع مختلف ارتباطی ندارد.</a:t>
            </a:r>
          </a:p>
          <a:p>
            <a:pPr algn="r"/>
            <a:r>
              <a:rPr lang="fa-IR" sz="2400" b="1" dirty="0" smtClean="0">
                <a:solidFill>
                  <a:srgbClr val="7030A0"/>
                </a:solidFill>
                <a:latin typeface="Andalus" panose="02020603050405020304" pitchFamily="18" charset="-78"/>
                <a:cs typeface="B Arash" panose="00000400000000000000" pitchFamily="2" charset="-78"/>
              </a:rPr>
              <a:t>جوامع مختلف براساس </a:t>
            </a:r>
            <a:r>
              <a:rPr lang="fa-IR" sz="2400" b="1" dirty="0" smtClean="0">
                <a:solidFill>
                  <a:srgbClr val="FF0000"/>
                </a:solidFill>
                <a:latin typeface="Andalus" panose="02020603050405020304" pitchFamily="18" charset="-78"/>
                <a:cs typeface="B Arash" panose="00000400000000000000" pitchFamily="2" charset="-78"/>
              </a:rPr>
              <a:t>شناخت عمومی،اعتقادات،ارزشها و نیازهای خود </a:t>
            </a:r>
            <a:r>
              <a:rPr lang="fa-IR" sz="2400" b="1" dirty="0" smtClean="0">
                <a:solidFill>
                  <a:srgbClr val="7030A0"/>
                </a:solidFill>
                <a:latin typeface="Andalus" panose="02020603050405020304" pitchFamily="18" charset="-78"/>
                <a:cs typeface="B Arash" panose="00000400000000000000" pitchFamily="2" charset="-78"/>
              </a:rPr>
              <a:t>با قوانین علمی برخوردهایی متفاوت دارند.</a:t>
            </a:r>
          </a:p>
          <a:p>
            <a:pPr algn="r"/>
            <a:r>
              <a:rPr lang="fa-IR" sz="2400" b="1" dirty="0" smtClean="0">
                <a:solidFill>
                  <a:srgbClr val="7030A0"/>
                </a:solidFill>
                <a:latin typeface="Andalus" panose="02020603050405020304" pitchFamily="18" charset="-78"/>
                <a:cs typeface="B Arash" panose="00000400000000000000" pitchFamily="2" charset="-78"/>
              </a:rPr>
              <a:t>وقتی شناخت عمومی با بخشی از شناخت علمی مخالف باشد،دو راه بیشتر وجود ندارد؛</a:t>
            </a:r>
            <a:r>
              <a:rPr lang="fa-IR" sz="2400" b="1" dirty="0" smtClean="0">
                <a:solidFill>
                  <a:srgbClr val="FF0000"/>
                </a:solidFill>
                <a:latin typeface="Andalus" panose="02020603050405020304" pitchFamily="18" charset="-78"/>
                <a:cs typeface="B Arash" panose="00000400000000000000" pitchFamily="2" charset="-78"/>
              </a:rPr>
              <a:t>یا شناخت عمومی جامعه تغییر می یابد و اصلاح می شود یا آن بخش از علوم انکار و طرد می شود.</a:t>
            </a:r>
            <a:endParaRPr lang="fa-IR" sz="2400" b="1" dirty="0" smtClean="0">
              <a:solidFill>
                <a:srgbClr val="FF0000"/>
              </a:solidFill>
              <a:latin typeface="Andalus" panose="02020603050405020304" pitchFamily="18" charset="-78"/>
              <a:cs typeface="B Arash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011" y="4359058"/>
            <a:ext cx="2290893" cy="18302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5" y="4359058"/>
            <a:ext cx="2290893" cy="18302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505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/>
          <p:cNvSpPr/>
          <p:nvPr/>
        </p:nvSpPr>
        <p:spPr>
          <a:xfrm>
            <a:off x="901875" y="1252604"/>
            <a:ext cx="8329807" cy="4158639"/>
          </a:xfrm>
          <a:prstGeom prst="round1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400" b="1" dirty="0" smtClean="0">
                <a:solidFill>
                  <a:srgbClr val="FFFF00"/>
                </a:solidFill>
                <a:cs typeface="B Arash" panose="00000400000000000000" pitchFamily="2" charset="-78"/>
              </a:rPr>
              <a:t>شناخت حسی:</a:t>
            </a:r>
            <a:r>
              <a:rPr lang="fa-IR" sz="2400" b="1" dirty="0" smtClean="0">
                <a:solidFill>
                  <a:srgbClr val="7030A0"/>
                </a:solidFill>
                <a:cs typeface="B Arash" panose="00000400000000000000" pitchFamily="2" charset="-78"/>
              </a:rPr>
              <a:t>شناختی که از طریق حواس پنج گانه حاصل می شود.ابزار آن حواس آدم،منبع آن طیعت وروش آن مشاهده و احساس است.</a:t>
            </a:r>
            <a:endParaRPr lang="fa-IR" sz="2400" b="1" dirty="0">
              <a:solidFill>
                <a:srgbClr val="FFFF00"/>
              </a:solidFill>
              <a:cs typeface="B Arash" panose="00000400000000000000" pitchFamily="2" charset="-78"/>
            </a:endParaRPr>
          </a:p>
          <a:p>
            <a:pPr algn="r"/>
            <a:r>
              <a:rPr lang="fa-IR" sz="2400" b="1" dirty="0" smtClean="0">
                <a:solidFill>
                  <a:srgbClr val="FFFF00"/>
                </a:solidFill>
                <a:cs typeface="B Arash" panose="00000400000000000000" pitchFamily="2" charset="-78"/>
              </a:rPr>
              <a:t>شناخت عقلی:</a:t>
            </a:r>
            <a:r>
              <a:rPr lang="fa-IR" sz="2400" b="1" dirty="0" smtClean="0">
                <a:solidFill>
                  <a:srgbClr val="7030A0"/>
                </a:solidFill>
                <a:cs typeface="B Arash" panose="00000400000000000000" pitchFamily="2" charset="-78"/>
              </a:rPr>
              <a:t>شناخی که از طریق قواعد و قوانین کلی وعام حاصل می شود.ابزار آن عقل انسان،منبع آن حقایق طبیعی و غیرطبیعی و روش آن عقلی و منطق است.</a:t>
            </a:r>
            <a:endParaRPr lang="fa-IR" sz="2400" b="1" dirty="0">
              <a:solidFill>
                <a:srgbClr val="FFFF00"/>
              </a:solidFill>
              <a:cs typeface="B Arash" panose="00000400000000000000" pitchFamily="2" charset="-78"/>
            </a:endParaRPr>
          </a:p>
          <a:p>
            <a:pPr algn="r"/>
            <a:r>
              <a:rPr lang="fa-IR" sz="2400" b="1" dirty="0" smtClean="0">
                <a:solidFill>
                  <a:srgbClr val="FFFF00"/>
                </a:solidFill>
                <a:cs typeface="B Arash" panose="00000400000000000000" pitchFamily="2" charset="-78"/>
              </a:rPr>
              <a:t>شناخت شهودی:</a:t>
            </a:r>
            <a:r>
              <a:rPr lang="fa-IR" sz="2400" b="1" dirty="0" smtClean="0">
                <a:solidFill>
                  <a:srgbClr val="7030A0"/>
                </a:solidFill>
                <a:cs typeface="B Arash" panose="00000400000000000000" pitchFamily="2" charset="-78"/>
              </a:rPr>
              <a:t>شناختی که از طریق درون برای افرادی خاص درطی مراحلی مشخص و معین حاصل می گردد.ابزار آن دل و قلب،منبع آن وحی و الهامات الهی و غیر الهی و روش آن ریاضت،سلوک،تصفیه،تزکیه  و بالاخره نحوه رفتار و عمل آدم است.</a:t>
            </a:r>
          </a:p>
          <a:p>
            <a:pPr algn="r"/>
            <a:endParaRPr lang="fa-IR" sz="2400" b="1" dirty="0" smtClean="0">
              <a:solidFill>
                <a:srgbClr val="FFFF00"/>
              </a:solidFill>
              <a:cs typeface="B Arash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32" y="1252604"/>
            <a:ext cx="2054269" cy="4835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66966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903" y="718947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fa-IR" sz="4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آنچه از این درس آموختیم </a:t>
            </a:r>
            <a:endParaRPr lang="en-US" sz="4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1365302" y="1580367"/>
            <a:ext cx="8354860" cy="2329843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2400" b="1" dirty="0" smtClean="0">
                <a:solidFill>
                  <a:srgbClr val="0070C0"/>
                </a:solidFill>
                <a:cs typeface="B Arash" panose="00000400000000000000" pitchFamily="2" charset="-78"/>
              </a:rPr>
              <a:t>تمام جوامع در مواجهه با شناخت علمی،برخوردی واحد از خود نشان نمی دهند.شناخت علمی شامل انواع شناخت حسی،عقلی و شهودی می شود که هریک با تعاریف، روشها،ابزارها و منابع گوناگون به شناخت درمورد انسان و جهان انسانس می پردازد.</a:t>
            </a:r>
            <a:endParaRPr lang="fa-IR" sz="2400" b="1" dirty="0">
              <a:solidFill>
                <a:srgbClr val="0070C0"/>
              </a:solidFill>
              <a:cs typeface="B Arash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30" y="4173256"/>
            <a:ext cx="3511463" cy="20083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5" y="4085574"/>
            <a:ext cx="3511463" cy="21837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215380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7526" y="2773216"/>
            <a:ext cx="2853373" cy="861420"/>
          </a:xfrm>
        </p:spPr>
        <p:txBody>
          <a:bodyPr>
            <a:noAutofit/>
          </a:bodyPr>
          <a:lstStyle/>
          <a:p>
            <a:r>
              <a:rPr lang="fa-IR" sz="7200" b="1" dirty="0">
                <a:solidFill>
                  <a:srgbClr val="00B0F0"/>
                </a:solidFill>
                <a:cs typeface="B Arash" panose="00000400000000000000" pitchFamily="2" charset="-78"/>
              </a:rPr>
              <a:t>پایان</a:t>
            </a:r>
            <a:endParaRPr lang="en-US" sz="7200" dirty="0">
              <a:solidFill>
                <a:srgbClr val="00B0F0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9043831" y="4450265"/>
            <a:ext cx="1355291" cy="1152395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16" y="805192"/>
            <a:ext cx="6501008" cy="47974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982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</TotalTime>
  <Words>228</Words>
  <Application>Microsoft Office PowerPoint</Application>
  <PresentationFormat>Widescreen</PresentationFormat>
  <Paragraphs>14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Andalus</vt:lpstr>
      <vt:lpstr>Arial</vt:lpstr>
      <vt:lpstr>B Arash</vt:lpstr>
      <vt:lpstr>Century Gothic</vt:lpstr>
      <vt:lpstr>Wingdings 3</vt:lpstr>
      <vt:lpstr>Ion Boardroom</vt:lpstr>
      <vt:lpstr>PowerPoint Presentation</vt:lpstr>
      <vt:lpstr>گردآورنده:حسین صمیم پور کلاس:271 موضوع:انواع شناخت علمی دبیر:اقای کاشفی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ALADDIN Software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NiayeshRayaneh</dc:creator>
  <cp:lastModifiedBy>NiayeshRayaneh</cp:lastModifiedBy>
  <cp:revision>7</cp:revision>
  <dcterms:created xsi:type="dcterms:W3CDTF">2016-02-29T14:07:10Z</dcterms:created>
  <dcterms:modified xsi:type="dcterms:W3CDTF">2016-02-29T15:05:45Z</dcterms:modified>
</cp:coreProperties>
</file>