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3" r:id="rId1"/>
  </p:sldMasterIdLst>
  <p:notesMasterIdLst>
    <p:notesMasterId r:id="rId35"/>
  </p:notesMasterIdLst>
  <p:handoutMasterIdLst>
    <p:handoutMasterId r:id="rId36"/>
  </p:handoutMasterIdLst>
  <p:sldIdLst>
    <p:sldId id="1025" r:id="rId2"/>
    <p:sldId id="1146" r:id="rId3"/>
    <p:sldId id="1119" r:id="rId4"/>
    <p:sldId id="1120" r:id="rId5"/>
    <p:sldId id="1121" r:id="rId6"/>
    <p:sldId id="1122" r:id="rId7"/>
    <p:sldId id="1123" r:id="rId8"/>
    <p:sldId id="1124" r:id="rId9"/>
    <p:sldId id="1125" r:id="rId10"/>
    <p:sldId id="1126" r:id="rId11"/>
    <p:sldId id="1127" r:id="rId12"/>
    <p:sldId id="1130" r:id="rId13"/>
    <p:sldId id="1129" r:id="rId14"/>
    <p:sldId id="1132" r:id="rId15"/>
    <p:sldId id="1137" r:id="rId16"/>
    <p:sldId id="1147" r:id="rId17"/>
    <p:sldId id="1131" r:id="rId18"/>
    <p:sldId id="1133" r:id="rId19"/>
    <p:sldId id="1067" r:id="rId20"/>
    <p:sldId id="1138" r:id="rId21"/>
    <p:sldId id="1135" r:id="rId22"/>
    <p:sldId id="1134" r:id="rId23"/>
    <p:sldId id="1149" r:id="rId24"/>
    <p:sldId id="1139" r:id="rId25"/>
    <p:sldId id="1141" r:id="rId26"/>
    <p:sldId id="1143" r:id="rId27"/>
    <p:sldId id="1144" r:id="rId28"/>
    <p:sldId id="1071" r:id="rId29"/>
    <p:sldId id="1072" r:id="rId30"/>
    <p:sldId id="1077" r:id="rId31"/>
    <p:sldId id="1082" r:id="rId32"/>
    <p:sldId id="1145" r:id="rId33"/>
    <p:sldId id="1148" r:id="rId34"/>
  </p:sldIdLst>
  <p:sldSz cx="9906000" cy="6858000" type="A4"/>
  <p:notesSz cx="10234613" cy="7099300"/>
  <p:custDataLst>
    <p:tags r:id="rId37"/>
  </p:custDataLst>
  <p:defaultTextStyle>
    <a:defPPr>
      <a:defRPr lang="de-DE"/>
    </a:defPPr>
    <a:lvl1pPr algn="l" rtl="0" eaLnBrk="0" fontAlgn="base" hangingPunct="0">
      <a:spcBef>
        <a:spcPct val="0"/>
      </a:spcBef>
      <a:spcAft>
        <a:spcPct val="0"/>
      </a:spcAft>
      <a:defRPr sz="1700" b="1" kern="1200">
        <a:solidFill>
          <a:schemeClr val="tx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1700" b="1" kern="1200">
        <a:solidFill>
          <a:schemeClr val="tx1"/>
        </a:solidFill>
        <a:latin typeface="Arial Narrow" panose="020B0606020202030204" pitchFamily="34" charset="0"/>
        <a:ea typeface="+mn-ea"/>
        <a:cs typeface="Arial" panose="020B0604020202020204" pitchFamily="34" charset="0"/>
      </a:defRPr>
    </a:lvl2pPr>
    <a:lvl3pPr marL="914400" algn="l" rtl="0" eaLnBrk="0" fontAlgn="base" hangingPunct="0">
      <a:spcBef>
        <a:spcPct val="0"/>
      </a:spcBef>
      <a:spcAft>
        <a:spcPct val="0"/>
      </a:spcAft>
      <a:defRPr sz="1700" b="1" kern="1200">
        <a:solidFill>
          <a:schemeClr val="tx1"/>
        </a:solidFill>
        <a:latin typeface="Arial Narrow" panose="020B0606020202030204" pitchFamily="34" charset="0"/>
        <a:ea typeface="+mn-ea"/>
        <a:cs typeface="Arial" panose="020B0604020202020204" pitchFamily="34" charset="0"/>
      </a:defRPr>
    </a:lvl3pPr>
    <a:lvl4pPr marL="1371600" algn="l" rtl="0" eaLnBrk="0" fontAlgn="base" hangingPunct="0">
      <a:spcBef>
        <a:spcPct val="0"/>
      </a:spcBef>
      <a:spcAft>
        <a:spcPct val="0"/>
      </a:spcAft>
      <a:defRPr sz="1700" b="1" kern="1200">
        <a:solidFill>
          <a:schemeClr val="tx1"/>
        </a:solidFill>
        <a:latin typeface="Arial Narrow" panose="020B0606020202030204" pitchFamily="34" charset="0"/>
        <a:ea typeface="+mn-ea"/>
        <a:cs typeface="Arial" panose="020B0604020202020204" pitchFamily="34" charset="0"/>
      </a:defRPr>
    </a:lvl4pPr>
    <a:lvl5pPr marL="1828800" algn="l" rtl="0" eaLnBrk="0" fontAlgn="base" hangingPunct="0">
      <a:spcBef>
        <a:spcPct val="0"/>
      </a:spcBef>
      <a:spcAft>
        <a:spcPct val="0"/>
      </a:spcAft>
      <a:defRPr sz="1700" b="1" kern="1200">
        <a:solidFill>
          <a:schemeClr val="tx1"/>
        </a:solidFill>
        <a:latin typeface="Arial Narrow" panose="020B0606020202030204" pitchFamily="34" charset="0"/>
        <a:ea typeface="+mn-ea"/>
        <a:cs typeface="Arial" panose="020B0604020202020204" pitchFamily="34" charset="0"/>
      </a:defRPr>
    </a:lvl5pPr>
    <a:lvl6pPr marL="2286000" algn="r" defTabSz="914400" rtl="1" eaLnBrk="1" latinLnBrk="0" hangingPunct="1">
      <a:defRPr sz="1700" b="1" kern="1200">
        <a:solidFill>
          <a:schemeClr val="tx1"/>
        </a:solidFill>
        <a:latin typeface="Arial Narrow" panose="020B0606020202030204" pitchFamily="34" charset="0"/>
        <a:ea typeface="+mn-ea"/>
        <a:cs typeface="Arial" panose="020B0604020202020204" pitchFamily="34" charset="0"/>
      </a:defRPr>
    </a:lvl6pPr>
    <a:lvl7pPr marL="2743200" algn="r" defTabSz="914400" rtl="1" eaLnBrk="1" latinLnBrk="0" hangingPunct="1">
      <a:defRPr sz="1700" b="1" kern="1200">
        <a:solidFill>
          <a:schemeClr val="tx1"/>
        </a:solidFill>
        <a:latin typeface="Arial Narrow" panose="020B0606020202030204" pitchFamily="34" charset="0"/>
        <a:ea typeface="+mn-ea"/>
        <a:cs typeface="Arial" panose="020B0604020202020204" pitchFamily="34" charset="0"/>
      </a:defRPr>
    </a:lvl7pPr>
    <a:lvl8pPr marL="3200400" algn="r" defTabSz="914400" rtl="1" eaLnBrk="1" latinLnBrk="0" hangingPunct="1">
      <a:defRPr sz="1700" b="1" kern="1200">
        <a:solidFill>
          <a:schemeClr val="tx1"/>
        </a:solidFill>
        <a:latin typeface="Arial Narrow" panose="020B0606020202030204" pitchFamily="34" charset="0"/>
        <a:ea typeface="+mn-ea"/>
        <a:cs typeface="Arial" panose="020B0604020202020204" pitchFamily="34" charset="0"/>
      </a:defRPr>
    </a:lvl8pPr>
    <a:lvl9pPr marL="3657600" algn="r" defTabSz="914400" rtl="1" eaLnBrk="1" latinLnBrk="0" hangingPunct="1">
      <a:defRPr sz="1700" b="1"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838">
          <p15:clr>
            <a:srgbClr val="A4A3A4"/>
          </p15:clr>
        </p15:guide>
        <p15:guide id="2" pos="6204">
          <p15:clr>
            <a:srgbClr val="A4A3A4"/>
          </p15:clr>
        </p15:guide>
        <p15:guide id="3" pos="520">
          <p15:clr>
            <a:srgbClr val="A4A3A4"/>
          </p15:clr>
        </p15:guide>
        <p15:guide id="4" pos="5887">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E0000"/>
    <a:srgbClr val="FF6600"/>
    <a:srgbClr val="FF9933"/>
    <a:srgbClr val="FF960C"/>
    <a:srgbClr val="860000"/>
    <a:srgbClr val="D6CBC2"/>
    <a:srgbClr val="003F56"/>
    <a:srgbClr val="09B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9" autoAdjust="0"/>
    <p:restoredTop sz="81851" autoAdjust="0"/>
  </p:normalViewPr>
  <p:slideViewPr>
    <p:cSldViewPr snapToObjects="1">
      <p:cViewPr>
        <p:scale>
          <a:sx n="64" d="100"/>
          <a:sy n="64" d="100"/>
        </p:scale>
        <p:origin x="1200" y="66"/>
      </p:cViewPr>
      <p:guideLst>
        <p:guide orient="horz" pos="3838"/>
        <p:guide pos="6204"/>
        <p:guide pos="520"/>
        <p:guide pos="588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666" y="-108"/>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435475" cy="395288"/>
          </a:xfrm>
          <a:prstGeom prst="rect">
            <a:avLst/>
          </a:prstGeom>
          <a:noFill/>
          <a:ln w="9525">
            <a:noFill/>
            <a:miter lim="800000"/>
            <a:headEnd/>
            <a:tailEnd/>
          </a:ln>
        </p:spPr>
        <p:txBody>
          <a:bodyPr vert="horz" wrap="square" lIns="94727" tIns="47361" rIns="94727" bIns="47361" numCol="1" anchor="t" anchorCtr="0" compatLnSpc="1">
            <a:prstTxWarp prst="textNoShape">
              <a:avLst/>
            </a:prstTxWarp>
          </a:bodyPr>
          <a:lstStyle>
            <a:lvl1pPr defTabSz="947409" eaLnBrk="1" hangingPunct="1">
              <a:defRPr sz="1200">
                <a:cs typeface="+mn-cs"/>
              </a:defRPr>
            </a:lvl1pPr>
          </a:lstStyle>
          <a:p>
            <a:pPr>
              <a:defRPr/>
            </a:pPr>
            <a:endParaRPr lang="en-GB"/>
          </a:p>
        </p:txBody>
      </p:sp>
      <p:sp>
        <p:nvSpPr>
          <p:cNvPr id="24579" name="Rectangle 3"/>
          <p:cNvSpPr>
            <a:spLocks noGrp="1" noChangeArrowheads="1"/>
          </p:cNvSpPr>
          <p:nvPr>
            <p:ph type="dt" sz="quarter" idx="1"/>
          </p:nvPr>
        </p:nvSpPr>
        <p:spPr bwMode="auto">
          <a:xfrm>
            <a:off x="5799138" y="0"/>
            <a:ext cx="4435475" cy="395288"/>
          </a:xfrm>
          <a:prstGeom prst="rect">
            <a:avLst/>
          </a:prstGeom>
          <a:noFill/>
          <a:ln w="9525">
            <a:noFill/>
            <a:miter lim="800000"/>
            <a:headEnd/>
            <a:tailEnd/>
          </a:ln>
        </p:spPr>
        <p:txBody>
          <a:bodyPr vert="horz" wrap="square" lIns="94727" tIns="47361" rIns="94727" bIns="47361" numCol="1" anchor="t" anchorCtr="0" compatLnSpc="1">
            <a:prstTxWarp prst="textNoShape">
              <a:avLst/>
            </a:prstTxWarp>
          </a:bodyPr>
          <a:lstStyle>
            <a:lvl1pPr algn="r" defTabSz="947409" eaLnBrk="1" hangingPunct="1">
              <a:defRPr sz="1200">
                <a:cs typeface="+mn-cs"/>
              </a:defRPr>
            </a:lvl1pPr>
          </a:lstStyle>
          <a:p>
            <a:pPr>
              <a:defRPr/>
            </a:pPr>
            <a:endParaRPr lang="en-GB"/>
          </a:p>
        </p:txBody>
      </p:sp>
      <p:sp>
        <p:nvSpPr>
          <p:cNvPr id="24580" name="Rectangle 4"/>
          <p:cNvSpPr>
            <a:spLocks noGrp="1" noChangeArrowheads="1"/>
          </p:cNvSpPr>
          <p:nvPr>
            <p:ph type="ftr" sz="quarter" idx="2"/>
          </p:nvPr>
        </p:nvSpPr>
        <p:spPr bwMode="auto">
          <a:xfrm>
            <a:off x="0" y="6704013"/>
            <a:ext cx="4435475" cy="395287"/>
          </a:xfrm>
          <a:prstGeom prst="rect">
            <a:avLst/>
          </a:prstGeom>
          <a:noFill/>
          <a:ln w="9525">
            <a:noFill/>
            <a:miter lim="800000"/>
            <a:headEnd/>
            <a:tailEnd/>
          </a:ln>
        </p:spPr>
        <p:txBody>
          <a:bodyPr vert="horz" wrap="square" lIns="94727" tIns="47361" rIns="94727" bIns="47361" numCol="1" anchor="b" anchorCtr="0" compatLnSpc="1">
            <a:prstTxWarp prst="textNoShape">
              <a:avLst/>
            </a:prstTxWarp>
          </a:bodyPr>
          <a:lstStyle>
            <a:lvl1pPr defTabSz="947409" eaLnBrk="1" hangingPunct="1">
              <a:defRPr sz="1200">
                <a:cs typeface="+mn-cs"/>
              </a:defRPr>
            </a:lvl1pPr>
          </a:lstStyle>
          <a:p>
            <a:pPr>
              <a:defRPr/>
            </a:pPr>
            <a:endParaRPr lang="en-GB"/>
          </a:p>
        </p:txBody>
      </p:sp>
      <p:sp>
        <p:nvSpPr>
          <p:cNvPr id="24581" name="Rectangle 5"/>
          <p:cNvSpPr>
            <a:spLocks noGrp="1" noChangeArrowheads="1"/>
          </p:cNvSpPr>
          <p:nvPr>
            <p:ph type="sldNum" sz="quarter" idx="3"/>
          </p:nvPr>
        </p:nvSpPr>
        <p:spPr bwMode="auto">
          <a:xfrm>
            <a:off x="5799138" y="6704013"/>
            <a:ext cx="4435475" cy="395287"/>
          </a:xfrm>
          <a:prstGeom prst="rect">
            <a:avLst/>
          </a:prstGeom>
          <a:noFill/>
          <a:ln w="9525">
            <a:noFill/>
            <a:miter lim="800000"/>
            <a:headEnd/>
            <a:tailEnd/>
          </a:ln>
        </p:spPr>
        <p:txBody>
          <a:bodyPr vert="horz" wrap="square" lIns="94727" tIns="47361" rIns="94727" bIns="47361" numCol="1" anchor="b" anchorCtr="0" compatLnSpc="1">
            <a:prstTxWarp prst="textNoShape">
              <a:avLst/>
            </a:prstTxWarp>
          </a:bodyPr>
          <a:lstStyle>
            <a:lvl1pPr algn="r" defTabSz="946150" eaLnBrk="1" hangingPunct="1">
              <a:defRPr sz="1200"/>
            </a:lvl1pPr>
          </a:lstStyle>
          <a:p>
            <a:pPr>
              <a:defRPr/>
            </a:pPr>
            <a:fld id="{8964824B-50B8-4E21-9316-41353BC2464D}" type="slidenum">
              <a:rPr lang="en-GB" altLang="en-US"/>
              <a:pPr>
                <a:defRPr/>
              </a:pPr>
              <a:t>‹#›</a:t>
            </a:fld>
            <a:endParaRPr lang="en-GB" altLang="en-US"/>
          </a:p>
        </p:txBody>
      </p:sp>
    </p:spTree>
    <p:extLst>
      <p:ext uri="{BB962C8B-B14F-4D97-AF65-F5344CB8AC3E}">
        <p14:creationId xmlns:p14="http://schemas.microsoft.com/office/powerpoint/2010/main" val="1771166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5475" cy="395288"/>
          </a:xfrm>
          <a:prstGeom prst="rect">
            <a:avLst/>
          </a:prstGeom>
          <a:noFill/>
          <a:ln w="9525">
            <a:noFill/>
            <a:miter lim="800000"/>
            <a:headEnd/>
            <a:tailEnd/>
          </a:ln>
        </p:spPr>
        <p:txBody>
          <a:bodyPr vert="horz" wrap="square" lIns="94727" tIns="47361" rIns="94727" bIns="47361" numCol="1" anchor="t" anchorCtr="0" compatLnSpc="1">
            <a:prstTxWarp prst="textNoShape">
              <a:avLst/>
            </a:prstTxWarp>
          </a:bodyPr>
          <a:lstStyle>
            <a:lvl1pPr defTabSz="947409" eaLnBrk="1" hangingPunct="1">
              <a:defRPr sz="1200" b="0">
                <a:latin typeface="Times New Roman" pitchFamily="18" charset="0"/>
                <a:cs typeface="+mn-cs"/>
              </a:defRPr>
            </a:lvl1pPr>
          </a:lstStyle>
          <a:p>
            <a:pPr>
              <a:defRPr/>
            </a:pPr>
            <a:endParaRPr lang="en-US"/>
          </a:p>
        </p:txBody>
      </p:sp>
      <p:sp>
        <p:nvSpPr>
          <p:cNvPr id="5123" name="Rectangle 3"/>
          <p:cNvSpPr>
            <a:spLocks noGrp="1" noChangeArrowheads="1"/>
          </p:cNvSpPr>
          <p:nvPr>
            <p:ph type="dt" idx="1"/>
          </p:nvPr>
        </p:nvSpPr>
        <p:spPr bwMode="auto">
          <a:xfrm>
            <a:off x="5799138" y="0"/>
            <a:ext cx="4435475" cy="395288"/>
          </a:xfrm>
          <a:prstGeom prst="rect">
            <a:avLst/>
          </a:prstGeom>
          <a:noFill/>
          <a:ln w="9525">
            <a:noFill/>
            <a:miter lim="800000"/>
            <a:headEnd/>
            <a:tailEnd/>
          </a:ln>
        </p:spPr>
        <p:txBody>
          <a:bodyPr vert="horz" wrap="square" lIns="94727" tIns="47361" rIns="94727" bIns="47361" numCol="1" anchor="t" anchorCtr="0" compatLnSpc="1">
            <a:prstTxWarp prst="textNoShape">
              <a:avLst/>
            </a:prstTxWarp>
          </a:bodyPr>
          <a:lstStyle>
            <a:lvl1pPr algn="r" defTabSz="947409" eaLnBrk="1" hangingPunct="1">
              <a:defRPr sz="1200" b="0">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186113" y="554038"/>
            <a:ext cx="3873500" cy="2682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62075" y="3392488"/>
            <a:ext cx="7510463" cy="3152775"/>
          </a:xfrm>
          <a:prstGeom prst="rect">
            <a:avLst/>
          </a:prstGeom>
          <a:noFill/>
          <a:ln w="9525">
            <a:noFill/>
            <a:miter lim="800000"/>
            <a:headEnd/>
            <a:tailEnd/>
          </a:ln>
        </p:spPr>
        <p:txBody>
          <a:bodyPr vert="horz" wrap="square" lIns="94727" tIns="47361" rIns="94727" bIns="473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704013"/>
            <a:ext cx="4435475" cy="395287"/>
          </a:xfrm>
          <a:prstGeom prst="rect">
            <a:avLst/>
          </a:prstGeom>
          <a:noFill/>
          <a:ln w="9525">
            <a:noFill/>
            <a:miter lim="800000"/>
            <a:headEnd/>
            <a:tailEnd/>
          </a:ln>
        </p:spPr>
        <p:txBody>
          <a:bodyPr vert="horz" wrap="square" lIns="94727" tIns="47361" rIns="94727" bIns="47361" numCol="1" anchor="b" anchorCtr="0" compatLnSpc="1">
            <a:prstTxWarp prst="textNoShape">
              <a:avLst/>
            </a:prstTxWarp>
          </a:bodyPr>
          <a:lstStyle>
            <a:lvl1pPr defTabSz="947409" eaLnBrk="1" hangingPunct="1">
              <a:defRPr sz="1200" b="0">
                <a:latin typeface="Times New Roman" pitchFamily="18"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5799138" y="6704013"/>
            <a:ext cx="4435475" cy="395287"/>
          </a:xfrm>
          <a:prstGeom prst="rect">
            <a:avLst/>
          </a:prstGeom>
          <a:noFill/>
          <a:ln w="9525">
            <a:noFill/>
            <a:miter lim="800000"/>
            <a:headEnd/>
            <a:tailEnd/>
          </a:ln>
        </p:spPr>
        <p:txBody>
          <a:bodyPr vert="horz" wrap="square" lIns="94727" tIns="47361" rIns="94727" bIns="47361" numCol="1" anchor="b" anchorCtr="0" compatLnSpc="1">
            <a:prstTxWarp prst="textNoShape">
              <a:avLst/>
            </a:prstTxWarp>
          </a:bodyPr>
          <a:lstStyle>
            <a:lvl1pPr algn="r" defTabSz="946150" eaLnBrk="1" hangingPunct="1">
              <a:defRPr sz="1200" b="0">
                <a:latin typeface="Times New Roman" panose="02020603050405020304" pitchFamily="18" charset="0"/>
              </a:defRPr>
            </a:lvl1pPr>
          </a:lstStyle>
          <a:p>
            <a:pPr>
              <a:defRPr/>
            </a:pPr>
            <a:fld id="{131AE8E3-DC3A-41C9-AD8B-9F218AF3146D}" type="slidenum">
              <a:rPr lang="en-US" altLang="en-US"/>
              <a:pPr>
                <a:defRPr/>
              </a:pPr>
              <a:t>‹#›</a:t>
            </a:fld>
            <a:endParaRPr lang="en-US" altLang="en-US"/>
          </a:p>
        </p:txBody>
      </p:sp>
    </p:spTree>
    <p:extLst>
      <p:ext uri="{BB962C8B-B14F-4D97-AF65-F5344CB8AC3E}">
        <p14:creationId xmlns:p14="http://schemas.microsoft.com/office/powerpoint/2010/main" val="3775846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onya-e-eqtesad.com/news/749753/#ixzz41GAo9EO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مدیریت</a:t>
            </a:r>
            <a:r>
              <a:rPr lang="fa-IR" baseline="0" dirty="0" smtClean="0"/>
              <a:t> فرایند به هدف رساندن سازمان با استفاده از منابع سازمانی و با توجه به کارایی و اثربخشی (بهره وری)</a:t>
            </a:r>
          </a:p>
          <a:p>
            <a:pPr algn="r" rtl="1"/>
            <a:r>
              <a:rPr lang="fa-IR" baseline="0" dirty="0" smtClean="0"/>
              <a:t>جایگاه مهندسین صنایع به عنوان بخش مهمی از این فرایند.</a:t>
            </a:r>
          </a:p>
          <a:p>
            <a:pPr algn="r" rtl="1"/>
            <a:r>
              <a:rPr lang="fa-IR" baseline="0" dirty="0" smtClean="0"/>
              <a:t>دنیای رقابتی بسیار پر تلاطم است.. چه می شود شرکتی در یک سال رهبر بازار است و پس از گذت مدت زمانی از بازار حذف می شود؟</a:t>
            </a:r>
          </a:p>
          <a:p>
            <a:pPr algn="r" rtl="1"/>
            <a:r>
              <a:rPr lang="fa-IR" baseline="0" dirty="0" smtClean="0"/>
              <a:t>کتاب ساختن برای ماندن... اقای کالیز .. بیش از 70 درصد شرکت هایی که در کتاب نام برده ورشکست شده اند</a:t>
            </a:r>
            <a:endParaRPr lang="en-US" dirty="0"/>
          </a:p>
        </p:txBody>
      </p:sp>
      <p:sp>
        <p:nvSpPr>
          <p:cNvPr id="4" name="Slide Number Placeholder 3"/>
          <p:cNvSpPr>
            <a:spLocks noGrp="1"/>
          </p:cNvSpPr>
          <p:nvPr>
            <p:ph type="sldNum" sz="quarter" idx="10"/>
          </p:nvPr>
        </p:nvSpPr>
        <p:spPr/>
        <p:txBody>
          <a:bodyPr/>
          <a:lstStyle/>
          <a:p>
            <a:pPr>
              <a:defRPr/>
            </a:pPr>
            <a:fld id="{131AE8E3-DC3A-41C9-AD8B-9F218AF3146D}" type="slidenum">
              <a:rPr lang="en-US" altLang="en-US" smtClean="0"/>
              <a:pPr>
                <a:defRPr/>
              </a:pPr>
              <a:t>2</a:t>
            </a:fld>
            <a:endParaRPr lang="en-US" altLang="en-US"/>
          </a:p>
        </p:txBody>
      </p:sp>
    </p:spTree>
    <p:extLst>
      <p:ext uri="{BB962C8B-B14F-4D97-AF65-F5344CB8AC3E}">
        <p14:creationId xmlns:p14="http://schemas.microsoft.com/office/powerpoint/2010/main" val="199561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r" rtl="1">
              <a:defRPr/>
            </a:pPr>
            <a:r>
              <a:rPr lang="fa-IR" dirty="0" smtClean="0">
                <a:effectLst>
                  <a:outerShdw blurRad="38100" dist="38100" dir="2700000" algn="tl">
                    <a:srgbClr val="000000">
                      <a:alpha val="43137"/>
                    </a:srgbClr>
                  </a:outerShdw>
                </a:effectLst>
                <a:cs typeface="B Mitra" panose="00000400000000000000" pitchFamily="2" charset="-78"/>
              </a:rPr>
              <a:t>یک بخش </a:t>
            </a:r>
            <a:r>
              <a:rPr lang="en-US" dirty="0" smtClean="0">
                <a:effectLst>
                  <a:outerShdw blurRad="38100" dist="38100" dir="2700000" algn="tl">
                    <a:srgbClr val="000000">
                      <a:alpha val="43137"/>
                    </a:srgbClr>
                  </a:outerShdw>
                </a:effectLst>
                <a:cs typeface="B Mitra" panose="00000400000000000000" pitchFamily="2" charset="-78"/>
              </a:rPr>
              <a:t>IT</a:t>
            </a:r>
            <a:r>
              <a:rPr lang="fa-IR" dirty="0" smtClean="0">
                <a:effectLst>
                  <a:outerShdw blurRad="38100" dist="38100" dir="2700000" algn="tl">
                    <a:srgbClr val="000000">
                      <a:alpha val="43137"/>
                    </a:srgbClr>
                  </a:outerShdw>
                </a:effectLst>
                <a:cs typeface="B Mitra" panose="00000400000000000000" pitchFamily="2" charset="-78"/>
              </a:rPr>
              <a:t> شرایط را برای استخراج و جمع آوری و انتقال داده ها فراهم می کند و بخش دیگر آن باید اینها را </a:t>
            </a:r>
            <a:r>
              <a:rPr lang="fa-IR" dirty="0" smtClean="0">
                <a:solidFill>
                  <a:srgbClr val="FF0000"/>
                </a:solidFill>
                <a:effectLst>
                  <a:outerShdw blurRad="38100" dist="38100" dir="2700000" algn="tl">
                    <a:srgbClr val="000000">
                      <a:alpha val="43137"/>
                    </a:srgbClr>
                  </a:outerShdw>
                </a:effectLst>
                <a:cs typeface="B Mitra" panose="00000400000000000000" pitchFamily="2" charset="-78"/>
              </a:rPr>
              <a:t>تسویه</a:t>
            </a:r>
            <a:r>
              <a:rPr lang="fa-IR" dirty="0" smtClean="0">
                <a:effectLst>
                  <a:outerShdw blurRad="38100" dist="38100" dir="2700000" algn="tl">
                    <a:srgbClr val="000000">
                      <a:alpha val="43137"/>
                    </a:srgbClr>
                  </a:outerShdw>
                </a:effectLst>
                <a:cs typeface="B Mitra" panose="00000400000000000000" pitchFamily="2" charset="-78"/>
              </a:rPr>
              <a:t> کند</a:t>
            </a:r>
            <a:endParaRPr lang="en-US" dirty="0" smtClean="0">
              <a:effectLst>
                <a:outerShdw blurRad="38100" dist="38100" dir="2700000" algn="tl">
                  <a:srgbClr val="000000">
                    <a:alpha val="43137"/>
                  </a:srgbClr>
                </a:outerShdw>
              </a:effectLst>
              <a:cs typeface="B Mitra" panose="00000400000000000000" pitchFamily="2" charset="-78"/>
            </a:endParaRPr>
          </a:p>
          <a:p>
            <a:pPr algn="r" rtl="1">
              <a:defRPr/>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D18073E4-5FB5-43BE-9CBF-AF1C6E29D6B7}" type="slidenum">
              <a:rPr lang="en-US" altLang="en-US" sz="1200" b="0" smtClean="0">
                <a:latin typeface="Times New Roman" panose="02020603050405020304" pitchFamily="18" charset="0"/>
              </a:rPr>
              <a:pPr/>
              <a:t>14</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41351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131AE8E3-DC3A-41C9-AD8B-9F218AF3146D}" type="slidenum">
              <a:rPr lang="en-US" altLang="en-US" smtClean="0"/>
              <a:pPr>
                <a:defRPr/>
              </a:pPr>
              <a:t>15</a:t>
            </a:fld>
            <a:endParaRPr lang="en-US" altLang="en-US"/>
          </a:p>
        </p:txBody>
      </p:sp>
    </p:spTree>
    <p:extLst>
      <p:ext uri="{BB962C8B-B14F-4D97-AF65-F5344CB8AC3E}">
        <p14:creationId xmlns:p14="http://schemas.microsoft.com/office/powerpoint/2010/main" val="89258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C8120F40-46CF-4F55-8C03-1BA4D214EEF6}" type="slidenum">
              <a:rPr lang="en-US" altLang="en-US" sz="1200" b="0" smtClean="0">
                <a:latin typeface="Times New Roman" panose="02020603050405020304" pitchFamily="18" charset="0"/>
              </a:rPr>
              <a:pPr/>
              <a:t>16</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416223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effectLst>
                  <a:outerShdw blurRad="38100" dist="38100" dir="2700000" algn="tl">
                    <a:srgbClr val="000000">
                      <a:alpha val="43137"/>
                    </a:srgbClr>
                  </a:outerShdw>
                </a:effectLst>
                <a:cs typeface="B Nazanin" panose="00000400000000000000" pitchFamily="2" charset="-78"/>
              </a:rPr>
              <a:t>Quants</a:t>
            </a:r>
            <a:r>
              <a:rPr lang="fa-IR" dirty="0" smtClean="0">
                <a:effectLst>
                  <a:outerShdw blurRad="38100" dist="38100" dir="2700000" algn="tl">
                    <a:srgbClr val="000000">
                      <a:alpha val="43137"/>
                    </a:srgbClr>
                  </a:outerShdw>
                </a:effectLst>
                <a:cs typeface="B Nazanin" panose="00000400000000000000" pitchFamily="2" charset="-78"/>
              </a:rPr>
              <a:t> :کسانی که دانش گسترده ای در مدلسازی کمی ( آمار، بهینه سازی و ...) دارند و می توانند مسائل کسب و کار را شناسایی و مدلسازی کنند.</a:t>
            </a:r>
            <a:endParaRPr lang="en-US" dirty="0" smtClean="0">
              <a:effectLst>
                <a:outerShdw blurRad="38100" dist="38100" dir="2700000" algn="tl">
                  <a:srgbClr val="000000">
                    <a:alpha val="43137"/>
                  </a:srgbClr>
                </a:outerShdw>
              </a:effectLst>
              <a:cs typeface="B Nazanin" panose="00000400000000000000" pitchFamily="2" charset="-78"/>
            </a:endParaRP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F63582B1-174A-42F1-ACEF-351974B39FB1}" type="slidenum">
              <a:rPr lang="en-US" altLang="en-US" sz="1200" b="0" smtClean="0">
                <a:latin typeface="Times New Roman" panose="02020603050405020304" pitchFamily="18" charset="0"/>
              </a:rPr>
              <a:pPr/>
              <a:t>17</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86966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سازمان</a:t>
            </a:r>
            <a:r>
              <a:rPr lang="fa-IR" baseline="0" dirty="0" smtClean="0"/>
              <a:t> ها به جه میزان در تلفیق تحلیلگری داده در مدلهای کسب و کارشان موثر عمل کرده اند؟... اندازه گیری میزان تلفیق تحلیلگری داده در مدلهای کسب و کار شرکت ها</a:t>
            </a:r>
            <a:endParaRPr lang="en-US" dirty="0"/>
          </a:p>
        </p:txBody>
      </p:sp>
      <p:sp>
        <p:nvSpPr>
          <p:cNvPr id="4" name="Slide Number Placeholder 3"/>
          <p:cNvSpPr>
            <a:spLocks noGrp="1"/>
          </p:cNvSpPr>
          <p:nvPr>
            <p:ph type="sldNum" sz="quarter" idx="10"/>
          </p:nvPr>
        </p:nvSpPr>
        <p:spPr/>
        <p:txBody>
          <a:bodyPr/>
          <a:lstStyle/>
          <a:p>
            <a:pPr>
              <a:defRPr/>
            </a:pPr>
            <a:fld id="{131AE8E3-DC3A-41C9-AD8B-9F218AF3146D}" type="slidenum">
              <a:rPr lang="en-US" altLang="en-US" smtClean="0"/>
              <a:pPr>
                <a:defRPr/>
              </a:pPr>
              <a:t>19</a:t>
            </a:fld>
            <a:endParaRPr lang="en-US" altLang="en-US"/>
          </a:p>
        </p:txBody>
      </p:sp>
    </p:spTree>
    <p:extLst>
      <p:ext uri="{BB962C8B-B14F-4D97-AF65-F5344CB8AC3E}">
        <p14:creationId xmlns:p14="http://schemas.microsoft.com/office/powerpoint/2010/main" val="99112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131AE8E3-DC3A-41C9-AD8B-9F218AF3146D}" type="slidenum">
              <a:rPr lang="en-US" altLang="en-US" smtClean="0"/>
              <a:pPr>
                <a:defRPr/>
              </a:pPr>
              <a:t>24</a:t>
            </a:fld>
            <a:endParaRPr lang="en-US" altLang="en-US"/>
          </a:p>
        </p:txBody>
      </p:sp>
    </p:spTree>
    <p:extLst>
      <p:ext uri="{BB962C8B-B14F-4D97-AF65-F5344CB8AC3E}">
        <p14:creationId xmlns:p14="http://schemas.microsoft.com/office/powerpoint/2010/main" val="11748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131AE8E3-DC3A-41C9-AD8B-9F218AF3146D}" type="slidenum">
              <a:rPr lang="en-US" altLang="en-US" smtClean="0"/>
              <a:pPr>
                <a:defRPr/>
              </a:pPr>
              <a:t>31</a:t>
            </a:fld>
            <a:endParaRPr lang="en-US" altLang="en-US"/>
          </a:p>
        </p:txBody>
      </p:sp>
    </p:spTree>
    <p:extLst>
      <p:ext uri="{BB962C8B-B14F-4D97-AF65-F5344CB8AC3E}">
        <p14:creationId xmlns:p14="http://schemas.microsoft.com/office/powerpoint/2010/main" val="206584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a-IR" dirty="0" smtClean="0">
                <a:effectLst>
                  <a:outerShdw blurRad="38100" dist="38100" dir="2700000" algn="tl">
                    <a:srgbClr val="000000">
                      <a:alpha val="43137"/>
                    </a:srgbClr>
                  </a:outerShdw>
                </a:effectLst>
                <a:cs typeface="B Mitra" panose="00000400000000000000" pitchFamily="2" charset="-78"/>
              </a:rPr>
              <a:t>( سنت هایی که از استاد به شاگرد مناقل می شد و بصورت بسیار انحصارطلبانه توسط دایره اصناف محافظت می شد)</a:t>
            </a:r>
            <a:endParaRPr lang="en-US" dirty="0" smtClean="0">
              <a:effectLst>
                <a:outerShdw blurRad="38100" dist="38100" dir="2700000" algn="tl">
                  <a:srgbClr val="000000">
                    <a:alpha val="43137"/>
                  </a:srgbClr>
                </a:outerShdw>
              </a:effectLst>
              <a:cs typeface="B Mitra" panose="00000400000000000000" pitchFamily="2" charset="-78"/>
            </a:endParaRPr>
          </a:p>
          <a:p>
            <a:pPr>
              <a:defRPr/>
            </a:pPr>
            <a:endParaRPr lang="fa-IR" dirty="0" smtClean="0"/>
          </a:p>
          <a:p>
            <a:pPr>
              <a:defRPr/>
            </a:pPr>
            <a:r>
              <a:rPr lang="fa-IR" dirty="0" smtClean="0"/>
              <a:t>روشنگری از طریق ازاد کردن ذهن ها برای طرح سوال، اندازه گیری تحلیل</a:t>
            </a:r>
            <a:r>
              <a:rPr lang="fa-IR" baseline="0" dirty="0" smtClean="0"/>
              <a:t> و بهبود راه را برای انقلاب صنعتی گشود..</a:t>
            </a:r>
            <a:endParaRPr lang="en-US" dirty="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CEC681DC-6A84-4C13-AE7F-37C2E1743C69}" type="slidenum">
              <a:rPr lang="en-US" altLang="en-US" sz="1200" b="0" smtClean="0">
                <a:latin typeface="Times New Roman" panose="02020603050405020304" pitchFamily="18" charset="0"/>
              </a:rPr>
              <a:pPr/>
              <a:t>3</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8004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a-IR" dirty="0" smtClean="0"/>
              <a:t>/ارام ارام دارد اطمینان ها و فرضیات مهم به ارث مانده از مدیریت مدرن را به خاک می سپارد.. سازمانها از فرماندهی و منترل به همکاری و تعهد حرکت می کنند..</a:t>
            </a:r>
            <a:endParaRPr lang="en-US" dirty="0" smtClean="0"/>
          </a:p>
          <a:p>
            <a:pPr marL="457200" indent="-457200" algn="just" rtl="1">
              <a:buFont typeface="Wingdings" panose="05000000000000000000" pitchFamily="2" charset="2"/>
              <a:buChar char="v"/>
              <a:defRPr/>
            </a:pPr>
            <a:r>
              <a:rPr lang="fa-IR" dirty="0" smtClean="0">
                <a:effectLst>
                  <a:outerShdw blurRad="38100" dist="38100" dir="2700000" algn="tl">
                    <a:srgbClr val="000000">
                      <a:alpha val="43137"/>
                    </a:srgbClr>
                  </a:outerShdw>
                </a:effectLst>
                <a:cs typeface="B Mitra" panose="00000400000000000000" pitchFamily="2" charset="-78"/>
              </a:rPr>
              <a:t>مدیریت تغییر کمبود اطلاعات به </a:t>
            </a:r>
            <a:r>
              <a:rPr lang="fa-IR" dirty="0" smtClean="0">
                <a:solidFill>
                  <a:srgbClr val="FF0000"/>
                </a:solidFill>
                <a:effectLst>
                  <a:outerShdw blurRad="38100" dist="38100" dir="2700000" algn="tl">
                    <a:srgbClr val="000000">
                      <a:alpha val="43137"/>
                    </a:srgbClr>
                  </a:outerShdw>
                </a:effectLst>
                <a:cs typeface="B Mitra" panose="00000400000000000000" pitchFamily="2" charset="-78"/>
              </a:rPr>
              <a:t>مازاد اطلاعات و داده و ارتباطات</a:t>
            </a:r>
          </a:p>
          <a:p>
            <a:pPr marL="457200" indent="-457200" algn="just" rtl="1">
              <a:buFont typeface="Wingdings" panose="05000000000000000000" pitchFamily="2" charset="2"/>
              <a:buChar char="v"/>
              <a:defRPr/>
            </a:pPr>
            <a:r>
              <a:rPr lang="fa-IR" dirty="0" smtClean="0">
                <a:effectLst>
                  <a:outerShdw blurRad="38100" dist="38100" dir="2700000" algn="tl">
                    <a:srgbClr val="000000">
                      <a:alpha val="43137"/>
                    </a:srgbClr>
                  </a:outerShdw>
                </a:effectLst>
                <a:cs typeface="B Mitra" panose="00000400000000000000" pitchFamily="2" charset="-78"/>
              </a:rPr>
              <a:t>جهانی شدن بازارها</a:t>
            </a:r>
          </a:p>
          <a:p>
            <a:pPr marL="457200" indent="-457200" algn="just" rtl="1">
              <a:buFont typeface="Wingdings" panose="05000000000000000000" pitchFamily="2" charset="2"/>
              <a:buChar char="v"/>
              <a:defRPr/>
            </a:pPr>
            <a:r>
              <a:rPr lang="fa-IR" dirty="0" smtClean="0">
                <a:effectLst>
                  <a:outerShdw blurRad="38100" dist="38100" dir="2700000" algn="tl">
                    <a:srgbClr val="000000">
                      <a:alpha val="43137"/>
                    </a:srgbClr>
                  </a:outerShdw>
                </a:effectLst>
                <a:cs typeface="B Mitra" panose="00000400000000000000" pitchFamily="2" charset="-78"/>
              </a:rPr>
              <a:t>مجازی شدن شرکت ها و تغییر ساختار آنها</a:t>
            </a:r>
          </a:p>
          <a:p>
            <a:pPr marL="457200" indent="-457200" algn="just" rtl="1">
              <a:buFont typeface="Wingdings" panose="05000000000000000000" pitchFamily="2" charset="2"/>
              <a:buChar char="v"/>
              <a:defRPr/>
            </a:pPr>
            <a:r>
              <a:rPr lang="fa-IR" dirty="0" smtClean="0">
                <a:effectLst>
                  <a:outerShdw blurRad="38100" dist="38100" dir="2700000" algn="tl">
                    <a:srgbClr val="000000">
                      <a:alpha val="43137"/>
                    </a:srgbClr>
                  </a:outerShdw>
                </a:effectLst>
                <a:cs typeface="B Mitra" panose="00000400000000000000" pitchFamily="2" charset="-78"/>
              </a:rPr>
              <a:t>به دست و پا افتادن حسابداری و سرمایه ( تبدیل ارزش از ملموس به غیرملموس)</a:t>
            </a:r>
          </a:p>
          <a:p>
            <a:pPr marL="457200" indent="-457200" algn="just" rtl="1">
              <a:buFont typeface="Wingdings" panose="05000000000000000000" pitchFamily="2" charset="2"/>
              <a:buChar char="v"/>
              <a:defRPr/>
            </a:pPr>
            <a:r>
              <a:rPr lang="fa-IR" dirty="0" smtClean="0">
                <a:effectLst>
                  <a:outerShdw blurRad="38100" dist="38100" dir="2700000" algn="tl">
                    <a:srgbClr val="000000">
                      <a:alpha val="43137"/>
                    </a:srgbClr>
                  </a:outerShdw>
                </a:effectLst>
                <a:cs typeface="B Mitra" panose="00000400000000000000" pitchFamily="2" charset="-78"/>
              </a:rPr>
              <a:t>بی نظمی شدید ( تغییر سریع تکنولوژی ، شیوه فکر و ...)</a:t>
            </a:r>
          </a:p>
          <a:p>
            <a:pPr marL="457200" indent="-457200" algn="just" rtl="1">
              <a:buFont typeface="Wingdings" panose="05000000000000000000" pitchFamily="2" charset="2"/>
              <a:buChar char="v"/>
              <a:defRPr/>
            </a:pPr>
            <a:endParaRPr lang="fa-IR" dirty="0" smtClean="0">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v"/>
              <a:defRPr/>
            </a:pPr>
            <a:r>
              <a:rPr lang="fa-IR" dirty="0" smtClean="0">
                <a:effectLst>
                  <a:outerShdw blurRad="38100" dist="38100" dir="2700000" algn="tl">
                    <a:srgbClr val="000000">
                      <a:alpha val="43137"/>
                    </a:srgbClr>
                  </a:outerShdw>
                </a:effectLst>
                <a:cs typeface="B Mitra" panose="00000400000000000000" pitchFamily="2" charset="-78"/>
              </a:rPr>
              <a:t>مدیریت موفق در دنیایی با این عدم قطعیت چگونه بایستی باشد؟</a:t>
            </a:r>
          </a:p>
          <a:p>
            <a:pPr>
              <a:defRPr/>
            </a:pP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285E108B-51A6-4861-BD1A-083B968DD98C}" type="slidenum">
              <a:rPr lang="en-US" altLang="en-US" sz="1200" b="0" smtClean="0">
                <a:latin typeface="Times New Roman" panose="02020603050405020304" pitchFamily="18" charset="0"/>
              </a:rPr>
              <a:pPr/>
              <a:t>4</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10790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dirty="0" smtClean="0"/>
              <a:t>آنچه نیوتون در فیزیک انجام داده ادام اسمیت در اقتصاد انجام داد</a:t>
            </a:r>
            <a:endParaRPr lang="en-US" altLang="en-US"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7E5622E6-BE70-4D36-99CF-014BCA206753}" type="slidenum">
              <a:rPr lang="en-US" altLang="en-US" sz="1200" b="0" smtClean="0">
                <a:latin typeface="Times New Roman" panose="02020603050405020304" pitchFamily="18" charset="0"/>
              </a:rPr>
              <a:pPr/>
              <a:t>6</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5423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t>این شرکت ها دقیقا همان روشهای علمی مدرنی که غرب کشف کرده بود را به کار بردند.. تغییر خط تولید، بخش بندی بازار و سیستم های کیفیت که امثال دمینگ تدوین کرده بودند</a:t>
            </a:r>
          </a:p>
          <a:p>
            <a:endParaRPr lang="fa-IR" altLang="en-US" smtClean="0"/>
          </a:p>
          <a:p>
            <a:r>
              <a:rPr lang="fa-IR" altLang="en-US" smtClean="0"/>
              <a:t>چین کسب و کار کامپیوترهای شخصی ای بی ام را می خرد .. محور جهان غرب به شرق چرخید است... چین و ژاپن در سال 2009 1.5 تریلیون دلار از امریکا طلب داشتند.. هر امریکایی 5000 دلار به انها بدهکار است...</a:t>
            </a:r>
          </a:p>
          <a:p>
            <a:r>
              <a:rPr lang="fa-IR" altLang="en-US" smtClean="0"/>
              <a:t>کسری تراز بازرگانی امریکا نسبت به چین و ژاپن در سال 2008 برابر 338 میلیارد دلار بود.. </a:t>
            </a:r>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5B0B1129-974C-448E-9CDA-0E5456270739}" type="slidenum">
              <a:rPr lang="en-US" altLang="en-US" sz="1200" b="0" smtClean="0">
                <a:latin typeface="Times New Roman" panose="02020603050405020304" pitchFamily="18" charset="0"/>
              </a:rPr>
              <a:pPr/>
              <a:t>8</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16830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t>چندین سال پیش از آنکه واژه «دات‌کام»  راه حل بسیاری از مشکلات ما شود، اینترنت توسط ارتش آمریکا ایجاد شد (شرکت‌هایی که اینترنت رکن اصلی کسب‌وکارشان محسوب می‌شود را دات‌کام گویند. </a:t>
            </a:r>
            <a:br>
              <a:rPr lang="fa-IR" altLang="en-US" smtClean="0"/>
            </a:br>
            <a:r>
              <a:rPr lang="fa-IR" altLang="en-US" smtClean="0"/>
              <a:t/>
            </a:r>
            <a:br>
              <a:rPr lang="fa-IR" altLang="en-US" smtClean="0"/>
            </a:br>
            <a:r>
              <a:rPr lang="fa-IR" altLang="en-US" smtClean="0"/>
              <a:t>علت این نام‌گذاری وجود «کام» در آدرس اینترنتی چنین شرکت‌هایی است و خود کام نیز مخفف واژه «کامرشال» (</a:t>
            </a:r>
            <a:r>
              <a:rPr lang="en-US" altLang="en-US" smtClean="0"/>
              <a:t>Commercial) </a:t>
            </a:r>
            <a:r>
              <a:rPr lang="fa-IR" altLang="en-US" smtClean="0"/>
              <a:t>به معنای تجاری است. این در حالی است که سایر شرکت‌ها با اهداف غیر تجاری مانند خیریه‌ها، عموما آدرس اینترنتی خود را با «</a:t>
            </a:r>
            <a:r>
              <a:rPr lang="en-US" altLang="en-US" smtClean="0"/>
              <a:t>org» </a:t>
            </a:r>
            <a:r>
              <a:rPr lang="fa-IR" altLang="en-US" smtClean="0"/>
              <a:t>که کوتاه‌شده «</a:t>
            </a:r>
            <a:r>
              <a:rPr lang="en-US" altLang="en-US" smtClean="0"/>
              <a:t>organization» </a:t>
            </a:r>
            <a:r>
              <a:rPr lang="fa-IR" altLang="en-US" smtClean="0"/>
              <a:t>به معنای سازمان است ختم می‌کنند). در آن برهه، هیچ کس این حجم استقبال مصرف‌کنندگان روی خط (آنلاین) را پیش‌بینی نمی‌کرد. اینترنت در سال 1995 به صورت تجاری با پیش‌فرض حدود 18 میلیون کاربر عرضه شد. این در حالی بود که رشد باورنکردنی این بازار و مبدل شدن آن به یک بازار بین‌المللی، توجه معامله‌گران را به عنوان یک اقتصاد جدید به خود جلب کرد. </a:t>
            </a:r>
            <a:br>
              <a:rPr lang="fa-IR" altLang="en-US" smtClean="0"/>
            </a:br>
            <a:r>
              <a:rPr lang="fa-IR" altLang="en-US" smtClean="0"/>
              <a:t>در این دوره، شرکت‌ها بار دیگر مسیر کمپانی‌های انگلیس در قرن هفده و آمریکا در اوایل دهه نود میلادی را پیش گرفتند، یعنی به جای ارائه برنامه‌های موثق کسب‌وکار به ایده‌پردازی‌های غیر واقعی پرداختند. استفاده از لغات جذابی نظیر کسب‌وکار شبکه‌ای، پارادایم‌های جدید اقتصادی، فناوری اطلاعات، اینترنت و از این دست عبارت‌های عوام‌فریب، سهامداران را هر چه بیشتر تشنه خرید سهام شرکت‌ها کرد. این مرتبه نیز سهامداران با چشمانی بسته هر گونه عرضه سهام را با آغوش باز استقبال می‌کردند، بدون آنکه بیندیشند چه قدر زمان می‌برد تا شرکت‌ها، حتی در صورت سودآوری، به سوددهی برسند. </a:t>
            </a:r>
            <a:br>
              <a:rPr lang="fa-IR" altLang="en-US" smtClean="0"/>
            </a:br>
            <a:r>
              <a:rPr lang="fa-IR" altLang="en-US" smtClean="0"/>
              <a:t>واضح بود که این روند به مشکل بر خواهد خورد. اولین ضربه‌ها برای ترکیدن حباب از دل خود شرکت‌ها برون آمد؛ در حقیقت، گزارش‌های حسابرسی آنها نشان از زیان‌های بزرگ و تعدیل منفی پیش‌بینی سود شرکت‌ها در همان ماه‌های اولیه داشت. </a:t>
            </a:r>
            <a:br>
              <a:rPr lang="fa-IR" altLang="en-US" smtClean="0"/>
            </a:br>
            <a:r>
              <a:rPr lang="fa-IR" altLang="en-US" smtClean="0"/>
              <a:t>این حباب اهالی دره سیلیکونی (یکی از مشهورترین مناطق در کالیفرنیای آمریکا) را درگیر خود کرد. به این ترتیب، در سال 1999، 457 عرضه اولیه انجام شد که بیشتر این شرکت‌ها در زمینه‌ اینترنت و فناوری فعالیت داشتند. در این میان، 117 عرضه در اولین روز معاملات تا دو برابر قیمت اولیه رشد داشتند. </a:t>
            </a:r>
            <a:br>
              <a:rPr lang="fa-IR" altLang="en-US" smtClean="0"/>
            </a:br>
            <a:r>
              <a:rPr lang="fa-IR" altLang="en-US" smtClean="0"/>
              <a:t>در سال 2001، تعداد این عرضه‌ها به 76 عدد تقلیل یافت و هیچ کدام با استقبالی گرم مواجه نشدند. </a:t>
            </a:r>
            <a:br>
              <a:rPr lang="fa-IR" altLang="en-US" smtClean="0"/>
            </a:br>
            <a:r>
              <a:rPr lang="fa-IR" altLang="en-US" smtClean="0"/>
              <a:t>بیشتر نقدها روی ایجاد و ترکیدن حباب دات‌کام، علت این رویداد را انجام معاملات در حجم بالا و با سرعتی بیش از حد معمول بیان می‌کنند. شرکت‌هایی که حتی برنامه‌ای برای اهداف یکساله خود نداشتند، مقدار زیادی دلار دریافت کردند و به سهامداران وعده مایکروسافت شدن دادند. این سقوط بازار سهام، باعث شد تا نزدک (</a:t>
            </a:r>
            <a:r>
              <a:rPr lang="en-US" altLang="en-US" smtClean="0"/>
              <a:t>Nasdaq، </a:t>
            </a:r>
            <a:r>
              <a:rPr lang="fa-IR" altLang="en-US" smtClean="0"/>
              <a:t>یکی از معروف‌ترین بازارهای سرمایه‌گذاری در آمریکا) حدود 80 درصد افت ارزش پیدا کند.</a:t>
            </a:r>
            <a:br>
              <a:rPr lang="fa-IR" altLang="en-US" smtClean="0"/>
            </a:br>
            <a:r>
              <a:rPr lang="fa-IR" altLang="en-US" smtClean="0"/>
              <a:t/>
            </a:r>
            <a:br>
              <a:rPr lang="fa-IR" altLang="en-US" smtClean="0"/>
            </a:br>
            <a:r>
              <a:rPr lang="en-US" altLang="en-US" smtClean="0"/>
              <a:t>Read more: </a:t>
            </a:r>
            <a:r>
              <a:rPr lang="en-US" altLang="en-US" smtClean="0">
                <a:hlinkClick r:id="rId3"/>
              </a:rPr>
              <a:t>http://www.donya-e-eqtesad.com/news/749753/#ixzz41GAo9EOB</a:t>
            </a:r>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F36DDD8F-50AB-4BD9-B2A2-C4656F271B00}" type="slidenum">
              <a:rPr lang="en-US" altLang="en-US" sz="1200" b="0" smtClean="0">
                <a:latin typeface="Times New Roman" panose="02020603050405020304" pitchFamily="18" charset="0"/>
              </a:rPr>
              <a:pPr/>
              <a:t>9</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521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r" rtl="1">
              <a:defRPr/>
            </a:pPr>
            <a:r>
              <a:rPr lang="fa-IR" b="1" dirty="0" smtClean="0">
                <a:effectLst>
                  <a:outerShdw blurRad="38100" dist="38100" dir="2700000" algn="tl">
                    <a:srgbClr val="000000">
                      <a:alpha val="43137"/>
                    </a:srgbClr>
                  </a:outerShdw>
                </a:effectLst>
                <a:cs typeface="B Mitra" panose="00000400000000000000" pitchFamily="2" charset="-78"/>
              </a:rPr>
              <a:t>تصویر ششم: فورد و جنرال موتورز به گدایی کنگره می روند ، 2008</a:t>
            </a:r>
          </a:p>
          <a:p>
            <a:pPr algn="r" rtl="1">
              <a:defRPr/>
            </a:pPr>
            <a:endParaRPr lang="fa-IR" b="1" dirty="0" smtClean="0">
              <a:effectLst>
                <a:outerShdw blurRad="38100" dist="38100" dir="2700000" algn="tl">
                  <a:srgbClr val="000000">
                    <a:alpha val="43137"/>
                  </a:srgbClr>
                </a:outerShdw>
              </a:effectLst>
              <a:cs typeface="B Mitra" panose="00000400000000000000" pitchFamily="2" charset="-78"/>
            </a:endParaRPr>
          </a:p>
          <a:p>
            <a:pPr algn="r" rtl="1">
              <a:defRPr/>
            </a:pPr>
            <a:r>
              <a:rPr lang="fa-IR" b="1" dirty="0" smtClean="0">
                <a:effectLst>
                  <a:outerShdw blurRad="38100" dist="38100" dir="2700000" algn="tl">
                    <a:srgbClr val="000000">
                      <a:alpha val="43137"/>
                    </a:srgbClr>
                  </a:outerShdw>
                </a:effectLst>
                <a:cs typeface="B Mitra" panose="00000400000000000000" pitchFamily="2" charset="-78"/>
              </a:rPr>
              <a:t>فورد و جی ام طلایه داران ظهور مدیریت مدرن و حالا طلایه دار غروب آن</a:t>
            </a:r>
          </a:p>
          <a:p>
            <a:pPr algn="r" rtl="1">
              <a:defRPr/>
            </a:pPr>
            <a:endParaRPr lang="fa-IR" b="1" dirty="0" smtClean="0">
              <a:effectLst>
                <a:outerShdw blurRad="38100" dist="38100" dir="2700000" algn="tl">
                  <a:srgbClr val="000000">
                    <a:alpha val="43137"/>
                  </a:srgbClr>
                </a:outerShdw>
              </a:effectLst>
              <a:cs typeface="B Mitra" panose="00000400000000000000" pitchFamily="2" charset="-78"/>
            </a:endParaRPr>
          </a:p>
          <a:p>
            <a:pPr algn="r" rtl="1">
              <a:defRPr/>
            </a:pPr>
            <a:r>
              <a:rPr lang="fa-IR" b="1" dirty="0" smtClean="0">
                <a:effectLst>
                  <a:outerShdw blurRad="38100" dist="38100" dir="2700000" algn="tl">
                    <a:srgbClr val="000000">
                      <a:alpha val="43137"/>
                    </a:srgbClr>
                  </a:outerShdw>
                </a:effectLst>
                <a:cs typeface="B Mitra" panose="00000400000000000000" pitchFamily="2" charset="-78"/>
              </a:rPr>
              <a:t>راه حل هایی ک بصورت انفرادی هوشمندانه هشتند بصورت جمعی خودکشی به همراه می آورند.</a:t>
            </a:r>
          </a:p>
          <a:p>
            <a:pPr algn="r" rtl="1">
              <a:defRPr/>
            </a:pPr>
            <a:r>
              <a:rPr lang="fa-IR" b="1" dirty="0" smtClean="0">
                <a:effectLst>
                  <a:outerShdw blurRad="38100" dist="38100" dir="2700000" algn="tl">
                    <a:srgbClr val="000000">
                      <a:alpha val="43137"/>
                    </a:srgbClr>
                  </a:outerShdw>
                </a:effectLst>
                <a:cs typeface="B Mitra" panose="00000400000000000000" pitchFamily="2" charset="-78"/>
              </a:rPr>
              <a:t>وقتی همه شرکت ها یه جور تجزیه و تحلیل می کند وبه یک راه حل می رسند هیچ کس مزیت خود را کشف نمی کند همه خودکشی رقابتی را کشف می کنند</a:t>
            </a:r>
          </a:p>
          <a:p>
            <a:pPr algn="r" rtl="1">
              <a:defRPr/>
            </a:pPr>
            <a:endParaRPr lang="fa-IR" b="1" dirty="0" smtClean="0">
              <a:effectLst>
                <a:outerShdw blurRad="38100" dist="38100" dir="2700000" algn="tl">
                  <a:srgbClr val="000000">
                    <a:alpha val="43137"/>
                  </a:srgbClr>
                </a:outerShdw>
              </a:effectLst>
              <a:cs typeface="B Mitra" panose="00000400000000000000" pitchFamily="2" charset="-78"/>
            </a:endParaRPr>
          </a:p>
          <a:p>
            <a:pPr algn="r" rtl="1">
              <a:defRPr/>
            </a:pPr>
            <a:r>
              <a:rPr lang="fa-IR" b="1" dirty="0" smtClean="0">
                <a:effectLst>
                  <a:outerShdw blurRad="38100" dist="38100" dir="2700000" algn="tl">
                    <a:srgbClr val="000000">
                      <a:alpha val="43137"/>
                    </a:srgbClr>
                  </a:outerShdw>
                </a:effectLst>
                <a:cs typeface="B Mitra" panose="00000400000000000000" pitchFamily="2" charset="-78"/>
              </a:rPr>
              <a:t>فرمول های ساده استراتژی، حسابداری، کیفیت و ... همرنگ جماعت شدن را تشویق می کنندنه نوآوری را</a:t>
            </a:r>
          </a:p>
          <a:p>
            <a:pPr algn="r" rtl="1">
              <a:defRPr/>
            </a:pPr>
            <a:endParaRPr lang="fa-IR" b="1" dirty="0" smtClean="0">
              <a:effectLst>
                <a:outerShdw blurRad="38100" dist="38100" dir="2700000" algn="tl">
                  <a:srgbClr val="000000">
                    <a:alpha val="43137"/>
                  </a:srgbClr>
                </a:outerShdw>
              </a:effectLst>
              <a:cs typeface="B Mitra" panose="00000400000000000000" pitchFamily="2" charset="-78"/>
            </a:endParaRPr>
          </a:p>
          <a:p>
            <a:pPr algn="r" rtl="1">
              <a:defRPr/>
            </a:pPr>
            <a:r>
              <a:rPr lang="fa-IR" b="1" dirty="0" smtClean="0">
                <a:effectLst>
                  <a:outerShdw blurRad="38100" dist="38100" dir="2700000" algn="tl">
                    <a:srgbClr val="000000">
                      <a:alpha val="43137"/>
                    </a:srgbClr>
                  </a:outerShdw>
                </a:effectLst>
                <a:cs typeface="B Mitra" panose="00000400000000000000" pitchFamily="2" charset="-78"/>
              </a:rPr>
              <a:t>دنباله روی شرکتی آشفتگی اقتصادی برای غرب به همراه آورد</a:t>
            </a:r>
          </a:p>
          <a:p>
            <a:pPr algn="r" rtl="1">
              <a:defRPr/>
            </a:pPr>
            <a:r>
              <a:rPr lang="fa-IR" b="1" dirty="0" smtClean="0">
                <a:effectLst>
                  <a:outerShdw blurRad="38100" dist="38100" dir="2700000" algn="tl">
                    <a:srgbClr val="000000">
                      <a:alpha val="43137"/>
                    </a:srgbClr>
                  </a:outerShdw>
                </a:effectLst>
                <a:cs typeface="B Mitra" panose="00000400000000000000" pitchFamily="2" charset="-78"/>
              </a:rPr>
              <a:t>مزیت رقابتی از شبیه دیگران بودن حاصل نمی شود بلکه از متفاوت عمل کردن حاصل می شود.</a:t>
            </a:r>
          </a:p>
          <a:p>
            <a:pPr algn="r" rtl="1">
              <a:defRPr/>
            </a:pPr>
            <a:endParaRPr lang="fa-IR" b="1" dirty="0" smtClean="0">
              <a:effectLst>
                <a:outerShdw blurRad="38100" dist="38100" dir="2700000" algn="tl">
                  <a:srgbClr val="000000">
                    <a:alpha val="43137"/>
                  </a:srgbClr>
                </a:outerShdw>
              </a:effectLst>
              <a:cs typeface="B Mitra" panose="00000400000000000000" pitchFamily="2" charset="-78"/>
            </a:endParaRPr>
          </a:p>
          <a:p>
            <a:pPr algn="r" rtl="1">
              <a:defRPr/>
            </a:pPr>
            <a:endParaRPr lang="en-US" b="1" dirty="0" smtClean="0">
              <a:effectLst>
                <a:outerShdw blurRad="38100" dist="38100" dir="2700000" algn="tl">
                  <a:srgbClr val="000000">
                    <a:alpha val="43137"/>
                  </a:srgbClr>
                </a:outerShdw>
              </a:effectLst>
              <a:cs typeface="B Mitra" panose="00000400000000000000" pitchFamily="2" charset="-78"/>
            </a:endParaRPr>
          </a:p>
          <a:p>
            <a:pPr>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3EE2F006-720D-4DB2-9010-419959767122}" type="slidenum">
              <a:rPr lang="en-US" altLang="en-US" sz="1200" b="0" smtClean="0">
                <a:latin typeface="Times New Roman" panose="02020603050405020304" pitchFamily="18" charset="0"/>
              </a:rPr>
              <a:pPr/>
              <a:t>10</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149287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smtClean="0"/>
              <a:t>سه تصویر نخست ظهور و پیشرفت بی وقفه مدیریت مدرن را نشان می دهد، از نیوتون، ادام اسمیت،فورد و تیلور کوشش بی وقفه ای برای یافتن فرمول موفقیت انجام گرفت. فرمول هایی برای موفقیت استراتژیک، موفقیت رقابتی، تعالی عملیاتی، موفقیت مدیریتی و فرمول مدیریت آدم ها...</a:t>
            </a:r>
          </a:p>
          <a:p>
            <a:pPr algn="r" rtl="1"/>
            <a:r>
              <a:rPr lang="fa-IR" altLang="en-US" smtClean="0"/>
              <a:t>سه اصویر آخر نشان می دهد که چگونه مدیریت مدرن پذیرفته شده به صورت مهلکی استراتژی و سازمان را تضعیف می کند. حاصل آن ازادی عمل برای مدیریت بوده است. به جای اینکه بنده یک فرمول خاصی باشند اکنون باید قوانین و سرنوشت خودشان را خودشان خلق کنند. برای برخی این آزادی وحشتناک است زیرا اطمینان های پیشین را حذف می کند . برای شجاعان دنیای جدید اکنده از فرصت است</a:t>
            </a:r>
          </a:p>
          <a:p>
            <a:pPr algn="r" rtl="1"/>
            <a:endParaRPr lang="fa-IR" altLang="en-US" smtClean="0"/>
          </a:p>
          <a:p>
            <a:pPr algn="r" rtl="1"/>
            <a:r>
              <a:rPr lang="fa-IR" altLang="en-US" smtClean="0"/>
              <a:t>جستجو برای تعالی مثل جستجوی نشانه های دود در ابر کار بیهوده ای است.. تعالی اگر وجود داشته باشد مخصوص یک شرکت و برای یک زمان خاص است..تعالی جهانشمول نیست بلکه درباره چیزی است که برای یک زمان خاص مناسب است .. بنابراین تعالی از زمان به زمان و از شرکت به شرکت تغییر می کند</a:t>
            </a:r>
          </a:p>
          <a:p>
            <a:pPr algn="r" rtl="1"/>
            <a:endParaRPr lang="fa-IR" altLang="en-US" smtClean="0"/>
          </a:p>
          <a:p>
            <a:pPr algn="r" rtl="1"/>
            <a:r>
              <a:rPr lang="fa-IR" altLang="en-US" smtClean="0"/>
              <a:t>فیلم فاجعه بار: شرکت های بزرگ از هم می پاشند و نقشه راه اینده ما را به تعالی و موفقیت رهنمون نمی شود و تنها خطرات بزرگی را می افرینند. اکنون باید دید چرا مرگ مدیریت مدرن باید باعث سرور گردد.</a:t>
            </a:r>
          </a:p>
          <a:p>
            <a:pPr algn="r" rtl="1"/>
            <a:endParaRPr lang="fa-IR" altLang="en-US" smtClean="0"/>
          </a:p>
          <a:p>
            <a:pPr algn="r" rtl="1"/>
            <a:r>
              <a:rPr lang="fa-IR" altLang="en-US" smtClean="0"/>
              <a:t>جای هر شرکتی که فرو می افتد را یک شرکت جوان می گیرد ..قسمت خوب فیلم</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2A68F685-2462-4DCE-A4E3-32B6A4A3514B}" type="slidenum">
              <a:rPr lang="en-US" altLang="en-US" sz="1200" b="0" smtClean="0">
                <a:latin typeface="Times New Roman" panose="02020603050405020304" pitchFamily="18" charset="0"/>
              </a:rPr>
              <a:pPr/>
              <a:t>11</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407820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t>حجم عظیم داده های جمع آوری شده به چه کار می آیند؟؟ خلق ارزش!</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1700" b="1">
                <a:solidFill>
                  <a:schemeClr val="tx1"/>
                </a:solidFill>
                <a:latin typeface="Arial Narrow" panose="020B0606020202030204" pitchFamily="34" charset="0"/>
                <a:cs typeface="Arial" panose="020B0604020202020204" pitchFamily="34" charset="0"/>
              </a:defRPr>
            </a:lvl1pPr>
            <a:lvl2pPr marL="742950" indent="-285750" defTabSz="946150">
              <a:defRPr sz="1700" b="1">
                <a:solidFill>
                  <a:schemeClr val="tx1"/>
                </a:solidFill>
                <a:latin typeface="Arial Narrow" panose="020B0606020202030204" pitchFamily="34" charset="0"/>
                <a:cs typeface="Arial" panose="020B0604020202020204" pitchFamily="34" charset="0"/>
              </a:defRPr>
            </a:lvl2pPr>
            <a:lvl3pPr marL="1143000" indent="-228600" defTabSz="946150">
              <a:defRPr sz="1700" b="1">
                <a:solidFill>
                  <a:schemeClr val="tx1"/>
                </a:solidFill>
                <a:latin typeface="Arial Narrow" panose="020B0606020202030204" pitchFamily="34" charset="0"/>
                <a:cs typeface="Arial" panose="020B0604020202020204" pitchFamily="34" charset="0"/>
              </a:defRPr>
            </a:lvl3pPr>
            <a:lvl4pPr marL="1600200" indent="-228600" defTabSz="946150">
              <a:defRPr sz="1700" b="1">
                <a:solidFill>
                  <a:schemeClr val="tx1"/>
                </a:solidFill>
                <a:latin typeface="Arial Narrow" panose="020B0606020202030204" pitchFamily="34" charset="0"/>
                <a:cs typeface="Arial" panose="020B0604020202020204" pitchFamily="34" charset="0"/>
              </a:defRPr>
            </a:lvl4pPr>
            <a:lvl5pPr marL="2057400" indent="-228600" defTabSz="946150">
              <a:defRPr sz="1700" b="1">
                <a:solidFill>
                  <a:schemeClr val="tx1"/>
                </a:solidFill>
                <a:latin typeface="Arial Narrow" panose="020B0606020202030204" pitchFamily="34" charset="0"/>
                <a:cs typeface="Arial" panose="020B0604020202020204" pitchFamily="34" charset="0"/>
              </a:defRPr>
            </a:lvl5pPr>
            <a:lvl6pPr marL="25146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defTabSz="946150"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fld id="{34E15F61-2F62-4233-8760-5620B01D8EA2}" type="slidenum">
              <a:rPr lang="en-US" altLang="en-US" sz="1200" b="0" smtClean="0">
                <a:latin typeface="Times New Roman" panose="02020603050405020304" pitchFamily="18" charset="0"/>
              </a:rPr>
              <a:pPr/>
              <a:t>12</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13165564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oleObject" Target="../embeddings/oleObject2.bin"/><Relationship Id="rId5" Type="http://schemas.openxmlformats.org/officeDocument/2006/relationships/tags" Target="../tags/tag13.xml"/><Relationship Id="rId10"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tags" Target="../tags/tag17.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vmlDrawing" Target="../drawings/vmlDrawing10.vml"/><Relationship Id="rId6" Type="http://schemas.openxmlformats.org/officeDocument/2006/relationships/tags" Target="../tags/tag71.xml"/><Relationship Id="rId11" Type="http://schemas.openxmlformats.org/officeDocument/2006/relationships/oleObject" Target="../embeddings/oleObject18.bin"/><Relationship Id="rId5" Type="http://schemas.openxmlformats.org/officeDocument/2006/relationships/tags" Target="../tags/tag70.xml"/><Relationship Id="rId10" Type="http://schemas.openxmlformats.org/officeDocument/2006/relationships/oleObject" Target="../embeddings/oleObject17.bin"/><Relationship Id="rId4" Type="http://schemas.openxmlformats.org/officeDocument/2006/relationships/tags" Target="../tags/tag69.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vmlDrawing" Target="../drawings/vmlDrawing11.vml"/><Relationship Id="rId6" Type="http://schemas.openxmlformats.org/officeDocument/2006/relationships/tags" Target="../tags/tag78.xml"/><Relationship Id="rId11" Type="http://schemas.openxmlformats.org/officeDocument/2006/relationships/oleObject" Target="../embeddings/oleObject20.bin"/><Relationship Id="rId5" Type="http://schemas.openxmlformats.org/officeDocument/2006/relationships/tags" Target="../tags/tag77.xml"/><Relationship Id="rId10" Type="http://schemas.openxmlformats.org/officeDocument/2006/relationships/oleObject" Target="../embeddings/oleObject19.bin"/><Relationship Id="rId4" Type="http://schemas.openxmlformats.org/officeDocument/2006/relationships/tags" Target="../tags/tag76.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vmlDrawing" Target="../drawings/vmlDrawing12.vml"/><Relationship Id="rId6" Type="http://schemas.openxmlformats.org/officeDocument/2006/relationships/tags" Target="../tags/tag85.xml"/><Relationship Id="rId11" Type="http://schemas.openxmlformats.org/officeDocument/2006/relationships/oleObject" Target="../embeddings/oleObject22.bin"/><Relationship Id="rId5" Type="http://schemas.openxmlformats.org/officeDocument/2006/relationships/tags" Target="../tags/tag84.xml"/><Relationship Id="rId10" Type="http://schemas.openxmlformats.org/officeDocument/2006/relationships/oleObject" Target="../embeddings/oleObject21.bin"/><Relationship Id="rId4" Type="http://schemas.openxmlformats.org/officeDocument/2006/relationships/tags" Target="../tags/tag83.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tags" Target="../tags/tag22.xml"/><Relationship Id="rId11" Type="http://schemas.openxmlformats.org/officeDocument/2006/relationships/oleObject" Target="../embeddings/oleObject4.bin"/><Relationship Id="rId5" Type="http://schemas.openxmlformats.org/officeDocument/2006/relationships/tags" Target="../tags/tag21.xml"/><Relationship Id="rId10" Type="http://schemas.openxmlformats.org/officeDocument/2006/relationships/oleObject" Target="../embeddings/oleObject3.bin"/><Relationship Id="rId4" Type="http://schemas.openxmlformats.org/officeDocument/2006/relationships/tags" Target="../tags/tag20.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tags" Target="../tags/tag29.xml"/><Relationship Id="rId11" Type="http://schemas.openxmlformats.org/officeDocument/2006/relationships/oleObject" Target="../embeddings/oleObject6.bin"/><Relationship Id="rId5" Type="http://schemas.openxmlformats.org/officeDocument/2006/relationships/tags" Target="../tags/tag28.xml"/><Relationship Id="rId10" Type="http://schemas.openxmlformats.org/officeDocument/2006/relationships/oleObject" Target="../embeddings/oleObject5.bin"/><Relationship Id="rId4" Type="http://schemas.openxmlformats.org/officeDocument/2006/relationships/tags" Target="../tags/tag27.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tags" Target="../tags/tag36.xml"/><Relationship Id="rId11" Type="http://schemas.openxmlformats.org/officeDocument/2006/relationships/oleObject" Target="../embeddings/oleObject8.bin"/><Relationship Id="rId5" Type="http://schemas.openxmlformats.org/officeDocument/2006/relationships/tags" Target="../tags/tag35.xml"/><Relationship Id="rId10" Type="http://schemas.openxmlformats.org/officeDocument/2006/relationships/oleObject" Target="../embeddings/oleObject7.bin"/><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6.vml"/><Relationship Id="rId6" Type="http://schemas.openxmlformats.org/officeDocument/2006/relationships/tags" Target="../tags/tag43.xml"/><Relationship Id="rId11" Type="http://schemas.openxmlformats.org/officeDocument/2006/relationships/oleObject" Target="../embeddings/oleObject10.bin"/><Relationship Id="rId5" Type="http://schemas.openxmlformats.org/officeDocument/2006/relationships/tags" Target="../tags/tag42.xml"/><Relationship Id="rId10" Type="http://schemas.openxmlformats.org/officeDocument/2006/relationships/oleObject" Target="../embeddings/oleObject9.bin"/><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7.vml"/><Relationship Id="rId6" Type="http://schemas.openxmlformats.org/officeDocument/2006/relationships/tags" Target="../tags/tag50.xml"/><Relationship Id="rId11" Type="http://schemas.openxmlformats.org/officeDocument/2006/relationships/oleObject" Target="../embeddings/oleObject12.bin"/><Relationship Id="rId5" Type="http://schemas.openxmlformats.org/officeDocument/2006/relationships/tags" Target="../tags/tag49.xml"/><Relationship Id="rId10" Type="http://schemas.openxmlformats.org/officeDocument/2006/relationships/oleObject" Target="../embeddings/oleObject11.bin"/><Relationship Id="rId4" Type="http://schemas.openxmlformats.org/officeDocument/2006/relationships/tags" Target="../tags/tag48.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tags" Target="../tags/tag57.xml"/><Relationship Id="rId11" Type="http://schemas.openxmlformats.org/officeDocument/2006/relationships/oleObject" Target="../embeddings/oleObject14.bin"/><Relationship Id="rId5" Type="http://schemas.openxmlformats.org/officeDocument/2006/relationships/tags" Target="../tags/tag56.xml"/><Relationship Id="rId10" Type="http://schemas.openxmlformats.org/officeDocument/2006/relationships/oleObject" Target="../embeddings/oleObject13.bin"/><Relationship Id="rId4" Type="http://schemas.openxmlformats.org/officeDocument/2006/relationships/tags" Target="../tags/tag55.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tags" Target="../tags/tag64.xml"/><Relationship Id="rId11" Type="http://schemas.openxmlformats.org/officeDocument/2006/relationships/oleObject" Target="../embeddings/oleObject16.bin"/><Relationship Id="rId5" Type="http://schemas.openxmlformats.org/officeDocument/2006/relationships/tags" Target="../tags/tag63.xml"/><Relationship Id="rId10" Type="http://schemas.openxmlformats.org/officeDocument/2006/relationships/oleObject" Target="../embeddings/oleObject15.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1"/>
          <p:cNvSpPr>
            <a:spLocks noChangeArrowheads="1"/>
          </p:cNvSpPr>
          <p:nvPr userDrawn="1">
            <p:custDataLst>
              <p:tags r:id="rId2"/>
            </p:custDataLst>
          </p:nvPr>
        </p:nvSpPr>
        <p:spPr bwMode="auto">
          <a:xfrm>
            <a:off x="0" y="0"/>
            <a:ext cx="9906000" cy="6858000"/>
          </a:xfrm>
          <a:prstGeom prst="rect">
            <a:avLst/>
          </a:prstGeom>
          <a:solidFill>
            <a:schemeClr val="accent2"/>
          </a:solidFill>
          <a:ln w="9525">
            <a:solidFill>
              <a:schemeClr val="accent2"/>
            </a:solidFill>
            <a:miter lim="800000"/>
            <a:headEnd/>
            <a:tailEnd/>
          </a:ln>
        </p:spPr>
        <p:txBody>
          <a:bodyPr wrap="none"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4" name="Rectangle 145"/>
          <p:cNvSpPr>
            <a:spLocks noChangeArrowheads="1"/>
          </p:cNvSpPr>
          <p:nvPr userDrawn="1">
            <p:custDataLst>
              <p:tags r:id="rId3"/>
            </p:custDataLst>
          </p:nvPr>
        </p:nvSpPr>
        <p:spPr bwMode="auto">
          <a:xfrm>
            <a:off x="0" y="3919538"/>
            <a:ext cx="9906000" cy="1655762"/>
          </a:xfrm>
          <a:prstGeom prst="rect">
            <a:avLst/>
          </a:prstGeom>
          <a:solidFill>
            <a:schemeClr val="bg2"/>
          </a:solidFill>
          <a:ln w="9525">
            <a:solidFill>
              <a:srgbClr val="09BAFF"/>
            </a:solidFill>
            <a:miter lim="800000"/>
            <a:headEnd/>
            <a:tailEnd/>
          </a:ln>
        </p:spPr>
        <p:txBody>
          <a:bodyPr wrap="none"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5" name="Line 142"/>
          <p:cNvSpPr>
            <a:spLocks noChangeShapeType="1"/>
          </p:cNvSpPr>
          <p:nvPr userDrawn="1">
            <p:custDataLst>
              <p:tags r:id="rId4"/>
            </p:custDataLst>
          </p:nvPr>
        </p:nvSpPr>
        <p:spPr bwMode="auto">
          <a:xfrm>
            <a:off x="849313" y="0"/>
            <a:ext cx="0" cy="6858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 name="Line 143"/>
          <p:cNvSpPr>
            <a:spLocks noChangeShapeType="1"/>
          </p:cNvSpPr>
          <p:nvPr userDrawn="1">
            <p:custDataLst>
              <p:tags r:id="rId5"/>
            </p:custDataLst>
          </p:nvPr>
        </p:nvSpPr>
        <p:spPr bwMode="auto">
          <a:xfrm>
            <a:off x="0" y="5283200"/>
            <a:ext cx="9906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graphicFrame>
        <p:nvGraphicFramePr>
          <p:cNvPr id="7" name="Rectangle 77" hidden="1"/>
          <p:cNvGraphicFramePr>
            <a:graphicFrameLocks/>
          </p:cNvGraphicFramePr>
          <p:nvPr userDrawn="1">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0674"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146"/>
          <p:cNvGrpSpPr>
            <a:grpSpLocks/>
          </p:cNvGrpSpPr>
          <p:nvPr userDrawn="1">
            <p:custDataLst>
              <p:tags r:id="rId7"/>
            </p:custDataLst>
          </p:nvPr>
        </p:nvGrpSpPr>
        <p:grpSpPr bwMode="auto">
          <a:xfrm>
            <a:off x="1146175" y="6229350"/>
            <a:ext cx="1146175" cy="304800"/>
            <a:chOff x="1384" y="3853"/>
            <a:chExt cx="1312" cy="317"/>
          </a:xfrm>
        </p:grpSpPr>
        <p:sp>
          <p:nvSpPr>
            <p:cNvPr id="9" name="Freeform 147"/>
            <p:cNvSpPr>
              <a:spLocks/>
            </p:cNvSpPr>
            <p:nvPr/>
          </p:nvSpPr>
          <p:spPr bwMode="auto">
            <a:xfrm>
              <a:off x="2621" y="3879"/>
              <a:ext cx="75" cy="142"/>
            </a:xfrm>
            <a:custGeom>
              <a:avLst/>
              <a:gdLst>
                <a:gd name="T0" fmla="*/ 88 w 74"/>
                <a:gd name="T1" fmla="*/ 0 h 143"/>
                <a:gd name="T2" fmla="*/ 88 w 74"/>
                <a:gd name="T3" fmla="*/ 42 h 143"/>
                <a:gd name="T4" fmla="*/ 84 w 74"/>
                <a:gd name="T5" fmla="*/ 42 h 143"/>
                <a:gd name="T6" fmla="*/ 78 w 74"/>
                <a:gd name="T7" fmla="*/ 44 h 143"/>
                <a:gd name="T8" fmla="*/ 68 w 74"/>
                <a:gd name="T9" fmla="*/ 46 h 143"/>
                <a:gd name="T10" fmla="*/ 60 w 74"/>
                <a:gd name="T11" fmla="*/ 52 h 143"/>
                <a:gd name="T12" fmla="*/ 60 w 74"/>
                <a:gd name="T13" fmla="*/ 129 h 143"/>
                <a:gd name="T14" fmla="*/ 0 w 74"/>
                <a:gd name="T15" fmla="*/ 129 h 143"/>
                <a:gd name="T16" fmla="*/ 0 w 74"/>
                <a:gd name="T17" fmla="*/ 4 h 143"/>
                <a:gd name="T18" fmla="*/ 56 w 74"/>
                <a:gd name="T19" fmla="*/ 4 h 143"/>
                <a:gd name="T20" fmla="*/ 60 w 74"/>
                <a:gd name="T21" fmla="*/ 16 h 143"/>
                <a:gd name="T22" fmla="*/ 68 w 74"/>
                <a:gd name="T23" fmla="*/ 10 h 143"/>
                <a:gd name="T24" fmla="*/ 76 w 74"/>
                <a:gd name="T25" fmla="*/ 4 h 143"/>
                <a:gd name="T26" fmla="*/ 82 w 74"/>
                <a:gd name="T27" fmla="*/ 2 h 143"/>
                <a:gd name="T28" fmla="*/ 88 w 74"/>
                <a:gd name="T29" fmla="*/ 0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143">
                  <a:moveTo>
                    <a:pt x="74" y="0"/>
                  </a:moveTo>
                  <a:lnTo>
                    <a:pt x="74" y="42"/>
                  </a:lnTo>
                  <a:lnTo>
                    <a:pt x="70" y="42"/>
                  </a:lnTo>
                  <a:lnTo>
                    <a:pt x="64" y="44"/>
                  </a:lnTo>
                  <a:lnTo>
                    <a:pt x="54" y="46"/>
                  </a:lnTo>
                  <a:lnTo>
                    <a:pt x="46" y="52"/>
                  </a:lnTo>
                  <a:lnTo>
                    <a:pt x="46" y="143"/>
                  </a:lnTo>
                  <a:lnTo>
                    <a:pt x="0" y="143"/>
                  </a:lnTo>
                  <a:lnTo>
                    <a:pt x="0" y="4"/>
                  </a:lnTo>
                  <a:lnTo>
                    <a:pt x="42" y="4"/>
                  </a:lnTo>
                  <a:lnTo>
                    <a:pt x="46" y="16"/>
                  </a:lnTo>
                  <a:lnTo>
                    <a:pt x="54" y="10"/>
                  </a:lnTo>
                  <a:lnTo>
                    <a:pt x="62" y="4"/>
                  </a:lnTo>
                  <a:lnTo>
                    <a:pt x="68" y="2"/>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 name="Freeform 148"/>
            <p:cNvSpPr>
              <a:spLocks/>
            </p:cNvSpPr>
            <p:nvPr/>
          </p:nvSpPr>
          <p:spPr bwMode="auto">
            <a:xfrm>
              <a:off x="2303" y="3879"/>
              <a:ext cx="73" cy="142"/>
            </a:xfrm>
            <a:custGeom>
              <a:avLst/>
              <a:gdLst>
                <a:gd name="T0" fmla="*/ 60 w 74"/>
                <a:gd name="T1" fmla="*/ 0 h 143"/>
                <a:gd name="T2" fmla="*/ 60 w 74"/>
                <a:gd name="T3" fmla="*/ 42 h 143"/>
                <a:gd name="T4" fmla="*/ 56 w 74"/>
                <a:gd name="T5" fmla="*/ 42 h 143"/>
                <a:gd name="T6" fmla="*/ 48 w 74"/>
                <a:gd name="T7" fmla="*/ 44 h 143"/>
                <a:gd name="T8" fmla="*/ 40 w 74"/>
                <a:gd name="T9" fmla="*/ 46 h 143"/>
                <a:gd name="T10" fmla="*/ 37 w 74"/>
                <a:gd name="T11" fmla="*/ 52 h 143"/>
                <a:gd name="T12" fmla="*/ 37 w 74"/>
                <a:gd name="T13" fmla="*/ 129 h 143"/>
                <a:gd name="T14" fmla="*/ 0 w 74"/>
                <a:gd name="T15" fmla="*/ 129 h 143"/>
                <a:gd name="T16" fmla="*/ 0 w 74"/>
                <a:gd name="T17" fmla="*/ 4 h 143"/>
                <a:gd name="T18" fmla="*/ 37 w 74"/>
                <a:gd name="T19" fmla="*/ 4 h 143"/>
                <a:gd name="T20" fmla="*/ 37 w 74"/>
                <a:gd name="T21" fmla="*/ 16 h 143"/>
                <a:gd name="T22" fmla="*/ 38 w 74"/>
                <a:gd name="T23" fmla="*/ 10 h 143"/>
                <a:gd name="T24" fmla="*/ 48 w 74"/>
                <a:gd name="T25" fmla="*/ 4 h 143"/>
                <a:gd name="T26" fmla="*/ 54 w 74"/>
                <a:gd name="T27" fmla="*/ 2 h 143"/>
                <a:gd name="T28" fmla="*/ 60 w 74"/>
                <a:gd name="T29" fmla="*/ 0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143">
                  <a:moveTo>
                    <a:pt x="74" y="0"/>
                  </a:moveTo>
                  <a:lnTo>
                    <a:pt x="74" y="42"/>
                  </a:lnTo>
                  <a:lnTo>
                    <a:pt x="70" y="42"/>
                  </a:lnTo>
                  <a:lnTo>
                    <a:pt x="62" y="44"/>
                  </a:lnTo>
                  <a:lnTo>
                    <a:pt x="54" y="46"/>
                  </a:lnTo>
                  <a:lnTo>
                    <a:pt x="46" y="52"/>
                  </a:lnTo>
                  <a:lnTo>
                    <a:pt x="46" y="143"/>
                  </a:lnTo>
                  <a:lnTo>
                    <a:pt x="0" y="143"/>
                  </a:lnTo>
                  <a:lnTo>
                    <a:pt x="0" y="4"/>
                  </a:lnTo>
                  <a:lnTo>
                    <a:pt x="42" y="4"/>
                  </a:lnTo>
                  <a:lnTo>
                    <a:pt x="44" y="16"/>
                  </a:lnTo>
                  <a:lnTo>
                    <a:pt x="52" y="10"/>
                  </a:lnTo>
                  <a:lnTo>
                    <a:pt x="62" y="4"/>
                  </a:lnTo>
                  <a:lnTo>
                    <a:pt x="68" y="2"/>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 name="Freeform 149"/>
            <p:cNvSpPr>
              <a:spLocks/>
            </p:cNvSpPr>
            <p:nvPr/>
          </p:nvSpPr>
          <p:spPr bwMode="auto">
            <a:xfrm>
              <a:off x="1804" y="3881"/>
              <a:ext cx="105" cy="140"/>
            </a:xfrm>
            <a:custGeom>
              <a:avLst/>
              <a:gdLst>
                <a:gd name="T0" fmla="*/ 79 w 107"/>
                <a:gd name="T1" fmla="*/ 127 h 141"/>
                <a:gd name="T2" fmla="*/ 49 w 107"/>
                <a:gd name="T3" fmla="*/ 127 h 141"/>
                <a:gd name="T4" fmla="*/ 49 w 107"/>
                <a:gd name="T5" fmla="*/ 34 h 141"/>
                <a:gd name="T6" fmla="*/ 47 w 107"/>
                <a:gd name="T7" fmla="*/ 30 h 141"/>
                <a:gd name="T8" fmla="*/ 47 w 107"/>
                <a:gd name="T9" fmla="*/ 28 h 141"/>
                <a:gd name="T10" fmla="*/ 45 w 107"/>
                <a:gd name="T11" fmla="*/ 28 h 141"/>
                <a:gd name="T12" fmla="*/ 41 w 107"/>
                <a:gd name="T13" fmla="*/ 26 h 141"/>
                <a:gd name="T14" fmla="*/ 35 w 107"/>
                <a:gd name="T15" fmla="*/ 28 h 141"/>
                <a:gd name="T16" fmla="*/ 31 w 107"/>
                <a:gd name="T17" fmla="*/ 30 h 141"/>
                <a:gd name="T18" fmla="*/ 31 w 107"/>
                <a:gd name="T19" fmla="*/ 127 h 141"/>
                <a:gd name="T20" fmla="*/ 0 w 107"/>
                <a:gd name="T21" fmla="*/ 127 h 141"/>
                <a:gd name="T22" fmla="*/ 0 w 107"/>
                <a:gd name="T23" fmla="*/ 2 h 141"/>
                <a:gd name="T24" fmla="*/ 29 w 107"/>
                <a:gd name="T25" fmla="*/ 2 h 141"/>
                <a:gd name="T26" fmla="*/ 31 w 107"/>
                <a:gd name="T27" fmla="*/ 12 h 141"/>
                <a:gd name="T28" fmla="*/ 41 w 107"/>
                <a:gd name="T29" fmla="*/ 6 h 141"/>
                <a:gd name="T30" fmla="*/ 51 w 107"/>
                <a:gd name="T31" fmla="*/ 0 h 141"/>
                <a:gd name="T32" fmla="*/ 57 w 107"/>
                <a:gd name="T33" fmla="*/ 0 h 141"/>
                <a:gd name="T34" fmla="*/ 63 w 107"/>
                <a:gd name="T35" fmla="*/ 0 h 141"/>
                <a:gd name="T36" fmla="*/ 67 w 107"/>
                <a:gd name="T37" fmla="*/ 0 h 141"/>
                <a:gd name="T38" fmla="*/ 70 w 107"/>
                <a:gd name="T39" fmla="*/ 2 h 141"/>
                <a:gd name="T40" fmla="*/ 73 w 107"/>
                <a:gd name="T41" fmla="*/ 4 h 141"/>
                <a:gd name="T42" fmla="*/ 75 w 107"/>
                <a:gd name="T43" fmla="*/ 8 h 141"/>
                <a:gd name="T44" fmla="*/ 77 w 107"/>
                <a:gd name="T45" fmla="*/ 12 h 141"/>
                <a:gd name="T46" fmla="*/ 78 w 107"/>
                <a:gd name="T47" fmla="*/ 18 h 141"/>
                <a:gd name="T48" fmla="*/ 79 w 107"/>
                <a:gd name="T49" fmla="*/ 26 h 141"/>
                <a:gd name="T50" fmla="*/ 79 w 107"/>
                <a:gd name="T51" fmla="*/ 36 h 141"/>
                <a:gd name="T52" fmla="*/ 79 w 107"/>
                <a:gd name="T53" fmla="*/ 127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141">
                  <a:moveTo>
                    <a:pt x="107" y="141"/>
                  </a:moveTo>
                  <a:lnTo>
                    <a:pt x="63" y="141"/>
                  </a:lnTo>
                  <a:lnTo>
                    <a:pt x="63" y="34"/>
                  </a:lnTo>
                  <a:lnTo>
                    <a:pt x="61" y="30"/>
                  </a:lnTo>
                  <a:lnTo>
                    <a:pt x="61" y="28"/>
                  </a:lnTo>
                  <a:lnTo>
                    <a:pt x="59" y="28"/>
                  </a:lnTo>
                  <a:lnTo>
                    <a:pt x="55" y="26"/>
                  </a:lnTo>
                  <a:lnTo>
                    <a:pt x="49" y="28"/>
                  </a:lnTo>
                  <a:lnTo>
                    <a:pt x="45" y="30"/>
                  </a:lnTo>
                  <a:lnTo>
                    <a:pt x="45" y="141"/>
                  </a:lnTo>
                  <a:lnTo>
                    <a:pt x="0" y="141"/>
                  </a:lnTo>
                  <a:lnTo>
                    <a:pt x="0" y="2"/>
                  </a:lnTo>
                  <a:lnTo>
                    <a:pt x="43" y="2"/>
                  </a:lnTo>
                  <a:lnTo>
                    <a:pt x="45" y="12"/>
                  </a:lnTo>
                  <a:lnTo>
                    <a:pt x="55" y="6"/>
                  </a:lnTo>
                  <a:lnTo>
                    <a:pt x="65" y="0"/>
                  </a:lnTo>
                  <a:lnTo>
                    <a:pt x="71" y="0"/>
                  </a:lnTo>
                  <a:lnTo>
                    <a:pt x="77" y="0"/>
                  </a:lnTo>
                  <a:lnTo>
                    <a:pt x="83" y="0"/>
                  </a:lnTo>
                  <a:lnTo>
                    <a:pt x="89" y="2"/>
                  </a:lnTo>
                  <a:lnTo>
                    <a:pt x="95" y="4"/>
                  </a:lnTo>
                  <a:lnTo>
                    <a:pt x="99" y="8"/>
                  </a:lnTo>
                  <a:lnTo>
                    <a:pt x="103" y="12"/>
                  </a:lnTo>
                  <a:lnTo>
                    <a:pt x="105" y="18"/>
                  </a:lnTo>
                  <a:lnTo>
                    <a:pt x="107" y="26"/>
                  </a:lnTo>
                  <a:lnTo>
                    <a:pt x="107" y="36"/>
                  </a:lnTo>
                  <a:lnTo>
                    <a:pt x="107"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 name="Rectangle 150"/>
            <p:cNvSpPr>
              <a:spLocks noChangeArrowheads="1"/>
            </p:cNvSpPr>
            <p:nvPr/>
          </p:nvSpPr>
          <p:spPr bwMode="auto">
            <a:xfrm>
              <a:off x="1629" y="3853"/>
              <a:ext cx="47" cy="1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3" name="Freeform 151"/>
            <p:cNvSpPr>
              <a:spLocks noEditPoints="1"/>
            </p:cNvSpPr>
            <p:nvPr/>
          </p:nvSpPr>
          <p:spPr bwMode="auto">
            <a:xfrm>
              <a:off x="1388" y="3853"/>
              <a:ext cx="118" cy="168"/>
            </a:xfrm>
            <a:custGeom>
              <a:avLst/>
              <a:gdLst>
                <a:gd name="T0" fmla="*/ 66 w 118"/>
                <a:gd name="T1" fmla="*/ 56 h 169"/>
                <a:gd name="T2" fmla="*/ 66 w 118"/>
                <a:gd name="T3" fmla="*/ 46 h 169"/>
                <a:gd name="T4" fmla="*/ 64 w 118"/>
                <a:gd name="T5" fmla="*/ 38 h 169"/>
                <a:gd name="T6" fmla="*/ 62 w 118"/>
                <a:gd name="T7" fmla="*/ 32 h 169"/>
                <a:gd name="T8" fmla="*/ 60 w 118"/>
                <a:gd name="T9" fmla="*/ 30 h 169"/>
                <a:gd name="T10" fmla="*/ 58 w 118"/>
                <a:gd name="T11" fmla="*/ 28 h 169"/>
                <a:gd name="T12" fmla="*/ 54 w 118"/>
                <a:gd name="T13" fmla="*/ 28 h 169"/>
                <a:gd name="T14" fmla="*/ 50 w 118"/>
                <a:gd name="T15" fmla="*/ 26 h 169"/>
                <a:gd name="T16" fmla="*/ 46 w 118"/>
                <a:gd name="T17" fmla="*/ 26 h 169"/>
                <a:gd name="T18" fmla="*/ 46 w 118"/>
                <a:gd name="T19" fmla="*/ 76 h 169"/>
                <a:gd name="T20" fmla="*/ 50 w 118"/>
                <a:gd name="T21" fmla="*/ 76 h 169"/>
                <a:gd name="T22" fmla="*/ 54 w 118"/>
                <a:gd name="T23" fmla="*/ 74 h 169"/>
                <a:gd name="T24" fmla="*/ 56 w 118"/>
                <a:gd name="T25" fmla="*/ 74 h 169"/>
                <a:gd name="T26" fmla="*/ 60 w 118"/>
                <a:gd name="T27" fmla="*/ 72 h 169"/>
                <a:gd name="T28" fmla="*/ 62 w 118"/>
                <a:gd name="T29" fmla="*/ 70 h 169"/>
                <a:gd name="T30" fmla="*/ 64 w 118"/>
                <a:gd name="T31" fmla="*/ 68 h 169"/>
                <a:gd name="T32" fmla="*/ 64 w 118"/>
                <a:gd name="T33" fmla="*/ 64 h 169"/>
                <a:gd name="T34" fmla="*/ 66 w 118"/>
                <a:gd name="T35" fmla="*/ 56 h 169"/>
                <a:gd name="T36" fmla="*/ 118 w 118"/>
                <a:gd name="T37" fmla="*/ 155 h 169"/>
                <a:gd name="T38" fmla="*/ 70 w 118"/>
                <a:gd name="T39" fmla="*/ 155 h 169"/>
                <a:gd name="T40" fmla="*/ 58 w 118"/>
                <a:gd name="T41" fmla="*/ 101 h 169"/>
                <a:gd name="T42" fmla="*/ 54 w 118"/>
                <a:gd name="T43" fmla="*/ 85 h 169"/>
                <a:gd name="T44" fmla="*/ 52 w 118"/>
                <a:gd name="T45" fmla="*/ 84 h 169"/>
                <a:gd name="T46" fmla="*/ 50 w 118"/>
                <a:gd name="T47" fmla="*/ 84 h 169"/>
                <a:gd name="T48" fmla="*/ 46 w 118"/>
                <a:gd name="T49" fmla="*/ 84 h 169"/>
                <a:gd name="T50" fmla="*/ 46 w 118"/>
                <a:gd name="T51" fmla="*/ 155 h 169"/>
                <a:gd name="T52" fmla="*/ 0 w 118"/>
                <a:gd name="T53" fmla="*/ 155 h 169"/>
                <a:gd name="T54" fmla="*/ 0 w 118"/>
                <a:gd name="T55" fmla="*/ 0 h 169"/>
                <a:gd name="T56" fmla="*/ 64 w 118"/>
                <a:gd name="T57" fmla="*/ 0 h 169"/>
                <a:gd name="T58" fmla="*/ 74 w 118"/>
                <a:gd name="T59" fmla="*/ 0 h 169"/>
                <a:gd name="T60" fmla="*/ 84 w 118"/>
                <a:gd name="T61" fmla="*/ 2 h 169"/>
                <a:gd name="T62" fmla="*/ 90 w 118"/>
                <a:gd name="T63" fmla="*/ 4 h 169"/>
                <a:gd name="T64" fmla="*/ 98 w 118"/>
                <a:gd name="T65" fmla="*/ 8 h 169"/>
                <a:gd name="T66" fmla="*/ 100 w 118"/>
                <a:gd name="T67" fmla="*/ 10 h 169"/>
                <a:gd name="T68" fmla="*/ 102 w 118"/>
                <a:gd name="T69" fmla="*/ 12 h 169"/>
                <a:gd name="T70" fmla="*/ 106 w 118"/>
                <a:gd name="T71" fmla="*/ 20 h 169"/>
                <a:gd name="T72" fmla="*/ 110 w 118"/>
                <a:gd name="T73" fmla="*/ 30 h 169"/>
                <a:gd name="T74" fmla="*/ 110 w 118"/>
                <a:gd name="T75" fmla="*/ 40 h 169"/>
                <a:gd name="T76" fmla="*/ 110 w 118"/>
                <a:gd name="T77" fmla="*/ 50 h 169"/>
                <a:gd name="T78" fmla="*/ 110 w 118"/>
                <a:gd name="T79" fmla="*/ 58 h 169"/>
                <a:gd name="T80" fmla="*/ 110 w 118"/>
                <a:gd name="T81" fmla="*/ 62 h 169"/>
                <a:gd name="T82" fmla="*/ 108 w 118"/>
                <a:gd name="T83" fmla="*/ 66 h 169"/>
                <a:gd name="T84" fmla="*/ 106 w 118"/>
                <a:gd name="T85" fmla="*/ 72 h 169"/>
                <a:gd name="T86" fmla="*/ 104 w 118"/>
                <a:gd name="T87" fmla="*/ 76 h 169"/>
                <a:gd name="T88" fmla="*/ 100 w 118"/>
                <a:gd name="T89" fmla="*/ 80 h 169"/>
                <a:gd name="T90" fmla="*/ 96 w 118"/>
                <a:gd name="T91" fmla="*/ 82 h 169"/>
                <a:gd name="T92" fmla="*/ 90 w 118"/>
                <a:gd name="T93" fmla="*/ 84 h 169"/>
                <a:gd name="T94" fmla="*/ 90 w 118"/>
                <a:gd name="T95" fmla="*/ 84 h 169"/>
                <a:gd name="T96" fmla="*/ 94 w 118"/>
                <a:gd name="T97" fmla="*/ 84 h 169"/>
                <a:gd name="T98" fmla="*/ 100 w 118"/>
                <a:gd name="T99" fmla="*/ 85 h 169"/>
                <a:gd name="T100" fmla="*/ 104 w 118"/>
                <a:gd name="T101" fmla="*/ 97 h 169"/>
                <a:gd name="T102" fmla="*/ 118 w 118"/>
                <a:gd name="T103" fmla="*/ 155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 h="169">
                  <a:moveTo>
                    <a:pt x="66" y="56"/>
                  </a:moveTo>
                  <a:lnTo>
                    <a:pt x="66" y="46"/>
                  </a:lnTo>
                  <a:lnTo>
                    <a:pt x="64" y="38"/>
                  </a:lnTo>
                  <a:lnTo>
                    <a:pt x="62" y="32"/>
                  </a:lnTo>
                  <a:lnTo>
                    <a:pt x="60" y="30"/>
                  </a:lnTo>
                  <a:lnTo>
                    <a:pt x="58" y="28"/>
                  </a:lnTo>
                  <a:lnTo>
                    <a:pt x="54" y="28"/>
                  </a:lnTo>
                  <a:lnTo>
                    <a:pt x="50" y="26"/>
                  </a:lnTo>
                  <a:lnTo>
                    <a:pt x="46" y="26"/>
                  </a:lnTo>
                  <a:lnTo>
                    <a:pt x="46" y="76"/>
                  </a:lnTo>
                  <a:lnTo>
                    <a:pt x="50" y="76"/>
                  </a:lnTo>
                  <a:lnTo>
                    <a:pt x="54" y="74"/>
                  </a:lnTo>
                  <a:lnTo>
                    <a:pt x="56" y="74"/>
                  </a:lnTo>
                  <a:lnTo>
                    <a:pt x="60" y="72"/>
                  </a:lnTo>
                  <a:lnTo>
                    <a:pt x="62" y="70"/>
                  </a:lnTo>
                  <a:lnTo>
                    <a:pt x="64" y="68"/>
                  </a:lnTo>
                  <a:lnTo>
                    <a:pt x="64" y="64"/>
                  </a:lnTo>
                  <a:lnTo>
                    <a:pt x="66" y="56"/>
                  </a:lnTo>
                  <a:close/>
                  <a:moveTo>
                    <a:pt x="118" y="169"/>
                  </a:moveTo>
                  <a:lnTo>
                    <a:pt x="70" y="169"/>
                  </a:lnTo>
                  <a:lnTo>
                    <a:pt x="58" y="115"/>
                  </a:lnTo>
                  <a:lnTo>
                    <a:pt x="54" y="99"/>
                  </a:lnTo>
                  <a:lnTo>
                    <a:pt x="52" y="97"/>
                  </a:lnTo>
                  <a:lnTo>
                    <a:pt x="50" y="95"/>
                  </a:lnTo>
                  <a:lnTo>
                    <a:pt x="46" y="95"/>
                  </a:lnTo>
                  <a:lnTo>
                    <a:pt x="46" y="169"/>
                  </a:lnTo>
                  <a:lnTo>
                    <a:pt x="0" y="169"/>
                  </a:lnTo>
                  <a:lnTo>
                    <a:pt x="0" y="0"/>
                  </a:lnTo>
                  <a:lnTo>
                    <a:pt x="64" y="0"/>
                  </a:lnTo>
                  <a:lnTo>
                    <a:pt x="74" y="0"/>
                  </a:lnTo>
                  <a:lnTo>
                    <a:pt x="84" y="2"/>
                  </a:lnTo>
                  <a:lnTo>
                    <a:pt x="90" y="4"/>
                  </a:lnTo>
                  <a:lnTo>
                    <a:pt x="98" y="8"/>
                  </a:lnTo>
                  <a:lnTo>
                    <a:pt x="100" y="10"/>
                  </a:lnTo>
                  <a:lnTo>
                    <a:pt x="102" y="12"/>
                  </a:lnTo>
                  <a:lnTo>
                    <a:pt x="106" y="20"/>
                  </a:lnTo>
                  <a:lnTo>
                    <a:pt x="110" y="30"/>
                  </a:lnTo>
                  <a:lnTo>
                    <a:pt x="110" y="40"/>
                  </a:lnTo>
                  <a:lnTo>
                    <a:pt x="110" y="50"/>
                  </a:lnTo>
                  <a:lnTo>
                    <a:pt x="110" y="58"/>
                  </a:lnTo>
                  <a:lnTo>
                    <a:pt x="110" y="62"/>
                  </a:lnTo>
                  <a:lnTo>
                    <a:pt x="108" y="66"/>
                  </a:lnTo>
                  <a:lnTo>
                    <a:pt x="106" y="72"/>
                  </a:lnTo>
                  <a:lnTo>
                    <a:pt x="104" y="76"/>
                  </a:lnTo>
                  <a:lnTo>
                    <a:pt x="100" y="80"/>
                  </a:lnTo>
                  <a:lnTo>
                    <a:pt x="96" y="82"/>
                  </a:lnTo>
                  <a:lnTo>
                    <a:pt x="90" y="87"/>
                  </a:lnTo>
                  <a:lnTo>
                    <a:pt x="90" y="89"/>
                  </a:lnTo>
                  <a:lnTo>
                    <a:pt x="94" y="93"/>
                  </a:lnTo>
                  <a:lnTo>
                    <a:pt x="100" y="99"/>
                  </a:lnTo>
                  <a:lnTo>
                    <a:pt x="104" y="111"/>
                  </a:lnTo>
                  <a:lnTo>
                    <a:pt x="118"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Freeform 152"/>
            <p:cNvSpPr>
              <a:spLocks noEditPoints="1"/>
            </p:cNvSpPr>
            <p:nvPr/>
          </p:nvSpPr>
          <p:spPr bwMode="auto">
            <a:xfrm>
              <a:off x="1508" y="3881"/>
              <a:ext cx="111" cy="145"/>
            </a:xfrm>
            <a:custGeom>
              <a:avLst/>
              <a:gdLst>
                <a:gd name="T0" fmla="*/ 65 w 111"/>
                <a:gd name="T1" fmla="*/ 32 h 145"/>
                <a:gd name="T2" fmla="*/ 63 w 111"/>
                <a:gd name="T3" fmla="*/ 26 h 145"/>
                <a:gd name="T4" fmla="*/ 57 w 111"/>
                <a:gd name="T5" fmla="*/ 24 h 145"/>
                <a:gd name="T6" fmla="*/ 51 w 111"/>
                <a:gd name="T7" fmla="*/ 26 h 145"/>
                <a:gd name="T8" fmla="*/ 49 w 111"/>
                <a:gd name="T9" fmla="*/ 32 h 145"/>
                <a:gd name="T10" fmla="*/ 49 w 111"/>
                <a:gd name="T11" fmla="*/ 113 h 145"/>
                <a:gd name="T12" fmla="*/ 53 w 111"/>
                <a:gd name="T13" fmla="*/ 117 h 145"/>
                <a:gd name="T14" fmla="*/ 59 w 111"/>
                <a:gd name="T15" fmla="*/ 117 h 145"/>
                <a:gd name="T16" fmla="*/ 63 w 111"/>
                <a:gd name="T17" fmla="*/ 113 h 145"/>
                <a:gd name="T18" fmla="*/ 111 w 111"/>
                <a:gd name="T19" fmla="*/ 87 h 145"/>
                <a:gd name="T20" fmla="*/ 109 w 111"/>
                <a:gd name="T21" fmla="*/ 105 h 145"/>
                <a:gd name="T22" fmla="*/ 103 w 111"/>
                <a:gd name="T23" fmla="*/ 123 h 145"/>
                <a:gd name="T24" fmla="*/ 97 w 111"/>
                <a:gd name="T25" fmla="*/ 131 h 145"/>
                <a:gd name="T26" fmla="*/ 85 w 111"/>
                <a:gd name="T27" fmla="*/ 139 h 145"/>
                <a:gd name="T28" fmla="*/ 65 w 111"/>
                <a:gd name="T29" fmla="*/ 143 h 145"/>
                <a:gd name="T30" fmla="*/ 37 w 111"/>
                <a:gd name="T31" fmla="*/ 143 h 145"/>
                <a:gd name="T32" fmla="*/ 27 w 111"/>
                <a:gd name="T33" fmla="*/ 139 h 145"/>
                <a:gd name="T34" fmla="*/ 12 w 111"/>
                <a:gd name="T35" fmla="*/ 127 h 145"/>
                <a:gd name="T36" fmla="*/ 6 w 111"/>
                <a:gd name="T37" fmla="*/ 117 h 145"/>
                <a:gd name="T38" fmla="*/ 2 w 111"/>
                <a:gd name="T39" fmla="*/ 105 h 145"/>
                <a:gd name="T40" fmla="*/ 0 w 111"/>
                <a:gd name="T41" fmla="*/ 87 h 145"/>
                <a:gd name="T42" fmla="*/ 0 w 111"/>
                <a:gd name="T43" fmla="*/ 48 h 145"/>
                <a:gd name="T44" fmla="*/ 6 w 111"/>
                <a:gd name="T45" fmla="*/ 28 h 145"/>
                <a:gd name="T46" fmla="*/ 12 w 111"/>
                <a:gd name="T47" fmla="*/ 18 h 145"/>
                <a:gd name="T48" fmla="*/ 18 w 111"/>
                <a:gd name="T49" fmla="*/ 10 h 145"/>
                <a:gd name="T50" fmla="*/ 27 w 111"/>
                <a:gd name="T51" fmla="*/ 4 h 145"/>
                <a:gd name="T52" fmla="*/ 47 w 111"/>
                <a:gd name="T53" fmla="*/ 0 h 145"/>
                <a:gd name="T54" fmla="*/ 65 w 111"/>
                <a:gd name="T55" fmla="*/ 0 h 145"/>
                <a:gd name="T56" fmla="*/ 85 w 111"/>
                <a:gd name="T57" fmla="*/ 4 h 145"/>
                <a:gd name="T58" fmla="*/ 97 w 111"/>
                <a:gd name="T59" fmla="*/ 14 h 145"/>
                <a:gd name="T60" fmla="*/ 105 w 111"/>
                <a:gd name="T61" fmla="*/ 28 h 145"/>
                <a:gd name="T62" fmla="*/ 109 w 111"/>
                <a:gd name="T63" fmla="*/ 40 h 145"/>
                <a:gd name="T64" fmla="*/ 111 w 111"/>
                <a:gd name="T65" fmla="*/ 56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145">
                  <a:moveTo>
                    <a:pt x="65" y="109"/>
                  </a:moveTo>
                  <a:lnTo>
                    <a:pt x="65" y="32"/>
                  </a:lnTo>
                  <a:lnTo>
                    <a:pt x="63" y="28"/>
                  </a:lnTo>
                  <a:lnTo>
                    <a:pt x="63" y="26"/>
                  </a:lnTo>
                  <a:lnTo>
                    <a:pt x="59" y="24"/>
                  </a:lnTo>
                  <a:lnTo>
                    <a:pt x="57" y="24"/>
                  </a:lnTo>
                  <a:lnTo>
                    <a:pt x="53" y="24"/>
                  </a:lnTo>
                  <a:lnTo>
                    <a:pt x="51" y="26"/>
                  </a:lnTo>
                  <a:lnTo>
                    <a:pt x="49" y="28"/>
                  </a:lnTo>
                  <a:lnTo>
                    <a:pt x="49" y="32"/>
                  </a:lnTo>
                  <a:lnTo>
                    <a:pt x="49" y="109"/>
                  </a:lnTo>
                  <a:lnTo>
                    <a:pt x="49" y="113"/>
                  </a:lnTo>
                  <a:lnTo>
                    <a:pt x="51" y="115"/>
                  </a:lnTo>
                  <a:lnTo>
                    <a:pt x="53" y="117"/>
                  </a:lnTo>
                  <a:lnTo>
                    <a:pt x="57" y="117"/>
                  </a:lnTo>
                  <a:lnTo>
                    <a:pt x="59" y="117"/>
                  </a:lnTo>
                  <a:lnTo>
                    <a:pt x="63" y="115"/>
                  </a:lnTo>
                  <a:lnTo>
                    <a:pt x="63" y="113"/>
                  </a:lnTo>
                  <a:lnTo>
                    <a:pt x="65" y="109"/>
                  </a:lnTo>
                  <a:close/>
                  <a:moveTo>
                    <a:pt x="111" y="87"/>
                  </a:moveTo>
                  <a:lnTo>
                    <a:pt x="111" y="97"/>
                  </a:lnTo>
                  <a:lnTo>
                    <a:pt x="109" y="105"/>
                  </a:lnTo>
                  <a:lnTo>
                    <a:pt x="105" y="117"/>
                  </a:lnTo>
                  <a:lnTo>
                    <a:pt x="103" y="123"/>
                  </a:lnTo>
                  <a:lnTo>
                    <a:pt x="101" y="127"/>
                  </a:lnTo>
                  <a:lnTo>
                    <a:pt x="97" y="131"/>
                  </a:lnTo>
                  <a:lnTo>
                    <a:pt x="93" y="135"/>
                  </a:lnTo>
                  <a:lnTo>
                    <a:pt x="85" y="139"/>
                  </a:lnTo>
                  <a:lnTo>
                    <a:pt x="75" y="143"/>
                  </a:lnTo>
                  <a:lnTo>
                    <a:pt x="65" y="143"/>
                  </a:lnTo>
                  <a:lnTo>
                    <a:pt x="57" y="145"/>
                  </a:lnTo>
                  <a:lnTo>
                    <a:pt x="37" y="143"/>
                  </a:lnTo>
                  <a:lnTo>
                    <a:pt x="33" y="141"/>
                  </a:lnTo>
                  <a:lnTo>
                    <a:pt x="27" y="139"/>
                  </a:lnTo>
                  <a:lnTo>
                    <a:pt x="18" y="135"/>
                  </a:lnTo>
                  <a:lnTo>
                    <a:pt x="12" y="127"/>
                  </a:lnTo>
                  <a:lnTo>
                    <a:pt x="8" y="123"/>
                  </a:lnTo>
                  <a:lnTo>
                    <a:pt x="6" y="117"/>
                  </a:lnTo>
                  <a:lnTo>
                    <a:pt x="4" y="111"/>
                  </a:lnTo>
                  <a:lnTo>
                    <a:pt x="2" y="105"/>
                  </a:lnTo>
                  <a:lnTo>
                    <a:pt x="0" y="97"/>
                  </a:lnTo>
                  <a:lnTo>
                    <a:pt x="0" y="87"/>
                  </a:lnTo>
                  <a:lnTo>
                    <a:pt x="0" y="56"/>
                  </a:lnTo>
                  <a:lnTo>
                    <a:pt x="0" y="48"/>
                  </a:lnTo>
                  <a:lnTo>
                    <a:pt x="2" y="40"/>
                  </a:lnTo>
                  <a:lnTo>
                    <a:pt x="6" y="28"/>
                  </a:lnTo>
                  <a:lnTo>
                    <a:pt x="8" y="22"/>
                  </a:lnTo>
                  <a:lnTo>
                    <a:pt x="12" y="18"/>
                  </a:lnTo>
                  <a:lnTo>
                    <a:pt x="14" y="14"/>
                  </a:lnTo>
                  <a:lnTo>
                    <a:pt x="18" y="10"/>
                  </a:lnTo>
                  <a:lnTo>
                    <a:pt x="22" y="6"/>
                  </a:lnTo>
                  <a:lnTo>
                    <a:pt x="27" y="4"/>
                  </a:lnTo>
                  <a:lnTo>
                    <a:pt x="37" y="2"/>
                  </a:lnTo>
                  <a:lnTo>
                    <a:pt x="47" y="0"/>
                  </a:lnTo>
                  <a:lnTo>
                    <a:pt x="57" y="0"/>
                  </a:lnTo>
                  <a:lnTo>
                    <a:pt x="65" y="0"/>
                  </a:lnTo>
                  <a:lnTo>
                    <a:pt x="75" y="2"/>
                  </a:lnTo>
                  <a:lnTo>
                    <a:pt x="85" y="4"/>
                  </a:lnTo>
                  <a:lnTo>
                    <a:pt x="93" y="10"/>
                  </a:lnTo>
                  <a:lnTo>
                    <a:pt x="97" y="14"/>
                  </a:lnTo>
                  <a:lnTo>
                    <a:pt x="101" y="18"/>
                  </a:lnTo>
                  <a:lnTo>
                    <a:pt x="105" y="28"/>
                  </a:lnTo>
                  <a:lnTo>
                    <a:pt x="107" y="34"/>
                  </a:lnTo>
                  <a:lnTo>
                    <a:pt x="109" y="40"/>
                  </a:lnTo>
                  <a:lnTo>
                    <a:pt x="111" y="48"/>
                  </a:lnTo>
                  <a:lnTo>
                    <a:pt x="111" y="56"/>
                  </a:lnTo>
                  <a:lnTo>
                    <a:pt x="111"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 name="Freeform 153"/>
            <p:cNvSpPr>
              <a:spLocks noEditPoints="1"/>
            </p:cNvSpPr>
            <p:nvPr/>
          </p:nvSpPr>
          <p:spPr bwMode="auto">
            <a:xfrm>
              <a:off x="1687" y="3881"/>
              <a:ext cx="104" cy="144"/>
            </a:xfrm>
            <a:custGeom>
              <a:avLst/>
              <a:gdLst>
                <a:gd name="T0" fmla="*/ 58 w 104"/>
                <a:gd name="T1" fmla="*/ 87 h 143"/>
                <a:gd name="T2" fmla="*/ 48 w 104"/>
                <a:gd name="T3" fmla="*/ 91 h 143"/>
                <a:gd name="T4" fmla="*/ 44 w 104"/>
                <a:gd name="T5" fmla="*/ 95 h 143"/>
                <a:gd name="T6" fmla="*/ 42 w 104"/>
                <a:gd name="T7" fmla="*/ 109 h 143"/>
                <a:gd name="T8" fmla="*/ 42 w 104"/>
                <a:gd name="T9" fmla="*/ 125 h 143"/>
                <a:gd name="T10" fmla="*/ 46 w 104"/>
                <a:gd name="T11" fmla="*/ 131 h 143"/>
                <a:gd name="T12" fmla="*/ 52 w 104"/>
                <a:gd name="T13" fmla="*/ 131 h 143"/>
                <a:gd name="T14" fmla="*/ 58 w 104"/>
                <a:gd name="T15" fmla="*/ 129 h 143"/>
                <a:gd name="T16" fmla="*/ 62 w 104"/>
                <a:gd name="T17" fmla="*/ 155 h 143"/>
                <a:gd name="T18" fmla="*/ 54 w 104"/>
                <a:gd name="T19" fmla="*/ 151 h 143"/>
                <a:gd name="T20" fmla="*/ 46 w 104"/>
                <a:gd name="T21" fmla="*/ 155 h 143"/>
                <a:gd name="T22" fmla="*/ 32 w 104"/>
                <a:gd name="T23" fmla="*/ 157 h 143"/>
                <a:gd name="T24" fmla="*/ 18 w 104"/>
                <a:gd name="T25" fmla="*/ 155 h 143"/>
                <a:gd name="T26" fmla="*/ 8 w 104"/>
                <a:gd name="T27" fmla="*/ 149 h 143"/>
                <a:gd name="T28" fmla="*/ 2 w 104"/>
                <a:gd name="T29" fmla="*/ 139 h 143"/>
                <a:gd name="T30" fmla="*/ 0 w 104"/>
                <a:gd name="T31" fmla="*/ 121 h 143"/>
                <a:gd name="T32" fmla="*/ 0 w 104"/>
                <a:gd name="T33" fmla="*/ 97 h 143"/>
                <a:gd name="T34" fmla="*/ 4 w 104"/>
                <a:gd name="T35" fmla="*/ 87 h 143"/>
                <a:gd name="T36" fmla="*/ 14 w 104"/>
                <a:gd name="T37" fmla="*/ 61 h 143"/>
                <a:gd name="T38" fmla="*/ 24 w 104"/>
                <a:gd name="T39" fmla="*/ 56 h 143"/>
                <a:gd name="T40" fmla="*/ 44 w 104"/>
                <a:gd name="T41" fmla="*/ 52 h 143"/>
                <a:gd name="T42" fmla="*/ 58 w 104"/>
                <a:gd name="T43" fmla="*/ 40 h 143"/>
                <a:gd name="T44" fmla="*/ 56 w 104"/>
                <a:gd name="T45" fmla="*/ 34 h 143"/>
                <a:gd name="T46" fmla="*/ 48 w 104"/>
                <a:gd name="T47" fmla="*/ 32 h 143"/>
                <a:gd name="T48" fmla="*/ 18 w 104"/>
                <a:gd name="T49" fmla="*/ 36 h 143"/>
                <a:gd name="T50" fmla="*/ 4 w 104"/>
                <a:gd name="T51" fmla="*/ 8 h 143"/>
                <a:gd name="T52" fmla="*/ 30 w 104"/>
                <a:gd name="T53" fmla="*/ 2 h 143"/>
                <a:gd name="T54" fmla="*/ 56 w 104"/>
                <a:gd name="T55" fmla="*/ 0 h 143"/>
                <a:gd name="T56" fmla="*/ 78 w 104"/>
                <a:gd name="T57" fmla="*/ 2 h 143"/>
                <a:gd name="T58" fmla="*/ 86 w 104"/>
                <a:gd name="T59" fmla="*/ 4 h 143"/>
                <a:gd name="T60" fmla="*/ 98 w 104"/>
                <a:gd name="T61" fmla="*/ 14 h 143"/>
                <a:gd name="T62" fmla="*/ 102 w 104"/>
                <a:gd name="T63" fmla="*/ 30 h 143"/>
                <a:gd name="T64" fmla="*/ 104 w 104"/>
                <a:gd name="T65" fmla="*/ 155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143">
                  <a:moveTo>
                    <a:pt x="58" y="115"/>
                  </a:moveTo>
                  <a:lnTo>
                    <a:pt x="58" y="73"/>
                  </a:lnTo>
                  <a:lnTo>
                    <a:pt x="50" y="75"/>
                  </a:lnTo>
                  <a:lnTo>
                    <a:pt x="48" y="77"/>
                  </a:lnTo>
                  <a:lnTo>
                    <a:pt x="46" y="79"/>
                  </a:lnTo>
                  <a:lnTo>
                    <a:pt x="44" y="81"/>
                  </a:lnTo>
                  <a:lnTo>
                    <a:pt x="42" y="83"/>
                  </a:lnTo>
                  <a:lnTo>
                    <a:pt x="42" y="95"/>
                  </a:lnTo>
                  <a:lnTo>
                    <a:pt x="42" y="107"/>
                  </a:lnTo>
                  <a:lnTo>
                    <a:pt x="42" y="111"/>
                  </a:lnTo>
                  <a:lnTo>
                    <a:pt x="42" y="115"/>
                  </a:lnTo>
                  <a:lnTo>
                    <a:pt x="46" y="117"/>
                  </a:lnTo>
                  <a:lnTo>
                    <a:pt x="50" y="117"/>
                  </a:lnTo>
                  <a:lnTo>
                    <a:pt x="52" y="117"/>
                  </a:lnTo>
                  <a:lnTo>
                    <a:pt x="56" y="117"/>
                  </a:lnTo>
                  <a:lnTo>
                    <a:pt x="58" y="115"/>
                  </a:lnTo>
                  <a:close/>
                  <a:moveTo>
                    <a:pt x="104" y="141"/>
                  </a:moveTo>
                  <a:lnTo>
                    <a:pt x="62" y="141"/>
                  </a:lnTo>
                  <a:lnTo>
                    <a:pt x="60" y="133"/>
                  </a:lnTo>
                  <a:lnTo>
                    <a:pt x="54" y="137"/>
                  </a:lnTo>
                  <a:lnTo>
                    <a:pt x="50" y="139"/>
                  </a:lnTo>
                  <a:lnTo>
                    <a:pt x="46" y="141"/>
                  </a:lnTo>
                  <a:lnTo>
                    <a:pt x="40" y="143"/>
                  </a:lnTo>
                  <a:lnTo>
                    <a:pt x="32" y="143"/>
                  </a:lnTo>
                  <a:lnTo>
                    <a:pt x="24" y="143"/>
                  </a:lnTo>
                  <a:lnTo>
                    <a:pt x="18" y="141"/>
                  </a:lnTo>
                  <a:lnTo>
                    <a:pt x="12" y="139"/>
                  </a:lnTo>
                  <a:lnTo>
                    <a:pt x="8" y="135"/>
                  </a:lnTo>
                  <a:lnTo>
                    <a:pt x="4" y="131"/>
                  </a:lnTo>
                  <a:lnTo>
                    <a:pt x="2" y="125"/>
                  </a:lnTo>
                  <a:lnTo>
                    <a:pt x="0" y="117"/>
                  </a:lnTo>
                  <a:lnTo>
                    <a:pt x="0" y="107"/>
                  </a:lnTo>
                  <a:lnTo>
                    <a:pt x="0" y="87"/>
                  </a:lnTo>
                  <a:lnTo>
                    <a:pt x="0" y="83"/>
                  </a:lnTo>
                  <a:lnTo>
                    <a:pt x="2" y="77"/>
                  </a:lnTo>
                  <a:lnTo>
                    <a:pt x="4" y="73"/>
                  </a:lnTo>
                  <a:lnTo>
                    <a:pt x="6" y="69"/>
                  </a:lnTo>
                  <a:lnTo>
                    <a:pt x="14" y="61"/>
                  </a:lnTo>
                  <a:lnTo>
                    <a:pt x="20" y="59"/>
                  </a:lnTo>
                  <a:lnTo>
                    <a:pt x="24" y="56"/>
                  </a:lnTo>
                  <a:lnTo>
                    <a:pt x="34" y="54"/>
                  </a:lnTo>
                  <a:lnTo>
                    <a:pt x="44" y="52"/>
                  </a:lnTo>
                  <a:lnTo>
                    <a:pt x="58" y="50"/>
                  </a:lnTo>
                  <a:lnTo>
                    <a:pt x="58" y="40"/>
                  </a:lnTo>
                  <a:lnTo>
                    <a:pt x="58" y="36"/>
                  </a:lnTo>
                  <a:lnTo>
                    <a:pt x="56" y="34"/>
                  </a:lnTo>
                  <a:lnTo>
                    <a:pt x="52" y="32"/>
                  </a:lnTo>
                  <a:lnTo>
                    <a:pt x="48" y="32"/>
                  </a:lnTo>
                  <a:lnTo>
                    <a:pt x="32" y="32"/>
                  </a:lnTo>
                  <a:lnTo>
                    <a:pt x="18" y="36"/>
                  </a:lnTo>
                  <a:lnTo>
                    <a:pt x="4" y="40"/>
                  </a:lnTo>
                  <a:lnTo>
                    <a:pt x="4" y="8"/>
                  </a:lnTo>
                  <a:lnTo>
                    <a:pt x="20" y="4"/>
                  </a:lnTo>
                  <a:lnTo>
                    <a:pt x="30" y="2"/>
                  </a:lnTo>
                  <a:lnTo>
                    <a:pt x="38" y="0"/>
                  </a:lnTo>
                  <a:lnTo>
                    <a:pt x="56" y="0"/>
                  </a:lnTo>
                  <a:lnTo>
                    <a:pt x="68" y="0"/>
                  </a:lnTo>
                  <a:lnTo>
                    <a:pt x="78" y="2"/>
                  </a:lnTo>
                  <a:lnTo>
                    <a:pt x="82" y="2"/>
                  </a:lnTo>
                  <a:lnTo>
                    <a:pt x="86" y="4"/>
                  </a:lnTo>
                  <a:lnTo>
                    <a:pt x="92" y="8"/>
                  </a:lnTo>
                  <a:lnTo>
                    <a:pt x="98" y="14"/>
                  </a:lnTo>
                  <a:lnTo>
                    <a:pt x="100" y="22"/>
                  </a:lnTo>
                  <a:lnTo>
                    <a:pt x="102" y="30"/>
                  </a:lnTo>
                  <a:lnTo>
                    <a:pt x="104" y="42"/>
                  </a:lnTo>
                  <a:lnTo>
                    <a:pt x="104"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 name="Freeform 154"/>
            <p:cNvSpPr>
              <a:spLocks noEditPoints="1"/>
            </p:cNvSpPr>
            <p:nvPr/>
          </p:nvSpPr>
          <p:spPr bwMode="auto">
            <a:xfrm>
              <a:off x="1922" y="3853"/>
              <a:ext cx="111" cy="172"/>
            </a:xfrm>
            <a:custGeom>
              <a:avLst/>
              <a:gdLst>
                <a:gd name="T0" fmla="*/ 76 w 110"/>
                <a:gd name="T1" fmla="*/ 155 h 171"/>
                <a:gd name="T2" fmla="*/ 76 w 110"/>
                <a:gd name="T3" fmla="*/ 56 h 171"/>
                <a:gd name="T4" fmla="*/ 76 w 110"/>
                <a:gd name="T5" fmla="*/ 54 h 171"/>
                <a:gd name="T6" fmla="*/ 72 w 110"/>
                <a:gd name="T7" fmla="*/ 54 h 171"/>
                <a:gd name="T8" fmla="*/ 54 w 110"/>
                <a:gd name="T9" fmla="*/ 54 h 171"/>
                <a:gd name="T10" fmla="*/ 50 w 110"/>
                <a:gd name="T11" fmla="*/ 54 h 171"/>
                <a:gd name="T12" fmla="*/ 48 w 110"/>
                <a:gd name="T13" fmla="*/ 56 h 171"/>
                <a:gd name="T14" fmla="*/ 46 w 110"/>
                <a:gd name="T15" fmla="*/ 60 h 171"/>
                <a:gd name="T16" fmla="*/ 46 w 110"/>
                <a:gd name="T17" fmla="*/ 62 h 171"/>
                <a:gd name="T18" fmla="*/ 46 w 110"/>
                <a:gd name="T19" fmla="*/ 149 h 171"/>
                <a:gd name="T20" fmla="*/ 46 w 110"/>
                <a:gd name="T21" fmla="*/ 153 h 171"/>
                <a:gd name="T22" fmla="*/ 48 w 110"/>
                <a:gd name="T23" fmla="*/ 155 h 171"/>
                <a:gd name="T24" fmla="*/ 50 w 110"/>
                <a:gd name="T25" fmla="*/ 157 h 171"/>
                <a:gd name="T26" fmla="*/ 54 w 110"/>
                <a:gd name="T27" fmla="*/ 159 h 171"/>
                <a:gd name="T28" fmla="*/ 72 w 110"/>
                <a:gd name="T29" fmla="*/ 157 h 171"/>
                <a:gd name="T30" fmla="*/ 76 w 110"/>
                <a:gd name="T31" fmla="*/ 157 h 171"/>
                <a:gd name="T32" fmla="*/ 76 w 110"/>
                <a:gd name="T33" fmla="*/ 155 h 171"/>
                <a:gd name="T34" fmla="*/ 124 w 110"/>
                <a:gd name="T35" fmla="*/ 183 h 171"/>
                <a:gd name="T36" fmla="*/ 78 w 110"/>
                <a:gd name="T37" fmla="*/ 183 h 171"/>
                <a:gd name="T38" fmla="*/ 76 w 110"/>
                <a:gd name="T39" fmla="*/ 175 h 171"/>
                <a:gd name="T40" fmla="*/ 74 w 110"/>
                <a:gd name="T41" fmla="*/ 177 h 171"/>
                <a:gd name="T42" fmla="*/ 54 w 110"/>
                <a:gd name="T43" fmla="*/ 181 h 171"/>
                <a:gd name="T44" fmla="*/ 50 w 110"/>
                <a:gd name="T45" fmla="*/ 183 h 171"/>
                <a:gd name="T46" fmla="*/ 46 w 110"/>
                <a:gd name="T47" fmla="*/ 183 h 171"/>
                <a:gd name="T48" fmla="*/ 34 w 110"/>
                <a:gd name="T49" fmla="*/ 185 h 171"/>
                <a:gd name="T50" fmla="*/ 26 w 110"/>
                <a:gd name="T51" fmla="*/ 185 h 171"/>
                <a:gd name="T52" fmla="*/ 20 w 110"/>
                <a:gd name="T53" fmla="*/ 183 h 171"/>
                <a:gd name="T54" fmla="*/ 14 w 110"/>
                <a:gd name="T55" fmla="*/ 179 h 171"/>
                <a:gd name="T56" fmla="*/ 12 w 110"/>
                <a:gd name="T57" fmla="*/ 177 h 171"/>
                <a:gd name="T58" fmla="*/ 8 w 110"/>
                <a:gd name="T59" fmla="*/ 173 h 171"/>
                <a:gd name="T60" fmla="*/ 6 w 110"/>
                <a:gd name="T61" fmla="*/ 167 h 171"/>
                <a:gd name="T62" fmla="*/ 2 w 110"/>
                <a:gd name="T63" fmla="*/ 157 h 171"/>
                <a:gd name="T64" fmla="*/ 2 w 110"/>
                <a:gd name="T65" fmla="*/ 151 h 171"/>
                <a:gd name="T66" fmla="*/ 0 w 110"/>
                <a:gd name="T67" fmla="*/ 145 h 171"/>
                <a:gd name="T68" fmla="*/ 0 w 110"/>
                <a:gd name="T69" fmla="*/ 131 h 171"/>
                <a:gd name="T70" fmla="*/ 0 w 110"/>
                <a:gd name="T71" fmla="*/ 84 h 171"/>
                <a:gd name="T72" fmla="*/ 0 w 110"/>
                <a:gd name="T73" fmla="*/ 68 h 171"/>
                <a:gd name="T74" fmla="*/ 2 w 110"/>
                <a:gd name="T75" fmla="*/ 56 h 171"/>
                <a:gd name="T76" fmla="*/ 4 w 110"/>
                <a:gd name="T77" fmla="*/ 50 h 171"/>
                <a:gd name="T78" fmla="*/ 6 w 110"/>
                <a:gd name="T79" fmla="*/ 46 h 171"/>
                <a:gd name="T80" fmla="*/ 10 w 110"/>
                <a:gd name="T81" fmla="*/ 38 h 171"/>
                <a:gd name="T82" fmla="*/ 14 w 110"/>
                <a:gd name="T83" fmla="*/ 34 h 171"/>
                <a:gd name="T84" fmla="*/ 20 w 110"/>
                <a:gd name="T85" fmla="*/ 30 h 171"/>
                <a:gd name="T86" fmla="*/ 28 w 110"/>
                <a:gd name="T87" fmla="*/ 28 h 171"/>
                <a:gd name="T88" fmla="*/ 36 w 110"/>
                <a:gd name="T89" fmla="*/ 28 h 171"/>
                <a:gd name="T90" fmla="*/ 46 w 110"/>
                <a:gd name="T91" fmla="*/ 28 h 171"/>
                <a:gd name="T92" fmla="*/ 70 w 110"/>
                <a:gd name="T93" fmla="*/ 32 h 171"/>
                <a:gd name="T94" fmla="*/ 74 w 110"/>
                <a:gd name="T95" fmla="*/ 34 h 171"/>
                <a:gd name="T96" fmla="*/ 76 w 110"/>
                <a:gd name="T97" fmla="*/ 36 h 171"/>
                <a:gd name="T98" fmla="*/ 76 w 110"/>
                <a:gd name="T99" fmla="*/ 0 h 171"/>
                <a:gd name="T100" fmla="*/ 124 w 110"/>
                <a:gd name="T101" fmla="*/ 0 h 171"/>
                <a:gd name="T102" fmla="*/ 124 w 110"/>
                <a:gd name="T103" fmla="*/ 183 h 1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0" h="171">
                  <a:moveTo>
                    <a:pt x="62" y="141"/>
                  </a:moveTo>
                  <a:lnTo>
                    <a:pt x="62" y="56"/>
                  </a:lnTo>
                  <a:lnTo>
                    <a:pt x="62" y="54"/>
                  </a:lnTo>
                  <a:lnTo>
                    <a:pt x="58" y="54"/>
                  </a:lnTo>
                  <a:lnTo>
                    <a:pt x="54" y="54"/>
                  </a:lnTo>
                  <a:lnTo>
                    <a:pt x="50" y="54"/>
                  </a:lnTo>
                  <a:lnTo>
                    <a:pt x="48" y="56"/>
                  </a:lnTo>
                  <a:lnTo>
                    <a:pt x="46" y="60"/>
                  </a:lnTo>
                  <a:lnTo>
                    <a:pt x="46" y="62"/>
                  </a:lnTo>
                  <a:lnTo>
                    <a:pt x="46" y="135"/>
                  </a:lnTo>
                  <a:lnTo>
                    <a:pt x="46" y="139"/>
                  </a:lnTo>
                  <a:lnTo>
                    <a:pt x="48" y="141"/>
                  </a:lnTo>
                  <a:lnTo>
                    <a:pt x="50" y="143"/>
                  </a:lnTo>
                  <a:lnTo>
                    <a:pt x="54" y="145"/>
                  </a:lnTo>
                  <a:lnTo>
                    <a:pt x="58" y="143"/>
                  </a:lnTo>
                  <a:lnTo>
                    <a:pt x="62" y="143"/>
                  </a:lnTo>
                  <a:lnTo>
                    <a:pt x="62" y="141"/>
                  </a:lnTo>
                  <a:close/>
                  <a:moveTo>
                    <a:pt x="110" y="169"/>
                  </a:moveTo>
                  <a:lnTo>
                    <a:pt x="64" y="169"/>
                  </a:lnTo>
                  <a:lnTo>
                    <a:pt x="62" y="161"/>
                  </a:lnTo>
                  <a:lnTo>
                    <a:pt x="60" y="163"/>
                  </a:lnTo>
                  <a:lnTo>
                    <a:pt x="54" y="167"/>
                  </a:lnTo>
                  <a:lnTo>
                    <a:pt x="50" y="169"/>
                  </a:lnTo>
                  <a:lnTo>
                    <a:pt x="46" y="169"/>
                  </a:lnTo>
                  <a:lnTo>
                    <a:pt x="34" y="171"/>
                  </a:lnTo>
                  <a:lnTo>
                    <a:pt x="26" y="171"/>
                  </a:lnTo>
                  <a:lnTo>
                    <a:pt x="20" y="169"/>
                  </a:lnTo>
                  <a:lnTo>
                    <a:pt x="14" y="165"/>
                  </a:lnTo>
                  <a:lnTo>
                    <a:pt x="12" y="163"/>
                  </a:lnTo>
                  <a:lnTo>
                    <a:pt x="8" y="159"/>
                  </a:lnTo>
                  <a:lnTo>
                    <a:pt x="6" y="153"/>
                  </a:lnTo>
                  <a:lnTo>
                    <a:pt x="2" y="143"/>
                  </a:lnTo>
                  <a:lnTo>
                    <a:pt x="2" y="137"/>
                  </a:lnTo>
                  <a:lnTo>
                    <a:pt x="0" y="131"/>
                  </a:lnTo>
                  <a:lnTo>
                    <a:pt x="0" y="117"/>
                  </a:lnTo>
                  <a:lnTo>
                    <a:pt x="0" y="84"/>
                  </a:lnTo>
                  <a:lnTo>
                    <a:pt x="0" y="68"/>
                  </a:lnTo>
                  <a:lnTo>
                    <a:pt x="2" y="56"/>
                  </a:lnTo>
                  <a:lnTo>
                    <a:pt x="4" y="50"/>
                  </a:lnTo>
                  <a:lnTo>
                    <a:pt x="6" y="46"/>
                  </a:lnTo>
                  <a:lnTo>
                    <a:pt x="10" y="38"/>
                  </a:lnTo>
                  <a:lnTo>
                    <a:pt x="14" y="34"/>
                  </a:lnTo>
                  <a:lnTo>
                    <a:pt x="20" y="30"/>
                  </a:lnTo>
                  <a:lnTo>
                    <a:pt x="28" y="28"/>
                  </a:lnTo>
                  <a:lnTo>
                    <a:pt x="36" y="28"/>
                  </a:lnTo>
                  <a:lnTo>
                    <a:pt x="46" y="28"/>
                  </a:lnTo>
                  <a:lnTo>
                    <a:pt x="56" y="32"/>
                  </a:lnTo>
                  <a:lnTo>
                    <a:pt x="60" y="34"/>
                  </a:lnTo>
                  <a:lnTo>
                    <a:pt x="62" y="36"/>
                  </a:lnTo>
                  <a:lnTo>
                    <a:pt x="62" y="0"/>
                  </a:lnTo>
                  <a:lnTo>
                    <a:pt x="110" y="0"/>
                  </a:lnTo>
                  <a:lnTo>
                    <a:pt x="110"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 name="Freeform 155"/>
            <p:cNvSpPr>
              <a:spLocks noEditPoints="1"/>
            </p:cNvSpPr>
            <p:nvPr/>
          </p:nvSpPr>
          <p:spPr bwMode="auto">
            <a:xfrm>
              <a:off x="2065" y="3853"/>
              <a:ext cx="113" cy="168"/>
            </a:xfrm>
            <a:custGeom>
              <a:avLst/>
              <a:gdLst>
                <a:gd name="T0" fmla="*/ 65 w 113"/>
                <a:gd name="T1" fmla="*/ 91 h 169"/>
                <a:gd name="T2" fmla="*/ 63 w 113"/>
                <a:gd name="T3" fmla="*/ 84 h 169"/>
                <a:gd name="T4" fmla="*/ 56 w 113"/>
                <a:gd name="T5" fmla="*/ 84 h 169"/>
                <a:gd name="T6" fmla="*/ 44 w 113"/>
                <a:gd name="T7" fmla="*/ 84 h 169"/>
                <a:gd name="T8" fmla="*/ 50 w 113"/>
                <a:gd name="T9" fmla="*/ 127 h 169"/>
                <a:gd name="T10" fmla="*/ 61 w 113"/>
                <a:gd name="T11" fmla="*/ 123 h 169"/>
                <a:gd name="T12" fmla="*/ 65 w 113"/>
                <a:gd name="T13" fmla="*/ 115 h 169"/>
                <a:gd name="T14" fmla="*/ 65 w 113"/>
                <a:gd name="T15" fmla="*/ 40 h 169"/>
                <a:gd name="T16" fmla="*/ 63 w 113"/>
                <a:gd name="T17" fmla="*/ 32 h 169"/>
                <a:gd name="T18" fmla="*/ 56 w 113"/>
                <a:gd name="T19" fmla="*/ 28 h 169"/>
                <a:gd name="T20" fmla="*/ 44 w 113"/>
                <a:gd name="T21" fmla="*/ 26 h 169"/>
                <a:gd name="T22" fmla="*/ 50 w 113"/>
                <a:gd name="T23" fmla="*/ 66 h 169"/>
                <a:gd name="T24" fmla="*/ 61 w 113"/>
                <a:gd name="T25" fmla="*/ 62 h 169"/>
                <a:gd name="T26" fmla="*/ 65 w 113"/>
                <a:gd name="T27" fmla="*/ 54 h 169"/>
                <a:gd name="T28" fmla="*/ 111 w 113"/>
                <a:gd name="T29" fmla="*/ 121 h 169"/>
                <a:gd name="T30" fmla="*/ 105 w 113"/>
                <a:gd name="T31" fmla="*/ 137 h 169"/>
                <a:gd name="T32" fmla="*/ 99 w 113"/>
                <a:gd name="T33" fmla="*/ 143 h 169"/>
                <a:gd name="T34" fmla="*/ 83 w 113"/>
                <a:gd name="T35" fmla="*/ 151 h 169"/>
                <a:gd name="T36" fmla="*/ 63 w 113"/>
                <a:gd name="T37" fmla="*/ 155 h 169"/>
                <a:gd name="T38" fmla="*/ 0 w 113"/>
                <a:gd name="T39" fmla="*/ 0 h 169"/>
                <a:gd name="T40" fmla="*/ 71 w 113"/>
                <a:gd name="T41" fmla="*/ 0 h 169"/>
                <a:gd name="T42" fmla="*/ 87 w 113"/>
                <a:gd name="T43" fmla="*/ 4 h 169"/>
                <a:gd name="T44" fmla="*/ 99 w 113"/>
                <a:gd name="T45" fmla="*/ 14 h 169"/>
                <a:gd name="T46" fmla="*/ 105 w 113"/>
                <a:gd name="T47" fmla="*/ 28 h 169"/>
                <a:gd name="T48" fmla="*/ 107 w 113"/>
                <a:gd name="T49" fmla="*/ 40 h 169"/>
                <a:gd name="T50" fmla="*/ 105 w 113"/>
                <a:gd name="T51" fmla="*/ 52 h 169"/>
                <a:gd name="T52" fmla="*/ 99 w 113"/>
                <a:gd name="T53" fmla="*/ 64 h 169"/>
                <a:gd name="T54" fmla="*/ 91 w 113"/>
                <a:gd name="T55" fmla="*/ 72 h 169"/>
                <a:gd name="T56" fmla="*/ 77 w 113"/>
                <a:gd name="T57" fmla="*/ 76 h 169"/>
                <a:gd name="T58" fmla="*/ 91 w 113"/>
                <a:gd name="T59" fmla="*/ 78 h 169"/>
                <a:gd name="T60" fmla="*/ 103 w 113"/>
                <a:gd name="T61" fmla="*/ 84 h 169"/>
                <a:gd name="T62" fmla="*/ 109 w 113"/>
                <a:gd name="T63" fmla="*/ 87 h 169"/>
                <a:gd name="T64" fmla="*/ 113 w 113"/>
                <a:gd name="T65" fmla="*/ 101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69">
                  <a:moveTo>
                    <a:pt x="65" y="129"/>
                  </a:moveTo>
                  <a:lnTo>
                    <a:pt x="65" y="105"/>
                  </a:lnTo>
                  <a:lnTo>
                    <a:pt x="65" y="99"/>
                  </a:lnTo>
                  <a:lnTo>
                    <a:pt x="63" y="97"/>
                  </a:lnTo>
                  <a:lnTo>
                    <a:pt x="61" y="95"/>
                  </a:lnTo>
                  <a:lnTo>
                    <a:pt x="56" y="93"/>
                  </a:lnTo>
                  <a:lnTo>
                    <a:pt x="50" y="91"/>
                  </a:lnTo>
                  <a:lnTo>
                    <a:pt x="44" y="91"/>
                  </a:lnTo>
                  <a:lnTo>
                    <a:pt x="44" y="141"/>
                  </a:lnTo>
                  <a:lnTo>
                    <a:pt x="50" y="141"/>
                  </a:lnTo>
                  <a:lnTo>
                    <a:pt x="56" y="141"/>
                  </a:lnTo>
                  <a:lnTo>
                    <a:pt x="61" y="137"/>
                  </a:lnTo>
                  <a:lnTo>
                    <a:pt x="65" y="135"/>
                  </a:lnTo>
                  <a:lnTo>
                    <a:pt x="65" y="129"/>
                  </a:lnTo>
                  <a:close/>
                  <a:moveTo>
                    <a:pt x="65" y="54"/>
                  </a:moveTo>
                  <a:lnTo>
                    <a:pt x="65" y="40"/>
                  </a:lnTo>
                  <a:lnTo>
                    <a:pt x="65" y="34"/>
                  </a:lnTo>
                  <a:lnTo>
                    <a:pt x="63" y="32"/>
                  </a:lnTo>
                  <a:lnTo>
                    <a:pt x="61" y="30"/>
                  </a:lnTo>
                  <a:lnTo>
                    <a:pt x="56" y="28"/>
                  </a:lnTo>
                  <a:lnTo>
                    <a:pt x="50" y="26"/>
                  </a:lnTo>
                  <a:lnTo>
                    <a:pt x="44" y="26"/>
                  </a:lnTo>
                  <a:lnTo>
                    <a:pt x="44" y="66"/>
                  </a:lnTo>
                  <a:lnTo>
                    <a:pt x="50" y="66"/>
                  </a:lnTo>
                  <a:lnTo>
                    <a:pt x="56" y="64"/>
                  </a:lnTo>
                  <a:lnTo>
                    <a:pt x="61" y="62"/>
                  </a:lnTo>
                  <a:lnTo>
                    <a:pt x="65" y="58"/>
                  </a:lnTo>
                  <a:lnTo>
                    <a:pt x="65" y="54"/>
                  </a:lnTo>
                  <a:close/>
                  <a:moveTo>
                    <a:pt x="113" y="125"/>
                  </a:moveTo>
                  <a:lnTo>
                    <a:pt x="111" y="135"/>
                  </a:lnTo>
                  <a:lnTo>
                    <a:pt x="109" y="143"/>
                  </a:lnTo>
                  <a:lnTo>
                    <a:pt x="105" y="151"/>
                  </a:lnTo>
                  <a:lnTo>
                    <a:pt x="101" y="153"/>
                  </a:lnTo>
                  <a:lnTo>
                    <a:pt x="99" y="157"/>
                  </a:lnTo>
                  <a:lnTo>
                    <a:pt x="91" y="163"/>
                  </a:lnTo>
                  <a:lnTo>
                    <a:pt x="83" y="165"/>
                  </a:lnTo>
                  <a:lnTo>
                    <a:pt x="73" y="169"/>
                  </a:lnTo>
                  <a:lnTo>
                    <a:pt x="63" y="169"/>
                  </a:lnTo>
                  <a:lnTo>
                    <a:pt x="0" y="169"/>
                  </a:lnTo>
                  <a:lnTo>
                    <a:pt x="0" y="0"/>
                  </a:lnTo>
                  <a:lnTo>
                    <a:pt x="63" y="0"/>
                  </a:lnTo>
                  <a:lnTo>
                    <a:pt x="71" y="0"/>
                  </a:lnTo>
                  <a:lnTo>
                    <a:pt x="81" y="2"/>
                  </a:lnTo>
                  <a:lnTo>
                    <a:pt x="87" y="4"/>
                  </a:lnTo>
                  <a:lnTo>
                    <a:pt x="95" y="8"/>
                  </a:lnTo>
                  <a:lnTo>
                    <a:pt x="99" y="14"/>
                  </a:lnTo>
                  <a:lnTo>
                    <a:pt x="103" y="20"/>
                  </a:lnTo>
                  <a:lnTo>
                    <a:pt x="105" y="28"/>
                  </a:lnTo>
                  <a:lnTo>
                    <a:pt x="107" y="36"/>
                  </a:lnTo>
                  <a:lnTo>
                    <a:pt x="107" y="40"/>
                  </a:lnTo>
                  <a:lnTo>
                    <a:pt x="107" y="46"/>
                  </a:lnTo>
                  <a:lnTo>
                    <a:pt x="105" y="52"/>
                  </a:lnTo>
                  <a:lnTo>
                    <a:pt x="103" y="58"/>
                  </a:lnTo>
                  <a:lnTo>
                    <a:pt x="99" y="64"/>
                  </a:lnTo>
                  <a:lnTo>
                    <a:pt x="95" y="68"/>
                  </a:lnTo>
                  <a:lnTo>
                    <a:pt x="91" y="72"/>
                  </a:lnTo>
                  <a:lnTo>
                    <a:pt x="85" y="74"/>
                  </a:lnTo>
                  <a:lnTo>
                    <a:pt x="77" y="76"/>
                  </a:lnTo>
                  <a:lnTo>
                    <a:pt x="85" y="76"/>
                  </a:lnTo>
                  <a:lnTo>
                    <a:pt x="91" y="78"/>
                  </a:lnTo>
                  <a:lnTo>
                    <a:pt x="97" y="82"/>
                  </a:lnTo>
                  <a:lnTo>
                    <a:pt x="103" y="89"/>
                  </a:lnTo>
                  <a:lnTo>
                    <a:pt x="107" y="95"/>
                  </a:lnTo>
                  <a:lnTo>
                    <a:pt x="109" y="101"/>
                  </a:lnTo>
                  <a:lnTo>
                    <a:pt x="111" y="107"/>
                  </a:lnTo>
                  <a:lnTo>
                    <a:pt x="113" y="115"/>
                  </a:lnTo>
                  <a:lnTo>
                    <a:pt x="11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 name="Freeform 156"/>
            <p:cNvSpPr>
              <a:spLocks noEditPoints="1"/>
            </p:cNvSpPr>
            <p:nvPr/>
          </p:nvSpPr>
          <p:spPr bwMode="auto">
            <a:xfrm>
              <a:off x="2187" y="3881"/>
              <a:ext cx="105" cy="144"/>
            </a:xfrm>
            <a:custGeom>
              <a:avLst/>
              <a:gdLst>
                <a:gd name="T0" fmla="*/ 53 w 106"/>
                <a:gd name="T1" fmla="*/ 63 h 143"/>
                <a:gd name="T2" fmla="*/ 53 w 106"/>
                <a:gd name="T3" fmla="*/ 34 h 143"/>
                <a:gd name="T4" fmla="*/ 53 w 106"/>
                <a:gd name="T5" fmla="*/ 30 h 143"/>
                <a:gd name="T6" fmla="*/ 53 w 106"/>
                <a:gd name="T7" fmla="*/ 28 h 143"/>
                <a:gd name="T8" fmla="*/ 53 w 106"/>
                <a:gd name="T9" fmla="*/ 26 h 143"/>
                <a:gd name="T10" fmla="*/ 53 w 106"/>
                <a:gd name="T11" fmla="*/ 26 h 143"/>
                <a:gd name="T12" fmla="*/ 50 w 106"/>
                <a:gd name="T13" fmla="*/ 26 h 143"/>
                <a:gd name="T14" fmla="*/ 48 w 106"/>
                <a:gd name="T15" fmla="*/ 28 h 143"/>
                <a:gd name="T16" fmla="*/ 46 w 106"/>
                <a:gd name="T17" fmla="*/ 30 h 143"/>
                <a:gd name="T18" fmla="*/ 46 w 106"/>
                <a:gd name="T19" fmla="*/ 34 h 143"/>
                <a:gd name="T20" fmla="*/ 46 w 106"/>
                <a:gd name="T21" fmla="*/ 63 h 143"/>
                <a:gd name="T22" fmla="*/ 53 w 106"/>
                <a:gd name="T23" fmla="*/ 63 h 143"/>
                <a:gd name="T24" fmla="*/ 92 w 106"/>
                <a:gd name="T25" fmla="*/ 99 h 143"/>
                <a:gd name="T26" fmla="*/ 46 w 106"/>
                <a:gd name="T27" fmla="*/ 99 h 143"/>
                <a:gd name="T28" fmla="*/ 46 w 106"/>
                <a:gd name="T29" fmla="*/ 109 h 143"/>
                <a:gd name="T30" fmla="*/ 48 w 106"/>
                <a:gd name="T31" fmla="*/ 117 h 143"/>
                <a:gd name="T32" fmla="*/ 48 w 106"/>
                <a:gd name="T33" fmla="*/ 119 h 143"/>
                <a:gd name="T34" fmla="*/ 50 w 106"/>
                <a:gd name="T35" fmla="*/ 121 h 143"/>
                <a:gd name="T36" fmla="*/ 53 w 106"/>
                <a:gd name="T37" fmla="*/ 123 h 143"/>
                <a:gd name="T38" fmla="*/ 53 w 106"/>
                <a:gd name="T39" fmla="*/ 123 h 143"/>
                <a:gd name="T40" fmla="*/ 64 w 106"/>
                <a:gd name="T41" fmla="*/ 123 h 143"/>
                <a:gd name="T42" fmla="*/ 76 w 106"/>
                <a:gd name="T43" fmla="*/ 121 h 143"/>
                <a:gd name="T44" fmla="*/ 88 w 106"/>
                <a:gd name="T45" fmla="*/ 117 h 143"/>
                <a:gd name="T46" fmla="*/ 90 w 106"/>
                <a:gd name="T47" fmla="*/ 149 h 143"/>
                <a:gd name="T48" fmla="*/ 76 w 106"/>
                <a:gd name="T49" fmla="*/ 153 h 143"/>
                <a:gd name="T50" fmla="*/ 60 w 106"/>
                <a:gd name="T51" fmla="*/ 155 h 143"/>
                <a:gd name="T52" fmla="*/ 53 w 106"/>
                <a:gd name="T53" fmla="*/ 157 h 143"/>
                <a:gd name="T54" fmla="*/ 44 w 106"/>
                <a:gd name="T55" fmla="*/ 157 h 143"/>
                <a:gd name="T56" fmla="*/ 34 w 106"/>
                <a:gd name="T57" fmla="*/ 155 h 143"/>
                <a:gd name="T58" fmla="*/ 26 w 106"/>
                <a:gd name="T59" fmla="*/ 151 h 143"/>
                <a:gd name="T60" fmla="*/ 18 w 106"/>
                <a:gd name="T61" fmla="*/ 147 h 143"/>
                <a:gd name="T62" fmla="*/ 10 w 106"/>
                <a:gd name="T63" fmla="*/ 139 h 143"/>
                <a:gd name="T64" fmla="*/ 8 w 106"/>
                <a:gd name="T65" fmla="*/ 135 h 143"/>
                <a:gd name="T66" fmla="*/ 4 w 106"/>
                <a:gd name="T67" fmla="*/ 129 h 143"/>
                <a:gd name="T68" fmla="*/ 2 w 106"/>
                <a:gd name="T69" fmla="*/ 117 h 143"/>
                <a:gd name="T70" fmla="*/ 0 w 106"/>
                <a:gd name="T71" fmla="*/ 109 h 143"/>
                <a:gd name="T72" fmla="*/ 0 w 106"/>
                <a:gd name="T73" fmla="*/ 101 h 143"/>
                <a:gd name="T74" fmla="*/ 0 w 106"/>
                <a:gd name="T75" fmla="*/ 59 h 143"/>
                <a:gd name="T76" fmla="*/ 0 w 106"/>
                <a:gd name="T77" fmla="*/ 48 h 143"/>
                <a:gd name="T78" fmla="*/ 2 w 106"/>
                <a:gd name="T79" fmla="*/ 40 h 143"/>
                <a:gd name="T80" fmla="*/ 6 w 106"/>
                <a:gd name="T81" fmla="*/ 28 h 143"/>
                <a:gd name="T82" fmla="*/ 10 w 106"/>
                <a:gd name="T83" fmla="*/ 16 h 143"/>
                <a:gd name="T84" fmla="*/ 14 w 106"/>
                <a:gd name="T85" fmla="*/ 12 h 143"/>
                <a:gd name="T86" fmla="*/ 18 w 106"/>
                <a:gd name="T87" fmla="*/ 10 h 143"/>
                <a:gd name="T88" fmla="*/ 22 w 106"/>
                <a:gd name="T89" fmla="*/ 6 h 143"/>
                <a:gd name="T90" fmla="*/ 26 w 106"/>
                <a:gd name="T91" fmla="*/ 4 h 143"/>
                <a:gd name="T92" fmla="*/ 36 w 106"/>
                <a:gd name="T93" fmla="*/ 2 h 143"/>
                <a:gd name="T94" fmla="*/ 46 w 106"/>
                <a:gd name="T95" fmla="*/ 0 h 143"/>
                <a:gd name="T96" fmla="*/ 53 w 106"/>
                <a:gd name="T97" fmla="*/ 0 h 143"/>
                <a:gd name="T98" fmla="*/ 53 w 106"/>
                <a:gd name="T99" fmla="*/ 0 h 143"/>
                <a:gd name="T100" fmla="*/ 60 w 106"/>
                <a:gd name="T101" fmla="*/ 2 h 143"/>
                <a:gd name="T102" fmla="*/ 68 w 106"/>
                <a:gd name="T103" fmla="*/ 4 h 143"/>
                <a:gd name="T104" fmla="*/ 76 w 106"/>
                <a:gd name="T105" fmla="*/ 10 h 143"/>
                <a:gd name="T106" fmla="*/ 78 w 106"/>
                <a:gd name="T107" fmla="*/ 14 h 143"/>
                <a:gd name="T108" fmla="*/ 82 w 106"/>
                <a:gd name="T109" fmla="*/ 18 h 143"/>
                <a:gd name="T110" fmla="*/ 86 w 106"/>
                <a:gd name="T111" fmla="*/ 28 h 143"/>
                <a:gd name="T112" fmla="*/ 88 w 106"/>
                <a:gd name="T113" fmla="*/ 34 h 143"/>
                <a:gd name="T114" fmla="*/ 90 w 106"/>
                <a:gd name="T115" fmla="*/ 40 h 143"/>
                <a:gd name="T116" fmla="*/ 92 w 106"/>
                <a:gd name="T117" fmla="*/ 59 h 143"/>
                <a:gd name="T118" fmla="*/ 92 w 106"/>
                <a:gd name="T119" fmla="*/ 99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6" h="143">
                  <a:moveTo>
                    <a:pt x="62" y="63"/>
                  </a:moveTo>
                  <a:lnTo>
                    <a:pt x="62" y="34"/>
                  </a:lnTo>
                  <a:lnTo>
                    <a:pt x="62" y="30"/>
                  </a:lnTo>
                  <a:lnTo>
                    <a:pt x="60" y="28"/>
                  </a:lnTo>
                  <a:lnTo>
                    <a:pt x="58" y="26"/>
                  </a:lnTo>
                  <a:lnTo>
                    <a:pt x="54" y="26"/>
                  </a:lnTo>
                  <a:lnTo>
                    <a:pt x="50" y="26"/>
                  </a:lnTo>
                  <a:lnTo>
                    <a:pt x="48" y="28"/>
                  </a:lnTo>
                  <a:lnTo>
                    <a:pt x="46" y="30"/>
                  </a:lnTo>
                  <a:lnTo>
                    <a:pt x="46" y="34"/>
                  </a:lnTo>
                  <a:lnTo>
                    <a:pt x="46" y="63"/>
                  </a:lnTo>
                  <a:lnTo>
                    <a:pt x="62" y="63"/>
                  </a:lnTo>
                  <a:close/>
                  <a:moveTo>
                    <a:pt x="106" y="85"/>
                  </a:moveTo>
                  <a:lnTo>
                    <a:pt x="46" y="85"/>
                  </a:lnTo>
                  <a:lnTo>
                    <a:pt x="46" y="95"/>
                  </a:lnTo>
                  <a:lnTo>
                    <a:pt x="48" y="103"/>
                  </a:lnTo>
                  <a:lnTo>
                    <a:pt x="48" y="105"/>
                  </a:lnTo>
                  <a:lnTo>
                    <a:pt x="50" y="107"/>
                  </a:lnTo>
                  <a:lnTo>
                    <a:pt x="56" y="109"/>
                  </a:lnTo>
                  <a:lnTo>
                    <a:pt x="62" y="109"/>
                  </a:lnTo>
                  <a:lnTo>
                    <a:pt x="78" y="109"/>
                  </a:lnTo>
                  <a:lnTo>
                    <a:pt x="90" y="107"/>
                  </a:lnTo>
                  <a:lnTo>
                    <a:pt x="102" y="103"/>
                  </a:lnTo>
                  <a:lnTo>
                    <a:pt x="104" y="135"/>
                  </a:lnTo>
                  <a:lnTo>
                    <a:pt x="90" y="139"/>
                  </a:lnTo>
                  <a:lnTo>
                    <a:pt x="74" y="141"/>
                  </a:lnTo>
                  <a:lnTo>
                    <a:pt x="54" y="143"/>
                  </a:lnTo>
                  <a:lnTo>
                    <a:pt x="44" y="143"/>
                  </a:lnTo>
                  <a:lnTo>
                    <a:pt x="34" y="141"/>
                  </a:lnTo>
                  <a:lnTo>
                    <a:pt x="26" y="137"/>
                  </a:lnTo>
                  <a:lnTo>
                    <a:pt x="18" y="133"/>
                  </a:lnTo>
                  <a:lnTo>
                    <a:pt x="10" y="125"/>
                  </a:lnTo>
                  <a:lnTo>
                    <a:pt x="8" y="121"/>
                  </a:lnTo>
                  <a:lnTo>
                    <a:pt x="4" y="115"/>
                  </a:lnTo>
                  <a:lnTo>
                    <a:pt x="2" y="103"/>
                  </a:lnTo>
                  <a:lnTo>
                    <a:pt x="0" y="95"/>
                  </a:lnTo>
                  <a:lnTo>
                    <a:pt x="0" y="87"/>
                  </a:lnTo>
                  <a:lnTo>
                    <a:pt x="0" y="59"/>
                  </a:lnTo>
                  <a:lnTo>
                    <a:pt x="0" y="48"/>
                  </a:lnTo>
                  <a:lnTo>
                    <a:pt x="2" y="40"/>
                  </a:lnTo>
                  <a:lnTo>
                    <a:pt x="6" y="28"/>
                  </a:lnTo>
                  <a:lnTo>
                    <a:pt x="10" y="16"/>
                  </a:lnTo>
                  <a:lnTo>
                    <a:pt x="14" y="12"/>
                  </a:lnTo>
                  <a:lnTo>
                    <a:pt x="18" y="10"/>
                  </a:lnTo>
                  <a:lnTo>
                    <a:pt x="22" y="6"/>
                  </a:lnTo>
                  <a:lnTo>
                    <a:pt x="26" y="4"/>
                  </a:lnTo>
                  <a:lnTo>
                    <a:pt x="36" y="2"/>
                  </a:lnTo>
                  <a:lnTo>
                    <a:pt x="46" y="0"/>
                  </a:lnTo>
                  <a:lnTo>
                    <a:pt x="54" y="0"/>
                  </a:lnTo>
                  <a:lnTo>
                    <a:pt x="64" y="0"/>
                  </a:lnTo>
                  <a:lnTo>
                    <a:pt x="74" y="2"/>
                  </a:lnTo>
                  <a:lnTo>
                    <a:pt x="82" y="4"/>
                  </a:lnTo>
                  <a:lnTo>
                    <a:pt x="90" y="10"/>
                  </a:lnTo>
                  <a:lnTo>
                    <a:pt x="92" y="14"/>
                  </a:lnTo>
                  <a:lnTo>
                    <a:pt x="96" y="18"/>
                  </a:lnTo>
                  <a:lnTo>
                    <a:pt x="100" y="28"/>
                  </a:lnTo>
                  <a:lnTo>
                    <a:pt x="102" y="34"/>
                  </a:lnTo>
                  <a:lnTo>
                    <a:pt x="104" y="40"/>
                  </a:lnTo>
                  <a:lnTo>
                    <a:pt x="106" y="59"/>
                  </a:lnTo>
                  <a:lnTo>
                    <a:pt x="106"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 name="Freeform 157"/>
            <p:cNvSpPr>
              <a:spLocks noEditPoints="1"/>
            </p:cNvSpPr>
            <p:nvPr/>
          </p:nvSpPr>
          <p:spPr bwMode="auto">
            <a:xfrm>
              <a:off x="2385" y="3881"/>
              <a:ext cx="111" cy="167"/>
            </a:xfrm>
            <a:custGeom>
              <a:avLst/>
              <a:gdLst>
                <a:gd name="T0" fmla="*/ 63 w 111"/>
                <a:gd name="T1" fmla="*/ 32 h 166"/>
                <a:gd name="T2" fmla="*/ 59 w 111"/>
                <a:gd name="T3" fmla="*/ 28 h 166"/>
                <a:gd name="T4" fmla="*/ 51 w 111"/>
                <a:gd name="T5" fmla="*/ 28 h 166"/>
                <a:gd name="T6" fmla="*/ 47 w 111"/>
                <a:gd name="T7" fmla="*/ 34 h 166"/>
                <a:gd name="T8" fmla="*/ 47 w 111"/>
                <a:gd name="T9" fmla="*/ 97 h 166"/>
                <a:gd name="T10" fmla="*/ 49 w 111"/>
                <a:gd name="T11" fmla="*/ 103 h 166"/>
                <a:gd name="T12" fmla="*/ 55 w 111"/>
                <a:gd name="T13" fmla="*/ 107 h 166"/>
                <a:gd name="T14" fmla="*/ 63 w 111"/>
                <a:gd name="T15" fmla="*/ 105 h 166"/>
                <a:gd name="T16" fmla="*/ 111 w 111"/>
                <a:gd name="T17" fmla="*/ 133 h 166"/>
                <a:gd name="T18" fmla="*/ 107 w 111"/>
                <a:gd name="T19" fmla="*/ 151 h 166"/>
                <a:gd name="T20" fmla="*/ 103 w 111"/>
                <a:gd name="T21" fmla="*/ 159 h 166"/>
                <a:gd name="T22" fmla="*/ 95 w 111"/>
                <a:gd name="T23" fmla="*/ 170 h 166"/>
                <a:gd name="T24" fmla="*/ 87 w 111"/>
                <a:gd name="T25" fmla="*/ 176 h 166"/>
                <a:gd name="T26" fmla="*/ 77 w 111"/>
                <a:gd name="T27" fmla="*/ 178 h 166"/>
                <a:gd name="T28" fmla="*/ 53 w 111"/>
                <a:gd name="T29" fmla="*/ 180 h 166"/>
                <a:gd name="T30" fmla="*/ 16 w 111"/>
                <a:gd name="T31" fmla="*/ 178 h 166"/>
                <a:gd name="T32" fmla="*/ 4 w 111"/>
                <a:gd name="T33" fmla="*/ 145 h 166"/>
                <a:gd name="T34" fmla="*/ 32 w 111"/>
                <a:gd name="T35" fmla="*/ 147 h 166"/>
                <a:gd name="T36" fmla="*/ 55 w 111"/>
                <a:gd name="T37" fmla="*/ 147 h 166"/>
                <a:gd name="T38" fmla="*/ 63 w 111"/>
                <a:gd name="T39" fmla="*/ 143 h 166"/>
                <a:gd name="T40" fmla="*/ 63 w 111"/>
                <a:gd name="T41" fmla="*/ 123 h 166"/>
                <a:gd name="T42" fmla="*/ 51 w 111"/>
                <a:gd name="T43" fmla="*/ 131 h 166"/>
                <a:gd name="T44" fmla="*/ 37 w 111"/>
                <a:gd name="T45" fmla="*/ 133 h 166"/>
                <a:gd name="T46" fmla="*/ 20 w 111"/>
                <a:gd name="T47" fmla="*/ 131 h 166"/>
                <a:gd name="T48" fmla="*/ 8 w 111"/>
                <a:gd name="T49" fmla="*/ 123 h 166"/>
                <a:gd name="T50" fmla="*/ 2 w 111"/>
                <a:gd name="T51" fmla="*/ 109 h 166"/>
                <a:gd name="T52" fmla="*/ 0 w 111"/>
                <a:gd name="T53" fmla="*/ 71 h 166"/>
                <a:gd name="T54" fmla="*/ 0 w 111"/>
                <a:gd name="T55" fmla="*/ 36 h 166"/>
                <a:gd name="T56" fmla="*/ 4 w 111"/>
                <a:gd name="T57" fmla="*/ 16 h 166"/>
                <a:gd name="T58" fmla="*/ 14 w 111"/>
                <a:gd name="T59" fmla="*/ 4 h 166"/>
                <a:gd name="T60" fmla="*/ 26 w 111"/>
                <a:gd name="T61" fmla="*/ 0 h 166"/>
                <a:gd name="T62" fmla="*/ 43 w 111"/>
                <a:gd name="T63" fmla="*/ 0 h 166"/>
                <a:gd name="T64" fmla="*/ 57 w 111"/>
                <a:gd name="T65" fmla="*/ 4 h 166"/>
                <a:gd name="T66" fmla="*/ 65 w 111"/>
                <a:gd name="T67" fmla="*/ 10 h 166"/>
                <a:gd name="T68" fmla="*/ 111 w 111"/>
                <a:gd name="T69" fmla="*/ 2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 h="166">
                  <a:moveTo>
                    <a:pt x="63" y="89"/>
                  </a:moveTo>
                  <a:lnTo>
                    <a:pt x="63" y="32"/>
                  </a:lnTo>
                  <a:lnTo>
                    <a:pt x="63" y="30"/>
                  </a:lnTo>
                  <a:lnTo>
                    <a:pt x="59" y="28"/>
                  </a:lnTo>
                  <a:lnTo>
                    <a:pt x="55" y="28"/>
                  </a:lnTo>
                  <a:lnTo>
                    <a:pt x="51" y="28"/>
                  </a:lnTo>
                  <a:lnTo>
                    <a:pt x="49" y="32"/>
                  </a:lnTo>
                  <a:lnTo>
                    <a:pt x="47" y="34"/>
                  </a:lnTo>
                  <a:lnTo>
                    <a:pt x="47" y="38"/>
                  </a:lnTo>
                  <a:lnTo>
                    <a:pt x="47" y="83"/>
                  </a:lnTo>
                  <a:lnTo>
                    <a:pt x="47" y="87"/>
                  </a:lnTo>
                  <a:lnTo>
                    <a:pt x="49" y="89"/>
                  </a:lnTo>
                  <a:lnTo>
                    <a:pt x="51" y="91"/>
                  </a:lnTo>
                  <a:lnTo>
                    <a:pt x="55" y="93"/>
                  </a:lnTo>
                  <a:lnTo>
                    <a:pt x="59" y="91"/>
                  </a:lnTo>
                  <a:lnTo>
                    <a:pt x="63" y="91"/>
                  </a:lnTo>
                  <a:lnTo>
                    <a:pt x="63" y="89"/>
                  </a:lnTo>
                  <a:close/>
                  <a:moveTo>
                    <a:pt x="111" y="119"/>
                  </a:moveTo>
                  <a:lnTo>
                    <a:pt x="109" y="131"/>
                  </a:lnTo>
                  <a:lnTo>
                    <a:pt x="107" y="137"/>
                  </a:lnTo>
                  <a:lnTo>
                    <a:pt x="107" y="141"/>
                  </a:lnTo>
                  <a:lnTo>
                    <a:pt x="103" y="145"/>
                  </a:lnTo>
                  <a:lnTo>
                    <a:pt x="101" y="149"/>
                  </a:lnTo>
                  <a:lnTo>
                    <a:pt x="95" y="156"/>
                  </a:lnTo>
                  <a:lnTo>
                    <a:pt x="91" y="160"/>
                  </a:lnTo>
                  <a:lnTo>
                    <a:pt x="87" y="162"/>
                  </a:lnTo>
                  <a:lnTo>
                    <a:pt x="81" y="164"/>
                  </a:lnTo>
                  <a:lnTo>
                    <a:pt x="77" y="164"/>
                  </a:lnTo>
                  <a:lnTo>
                    <a:pt x="65" y="166"/>
                  </a:lnTo>
                  <a:lnTo>
                    <a:pt x="53" y="166"/>
                  </a:lnTo>
                  <a:lnTo>
                    <a:pt x="32" y="166"/>
                  </a:lnTo>
                  <a:lnTo>
                    <a:pt x="16" y="164"/>
                  </a:lnTo>
                  <a:lnTo>
                    <a:pt x="4" y="162"/>
                  </a:lnTo>
                  <a:lnTo>
                    <a:pt x="4" y="131"/>
                  </a:lnTo>
                  <a:lnTo>
                    <a:pt x="18" y="133"/>
                  </a:lnTo>
                  <a:lnTo>
                    <a:pt x="32" y="133"/>
                  </a:lnTo>
                  <a:lnTo>
                    <a:pt x="49" y="135"/>
                  </a:lnTo>
                  <a:lnTo>
                    <a:pt x="55" y="133"/>
                  </a:lnTo>
                  <a:lnTo>
                    <a:pt x="61" y="131"/>
                  </a:lnTo>
                  <a:lnTo>
                    <a:pt x="63" y="129"/>
                  </a:lnTo>
                  <a:lnTo>
                    <a:pt x="63" y="123"/>
                  </a:lnTo>
                  <a:lnTo>
                    <a:pt x="63" y="109"/>
                  </a:lnTo>
                  <a:lnTo>
                    <a:pt x="57" y="113"/>
                  </a:lnTo>
                  <a:lnTo>
                    <a:pt x="51" y="117"/>
                  </a:lnTo>
                  <a:lnTo>
                    <a:pt x="45" y="119"/>
                  </a:lnTo>
                  <a:lnTo>
                    <a:pt x="37" y="119"/>
                  </a:lnTo>
                  <a:lnTo>
                    <a:pt x="26" y="119"/>
                  </a:lnTo>
                  <a:lnTo>
                    <a:pt x="20" y="117"/>
                  </a:lnTo>
                  <a:lnTo>
                    <a:pt x="14" y="115"/>
                  </a:lnTo>
                  <a:lnTo>
                    <a:pt x="8" y="109"/>
                  </a:lnTo>
                  <a:lnTo>
                    <a:pt x="4" y="103"/>
                  </a:lnTo>
                  <a:lnTo>
                    <a:pt x="2" y="95"/>
                  </a:lnTo>
                  <a:lnTo>
                    <a:pt x="0" y="83"/>
                  </a:lnTo>
                  <a:lnTo>
                    <a:pt x="0" y="71"/>
                  </a:lnTo>
                  <a:lnTo>
                    <a:pt x="0" y="48"/>
                  </a:lnTo>
                  <a:lnTo>
                    <a:pt x="0" y="36"/>
                  </a:lnTo>
                  <a:lnTo>
                    <a:pt x="2" y="24"/>
                  </a:lnTo>
                  <a:lnTo>
                    <a:pt x="4" y="16"/>
                  </a:lnTo>
                  <a:lnTo>
                    <a:pt x="8" y="10"/>
                  </a:lnTo>
                  <a:lnTo>
                    <a:pt x="14" y="4"/>
                  </a:lnTo>
                  <a:lnTo>
                    <a:pt x="20" y="2"/>
                  </a:lnTo>
                  <a:lnTo>
                    <a:pt x="26" y="0"/>
                  </a:lnTo>
                  <a:lnTo>
                    <a:pt x="37" y="0"/>
                  </a:lnTo>
                  <a:lnTo>
                    <a:pt x="43" y="0"/>
                  </a:lnTo>
                  <a:lnTo>
                    <a:pt x="47" y="0"/>
                  </a:lnTo>
                  <a:lnTo>
                    <a:pt x="57" y="4"/>
                  </a:lnTo>
                  <a:lnTo>
                    <a:pt x="63" y="8"/>
                  </a:lnTo>
                  <a:lnTo>
                    <a:pt x="65" y="10"/>
                  </a:lnTo>
                  <a:lnTo>
                    <a:pt x="67" y="2"/>
                  </a:lnTo>
                  <a:lnTo>
                    <a:pt x="111" y="2"/>
                  </a:lnTo>
                  <a:lnTo>
                    <a:pt x="111"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0" name="Freeform 158"/>
            <p:cNvSpPr>
              <a:spLocks noEditPoints="1"/>
            </p:cNvSpPr>
            <p:nvPr/>
          </p:nvSpPr>
          <p:spPr bwMode="auto">
            <a:xfrm>
              <a:off x="2505" y="3881"/>
              <a:ext cx="107" cy="144"/>
            </a:xfrm>
            <a:custGeom>
              <a:avLst/>
              <a:gdLst>
                <a:gd name="T0" fmla="*/ 78 w 106"/>
                <a:gd name="T1" fmla="*/ 63 h 143"/>
                <a:gd name="T2" fmla="*/ 78 w 106"/>
                <a:gd name="T3" fmla="*/ 34 h 143"/>
                <a:gd name="T4" fmla="*/ 76 w 106"/>
                <a:gd name="T5" fmla="*/ 30 h 143"/>
                <a:gd name="T6" fmla="*/ 76 w 106"/>
                <a:gd name="T7" fmla="*/ 28 h 143"/>
                <a:gd name="T8" fmla="*/ 72 w 106"/>
                <a:gd name="T9" fmla="*/ 26 h 143"/>
                <a:gd name="T10" fmla="*/ 70 w 106"/>
                <a:gd name="T11" fmla="*/ 26 h 143"/>
                <a:gd name="T12" fmla="*/ 52 w 106"/>
                <a:gd name="T13" fmla="*/ 26 h 143"/>
                <a:gd name="T14" fmla="*/ 48 w 106"/>
                <a:gd name="T15" fmla="*/ 28 h 143"/>
                <a:gd name="T16" fmla="*/ 48 w 106"/>
                <a:gd name="T17" fmla="*/ 30 h 143"/>
                <a:gd name="T18" fmla="*/ 46 w 106"/>
                <a:gd name="T19" fmla="*/ 34 h 143"/>
                <a:gd name="T20" fmla="*/ 46 w 106"/>
                <a:gd name="T21" fmla="*/ 63 h 143"/>
                <a:gd name="T22" fmla="*/ 78 w 106"/>
                <a:gd name="T23" fmla="*/ 63 h 143"/>
                <a:gd name="T24" fmla="*/ 120 w 106"/>
                <a:gd name="T25" fmla="*/ 99 h 143"/>
                <a:gd name="T26" fmla="*/ 46 w 106"/>
                <a:gd name="T27" fmla="*/ 99 h 143"/>
                <a:gd name="T28" fmla="*/ 46 w 106"/>
                <a:gd name="T29" fmla="*/ 109 h 143"/>
                <a:gd name="T30" fmla="*/ 48 w 106"/>
                <a:gd name="T31" fmla="*/ 117 h 143"/>
                <a:gd name="T32" fmla="*/ 50 w 106"/>
                <a:gd name="T33" fmla="*/ 119 h 143"/>
                <a:gd name="T34" fmla="*/ 52 w 106"/>
                <a:gd name="T35" fmla="*/ 121 h 143"/>
                <a:gd name="T36" fmla="*/ 70 w 106"/>
                <a:gd name="T37" fmla="*/ 123 h 143"/>
                <a:gd name="T38" fmla="*/ 78 w 106"/>
                <a:gd name="T39" fmla="*/ 123 h 143"/>
                <a:gd name="T40" fmla="*/ 92 w 106"/>
                <a:gd name="T41" fmla="*/ 123 h 143"/>
                <a:gd name="T42" fmla="*/ 104 w 106"/>
                <a:gd name="T43" fmla="*/ 121 h 143"/>
                <a:gd name="T44" fmla="*/ 118 w 106"/>
                <a:gd name="T45" fmla="*/ 117 h 143"/>
                <a:gd name="T46" fmla="*/ 118 w 106"/>
                <a:gd name="T47" fmla="*/ 149 h 143"/>
                <a:gd name="T48" fmla="*/ 104 w 106"/>
                <a:gd name="T49" fmla="*/ 153 h 143"/>
                <a:gd name="T50" fmla="*/ 88 w 106"/>
                <a:gd name="T51" fmla="*/ 155 h 143"/>
                <a:gd name="T52" fmla="*/ 68 w 106"/>
                <a:gd name="T53" fmla="*/ 157 h 143"/>
                <a:gd name="T54" fmla="*/ 44 w 106"/>
                <a:gd name="T55" fmla="*/ 157 h 143"/>
                <a:gd name="T56" fmla="*/ 36 w 106"/>
                <a:gd name="T57" fmla="*/ 155 h 143"/>
                <a:gd name="T58" fmla="*/ 26 w 106"/>
                <a:gd name="T59" fmla="*/ 151 h 143"/>
                <a:gd name="T60" fmla="*/ 18 w 106"/>
                <a:gd name="T61" fmla="*/ 147 h 143"/>
                <a:gd name="T62" fmla="*/ 10 w 106"/>
                <a:gd name="T63" fmla="*/ 139 h 143"/>
                <a:gd name="T64" fmla="*/ 8 w 106"/>
                <a:gd name="T65" fmla="*/ 135 h 143"/>
                <a:gd name="T66" fmla="*/ 6 w 106"/>
                <a:gd name="T67" fmla="*/ 129 h 143"/>
                <a:gd name="T68" fmla="*/ 2 w 106"/>
                <a:gd name="T69" fmla="*/ 117 h 143"/>
                <a:gd name="T70" fmla="*/ 2 w 106"/>
                <a:gd name="T71" fmla="*/ 109 h 143"/>
                <a:gd name="T72" fmla="*/ 0 w 106"/>
                <a:gd name="T73" fmla="*/ 101 h 143"/>
                <a:gd name="T74" fmla="*/ 0 w 106"/>
                <a:gd name="T75" fmla="*/ 59 h 143"/>
                <a:gd name="T76" fmla="*/ 2 w 106"/>
                <a:gd name="T77" fmla="*/ 48 h 143"/>
                <a:gd name="T78" fmla="*/ 2 w 106"/>
                <a:gd name="T79" fmla="*/ 40 h 143"/>
                <a:gd name="T80" fmla="*/ 6 w 106"/>
                <a:gd name="T81" fmla="*/ 28 h 143"/>
                <a:gd name="T82" fmla="*/ 12 w 106"/>
                <a:gd name="T83" fmla="*/ 16 h 143"/>
                <a:gd name="T84" fmla="*/ 14 w 106"/>
                <a:gd name="T85" fmla="*/ 12 h 143"/>
                <a:gd name="T86" fmla="*/ 18 w 106"/>
                <a:gd name="T87" fmla="*/ 10 h 143"/>
                <a:gd name="T88" fmla="*/ 22 w 106"/>
                <a:gd name="T89" fmla="*/ 6 h 143"/>
                <a:gd name="T90" fmla="*/ 26 w 106"/>
                <a:gd name="T91" fmla="*/ 4 h 143"/>
                <a:gd name="T92" fmla="*/ 36 w 106"/>
                <a:gd name="T93" fmla="*/ 2 h 143"/>
                <a:gd name="T94" fmla="*/ 46 w 106"/>
                <a:gd name="T95" fmla="*/ 0 h 143"/>
                <a:gd name="T96" fmla="*/ 70 w 106"/>
                <a:gd name="T97" fmla="*/ 0 h 143"/>
                <a:gd name="T98" fmla="*/ 78 w 106"/>
                <a:gd name="T99" fmla="*/ 0 h 143"/>
                <a:gd name="T100" fmla="*/ 88 w 106"/>
                <a:gd name="T101" fmla="*/ 2 h 143"/>
                <a:gd name="T102" fmla="*/ 96 w 106"/>
                <a:gd name="T103" fmla="*/ 4 h 143"/>
                <a:gd name="T104" fmla="*/ 104 w 106"/>
                <a:gd name="T105" fmla="*/ 10 h 143"/>
                <a:gd name="T106" fmla="*/ 108 w 106"/>
                <a:gd name="T107" fmla="*/ 14 h 143"/>
                <a:gd name="T108" fmla="*/ 110 w 106"/>
                <a:gd name="T109" fmla="*/ 18 h 143"/>
                <a:gd name="T110" fmla="*/ 116 w 106"/>
                <a:gd name="T111" fmla="*/ 28 h 143"/>
                <a:gd name="T112" fmla="*/ 118 w 106"/>
                <a:gd name="T113" fmla="*/ 34 h 143"/>
                <a:gd name="T114" fmla="*/ 118 w 106"/>
                <a:gd name="T115" fmla="*/ 40 h 143"/>
                <a:gd name="T116" fmla="*/ 120 w 106"/>
                <a:gd name="T117" fmla="*/ 59 h 143"/>
                <a:gd name="T118" fmla="*/ 120 w 106"/>
                <a:gd name="T119" fmla="*/ 99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6" h="143">
                  <a:moveTo>
                    <a:pt x="64" y="63"/>
                  </a:moveTo>
                  <a:lnTo>
                    <a:pt x="64" y="34"/>
                  </a:lnTo>
                  <a:lnTo>
                    <a:pt x="62" y="30"/>
                  </a:lnTo>
                  <a:lnTo>
                    <a:pt x="62" y="28"/>
                  </a:lnTo>
                  <a:lnTo>
                    <a:pt x="58" y="26"/>
                  </a:lnTo>
                  <a:lnTo>
                    <a:pt x="56" y="26"/>
                  </a:lnTo>
                  <a:lnTo>
                    <a:pt x="52" y="26"/>
                  </a:lnTo>
                  <a:lnTo>
                    <a:pt x="48" y="28"/>
                  </a:lnTo>
                  <a:lnTo>
                    <a:pt x="48" y="30"/>
                  </a:lnTo>
                  <a:lnTo>
                    <a:pt x="46" y="34"/>
                  </a:lnTo>
                  <a:lnTo>
                    <a:pt x="46" y="63"/>
                  </a:lnTo>
                  <a:lnTo>
                    <a:pt x="64" y="63"/>
                  </a:lnTo>
                  <a:close/>
                  <a:moveTo>
                    <a:pt x="106" y="85"/>
                  </a:moveTo>
                  <a:lnTo>
                    <a:pt x="46" y="85"/>
                  </a:lnTo>
                  <a:lnTo>
                    <a:pt x="46" y="95"/>
                  </a:lnTo>
                  <a:lnTo>
                    <a:pt x="48" y="103"/>
                  </a:lnTo>
                  <a:lnTo>
                    <a:pt x="50" y="105"/>
                  </a:lnTo>
                  <a:lnTo>
                    <a:pt x="52" y="107"/>
                  </a:lnTo>
                  <a:lnTo>
                    <a:pt x="56" y="109"/>
                  </a:lnTo>
                  <a:lnTo>
                    <a:pt x="64" y="109"/>
                  </a:lnTo>
                  <a:lnTo>
                    <a:pt x="78" y="109"/>
                  </a:lnTo>
                  <a:lnTo>
                    <a:pt x="90" y="107"/>
                  </a:lnTo>
                  <a:lnTo>
                    <a:pt x="104" y="103"/>
                  </a:lnTo>
                  <a:lnTo>
                    <a:pt x="104" y="135"/>
                  </a:lnTo>
                  <a:lnTo>
                    <a:pt x="90" y="139"/>
                  </a:lnTo>
                  <a:lnTo>
                    <a:pt x="74" y="141"/>
                  </a:lnTo>
                  <a:lnTo>
                    <a:pt x="54" y="143"/>
                  </a:lnTo>
                  <a:lnTo>
                    <a:pt x="44" y="143"/>
                  </a:lnTo>
                  <a:lnTo>
                    <a:pt x="36" y="141"/>
                  </a:lnTo>
                  <a:lnTo>
                    <a:pt x="26" y="137"/>
                  </a:lnTo>
                  <a:lnTo>
                    <a:pt x="18" y="133"/>
                  </a:lnTo>
                  <a:lnTo>
                    <a:pt x="10" y="125"/>
                  </a:lnTo>
                  <a:lnTo>
                    <a:pt x="8" y="121"/>
                  </a:lnTo>
                  <a:lnTo>
                    <a:pt x="6" y="115"/>
                  </a:lnTo>
                  <a:lnTo>
                    <a:pt x="2" y="103"/>
                  </a:lnTo>
                  <a:lnTo>
                    <a:pt x="2" y="95"/>
                  </a:lnTo>
                  <a:lnTo>
                    <a:pt x="0" y="87"/>
                  </a:lnTo>
                  <a:lnTo>
                    <a:pt x="0" y="59"/>
                  </a:lnTo>
                  <a:lnTo>
                    <a:pt x="2" y="48"/>
                  </a:lnTo>
                  <a:lnTo>
                    <a:pt x="2" y="40"/>
                  </a:lnTo>
                  <a:lnTo>
                    <a:pt x="6" y="28"/>
                  </a:lnTo>
                  <a:lnTo>
                    <a:pt x="12" y="16"/>
                  </a:lnTo>
                  <a:lnTo>
                    <a:pt x="14" y="12"/>
                  </a:lnTo>
                  <a:lnTo>
                    <a:pt x="18" y="10"/>
                  </a:lnTo>
                  <a:lnTo>
                    <a:pt x="22" y="6"/>
                  </a:lnTo>
                  <a:lnTo>
                    <a:pt x="26" y="4"/>
                  </a:lnTo>
                  <a:lnTo>
                    <a:pt x="36" y="2"/>
                  </a:lnTo>
                  <a:lnTo>
                    <a:pt x="46" y="0"/>
                  </a:lnTo>
                  <a:lnTo>
                    <a:pt x="56" y="0"/>
                  </a:lnTo>
                  <a:lnTo>
                    <a:pt x="64" y="0"/>
                  </a:lnTo>
                  <a:lnTo>
                    <a:pt x="74" y="2"/>
                  </a:lnTo>
                  <a:lnTo>
                    <a:pt x="82" y="4"/>
                  </a:lnTo>
                  <a:lnTo>
                    <a:pt x="90" y="10"/>
                  </a:lnTo>
                  <a:lnTo>
                    <a:pt x="94" y="14"/>
                  </a:lnTo>
                  <a:lnTo>
                    <a:pt x="96" y="18"/>
                  </a:lnTo>
                  <a:lnTo>
                    <a:pt x="102" y="28"/>
                  </a:lnTo>
                  <a:lnTo>
                    <a:pt x="104" y="34"/>
                  </a:lnTo>
                  <a:lnTo>
                    <a:pt x="104" y="40"/>
                  </a:lnTo>
                  <a:lnTo>
                    <a:pt x="106" y="59"/>
                  </a:lnTo>
                  <a:lnTo>
                    <a:pt x="106"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1" name="Freeform 159"/>
            <p:cNvSpPr>
              <a:spLocks/>
            </p:cNvSpPr>
            <p:nvPr/>
          </p:nvSpPr>
          <p:spPr bwMode="auto">
            <a:xfrm>
              <a:off x="2253" y="4059"/>
              <a:ext cx="31" cy="86"/>
            </a:xfrm>
            <a:custGeom>
              <a:avLst/>
              <a:gdLst>
                <a:gd name="T0" fmla="*/ 44 w 30"/>
                <a:gd name="T1" fmla="*/ 69 h 87"/>
                <a:gd name="T2" fmla="*/ 44 w 30"/>
                <a:gd name="T3" fmla="*/ 71 h 87"/>
                <a:gd name="T4" fmla="*/ 42 w 30"/>
                <a:gd name="T5" fmla="*/ 71 h 87"/>
                <a:gd name="T6" fmla="*/ 40 w 30"/>
                <a:gd name="T7" fmla="*/ 73 h 87"/>
                <a:gd name="T8" fmla="*/ 4 w 30"/>
                <a:gd name="T9" fmla="*/ 73 h 87"/>
                <a:gd name="T10" fmla="*/ 2 w 30"/>
                <a:gd name="T11" fmla="*/ 71 h 87"/>
                <a:gd name="T12" fmla="*/ 0 w 30"/>
                <a:gd name="T13" fmla="*/ 71 h 87"/>
                <a:gd name="T14" fmla="*/ 0 w 30"/>
                <a:gd name="T15" fmla="*/ 69 h 87"/>
                <a:gd name="T16" fmla="*/ 2 w 30"/>
                <a:gd name="T17" fmla="*/ 67 h 87"/>
                <a:gd name="T18" fmla="*/ 8 w 30"/>
                <a:gd name="T19" fmla="*/ 65 h 87"/>
                <a:gd name="T20" fmla="*/ 10 w 30"/>
                <a:gd name="T21" fmla="*/ 65 h 87"/>
                <a:gd name="T22" fmla="*/ 10 w 30"/>
                <a:gd name="T23" fmla="*/ 63 h 87"/>
                <a:gd name="T24" fmla="*/ 10 w 30"/>
                <a:gd name="T25" fmla="*/ 12 h 87"/>
                <a:gd name="T26" fmla="*/ 10 w 30"/>
                <a:gd name="T27" fmla="*/ 10 h 87"/>
                <a:gd name="T28" fmla="*/ 2 w 30"/>
                <a:gd name="T29" fmla="*/ 10 h 87"/>
                <a:gd name="T30" fmla="*/ 0 w 30"/>
                <a:gd name="T31" fmla="*/ 10 h 87"/>
                <a:gd name="T32" fmla="*/ 0 w 30"/>
                <a:gd name="T33" fmla="*/ 8 h 87"/>
                <a:gd name="T34" fmla="*/ 0 w 30"/>
                <a:gd name="T35" fmla="*/ 6 h 87"/>
                <a:gd name="T36" fmla="*/ 2 w 30"/>
                <a:gd name="T37" fmla="*/ 6 h 87"/>
                <a:gd name="T38" fmla="*/ 14 w 30"/>
                <a:gd name="T39" fmla="*/ 0 h 87"/>
                <a:gd name="T40" fmla="*/ 32 w 30"/>
                <a:gd name="T41" fmla="*/ 0 h 87"/>
                <a:gd name="T42" fmla="*/ 34 w 30"/>
                <a:gd name="T43" fmla="*/ 0 h 87"/>
                <a:gd name="T44" fmla="*/ 34 w 30"/>
                <a:gd name="T45" fmla="*/ 2 h 87"/>
                <a:gd name="T46" fmla="*/ 34 w 30"/>
                <a:gd name="T47" fmla="*/ 63 h 87"/>
                <a:gd name="T48" fmla="*/ 34 w 30"/>
                <a:gd name="T49" fmla="*/ 65 h 87"/>
                <a:gd name="T50" fmla="*/ 36 w 30"/>
                <a:gd name="T51" fmla="*/ 65 h 87"/>
                <a:gd name="T52" fmla="*/ 42 w 30"/>
                <a:gd name="T53" fmla="*/ 67 h 87"/>
                <a:gd name="T54" fmla="*/ 44 w 30"/>
                <a:gd name="T55" fmla="*/ 69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 h="87">
                  <a:moveTo>
                    <a:pt x="30" y="83"/>
                  </a:moveTo>
                  <a:lnTo>
                    <a:pt x="30" y="85"/>
                  </a:lnTo>
                  <a:lnTo>
                    <a:pt x="28" y="85"/>
                  </a:lnTo>
                  <a:lnTo>
                    <a:pt x="26" y="87"/>
                  </a:lnTo>
                  <a:lnTo>
                    <a:pt x="4" y="87"/>
                  </a:lnTo>
                  <a:lnTo>
                    <a:pt x="2" y="85"/>
                  </a:lnTo>
                  <a:lnTo>
                    <a:pt x="0" y="85"/>
                  </a:lnTo>
                  <a:lnTo>
                    <a:pt x="0" y="83"/>
                  </a:lnTo>
                  <a:lnTo>
                    <a:pt x="2" y="81"/>
                  </a:lnTo>
                  <a:lnTo>
                    <a:pt x="8" y="79"/>
                  </a:lnTo>
                  <a:lnTo>
                    <a:pt x="10" y="79"/>
                  </a:lnTo>
                  <a:lnTo>
                    <a:pt x="10" y="77"/>
                  </a:lnTo>
                  <a:lnTo>
                    <a:pt x="10" y="12"/>
                  </a:lnTo>
                  <a:lnTo>
                    <a:pt x="10" y="10"/>
                  </a:lnTo>
                  <a:lnTo>
                    <a:pt x="2" y="10"/>
                  </a:lnTo>
                  <a:lnTo>
                    <a:pt x="0" y="10"/>
                  </a:lnTo>
                  <a:lnTo>
                    <a:pt x="0" y="8"/>
                  </a:lnTo>
                  <a:lnTo>
                    <a:pt x="0" y="6"/>
                  </a:lnTo>
                  <a:lnTo>
                    <a:pt x="2" y="6"/>
                  </a:lnTo>
                  <a:lnTo>
                    <a:pt x="14" y="0"/>
                  </a:lnTo>
                  <a:lnTo>
                    <a:pt x="18" y="0"/>
                  </a:lnTo>
                  <a:lnTo>
                    <a:pt x="20" y="0"/>
                  </a:lnTo>
                  <a:lnTo>
                    <a:pt x="20" y="2"/>
                  </a:lnTo>
                  <a:lnTo>
                    <a:pt x="20" y="77"/>
                  </a:lnTo>
                  <a:lnTo>
                    <a:pt x="20" y="79"/>
                  </a:lnTo>
                  <a:lnTo>
                    <a:pt x="22" y="79"/>
                  </a:lnTo>
                  <a:lnTo>
                    <a:pt x="28" y="81"/>
                  </a:lnTo>
                  <a:lnTo>
                    <a:pt x="3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2" name="Freeform 160"/>
            <p:cNvSpPr>
              <a:spLocks/>
            </p:cNvSpPr>
            <p:nvPr/>
          </p:nvSpPr>
          <p:spPr bwMode="auto">
            <a:xfrm>
              <a:off x="2176" y="4082"/>
              <a:ext cx="69" cy="63"/>
            </a:xfrm>
            <a:custGeom>
              <a:avLst/>
              <a:gdLst>
                <a:gd name="T0" fmla="*/ 82 w 68"/>
                <a:gd name="T1" fmla="*/ 59 h 63"/>
                <a:gd name="T2" fmla="*/ 80 w 68"/>
                <a:gd name="T3" fmla="*/ 61 h 63"/>
                <a:gd name="T4" fmla="*/ 78 w 68"/>
                <a:gd name="T5" fmla="*/ 63 h 63"/>
                <a:gd name="T6" fmla="*/ 62 w 68"/>
                <a:gd name="T7" fmla="*/ 63 h 63"/>
                <a:gd name="T8" fmla="*/ 62 w 68"/>
                <a:gd name="T9" fmla="*/ 55 h 63"/>
                <a:gd name="T10" fmla="*/ 58 w 68"/>
                <a:gd name="T11" fmla="*/ 59 h 63"/>
                <a:gd name="T12" fmla="*/ 56 w 68"/>
                <a:gd name="T13" fmla="*/ 61 h 63"/>
                <a:gd name="T14" fmla="*/ 50 w 68"/>
                <a:gd name="T15" fmla="*/ 63 h 63"/>
                <a:gd name="T16" fmla="*/ 30 w 68"/>
                <a:gd name="T17" fmla="*/ 63 h 63"/>
                <a:gd name="T18" fmla="*/ 22 w 68"/>
                <a:gd name="T19" fmla="*/ 61 h 63"/>
                <a:gd name="T20" fmla="*/ 16 w 68"/>
                <a:gd name="T21" fmla="*/ 57 h 63"/>
                <a:gd name="T22" fmla="*/ 12 w 68"/>
                <a:gd name="T23" fmla="*/ 51 h 63"/>
                <a:gd name="T24" fmla="*/ 12 w 68"/>
                <a:gd name="T25" fmla="*/ 47 h 63"/>
                <a:gd name="T26" fmla="*/ 10 w 68"/>
                <a:gd name="T27" fmla="*/ 45 h 63"/>
                <a:gd name="T28" fmla="*/ 10 w 68"/>
                <a:gd name="T29" fmla="*/ 10 h 63"/>
                <a:gd name="T30" fmla="*/ 4 w 68"/>
                <a:gd name="T31" fmla="*/ 10 h 63"/>
                <a:gd name="T32" fmla="*/ 2 w 68"/>
                <a:gd name="T33" fmla="*/ 10 h 63"/>
                <a:gd name="T34" fmla="*/ 0 w 68"/>
                <a:gd name="T35" fmla="*/ 8 h 63"/>
                <a:gd name="T36" fmla="*/ 2 w 68"/>
                <a:gd name="T37" fmla="*/ 6 h 63"/>
                <a:gd name="T38" fmla="*/ 4 w 68"/>
                <a:gd name="T39" fmla="*/ 6 h 63"/>
                <a:gd name="T40" fmla="*/ 14 w 68"/>
                <a:gd name="T41" fmla="*/ 0 h 63"/>
                <a:gd name="T42" fmla="*/ 18 w 68"/>
                <a:gd name="T43" fmla="*/ 0 h 63"/>
                <a:gd name="T44" fmla="*/ 20 w 68"/>
                <a:gd name="T45" fmla="*/ 0 h 63"/>
                <a:gd name="T46" fmla="*/ 20 w 68"/>
                <a:gd name="T47" fmla="*/ 2 h 63"/>
                <a:gd name="T48" fmla="*/ 20 w 68"/>
                <a:gd name="T49" fmla="*/ 45 h 63"/>
                <a:gd name="T50" fmla="*/ 22 w 68"/>
                <a:gd name="T51" fmla="*/ 49 h 63"/>
                <a:gd name="T52" fmla="*/ 24 w 68"/>
                <a:gd name="T53" fmla="*/ 53 h 63"/>
                <a:gd name="T54" fmla="*/ 28 w 68"/>
                <a:gd name="T55" fmla="*/ 55 h 63"/>
                <a:gd name="T56" fmla="*/ 32 w 68"/>
                <a:gd name="T57" fmla="*/ 55 h 63"/>
                <a:gd name="T58" fmla="*/ 52 w 68"/>
                <a:gd name="T59" fmla="*/ 55 h 63"/>
                <a:gd name="T60" fmla="*/ 56 w 68"/>
                <a:gd name="T61" fmla="*/ 53 h 63"/>
                <a:gd name="T62" fmla="*/ 58 w 68"/>
                <a:gd name="T63" fmla="*/ 51 h 63"/>
                <a:gd name="T64" fmla="*/ 60 w 68"/>
                <a:gd name="T65" fmla="*/ 49 h 63"/>
                <a:gd name="T66" fmla="*/ 60 w 68"/>
                <a:gd name="T67" fmla="*/ 47 h 63"/>
                <a:gd name="T68" fmla="*/ 62 w 68"/>
                <a:gd name="T69" fmla="*/ 45 h 63"/>
                <a:gd name="T70" fmla="*/ 62 w 68"/>
                <a:gd name="T71" fmla="*/ 40 h 63"/>
                <a:gd name="T72" fmla="*/ 62 w 68"/>
                <a:gd name="T73" fmla="*/ 10 h 63"/>
                <a:gd name="T74" fmla="*/ 54 w 68"/>
                <a:gd name="T75" fmla="*/ 10 h 63"/>
                <a:gd name="T76" fmla="*/ 52 w 68"/>
                <a:gd name="T77" fmla="*/ 10 h 63"/>
                <a:gd name="T78" fmla="*/ 52 w 68"/>
                <a:gd name="T79" fmla="*/ 8 h 63"/>
                <a:gd name="T80" fmla="*/ 52 w 68"/>
                <a:gd name="T81" fmla="*/ 6 h 63"/>
                <a:gd name="T82" fmla="*/ 54 w 68"/>
                <a:gd name="T83" fmla="*/ 6 h 63"/>
                <a:gd name="T84" fmla="*/ 66 w 68"/>
                <a:gd name="T85" fmla="*/ 0 h 63"/>
                <a:gd name="T86" fmla="*/ 70 w 68"/>
                <a:gd name="T87" fmla="*/ 0 h 63"/>
                <a:gd name="T88" fmla="*/ 72 w 68"/>
                <a:gd name="T89" fmla="*/ 0 h 63"/>
                <a:gd name="T90" fmla="*/ 72 w 68"/>
                <a:gd name="T91" fmla="*/ 2 h 63"/>
                <a:gd name="T92" fmla="*/ 72 w 68"/>
                <a:gd name="T93" fmla="*/ 53 h 63"/>
                <a:gd name="T94" fmla="*/ 72 w 68"/>
                <a:gd name="T95" fmla="*/ 55 h 63"/>
                <a:gd name="T96" fmla="*/ 74 w 68"/>
                <a:gd name="T97" fmla="*/ 55 h 63"/>
                <a:gd name="T98" fmla="*/ 78 w 68"/>
                <a:gd name="T99" fmla="*/ 57 h 63"/>
                <a:gd name="T100" fmla="*/ 80 w 68"/>
                <a:gd name="T101" fmla="*/ 57 h 63"/>
                <a:gd name="T102" fmla="*/ 82 w 68"/>
                <a:gd name="T103" fmla="*/ 59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 h="63">
                  <a:moveTo>
                    <a:pt x="68" y="59"/>
                  </a:moveTo>
                  <a:lnTo>
                    <a:pt x="66" y="61"/>
                  </a:lnTo>
                  <a:lnTo>
                    <a:pt x="64" y="63"/>
                  </a:lnTo>
                  <a:lnTo>
                    <a:pt x="48" y="63"/>
                  </a:lnTo>
                  <a:lnTo>
                    <a:pt x="48" y="55"/>
                  </a:lnTo>
                  <a:lnTo>
                    <a:pt x="44" y="59"/>
                  </a:lnTo>
                  <a:lnTo>
                    <a:pt x="42" y="61"/>
                  </a:lnTo>
                  <a:lnTo>
                    <a:pt x="36" y="63"/>
                  </a:lnTo>
                  <a:lnTo>
                    <a:pt x="30" y="63"/>
                  </a:lnTo>
                  <a:lnTo>
                    <a:pt x="22" y="61"/>
                  </a:lnTo>
                  <a:lnTo>
                    <a:pt x="16" y="57"/>
                  </a:lnTo>
                  <a:lnTo>
                    <a:pt x="12" y="51"/>
                  </a:lnTo>
                  <a:lnTo>
                    <a:pt x="12" y="47"/>
                  </a:lnTo>
                  <a:lnTo>
                    <a:pt x="10" y="45"/>
                  </a:lnTo>
                  <a:lnTo>
                    <a:pt x="10" y="10"/>
                  </a:lnTo>
                  <a:lnTo>
                    <a:pt x="4" y="10"/>
                  </a:lnTo>
                  <a:lnTo>
                    <a:pt x="2" y="10"/>
                  </a:lnTo>
                  <a:lnTo>
                    <a:pt x="0" y="8"/>
                  </a:lnTo>
                  <a:lnTo>
                    <a:pt x="2" y="6"/>
                  </a:lnTo>
                  <a:lnTo>
                    <a:pt x="4" y="6"/>
                  </a:lnTo>
                  <a:lnTo>
                    <a:pt x="14" y="0"/>
                  </a:lnTo>
                  <a:lnTo>
                    <a:pt x="18" y="0"/>
                  </a:lnTo>
                  <a:lnTo>
                    <a:pt x="20" y="0"/>
                  </a:lnTo>
                  <a:lnTo>
                    <a:pt x="20" y="2"/>
                  </a:lnTo>
                  <a:lnTo>
                    <a:pt x="20" y="45"/>
                  </a:lnTo>
                  <a:lnTo>
                    <a:pt x="22" y="49"/>
                  </a:lnTo>
                  <a:lnTo>
                    <a:pt x="24" y="53"/>
                  </a:lnTo>
                  <a:lnTo>
                    <a:pt x="28" y="55"/>
                  </a:lnTo>
                  <a:lnTo>
                    <a:pt x="32" y="55"/>
                  </a:lnTo>
                  <a:lnTo>
                    <a:pt x="38" y="55"/>
                  </a:lnTo>
                  <a:lnTo>
                    <a:pt x="42" y="53"/>
                  </a:lnTo>
                  <a:lnTo>
                    <a:pt x="44" y="51"/>
                  </a:lnTo>
                  <a:lnTo>
                    <a:pt x="46" y="49"/>
                  </a:lnTo>
                  <a:lnTo>
                    <a:pt x="46" y="47"/>
                  </a:lnTo>
                  <a:lnTo>
                    <a:pt x="48" y="45"/>
                  </a:lnTo>
                  <a:lnTo>
                    <a:pt x="48" y="40"/>
                  </a:lnTo>
                  <a:lnTo>
                    <a:pt x="48" y="10"/>
                  </a:lnTo>
                  <a:lnTo>
                    <a:pt x="40" y="10"/>
                  </a:lnTo>
                  <a:lnTo>
                    <a:pt x="38" y="10"/>
                  </a:lnTo>
                  <a:lnTo>
                    <a:pt x="38" y="8"/>
                  </a:lnTo>
                  <a:lnTo>
                    <a:pt x="38" y="6"/>
                  </a:lnTo>
                  <a:lnTo>
                    <a:pt x="40" y="6"/>
                  </a:lnTo>
                  <a:lnTo>
                    <a:pt x="52" y="0"/>
                  </a:lnTo>
                  <a:lnTo>
                    <a:pt x="56" y="0"/>
                  </a:lnTo>
                  <a:lnTo>
                    <a:pt x="58" y="0"/>
                  </a:lnTo>
                  <a:lnTo>
                    <a:pt x="58" y="2"/>
                  </a:lnTo>
                  <a:lnTo>
                    <a:pt x="58" y="53"/>
                  </a:lnTo>
                  <a:lnTo>
                    <a:pt x="58" y="55"/>
                  </a:lnTo>
                  <a:lnTo>
                    <a:pt x="60" y="55"/>
                  </a:lnTo>
                  <a:lnTo>
                    <a:pt x="64" y="57"/>
                  </a:lnTo>
                  <a:lnTo>
                    <a:pt x="66" y="57"/>
                  </a:lnTo>
                  <a:lnTo>
                    <a:pt x="68"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3" name="Freeform 161"/>
            <p:cNvSpPr>
              <a:spLocks/>
            </p:cNvSpPr>
            <p:nvPr/>
          </p:nvSpPr>
          <p:spPr bwMode="auto">
            <a:xfrm>
              <a:off x="2045" y="4081"/>
              <a:ext cx="69" cy="64"/>
            </a:xfrm>
            <a:custGeom>
              <a:avLst/>
              <a:gdLst>
                <a:gd name="T0" fmla="*/ 82 w 68"/>
                <a:gd name="T1" fmla="*/ 49 h 65"/>
                <a:gd name="T2" fmla="*/ 78 w 68"/>
                <a:gd name="T3" fmla="*/ 51 h 65"/>
                <a:gd name="T4" fmla="*/ 54 w 68"/>
                <a:gd name="T5" fmla="*/ 49 h 65"/>
                <a:gd name="T6" fmla="*/ 52 w 68"/>
                <a:gd name="T7" fmla="*/ 47 h 65"/>
                <a:gd name="T8" fmla="*/ 60 w 68"/>
                <a:gd name="T9" fmla="*/ 43 h 65"/>
                <a:gd name="T10" fmla="*/ 62 w 68"/>
                <a:gd name="T11" fmla="*/ 41 h 65"/>
                <a:gd name="T12" fmla="*/ 60 w 68"/>
                <a:gd name="T13" fmla="*/ 14 h 65"/>
                <a:gd name="T14" fmla="*/ 54 w 68"/>
                <a:gd name="T15" fmla="*/ 10 h 65"/>
                <a:gd name="T16" fmla="*/ 32 w 68"/>
                <a:gd name="T17" fmla="*/ 10 h 65"/>
                <a:gd name="T18" fmla="*/ 22 w 68"/>
                <a:gd name="T19" fmla="*/ 18 h 65"/>
                <a:gd name="T20" fmla="*/ 20 w 68"/>
                <a:gd name="T21" fmla="*/ 26 h 65"/>
                <a:gd name="T22" fmla="*/ 20 w 68"/>
                <a:gd name="T23" fmla="*/ 43 h 65"/>
                <a:gd name="T24" fmla="*/ 28 w 68"/>
                <a:gd name="T25" fmla="*/ 45 h 65"/>
                <a:gd name="T26" fmla="*/ 30 w 68"/>
                <a:gd name="T27" fmla="*/ 49 h 65"/>
                <a:gd name="T28" fmla="*/ 4 w 68"/>
                <a:gd name="T29" fmla="*/ 51 h 65"/>
                <a:gd name="T30" fmla="*/ 0 w 68"/>
                <a:gd name="T31" fmla="*/ 49 h 65"/>
                <a:gd name="T32" fmla="*/ 2 w 68"/>
                <a:gd name="T33" fmla="*/ 45 h 65"/>
                <a:gd name="T34" fmla="*/ 10 w 68"/>
                <a:gd name="T35" fmla="*/ 41 h 65"/>
                <a:gd name="T36" fmla="*/ 10 w 68"/>
                <a:gd name="T37" fmla="*/ 10 h 65"/>
                <a:gd name="T38" fmla="*/ 2 w 68"/>
                <a:gd name="T39" fmla="*/ 10 h 65"/>
                <a:gd name="T40" fmla="*/ 2 w 68"/>
                <a:gd name="T41" fmla="*/ 8 h 65"/>
                <a:gd name="T42" fmla="*/ 4 w 68"/>
                <a:gd name="T43" fmla="*/ 6 h 65"/>
                <a:gd name="T44" fmla="*/ 18 w 68"/>
                <a:gd name="T45" fmla="*/ 0 h 65"/>
                <a:gd name="T46" fmla="*/ 20 w 68"/>
                <a:gd name="T47" fmla="*/ 2 h 65"/>
                <a:gd name="T48" fmla="*/ 22 w 68"/>
                <a:gd name="T49" fmla="*/ 8 h 65"/>
                <a:gd name="T50" fmla="*/ 32 w 68"/>
                <a:gd name="T51" fmla="*/ 2 h 65"/>
                <a:gd name="T52" fmla="*/ 58 w 68"/>
                <a:gd name="T53" fmla="*/ 2 h 65"/>
                <a:gd name="T54" fmla="*/ 66 w 68"/>
                <a:gd name="T55" fmla="*/ 6 h 65"/>
                <a:gd name="T56" fmla="*/ 70 w 68"/>
                <a:gd name="T57" fmla="*/ 10 h 65"/>
                <a:gd name="T58" fmla="*/ 72 w 68"/>
                <a:gd name="T59" fmla="*/ 18 h 65"/>
                <a:gd name="T60" fmla="*/ 72 w 68"/>
                <a:gd name="T61" fmla="*/ 43 h 65"/>
                <a:gd name="T62" fmla="*/ 80 w 68"/>
                <a:gd name="T63" fmla="*/ 45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5">
                  <a:moveTo>
                    <a:pt x="68" y="61"/>
                  </a:moveTo>
                  <a:lnTo>
                    <a:pt x="68" y="63"/>
                  </a:lnTo>
                  <a:lnTo>
                    <a:pt x="66" y="63"/>
                  </a:lnTo>
                  <a:lnTo>
                    <a:pt x="64" y="65"/>
                  </a:lnTo>
                  <a:lnTo>
                    <a:pt x="42" y="65"/>
                  </a:lnTo>
                  <a:lnTo>
                    <a:pt x="40" y="63"/>
                  </a:lnTo>
                  <a:lnTo>
                    <a:pt x="38" y="63"/>
                  </a:lnTo>
                  <a:lnTo>
                    <a:pt x="38" y="61"/>
                  </a:lnTo>
                  <a:lnTo>
                    <a:pt x="40" y="59"/>
                  </a:lnTo>
                  <a:lnTo>
                    <a:pt x="46" y="57"/>
                  </a:lnTo>
                  <a:lnTo>
                    <a:pt x="48" y="57"/>
                  </a:lnTo>
                  <a:lnTo>
                    <a:pt x="48" y="55"/>
                  </a:lnTo>
                  <a:lnTo>
                    <a:pt x="48" y="20"/>
                  </a:lnTo>
                  <a:lnTo>
                    <a:pt x="46" y="14"/>
                  </a:lnTo>
                  <a:lnTo>
                    <a:pt x="44" y="12"/>
                  </a:lnTo>
                  <a:lnTo>
                    <a:pt x="40" y="10"/>
                  </a:lnTo>
                  <a:lnTo>
                    <a:pt x="36" y="10"/>
                  </a:lnTo>
                  <a:lnTo>
                    <a:pt x="32" y="10"/>
                  </a:lnTo>
                  <a:lnTo>
                    <a:pt x="26" y="12"/>
                  </a:lnTo>
                  <a:lnTo>
                    <a:pt x="22" y="18"/>
                  </a:lnTo>
                  <a:lnTo>
                    <a:pt x="20" y="22"/>
                  </a:lnTo>
                  <a:lnTo>
                    <a:pt x="20" y="26"/>
                  </a:lnTo>
                  <a:lnTo>
                    <a:pt x="20" y="55"/>
                  </a:lnTo>
                  <a:lnTo>
                    <a:pt x="20" y="57"/>
                  </a:lnTo>
                  <a:lnTo>
                    <a:pt x="22" y="57"/>
                  </a:lnTo>
                  <a:lnTo>
                    <a:pt x="28" y="59"/>
                  </a:lnTo>
                  <a:lnTo>
                    <a:pt x="30" y="61"/>
                  </a:lnTo>
                  <a:lnTo>
                    <a:pt x="30" y="63"/>
                  </a:lnTo>
                  <a:lnTo>
                    <a:pt x="26" y="65"/>
                  </a:lnTo>
                  <a:lnTo>
                    <a:pt x="4" y="65"/>
                  </a:lnTo>
                  <a:lnTo>
                    <a:pt x="2" y="63"/>
                  </a:lnTo>
                  <a:lnTo>
                    <a:pt x="0" y="63"/>
                  </a:lnTo>
                  <a:lnTo>
                    <a:pt x="0" y="61"/>
                  </a:lnTo>
                  <a:lnTo>
                    <a:pt x="2" y="59"/>
                  </a:lnTo>
                  <a:lnTo>
                    <a:pt x="10" y="57"/>
                  </a:lnTo>
                  <a:lnTo>
                    <a:pt x="10" y="55"/>
                  </a:lnTo>
                  <a:lnTo>
                    <a:pt x="10" y="12"/>
                  </a:lnTo>
                  <a:lnTo>
                    <a:pt x="10" y="10"/>
                  </a:lnTo>
                  <a:lnTo>
                    <a:pt x="4" y="10"/>
                  </a:lnTo>
                  <a:lnTo>
                    <a:pt x="2" y="10"/>
                  </a:lnTo>
                  <a:lnTo>
                    <a:pt x="0" y="8"/>
                  </a:lnTo>
                  <a:lnTo>
                    <a:pt x="2" y="8"/>
                  </a:lnTo>
                  <a:lnTo>
                    <a:pt x="2" y="6"/>
                  </a:lnTo>
                  <a:lnTo>
                    <a:pt x="4" y="6"/>
                  </a:lnTo>
                  <a:lnTo>
                    <a:pt x="16" y="0"/>
                  </a:lnTo>
                  <a:lnTo>
                    <a:pt x="18" y="0"/>
                  </a:lnTo>
                  <a:lnTo>
                    <a:pt x="20" y="0"/>
                  </a:lnTo>
                  <a:lnTo>
                    <a:pt x="20" y="2"/>
                  </a:lnTo>
                  <a:lnTo>
                    <a:pt x="20" y="10"/>
                  </a:lnTo>
                  <a:lnTo>
                    <a:pt x="22" y="8"/>
                  </a:lnTo>
                  <a:lnTo>
                    <a:pt x="26" y="4"/>
                  </a:lnTo>
                  <a:lnTo>
                    <a:pt x="32" y="2"/>
                  </a:lnTo>
                  <a:lnTo>
                    <a:pt x="38" y="2"/>
                  </a:lnTo>
                  <a:lnTo>
                    <a:pt x="44" y="2"/>
                  </a:lnTo>
                  <a:lnTo>
                    <a:pt x="48" y="4"/>
                  </a:lnTo>
                  <a:lnTo>
                    <a:pt x="52" y="6"/>
                  </a:lnTo>
                  <a:lnTo>
                    <a:pt x="54" y="8"/>
                  </a:lnTo>
                  <a:lnTo>
                    <a:pt x="56" y="10"/>
                  </a:lnTo>
                  <a:lnTo>
                    <a:pt x="58" y="14"/>
                  </a:lnTo>
                  <a:lnTo>
                    <a:pt x="58" y="18"/>
                  </a:lnTo>
                  <a:lnTo>
                    <a:pt x="58" y="55"/>
                  </a:lnTo>
                  <a:lnTo>
                    <a:pt x="58" y="57"/>
                  </a:lnTo>
                  <a:lnTo>
                    <a:pt x="60" y="57"/>
                  </a:lnTo>
                  <a:lnTo>
                    <a:pt x="66" y="59"/>
                  </a:lnTo>
                  <a:lnTo>
                    <a:pt x="68"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 name="Freeform 162"/>
            <p:cNvSpPr>
              <a:spLocks/>
            </p:cNvSpPr>
            <p:nvPr/>
          </p:nvSpPr>
          <p:spPr bwMode="auto">
            <a:xfrm>
              <a:off x="1893" y="4058"/>
              <a:ext cx="71" cy="88"/>
            </a:xfrm>
            <a:custGeom>
              <a:avLst/>
              <a:gdLst>
                <a:gd name="T0" fmla="*/ 58 w 72"/>
                <a:gd name="T1" fmla="*/ 26 h 89"/>
                <a:gd name="T2" fmla="*/ 52 w 72"/>
                <a:gd name="T3" fmla="*/ 26 h 89"/>
                <a:gd name="T4" fmla="*/ 46 w 72"/>
                <a:gd name="T5" fmla="*/ 12 h 89"/>
                <a:gd name="T6" fmla="*/ 42 w 72"/>
                <a:gd name="T7" fmla="*/ 8 h 89"/>
                <a:gd name="T8" fmla="*/ 36 w 72"/>
                <a:gd name="T9" fmla="*/ 6 h 89"/>
                <a:gd name="T10" fmla="*/ 32 w 72"/>
                <a:gd name="T11" fmla="*/ 10 h 89"/>
                <a:gd name="T12" fmla="*/ 22 w 72"/>
                <a:gd name="T13" fmla="*/ 16 h 89"/>
                <a:gd name="T14" fmla="*/ 16 w 72"/>
                <a:gd name="T15" fmla="*/ 28 h 89"/>
                <a:gd name="T16" fmla="*/ 12 w 72"/>
                <a:gd name="T17" fmla="*/ 44 h 89"/>
                <a:gd name="T18" fmla="*/ 16 w 72"/>
                <a:gd name="T19" fmla="*/ 46 h 89"/>
                <a:gd name="T20" fmla="*/ 20 w 72"/>
                <a:gd name="T21" fmla="*/ 59 h 89"/>
                <a:gd name="T22" fmla="*/ 26 w 72"/>
                <a:gd name="T23" fmla="*/ 63 h 89"/>
                <a:gd name="T24" fmla="*/ 30 w 72"/>
                <a:gd name="T25" fmla="*/ 67 h 89"/>
                <a:gd name="T26" fmla="*/ 36 w 72"/>
                <a:gd name="T27" fmla="*/ 69 h 89"/>
                <a:gd name="T28" fmla="*/ 36 w 72"/>
                <a:gd name="T29" fmla="*/ 69 h 89"/>
                <a:gd name="T30" fmla="*/ 44 w 72"/>
                <a:gd name="T31" fmla="*/ 65 h 89"/>
                <a:gd name="T32" fmla="*/ 50 w 72"/>
                <a:gd name="T33" fmla="*/ 52 h 89"/>
                <a:gd name="T34" fmla="*/ 54 w 72"/>
                <a:gd name="T35" fmla="*/ 48 h 89"/>
                <a:gd name="T36" fmla="*/ 58 w 72"/>
                <a:gd name="T37" fmla="*/ 50 h 89"/>
                <a:gd name="T38" fmla="*/ 58 w 72"/>
                <a:gd name="T39" fmla="*/ 67 h 89"/>
                <a:gd name="T40" fmla="*/ 50 w 72"/>
                <a:gd name="T41" fmla="*/ 71 h 89"/>
                <a:gd name="T42" fmla="*/ 36 w 72"/>
                <a:gd name="T43" fmla="*/ 75 h 89"/>
                <a:gd name="T44" fmla="*/ 34 w 72"/>
                <a:gd name="T45" fmla="*/ 75 h 89"/>
                <a:gd name="T46" fmla="*/ 18 w 72"/>
                <a:gd name="T47" fmla="*/ 69 h 89"/>
                <a:gd name="T48" fmla="*/ 6 w 72"/>
                <a:gd name="T49" fmla="*/ 57 h 89"/>
                <a:gd name="T50" fmla="*/ 0 w 72"/>
                <a:gd name="T51" fmla="*/ 44 h 89"/>
                <a:gd name="T52" fmla="*/ 2 w 72"/>
                <a:gd name="T53" fmla="*/ 34 h 89"/>
                <a:gd name="T54" fmla="*/ 4 w 72"/>
                <a:gd name="T55" fmla="*/ 26 h 89"/>
                <a:gd name="T56" fmla="*/ 12 w 72"/>
                <a:gd name="T57" fmla="*/ 16 h 89"/>
                <a:gd name="T58" fmla="*/ 22 w 72"/>
                <a:gd name="T59" fmla="*/ 8 h 89"/>
                <a:gd name="T60" fmla="*/ 36 w 72"/>
                <a:gd name="T61" fmla="*/ 2 h 89"/>
                <a:gd name="T62" fmla="*/ 38 w 72"/>
                <a:gd name="T63" fmla="*/ 0 h 89"/>
                <a:gd name="T64" fmla="*/ 52 w 72"/>
                <a:gd name="T65" fmla="*/ 4 h 89"/>
                <a:gd name="T66" fmla="*/ 58 w 72"/>
                <a:gd name="T67" fmla="*/ 22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 h="89">
                  <a:moveTo>
                    <a:pt x="72" y="22"/>
                  </a:moveTo>
                  <a:lnTo>
                    <a:pt x="72" y="26"/>
                  </a:lnTo>
                  <a:lnTo>
                    <a:pt x="70" y="26"/>
                  </a:lnTo>
                  <a:lnTo>
                    <a:pt x="66" y="26"/>
                  </a:lnTo>
                  <a:lnTo>
                    <a:pt x="66" y="22"/>
                  </a:lnTo>
                  <a:lnTo>
                    <a:pt x="60" y="12"/>
                  </a:lnTo>
                  <a:lnTo>
                    <a:pt x="60" y="10"/>
                  </a:lnTo>
                  <a:lnTo>
                    <a:pt x="56" y="8"/>
                  </a:lnTo>
                  <a:lnTo>
                    <a:pt x="50" y="8"/>
                  </a:lnTo>
                  <a:lnTo>
                    <a:pt x="44" y="6"/>
                  </a:lnTo>
                  <a:lnTo>
                    <a:pt x="38" y="8"/>
                  </a:lnTo>
                  <a:lnTo>
                    <a:pt x="32" y="10"/>
                  </a:lnTo>
                  <a:lnTo>
                    <a:pt x="28" y="12"/>
                  </a:lnTo>
                  <a:lnTo>
                    <a:pt x="22" y="16"/>
                  </a:lnTo>
                  <a:lnTo>
                    <a:pt x="18" y="22"/>
                  </a:lnTo>
                  <a:lnTo>
                    <a:pt x="16" y="28"/>
                  </a:lnTo>
                  <a:lnTo>
                    <a:pt x="14" y="36"/>
                  </a:lnTo>
                  <a:lnTo>
                    <a:pt x="12" y="44"/>
                  </a:lnTo>
                  <a:lnTo>
                    <a:pt x="14" y="56"/>
                  </a:lnTo>
                  <a:lnTo>
                    <a:pt x="16" y="60"/>
                  </a:lnTo>
                  <a:lnTo>
                    <a:pt x="16" y="64"/>
                  </a:lnTo>
                  <a:lnTo>
                    <a:pt x="20" y="73"/>
                  </a:lnTo>
                  <a:lnTo>
                    <a:pt x="24" y="75"/>
                  </a:lnTo>
                  <a:lnTo>
                    <a:pt x="26" y="77"/>
                  </a:lnTo>
                  <a:lnTo>
                    <a:pt x="28" y="79"/>
                  </a:lnTo>
                  <a:lnTo>
                    <a:pt x="30" y="81"/>
                  </a:lnTo>
                  <a:lnTo>
                    <a:pt x="36" y="83"/>
                  </a:lnTo>
                  <a:lnTo>
                    <a:pt x="40" y="83"/>
                  </a:lnTo>
                  <a:lnTo>
                    <a:pt x="44" y="83"/>
                  </a:lnTo>
                  <a:lnTo>
                    <a:pt x="50" y="83"/>
                  </a:lnTo>
                  <a:lnTo>
                    <a:pt x="54" y="81"/>
                  </a:lnTo>
                  <a:lnTo>
                    <a:pt x="58" y="79"/>
                  </a:lnTo>
                  <a:lnTo>
                    <a:pt x="60" y="77"/>
                  </a:lnTo>
                  <a:lnTo>
                    <a:pt x="64" y="66"/>
                  </a:lnTo>
                  <a:lnTo>
                    <a:pt x="66" y="64"/>
                  </a:lnTo>
                  <a:lnTo>
                    <a:pt x="68" y="62"/>
                  </a:lnTo>
                  <a:lnTo>
                    <a:pt x="72" y="62"/>
                  </a:lnTo>
                  <a:lnTo>
                    <a:pt x="72" y="64"/>
                  </a:lnTo>
                  <a:lnTo>
                    <a:pt x="72" y="66"/>
                  </a:lnTo>
                  <a:lnTo>
                    <a:pt x="72" y="81"/>
                  </a:lnTo>
                  <a:lnTo>
                    <a:pt x="68" y="83"/>
                  </a:lnTo>
                  <a:lnTo>
                    <a:pt x="64" y="85"/>
                  </a:lnTo>
                  <a:lnTo>
                    <a:pt x="56" y="87"/>
                  </a:lnTo>
                  <a:lnTo>
                    <a:pt x="50" y="89"/>
                  </a:lnTo>
                  <a:lnTo>
                    <a:pt x="44" y="89"/>
                  </a:lnTo>
                  <a:lnTo>
                    <a:pt x="34" y="89"/>
                  </a:lnTo>
                  <a:lnTo>
                    <a:pt x="26" y="87"/>
                  </a:lnTo>
                  <a:lnTo>
                    <a:pt x="18" y="83"/>
                  </a:lnTo>
                  <a:lnTo>
                    <a:pt x="12" y="77"/>
                  </a:lnTo>
                  <a:lnTo>
                    <a:pt x="6" y="71"/>
                  </a:lnTo>
                  <a:lnTo>
                    <a:pt x="4" y="62"/>
                  </a:lnTo>
                  <a:lnTo>
                    <a:pt x="0" y="54"/>
                  </a:lnTo>
                  <a:lnTo>
                    <a:pt x="0" y="44"/>
                  </a:lnTo>
                  <a:lnTo>
                    <a:pt x="2" y="34"/>
                  </a:lnTo>
                  <a:lnTo>
                    <a:pt x="2" y="30"/>
                  </a:lnTo>
                  <a:lnTo>
                    <a:pt x="4" y="26"/>
                  </a:lnTo>
                  <a:lnTo>
                    <a:pt x="8" y="18"/>
                  </a:lnTo>
                  <a:lnTo>
                    <a:pt x="12" y="16"/>
                  </a:lnTo>
                  <a:lnTo>
                    <a:pt x="14" y="12"/>
                  </a:lnTo>
                  <a:lnTo>
                    <a:pt x="22" y="8"/>
                  </a:lnTo>
                  <a:lnTo>
                    <a:pt x="28" y="4"/>
                  </a:lnTo>
                  <a:lnTo>
                    <a:pt x="36" y="2"/>
                  </a:lnTo>
                  <a:lnTo>
                    <a:pt x="44" y="0"/>
                  </a:lnTo>
                  <a:lnTo>
                    <a:pt x="52" y="0"/>
                  </a:lnTo>
                  <a:lnTo>
                    <a:pt x="60" y="2"/>
                  </a:lnTo>
                  <a:lnTo>
                    <a:pt x="66" y="4"/>
                  </a:lnTo>
                  <a:lnTo>
                    <a:pt x="72" y="8"/>
                  </a:lnTo>
                  <a:lnTo>
                    <a:pt x="7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 name="Freeform 163"/>
            <p:cNvSpPr>
              <a:spLocks/>
            </p:cNvSpPr>
            <p:nvPr/>
          </p:nvSpPr>
          <p:spPr bwMode="auto">
            <a:xfrm>
              <a:off x="1786" y="4082"/>
              <a:ext cx="64" cy="88"/>
            </a:xfrm>
            <a:custGeom>
              <a:avLst/>
              <a:gdLst>
                <a:gd name="T0" fmla="*/ 51 w 65"/>
                <a:gd name="T1" fmla="*/ 2 h 87"/>
                <a:gd name="T2" fmla="*/ 51 w 65"/>
                <a:gd name="T3" fmla="*/ 4 h 87"/>
                <a:gd name="T4" fmla="*/ 49 w 65"/>
                <a:gd name="T5" fmla="*/ 6 h 87"/>
                <a:gd name="T6" fmla="*/ 45 w 65"/>
                <a:gd name="T7" fmla="*/ 6 h 87"/>
                <a:gd name="T8" fmla="*/ 43 w 65"/>
                <a:gd name="T9" fmla="*/ 8 h 87"/>
                <a:gd name="T10" fmla="*/ 41 w 65"/>
                <a:gd name="T11" fmla="*/ 10 h 87"/>
                <a:gd name="T12" fmla="*/ 26 w 65"/>
                <a:gd name="T13" fmla="*/ 101 h 87"/>
                <a:gd name="T14" fmla="*/ 14 w 65"/>
                <a:gd name="T15" fmla="*/ 101 h 87"/>
                <a:gd name="T16" fmla="*/ 12 w 65"/>
                <a:gd name="T17" fmla="*/ 99 h 87"/>
                <a:gd name="T18" fmla="*/ 10 w 65"/>
                <a:gd name="T19" fmla="*/ 99 h 87"/>
                <a:gd name="T20" fmla="*/ 10 w 65"/>
                <a:gd name="T21" fmla="*/ 97 h 87"/>
                <a:gd name="T22" fmla="*/ 12 w 65"/>
                <a:gd name="T23" fmla="*/ 95 h 87"/>
                <a:gd name="T24" fmla="*/ 14 w 65"/>
                <a:gd name="T25" fmla="*/ 95 h 87"/>
                <a:gd name="T26" fmla="*/ 18 w 65"/>
                <a:gd name="T27" fmla="*/ 93 h 87"/>
                <a:gd name="T28" fmla="*/ 20 w 65"/>
                <a:gd name="T29" fmla="*/ 93 h 87"/>
                <a:gd name="T30" fmla="*/ 20 w 65"/>
                <a:gd name="T31" fmla="*/ 91 h 87"/>
                <a:gd name="T32" fmla="*/ 28 w 65"/>
                <a:gd name="T33" fmla="*/ 73 h 87"/>
                <a:gd name="T34" fmla="*/ 10 w 65"/>
                <a:gd name="T35" fmla="*/ 10 h 87"/>
                <a:gd name="T36" fmla="*/ 8 w 65"/>
                <a:gd name="T37" fmla="*/ 8 h 87"/>
                <a:gd name="T38" fmla="*/ 8 w 65"/>
                <a:gd name="T39" fmla="*/ 6 h 87"/>
                <a:gd name="T40" fmla="*/ 2 w 65"/>
                <a:gd name="T41" fmla="*/ 6 h 87"/>
                <a:gd name="T42" fmla="*/ 0 w 65"/>
                <a:gd name="T43" fmla="*/ 4 h 87"/>
                <a:gd name="T44" fmla="*/ 0 w 65"/>
                <a:gd name="T45" fmla="*/ 2 h 87"/>
                <a:gd name="T46" fmla="*/ 0 w 65"/>
                <a:gd name="T47" fmla="*/ 0 h 87"/>
                <a:gd name="T48" fmla="*/ 2 w 65"/>
                <a:gd name="T49" fmla="*/ 0 h 87"/>
                <a:gd name="T50" fmla="*/ 24 w 65"/>
                <a:gd name="T51" fmla="*/ 0 h 87"/>
                <a:gd name="T52" fmla="*/ 26 w 65"/>
                <a:gd name="T53" fmla="*/ 0 h 87"/>
                <a:gd name="T54" fmla="*/ 28 w 65"/>
                <a:gd name="T55" fmla="*/ 2 h 87"/>
                <a:gd name="T56" fmla="*/ 26 w 65"/>
                <a:gd name="T57" fmla="*/ 4 h 87"/>
                <a:gd name="T58" fmla="*/ 24 w 65"/>
                <a:gd name="T59" fmla="*/ 6 h 87"/>
                <a:gd name="T60" fmla="*/ 20 w 65"/>
                <a:gd name="T61" fmla="*/ 6 h 87"/>
                <a:gd name="T62" fmla="*/ 20 w 65"/>
                <a:gd name="T63" fmla="*/ 8 h 87"/>
                <a:gd name="T64" fmla="*/ 20 w 65"/>
                <a:gd name="T65" fmla="*/ 10 h 87"/>
                <a:gd name="T66" fmla="*/ 32 w 65"/>
                <a:gd name="T67" fmla="*/ 43 h 87"/>
                <a:gd name="T68" fmla="*/ 32 w 65"/>
                <a:gd name="T69" fmla="*/ 63 h 87"/>
                <a:gd name="T70" fmla="*/ 32 w 65"/>
                <a:gd name="T71" fmla="*/ 59 h 87"/>
                <a:gd name="T72" fmla="*/ 32 w 65"/>
                <a:gd name="T73" fmla="*/ 43 h 87"/>
                <a:gd name="T74" fmla="*/ 32 w 65"/>
                <a:gd name="T75" fmla="*/ 12 h 87"/>
                <a:gd name="T76" fmla="*/ 33 w 65"/>
                <a:gd name="T77" fmla="*/ 8 h 87"/>
                <a:gd name="T78" fmla="*/ 32 w 65"/>
                <a:gd name="T79" fmla="*/ 6 h 87"/>
                <a:gd name="T80" fmla="*/ 32 w 65"/>
                <a:gd name="T81" fmla="*/ 4 h 87"/>
                <a:gd name="T82" fmla="*/ 32 w 65"/>
                <a:gd name="T83" fmla="*/ 2 h 87"/>
                <a:gd name="T84" fmla="*/ 32 w 65"/>
                <a:gd name="T85" fmla="*/ 0 h 87"/>
                <a:gd name="T86" fmla="*/ 32 w 65"/>
                <a:gd name="T87" fmla="*/ 0 h 87"/>
                <a:gd name="T88" fmla="*/ 49 w 65"/>
                <a:gd name="T89" fmla="*/ 0 h 87"/>
                <a:gd name="T90" fmla="*/ 51 w 65"/>
                <a:gd name="T91" fmla="*/ 0 h 87"/>
                <a:gd name="T92" fmla="*/ 51 w 65"/>
                <a:gd name="T93" fmla="*/ 2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87">
                  <a:moveTo>
                    <a:pt x="65" y="2"/>
                  </a:moveTo>
                  <a:lnTo>
                    <a:pt x="65" y="4"/>
                  </a:lnTo>
                  <a:lnTo>
                    <a:pt x="63" y="6"/>
                  </a:lnTo>
                  <a:lnTo>
                    <a:pt x="59" y="6"/>
                  </a:lnTo>
                  <a:lnTo>
                    <a:pt x="57" y="8"/>
                  </a:lnTo>
                  <a:lnTo>
                    <a:pt x="55" y="10"/>
                  </a:lnTo>
                  <a:lnTo>
                    <a:pt x="26" y="87"/>
                  </a:lnTo>
                  <a:lnTo>
                    <a:pt x="14" y="87"/>
                  </a:lnTo>
                  <a:lnTo>
                    <a:pt x="12" y="85"/>
                  </a:lnTo>
                  <a:lnTo>
                    <a:pt x="10" y="85"/>
                  </a:lnTo>
                  <a:lnTo>
                    <a:pt x="10" y="83"/>
                  </a:lnTo>
                  <a:lnTo>
                    <a:pt x="12" y="81"/>
                  </a:lnTo>
                  <a:lnTo>
                    <a:pt x="14" y="81"/>
                  </a:lnTo>
                  <a:lnTo>
                    <a:pt x="18" y="79"/>
                  </a:lnTo>
                  <a:lnTo>
                    <a:pt x="20" y="79"/>
                  </a:lnTo>
                  <a:lnTo>
                    <a:pt x="20" y="77"/>
                  </a:lnTo>
                  <a:lnTo>
                    <a:pt x="28" y="59"/>
                  </a:lnTo>
                  <a:lnTo>
                    <a:pt x="10" y="10"/>
                  </a:lnTo>
                  <a:lnTo>
                    <a:pt x="8" y="8"/>
                  </a:lnTo>
                  <a:lnTo>
                    <a:pt x="8" y="6"/>
                  </a:lnTo>
                  <a:lnTo>
                    <a:pt x="2" y="6"/>
                  </a:lnTo>
                  <a:lnTo>
                    <a:pt x="0" y="4"/>
                  </a:lnTo>
                  <a:lnTo>
                    <a:pt x="0" y="2"/>
                  </a:lnTo>
                  <a:lnTo>
                    <a:pt x="0" y="0"/>
                  </a:lnTo>
                  <a:lnTo>
                    <a:pt x="2" y="0"/>
                  </a:lnTo>
                  <a:lnTo>
                    <a:pt x="24" y="0"/>
                  </a:lnTo>
                  <a:lnTo>
                    <a:pt x="26" y="0"/>
                  </a:lnTo>
                  <a:lnTo>
                    <a:pt x="28" y="2"/>
                  </a:lnTo>
                  <a:lnTo>
                    <a:pt x="26" y="4"/>
                  </a:lnTo>
                  <a:lnTo>
                    <a:pt x="24" y="6"/>
                  </a:lnTo>
                  <a:lnTo>
                    <a:pt x="20" y="6"/>
                  </a:lnTo>
                  <a:lnTo>
                    <a:pt x="20" y="8"/>
                  </a:lnTo>
                  <a:lnTo>
                    <a:pt x="20" y="10"/>
                  </a:lnTo>
                  <a:lnTo>
                    <a:pt x="32" y="43"/>
                  </a:lnTo>
                  <a:lnTo>
                    <a:pt x="32" y="49"/>
                  </a:lnTo>
                  <a:lnTo>
                    <a:pt x="34" y="45"/>
                  </a:lnTo>
                  <a:lnTo>
                    <a:pt x="34" y="43"/>
                  </a:lnTo>
                  <a:lnTo>
                    <a:pt x="45" y="12"/>
                  </a:lnTo>
                  <a:lnTo>
                    <a:pt x="47" y="8"/>
                  </a:lnTo>
                  <a:lnTo>
                    <a:pt x="38" y="6"/>
                  </a:lnTo>
                  <a:lnTo>
                    <a:pt x="36" y="4"/>
                  </a:lnTo>
                  <a:lnTo>
                    <a:pt x="36" y="2"/>
                  </a:lnTo>
                  <a:lnTo>
                    <a:pt x="36" y="0"/>
                  </a:lnTo>
                  <a:lnTo>
                    <a:pt x="40" y="0"/>
                  </a:lnTo>
                  <a:lnTo>
                    <a:pt x="63" y="0"/>
                  </a:lnTo>
                  <a:lnTo>
                    <a:pt x="65" y="0"/>
                  </a:lnTo>
                  <a:lnTo>
                    <a:pt x="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 name="Freeform 164"/>
            <p:cNvSpPr>
              <a:spLocks/>
            </p:cNvSpPr>
            <p:nvPr/>
          </p:nvSpPr>
          <p:spPr bwMode="auto">
            <a:xfrm>
              <a:off x="1611" y="4069"/>
              <a:ext cx="40" cy="76"/>
            </a:xfrm>
            <a:custGeom>
              <a:avLst/>
              <a:gdLst>
                <a:gd name="T0" fmla="*/ 40 w 40"/>
                <a:gd name="T1" fmla="*/ 55 h 77"/>
                <a:gd name="T2" fmla="*/ 38 w 40"/>
                <a:gd name="T3" fmla="*/ 57 h 77"/>
                <a:gd name="T4" fmla="*/ 38 w 40"/>
                <a:gd name="T5" fmla="*/ 59 h 77"/>
                <a:gd name="T6" fmla="*/ 34 w 40"/>
                <a:gd name="T7" fmla="*/ 61 h 77"/>
                <a:gd name="T8" fmla="*/ 30 w 40"/>
                <a:gd name="T9" fmla="*/ 63 h 77"/>
                <a:gd name="T10" fmla="*/ 24 w 40"/>
                <a:gd name="T11" fmla="*/ 63 h 77"/>
                <a:gd name="T12" fmla="*/ 18 w 40"/>
                <a:gd name="T13" fmla="*/ 63 h 77"/>
                <a:gd name="T14" fmla="*/ 14 w 40"/>
                <a:gd name="T15" fmla="*/ 61 h 77"/>
                <a:gd name="T16" fmla="*/ 10 w 40"/>
                <a:gd name="T17" fmla="*/ 57 h 77"/>
                <a:gd name="T18" fmla="*/ 10 w 40"/>
                <a:gd name="T19" fmla="*/ 53 h 77"/>
                <a:gd name="T20" fmla="*/ 10 w 40"/>
                <a:gd name="T21" fmla="*/ 51 h 77"/>
                <a:gd name="T22" fmla="*/ 10 w 40"/>
                <a:gd name="T23" fmla="*/ 22 h 77"/>
                <a:gd name="T24" fmla="*/ 6 w 40"/>
                <a:gd name="T25" fmla="*/ 22 h 77"/>
                <a:gd name="T26" fmla="*/ 4 w 40"/>
                <a:gd name="T27" fmla="*/ 22 h 77"/>
                <a:gd name="T28" fmla="*/ 2 w 40"/>
                <a:gd name="T29" fmla="*/ 20 h 77"/>
                <a:gd name="T30" fmla="*/ 0 w 40"/>
                <a:gd name="T31" fmla="*/ 20 h 77"/>
                <a:gd name="T32" fmla="*/ 0 w 40"/>
                <a:gd name="T33" fmla="*/ 18 h 77"/>
                <a:gd name="T34" fmla="*/ 2 w 40"/>
                <a:gd name="T35" fmla="*/ 16 h 77"/>
                <a:gd name="T36" fmla="*/ 4 w 40"/>
                <a:gd name="T37" fmla="*/ 16 h 77"/>
                <a:gd name="T38" fmla="*/ 8 w 40"/>
                <a:gd name="T39" fmla="*/ 14 h 77"/>
                <a:gd name="T40" fmla="*/ 10 w 40"/>
                <a:gd name="T41" fmla="*/ 12 h 77"/>
                <a:gd name="T42" fmla="*/ 12 w 40"/>
                <a:gd name="T43" fmla="*/ 10 h 77"/>
                <a:gd name="T44" fmla="*/ 12 w 40"/>
                <a:gd name="T45" fmla="*/ 4 h 77"/>
                <a:gd name="T46" fmla="*/ 12 w 40"/>
                <a:gd name="T47" fmla="*/ 2 h 77"/>
                <a:gd name="T48" fmla="*/ 14 w 40"/>
                <a:gd name="T49" fmla="*/ 0 h 77"/>
                <a:gd name="T50" fmla="*/ 16 w 40"/>
                <a:gd name="T51" fmla="*/ 0 h 77"/>
                <a:gd name="T52" fmla="*/ 18 w 40"/>
                <a:gd name="T53" fmla="*/ 0 h 77"/>
                <a:gd name="T54" fmla="*/ 20 w 40"/>
                <a:gd name="T55" fmla="*/ 2 h 77"/>
                <a:gd name="T56" fmla="*/ 20 w 40"/>
                <a:gd name="T57" fmla="*/ 14 h 77"/>
                <a:gd name="T58" fmla="*/ 36 w 40"/>
                <a:gd name="T59" fmla="*/ 14 h 77"/>
                <a:gd name="T60" fmla="*/ 34 w 40"/>
                <a:gd name="T61" fmla="*/ 22 h 77"/>
                <a:gd name="T62" fmla="*/ 20 w 40"/>
                <a:gd name="T63" fmla="*/ 22 h 77"/>
                <a:gd name="T64" fmla="*/ 20 w 40"/>
                <a:gd name="T65" fmla="*/ 49 h 77"/>
                <a:gd name="T66" fmla="*/ 20 w 40"/>
                <a:gd name="T67" fmla="*/ 51 h 77"/>
                <a:gd name="T68" fmla="*/ 22 w 40"/>
                <a:gd name="T69" fmla="*/ 53 h 77"/>
                <a:gd name="T70" fmla="*/ 24 w 40"/>
                <a:gd name="T71" fmla="*/ 55 h 77"/>
                <a:gd name="T72" fmla="*/ 26 w 40"/>
                <a:gd name="T73" fmla="*/ 55 h 77"/>
                <a:gd name="T74" fmla="*/ 30 w 40"/>
                <a:gd name="T75" fmla="*/ 55 h 77"/>
                <a:gd name="T76" fmla="*/ 34 w 40"/>
                <a:gd name="T77" fmla="*/ 53 h 77"/>
                <a:gd name="T78" fmla="*/ 36 w 40"/>
                <a:gd name="T79" fmla="*/ 53 h 77"/>
                <a:gd name="T80" fmla="*/ 38 w 40"/>
                <a:gd name="T81" fmla="*/ 55 h 77"/>
                <a:gd name="T82" fmla="*/ 40 w 40"/>
                <a:gd name="T83" fmla="*/ 55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77">
                  <a:moveTo>
                    <a:pt x="40" y="69"/>
                  </a:moveTo>
                  <a:lnTo>
                    <a:pt x="38" y="71"/>
                  </a:lnTo>
                  <a:lnTo>
                    <a:pt x="38" y="73"/>
                  </a:lnTo>
                  <a:lnTo>
                    <a:pt x="34" y="75"/>
                  </a:lnTo>
                  <a:lnTo>
                    <a:pt x="30" y="77"/>
                  </a:lnTo>
                  <a:lnTo>
                    <a:pt x="24" y="77"/>
                  </a:lnTo>
                  <a:lnTo>
                    <a:pt x="18" y="77"/>
                  </a:lnTo>
                  <a:lnTo>
                    <a:pt x="14" y="75"/>
                  </a:lnTo>
                  <a:lnTo>
                    <a:pt x="10" y="71"/>
                  </a:lnTo>
                  <a:lnTo>
                    <a:pt x="10" y="67"/>
                  </a:lnTo>
                  <a:lnTo>
                    <a:pt x="10" y="65"/>
                  </a:lnTo>
                  <a:lnTo>
                    <a:pt x="10" y="22"/>
                  </a:lnTo>
                  <a:lnTo>
                    <a:pt x="6" y="22"/>
                  </a:lnTo>
                  <a:lnTo>
                    <a:pt x="4" y="22"/>
                  </a:lnTo>
                  <a:lnTo>
                    <a:pt x="2" y="20"/>
                  </a:lnTo>
                  <a:lnTo>
                    <a:pt x="0" y="20"/>
                  </a:lnTo>
                  <a:lnTo>
                    <a:pt x="0" y="18"/>
                  </a:lnTo>
                  <a:lnTo>
                    <a:pt x="2" y="16"/>
                  </a:lnTo>
                  <a:lnTo>
                    <a:pt x="4" y="16"/>
                  </a:lnTo>
                  <a:lnTo>
                    <a:pt x="8" y="14"/>
                  </a:lnTo>
                  <a:lnTo>
                    <a:pt x="10" y="12"/>
                  </a:lnTo>
                  <a:lnTo>
                    <a:pt x="12" y="10"/>
                  </a:lnTo>
                  <a:lnTo>
                    <a:pt x="12" y="4"/>
                  </a:lnTo>
                  <a:lnTo>
                    <a:pt x="12" y="2"/>
                  </a:lnTo>
                  <a:lnTo>
                    <a:pt x="14" y="0"/>
                  </a:lnTo>
                  <a:lnTo>
                    <a:pt x="16" y="0"/>
                  </a:lnTo>
                  <a:lnTo>
                    <a:pt x="18" y="0"/>
                  </a:lnTo>
                  <a:lnTo>
                    <a:pt x="20" y="2"/>
                  </a:lnTo>
                  <a:lnTo>
                    <a:pt x="20" y="14"/>
                  </a:lnTo>
                  <a:lnTo>
                    <a:pt x="36" y="14"/>
                  </a:lnTo>
                  <a:lnTo>
                    <a:pt x="34" y="22"/>
                  </a:lnTo>
                  <a:lnTo>
                    <a:pt x="20" y="22"/>
                  </a:lnTo>
                  <a:lnTo>
                    <a:pt x="20" y="63"/>
                  </a:lnTo>
                  <a:lnTo>
                    <a:pt x="20" y="65"/>
                  </a:lnTo>
                  <a:lnTo>
                    <a:pt x="22" y="67"/>
                  </a:lnTo>
                  <a:lnTo>
                    <a:pt x="24" y="69"/>
                  </a:lnTo>
                  <a:lnTo>
                    <a:pt x="26" y="69"/>
                  </a:lnTo>
                  <a:lnTo>
                    <a:pt x="30" y="69"/>
                  </a:lnTo>
                  <a:lnTo>
                    <a:pt x="34" y="67"/>
                  </a:lnTo>
                  <a:lnTo>
                    <a:pt x="36" y="67"/>
                  </a:lnTo>
                  <a:lnTo>
                    <a:pt x="38" y="69"/>
                  </a:lnTo>
                  <a:lnTo>
                    <a:pt x="4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 name="Freeform 165"/>
            <p:cNvSpPr>
              <a:spLocks/>
            </p:cNvSpPr>
            <p:nvPr/>
          </p:nvSpPr>
          <p:spPr bwMode="auto">
            <a:xfrm>
              <a:off x="1500" y="4081"/>
              <a:ext cx="42" cy="64"/>
            </a:xfrm>
            <a:custGeom>
              <a:avLst/>
              <a:gdLst>
                <a:gd name="T0" fmla="*/ 29 w 43"/>
                <a:gd name="T1" fmla="*/ 18 h 65"/>
                <a:gd name="T2" fmla="*/ 27 w 43"/>
                <a:gd name="T3" fmla="*/ 20 h 65"/>
                <a:gd name="T4" fmla="*/ 25 w 43"/>
                <a:gd name="T5" fmla="*/ 22 h 65"/>
                <a:gd name="T6" fmla="*/ 23 w 43"/>
                <a:gd name="T7" fmla="*/ 20 h 65"/>
                <a:gd name="T8" fmla="*/ 21 w 43"/>
                <a:gd name="T9" fmla="*/ 18 h 65"/>
                <a:gd name="T10" fmla="*/ 21 w 43"/>
                <a:gd name="T11" fmla="*/ 10 h 65"/>
                <a:gd name="T12" fmla="*/ 21 w 43"/>
                <a:gd name="T13" fmla="*/ 12 h 65"/>
                <a:gd name="T14" fmla="*/ 21 w 43"/>
                <a:gd name="T15" fmla="*/ 14 h 65"/>
                <a:gd name="T16" fmla="*/ 20 w 43"/>
                <a:gd name="T17" fmla="*/ 18 h 65"/>
                <a:gd name="T18" fmla="*/ 20 w 43"/>
                <a:gd name="T19" fmla="*/ 22 h 65"/>
                <a:gd name="T20" fmla="*/ 20 w 43"/>
                <a:gd name="T21" fmla="*/ 41 h 65"/>
                <a:gd name="T22" fmla="*/ 20 w 43"/>
                <a:gd name="T23" fmla="*/ 43 h 65"/>
                <a:gd name="T24" fmla="*/ 21 w 43"/>
                <a:gd name="T25" fmla="*/ 45 h 65"/>
                <a:gd name="T26" fmla="*/ 21 w 43"/>
                <a:gd name="T27" fmla="*/ 47 h 65"/>
                <a:gd name="T28" fmla="*/ 21 w 43"/>
                <a:gd name="T29" fmla="*/ 49 h 65"/>
                <a:gd name="T30" fmla="*/ 21 w 43"/>
                <a:gd name="T31" fmla="*/ 49 h 65"/>
                <a:gd name="T32" fmla="*/ 21 w 43"/>
                <a:gd name="T33" fmla="*/ 51 h 65"/>
                <a:gd name="T34" fmla="*/ 4 w 43"/>
                <a:gd name="T35" fmla="*/ 51 h 65"/>
                <a:gd name="T36" fmla="*/ 0 w 43"/>
                <a:gd name="T37" fmla="*/ 49 h 65"/>
                <a:gd name="T38" fmla="*/ 0 w 43"/>
                <a:gd name="T39" fmla="*/ 47 h 65"/>
                <a:gd name="T40" fmla="*/ 2 w 43"/>
                <a:gd name="T41" fmla="*/ 45 h 65"/>
                <a:gd name="T42" fmla="*/ 8 w 43"/>
                <a:gd name="T43" fmla="*/ 43 h 65"/>
                <a:gd name="T44" fmla="*/ 10 w 43"/>
                <a:gd name="T45" fmla="*/ 43 h 65"/>
                <a:gd name="T46" fmla="*/ 10 w 43"/>
                <a:gd name="T47" fmla="*/ 41 h 65"/>
                <a:gd name="T48" fmla="*/ 10 w 43"/>
                <a:gd name="T49" fmla="*/ 12 h 65"/>
                <a:gd name="T50" fmla="*/ 10 w 43"/>
                <a:gd name="T51" fmla="*/ 10 h 65"/>
                <a:gd name="T52" fmla="*/ 8 w 43"/>
                <a:gd name="T53" fmla="*/ 10 h 65"/>
                <a:gd name="T54" fmla="*/ 2 w 43"/>
                <a:gd name="T55" fmla="*/ 10 h 65"/>
                <a:gd name="T56" fmla="*/ 0 w 43"/>
                <a:gd name="T57" fmla="*/ 10 h 65"/>
                <a:gd name="T58" fmla="*/ 0 w 43"/>
                <a:gd name="T59" fmla="*/ 8 h 65"/>
                <a:gd name="T60" fmla="*/ 2 w 43"/>
                <a:gd name="T61" fmla="*/ 6 h 65"/>
                <a:gd name="T62" fmla="*/ 14 w 43"/>
                <a:gd name="T63" fmla="*/ 0 h 65"/>
                <a:gd name="T64" fmla="*/ 16 w 43"/>
                <a:gd name="T65" fmla="*/ 0 h 65"/>
                <a:gd name="T66" fmla="*/ 18 w 43"/>
                <a:gd name="T67" fmla="*/ 0 h 65"/>
                <a:gd name="T68" fmla="*/ 20 w 43"/>
                <a:gd name="T69" fmla="*/ 2 h 65"/>
                <a:gd name="T70" fmla="*/ 20 w 43"/>
                <a:gd name="T71" fmla="*/ 10 h 65"/>
                <a:gd name="T72" fmla="*/ 21 w 43"/>
                <a:gd name="T73" fmla="*/ 6 h 65"/>
                <a:gd name="T74" fmla="*/ 21 w 43"/>
                <a:gd name="T75" fmla="*/ 4 h 65"/>
                <a:gd name="T76" fmla="*/ 21 w 43"/>
                <a:gd name="T77" fmla="*/ 2 h 65"/>
                <a:gd name="T78" fmla="*/ 23 w 43"/>
                <a:gd name="T79" fmla="*/ 2 h 65"/>
                <a:gd name="T80" fmla="*/ 27 w 43"/>
                <a:gd name="T81" fmla="*/ 2 h 65"/>
                <a:gd name="T82" fmla="*/ 27 w 43"/>
                <a:gd name="T83" fmla="*/ 14 h 65"/>
                <a:gd name="T84" fmla="*/ 29 w 43"/>
                <a:gd name="T85" fmla="*/ 18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 h="65">
                  <a:moveTo>
                    <a:pt x="43" y="18"/>
                  </a:moveTo>
                  <a:lnTo>
                    <a:pt x="41" y="20"/>
                  </a:lnTo>
                  <a:lnTo>
                    <a:pt x="39" y="22"/>
                  </a:lnTo>
                  <a:lnTo>
                    <a:pt x="37" y="20"/>
                  </a:lnTo>
                  <a:lnTo>
                    <a:pt x="35" y="18"/>
                  </a:lnTo>
                  <a:lnTo>
                    <a:pt x="33" y="10"/>
                  </a:lnTo>
                  <a:lnTo>
                    <a:pt x="26" y="12"/>
                  </a:lnTo>
                  <a:lnTo>
                    <a:pt x="24" y="14"/>
                  </a:lnTo>
                  <a:lnTo>
                    <a:pt x="20" y="18"/>
                  </a:lnTo>
                  <a:lnTo>
                    <a:pt x="20" y="22"/>
                  </a:lnTo>
                  <a:lnTo>
                    <a:pt x="20" y="55"/>
                  </a:lnTo>
                  <a:lnTo>
                    <a:pt x="20" y="57"/>
                  </a:lnTo>
                  <a:lnTo>
                    <a:pt x="28" y="59"/>
                  </a:lnTo>
                  <a:lnTo>
                    <a:pt x="30" y="61"/>
                  </a:lnTo>
                  <a:lnTo>
                    <a:pt x="30" y="63"/>
                  </a:lnTo>
                  <a:lnTo>
                    <a:pt x="28" y="63"/>
                  </a:lnTo>
                  <a:lnTo>
                    <a:pt x="26" y="65"/>
                  </a:lnTo>
                  <a:lnTo>
                    <a:pt x="4" y="65"/>
                  </a:lnTo>
                  <a:lnTo>
                    <a:pt x="0" y="63"/>
                  </a:lnTo>
                  <a:lnTo>
                    <a:pt x="0" y="61"/>
                  </a:lnTo>
                  <a:lnTo>
                    <a:pt x="2" y="59"/>
                  </a:lnTo>
                  <a:lnTo>
                    <a:pt x="8" y="57"/>
                  </a:lnTo>
                  <a:lnTo>
                    <a:pt x="10" y="57"/>
                  </a:lnTo>
                  <a:lnTo>
                    <a:pt x="10" y="55"/>
                  </a:lnTo>
                  <a:lnTo>
                    <a:pt x="10" y="12"/>
                  </a:lnTo>
                  <a:lnTo>
                    <a:pt x="10" y="10"/>
                  </a:lnTo>
                  <a:lnTo>
                    <a:pt x="8" y="10"/>
                  </a:lnTo>
                  <a:lnTo>
                    <a:pt x="2" y="10"/>
                  </a:lnTo>
                  <a:lnTo>
                    <a:pt x="0" y="10"/>
                  </a:lnTo>
                  <a:lnTo>
                    <a:pt x="0" y="8"/>
                  </a:lnTo>
                  <a:lnTo>
                    <a:pt x="2" y="6"/>
                  </a:lnTo>
                  <a:lnTo>
                    <a:pt x="14" y="0"/>
                  </a:lnTo>
                  <a:lnTo>
                    <a:pt x="16" y="0"/>
                  </a:lnTo>
                  <a:lnTo>
                    <a:pt x="18" y="0"/>
                  </a:lnTo>
                  <a:lnTo>
                    <a:pt x="20" y="2"/>
                  </a:lnTo>
                  <a:lnTo>
                    <a:pt x="20" y="10"/>
                  </a:lnTo>
                  <a:lnTo>
                    <a:pt x="22" y="6"/>
                  </a:lnTo>
                  <a:lnTo>
                    <a:pt x="26" y="4"/>
                  </a:lnTo>
                  <a:lnTo>
                    <a:pt x="33" y="2"/>
                  </a:lnTo>
                  <a:lnTo>
                    <a:pt x="37" y="2"/>
                  </a:lnTo>
                  <a:lnTo>
                    <a:pt x="41" y="2"/>
                  </a:lnTo>
                  <a:lnTo>
                    <a:pt x="41" y="14"/>
                  </a:lnTo>
                  <a:lnTo>
                    <a:pt x="4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 name="Freeform 166"/>
            <p:cNvSpPr>
              <a:spLocks/>
            </p:cNvSpPr>
            <p:nvPr/>
          </p:nvSpPr>
          <p:spPr bwMode="auto">
            <a:xfrm>
              <a:off x="1451" y="4068"/>
              <a:ext cx="38" cy="78"/>
            </a:xfrm>
            <a:custGeom>
              <a:avLst/>
              <a:gdLst>
                <a:gd name="T0" fmla="*/ 38 w 38"/>
                <a:gd name="T1" fmla="*/ 57 h 79"/>
                <a:gd name="T2" fmla="*/ 38 w 38"/>
                <a:gd name="T3" fmla="*/ 59 h 79"/>
                <a:gd name="T4" fmla="*/ 38 w 38"/>
                <a:gd name="T5" fmla="*/ 61 h 79"/>
                <a:gd name="T6" fmla="*/ 34 w 38"/>
                <a:gd name="T7" fmla="*/ 63 h 79"/>
                <a:gd name="T8" fmla="*/ 28 w 38"/>
                <a:gd name="T9" fmla="*/ 65 h 79"/>
                <a:gd name="T10" fmla="*/ 22 w 38"/>
                <a:gd name="T11" fmla="*/ 65 h 79"/>
                <a:gd name="T12" fmla="*/ 18 w 38"/>
                <a:gd name="T13" fmla="*/ 65 h 79"/>
                <a:gd name="T14" fmla="*/ 14 w 38"/>
                <a:gd name="T15" fmla="*/ 63 h 79"/>
                <a:gd name="T16" fmla="*/ 10 w 38"/>
                <a:gd name="T17" fmla="*/ 59 h 79"/>
                <a:gd name="T18" fmla="*/ 10 w 38"/>
                <a:gd name="T19" fmla="*/ 57 h 79"/>
                <a:gd name="T20" fmla="*/ 8 w 38"/>
                <a:gd name="T21" fmla="*/ 53 h 79"/>
                <a:gd name="T22" fmla="*/ 8 w 38"/>
                <a:gd name="T23" fmla="*/ 24 h 79"/>
                <a:gd name="T24" fmla="*/ 4 w 38"/>
                <a:gd name="T25" fmla="*/ 24 h 79"/>
                <a:gd name="T26" fmla="*/ 2 w 38"/>
                <a:gd name="T27" fmla="*/ 24 h 79"/>
                <a:gd name="T28" fmla="*/ 0 w 38"/>
                <a:gd name="T29" fmla="*/ 22 h 79"/>
                <a:gd name="T30" fmla="*/ 0 w 38"/>
                <a:gd name="T31" fmla="*/ 20 h 79"/>
                <a:gd name="T32" fmla="*/ 0 w 38"/>
                <a:gd name="T33" fmla="*/ 18 h 79"/>
                <a:gd name="T34" fmla="*/ 2 w 38"/>
                <a:gd name="T35" fmla="*/ 18 h 79"/>
                <a:gd name="T36" fmla="*/ 8 w 38"/>
                <a:gd name="T37" fmla="*/ 16 h 79"/>
                <a:gd name="T38" fmla="*/ 10 w 38"/>
                <a:gd name="T39" fmla="*/ 14 h 79"/>
                <a:gd name="T40" fmla="*/ 10 w 38"/>
                <a:gd name="T41" fmla="*/ 12 h 79"/>
                <a:gd name="T42" fmla="*/ 10 w 38"/>
                <a:gd name="T43" fmla="*/ 6 h 79"/>
                <a:gd name="T44" fmla="*/ 12 w 38"/>
                <a:gd name="T45" fmla="*/ 4 h 79"/>
                <a:gd name="T46" fmla="*/ 14 w 38"/>
                <a:gd name="T47" fmla="*/ 2 h 79"/>
                <a:gd name="T48" fmla="*/ 14 w 38"/>
                <a:gd name="T49" fmla="*/ 0 h 79"/>
                <a:gd name="T50" fmla="*/ 18 w 38"/>
                <a:gd name="T51" fmla="*/ 2 h 79"/>
                <a:gd name="T52" fmla="*/ 18 w 38"/>
                <a:gd name="T53" fmla="*/ 4 h 79"/>
                <a:gd name="T54" fmla="*/ 18 w 38"/>
                <a:gd name="T55" fmla="*/ 16 h 79"/>
                <a:gd name="T56" fmla="*/ 36 w 38"/>
                <a:gd name="T57" fmla="*/ 16 h 79"/>
                <a:gd name="T58" fmla="*/ 32 w 38"/>
                <a:gd name="T59" fmla="*/ 24 h 79"/>
                <a:gd name="T60" fmla="*/ 18 w 38"/>
                <a:gd name="T61" fmla="*/ 24 h 79"/>
                <a:gd name="T62" fmla="*/ 18 w 38"/>
                <a:gd name="T63" fmla="*/ 51 h 79"/>
                <a:gd name="T64" fmla="*/ 18 w 38"/>
                <a:gd name="T65" fmla="*/ 53 h 79"/>
                <a:gd name="T66" fmla="*/ 20 w 38"/>
                <a:gd name="T67" fmla="*/ 55 h 79"/>
                <a:gd name="T68" fmla="*/ 22 w 38"/>
                <a:gd name="T69" fmla="*/ 57 h 79"/>
                <a:gd name="T70" fmla="*/ 26 w 38"/>
                <a:gd name="T71" fmla="*/ 57 h 79"/>
                <a:gd name="T72" fmla="*/ 30 w 38"/>
                <a:gd name="T73" fmla="*/ 57 h 79"/>
                <a:gd name="T74" fmla="*/ 34 w 38"/>
                <a:gd name="T75" fmla="*/ 55 h 79"/>
                <a:gd name="T76" fmla="*/ 36 w 38"/>
                <a:gd name="T77" fmla="*/ 55 h 79"/>
                <a:gd name="T78" fmla="*/ 38 w 38"/>
                <a:gd name="T79" fmla="*/ 57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79">
                  <a:moveTo>
                    <a:pt x="38" y="71"/>
                  </a:moveTo>
                  <a:lnTo>
                    <a:pt x="38" y="73"/>
                  </a:lnTo>
                  <a:lnTo>
                    <a:pt x="38" y="75"/>
                  </a:lnTo>
                  <a:lnTo>
                    <a:pt x="34" y="77"/>
                  </a:lnTo>
                  <a:lnTo>
                    <a:pt x="28" y="79"/>
                  </a:lnTo>
                  <a:lnTo>
                    <a:pt x="22" y="79"/>
                  </a:lnTo>
                  <a:lnTo>
                    <a:pt x="18" y="79"/>
                  </a:lnTo>
                  <a:lnTo>
                    <a:pt x="14" y="77"/>
                  </a:lnTo>
                  <a:lnTo>
                    <a:pt x="10" y="73"/>
                  </a:lnTo>
                  <a:lnTo>
                    <a:pt x="10" y="71"/>
                  </a:lnTo>
                  <a:lnTo>
                    <a:pt x="8" y="67"/>
                  </a:lnTo>
                  <a:lnTo>
                    <a:pt x="8" y="24"/>
                  </a:lnTo>
                  <a:lnTo>
                    <a:pt x="4" y="24"/>
                  </a:lnTo>
                  <a:lnTo>
                    <a:pt x="2" y="24"/>
                  </a:lnTo>
                  <a:lnTo>
                    <a:pt x="0" y="22"/>
                  </a:lnTo>
                  <a:lnTo>
                    <a:pt x="0" y="20"/>
                  </a:lnTo>
                  <a:lnTo>
                    <a:pt x="0" y="18"/>
                  </a:lnTo>
                  <a:lnTo>
                    <a:pt x="2" y="18"/>
                  </a:lnTo>
                  <a:lnTo>
                    <a:pt x="8" y="16"/>
                  </a:lnTo>
                  <a:lnTo>
                    <a:pt x="10" y="14"/>
                  </a:lnTo>
                  <a:lnTo>
                    <a:pt x="10" y="12"/>
                  </a:lnTo>
                  <a:lnTo>
                    <a:pt x="10" y="6"/>
                  </a:lnTo>
                  <a:lnTo>
                    <a:pt x="12" y="4"/>
                  </a:lnTo>
                  <a:lnTo>
                    <a:pt x="14" y="2"/>
                  </a:lnTo>
                  <a:lnTo>
                    <a:pt x="14" y="0"/>
                  </a:lnTo>
                  <a:lnTo>
                    <a:pt x="18" y="2"/>
                  </a:lnTo>
                  <a:lnTo>
                    <a:pt x="18" y="4"/>
                  </a:lnTo>
                  <a:lnTo>
                    <a:pt x="18" y="16"/>
                  </a:lnTo>
                  <a:lnTo>
                    <a:pt x="36" y="16"/>
                  </a:lnTo>
                  <a:lnTo>
                    <a:pt x="32" y="24"/>
                  </a:lnTo>
                  <a:lnTo>
                    <a:pt x="18" y="24"/>
                  </a:lnTo>
                  <a:lnTo>
                    <a:pt x="18" y="65"/>
                  </a:lnTo>
                  <a:lnTo>
                    <a:pt x="18" y="67"/>
                  </a:lnTo>
                  <a:lnTo>
                    <a:pt x="20" y="69"/>
                  </a:lnTo>
                  <a:lnTo>
                    <a:pt x="22" y="71"/>
                  </a:lnTo>
                  <a:lnTo>
                    <a:pt x="26" y="71"/>
                  </a:lnTo>
                  <a:lnTo>
                    <a:pt x="30" y="71"/>
                  </a:lnTo>
                  <a:lnTo>
                    <a:pt x="34" y="69"/>
                  </a:lnTo>
                  <a:lnTo>
                    <a:pt x="36" y="69"/>
                  </a:lnTo>
                  <a:lnTo>
                    <a:pt x="38"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 name="Freeform 167"/>
            <p:cNvSpPr>
              <a:spLocks/>
            </p:cNvSpPr>
            <p:nvPr/>
          </p:nvSpPr>
          <p:spPr bwMode="auto">
            <a:xfrm>
              <a:off x="2127" y="4082"/>
              <a:ext cx="40" cy="63"/>
            </a:xfrm>
            <a:custGeom>
              <a:avLst/>
              <a:gdLst>
                <a:gd name="T0" fmla="*/ 38 w 40"/>
                <a:gd name="T1" fmla="*/ 51 h 63"/>
                <a:gd name="T2" fmla="*/ 32 w 40"/>
                <a:gd name="T3" fmla="*/ 59 h 63"/>
                <a:gd name="T4" fmla="*/ 24 w 40"/>
                <a:gd name="T5" fmla="*/ 63 h 63"/>
                <a:gd name="T6" fmla="*/ 10 w 40"/>
                <a:gd name="T7" fmla="*/ 63 h 63"/>
                <a:gd name="T8" fmla="*/ 0 w 40"/>
                <a:gd name="T9" fmla="*/ 59 h 63"/>
                <a:gd name="T10" fmla="*/ 0 w 40"/>
                <a:gd name="T11" fmla="*/ 47 h 63"/>
                <a:gd name="T12" fmla="*/ 2 w 40"/>
                <a:gd name="T13" fmla="*/ 43 h 63"/>
                <a:gd name="T14" fmla="*/ 6 w 40"/>
                <a:gd name="T15" fmla="*/ 43 h 63"/>
                <a:gd name="T16" fmla="*/ 10 w 40"/>
                <a:gd name="T17" fmla="*/ 55 h 63"/>
                <a:gd name="T18" fmla="*/ 18 w 40"/>
                <a:gd name="T19" fmla="*/ 57 h 63"/>
                <a:gd name="T20" fmla="*/ 26 w 40"/>
                <a:gd name="T21" fmla="*/ 53 h 63"/>
                <a:gd name="T22" fmla="*/ 30 w 40"/>
                <a:gd name="T23" fmla="*/ 45 h 63"/>
                <a:gd name="T24" fmla="*/ 28 w 40"/>
                <a:gd name="T25" fmla="*/ 40 h 63"/>
                <a:gd name="T26" fmla="*/ 14 w 40"/>
                <a:gd name="T27" fmla="*/ 32 h 63"/>
                <a:gd name="T28" fmla="*/ 4 w 40"/>
                <a:gd name="T29" fmla="*/ 24 h 63"/>
                <a:gd name="T30" fmla="*/ 0 w 40"/>
                <a:gd name="T31" fmla="*/ 18 h 63"/>
                <a:gd name="T32" fmla="*/ 0 w 40"/>
                <a:gd name="T33" fmla="*/ 10 h 63"/>
                <a:gd name="T34" fmla="*/ 4 w 40"/>
                <a:gd name="T35" fmla="*/ 4 h 63"/>
                <a:gd name="T36" fmla="*/ 10 w 40"/>
                <a:gd name="T37" fmla="*/ 2 h 63"/>
                <a:gd name="T38" fmla="*/ 22 w 40"/>
                <a:gd name="T39" fmla="*/ 0 h 63"/>
                <a:gd name="T40" fmla="*/ 36 w 40"/>
                <a:gd name="T41" fmla="*/ 2 h 63"/>
                <a:gd name="T42" fmla="*/ 38 w 40"/>
                <a:gd name="T43" fmla="*/ 14 h 63"/>
                <a:gd name="T44" fmla="*/ 34 w 40"/>
                <a:gd name="T45" fmla="*/ 16 h 63"/>
                <a:gd name="T46" fmla="*/ 30 w 40"/>
                <a:gd name="T47" fmla="*/ 14 h 63"/>
                <a:gd name="T48" fmla="*/ 26 w 40"/>
                <a:gd name="T49" fmla="*/ 6 h 63"/>
                <a:gd name="T50" fmla="*/ 16 w 40"/>
                <a:gd name="T51" fmla="*/ 6 h 63"/>
                <a:gd name="T52" fmla="*/ 12 w 40"/>
                <a:gd name="T53" fmla="*/ 10 h 63"/>
                <a:gd name="T54" fmla="*/ 10 w 40"/>
                <a:gd name="T55" fmla="*/ 18 h 63"/>
                <a:gd name="T56" fmla="*/ 20 w 40"/>
                <a:gd name="T57" fmla="*/ 24 h 63"/>
                <a:gd name="T58" fmla="*/ 34 w 40"/>
                <a:gd name="T59" fmla="*/ 32 h 63"/>
                <a:gd name="T60" fmla="*/ 38 w 40"/>
                <a:gd name="T61" fmla="*/ 36 h 63"/>
                <a:gd name="T62" fmla="*/ 40 w 40"/>
                <a:gd name="T63" fmla="*/ 45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63">
                  <a:moveTo>
                    <a:pt x="40" y="45"/>
                  </a:moveTo>
                  <a:lnTo>
                    <a:pt x="38" y="51"/>
                  </a:lnTo>
                  <a:lnTo>
                    <a:pt x="34" y="57"/>
                  </a:lnTo>
                  <a:lnTo>
                    <a:pt x="32" y="59"/>
                  </a:lnTo>
                  <a:lnTo>
                    <a:pt x="28" y="61"/>
                  </a:lnTo>
                  <a:lnTo>
                    <a:pt x="24" y="63"/>
                  </a:lnTo>
                  <a:lnTo>
                    <a:pt x="18" y="63"/>
                  </a:lnTo>
                  <a:lnTo>
                    <a:pt x="10" y="63"/>
                  </a:lnTo>
                  <a:lnTo>
                    <a:pt x="4" y="61"/>
                  </a:lnTo>
                  <a:lnTo>
                    <a:pt x="0" y="59"/>
                  </a:lnTo>
                  <a:lnTo>
                    <a:pt x="0" y="49"/>
                  </a:lnTo>
                  <a:lnTo>
                    <a:pt x="0" y="47"/>
                  </a:lnTo>
                  <a:lnTo>
                    <a:pt x="0" y="43"/>
                  </a:lnTo>
                  <a:lnTo>
                    <a:pt x="2" y="43"/>
                  </a:lnTo>
                  <a:lnTo>
                    <a:pt x="4" y="43"/>
                  </a:lnTo>
                  <a:lnTo>
                    <a:pt x="6" y="43"/>
                  </a:lnTo>
                  <a:lnTo>
                    <a:pt x="8" y="47"/>
                  </a:lnTo>
                  <a:lnTo>
                    <a:pt x="10" y="55"/>
                  </a:lnTo>
                  <a:lnTo>
                    <a:pt x="14" y="55"/>
                  </a:lnTo>
                  <a:lnTo>
                    <a:pt x="18" y="57"/>
                  </a:lnTo>
                  <a:lnTo>
                    <a:pt x="22" y="57"/>
                  </a:lnTo>
                  <a:lnTo>
                    <a:pt x="26" y="53"/>
                  </a:lnTo>
                  <a:lnTo>
                    <a:pt x="30" y="51"/>
                  </a:lnTo>
                  <a:lnTo>
                    <a:pt x="30" y="45"/>
                  </a:lnTo>
                  <a:lnTo>
                    <a:pt x="30" y="43"/>
                  </a:lnTo>
                  <a:lnTo>
                    <a:pt x="28" y="40"/>
                  </a:lnTo>
                  <a:lnTo>
                    <a:pt x="22" y="34"/>
                  </a:lnTo>
                  <a:lnTo>
                    <a:pt x="14" y="32"/>
                  </a:lnTo>
                  <a:lnTo>
                    <a:pt x="8" y="28"/>
                  </a:lnTo>
                  <a:lnTo>
                    <a:pt x="4" y="24"/>
                  </a:lnTo>
                  <a:lnTo>
                    <a:pt x="2" y="22"/>
                  </a:lnTo>
                  <a:lnTo>
                    <a:pt x="0" y="18"/>
                  </a:lnTo>
                  <a:lnTo>
                    <a:pt x="0" y="14"/>
                  </a:lnTo>
                  <a:lnTo>
                    <a:pt x="0" y="10"/>
                  </a:lnTo>
                  <a:lnTo>
                    <a:pt x="2" y="8"/>
                  </a:lnTo>
                  <a:lnTo>
                    <a:pt x="4" y="4"/>
                  </a:lnTo>
                  <a:lnTo>
                    <a:pt x="8" y="2"/>
                  </a:lnTo>
                  <a:lnTo>
                    <a:pt x="10" y="2"/>
                  </a:lnTo>
                  <a:lnTo>
                    <a:pt x="14" y="0"/>
                  </a:lnTo>
                  <a:lnTo>
                    <a:pt x="22" y="0"/>
                  </a:lnTo>
                  <a:lnTo>
                    <a:pt x="30" y="0"/>
                  </a:lnTo>
                  <a:lnTo>
                    <a:pt x="36" y="2"/>
                  </a:lnTo>
                  <a:lnTo>
                    <a:pt x="36" y="10"/>
                  </a:lnTo>
                  <a:lnTo>
                    <a:pt x="38" y="14"/>
                  </a:lnTo>
                  <a:lnTo>
                    <a:pt x="36" y="16"/>
                  </a:lnTo>
                  <a:lnTo>
                    <a:pt x="34" y="16"/>
                  </a:lnTo>
                  <a:lnTo>
                    <a:pt x="30" y="16"/>
                  </a:lnTo>
                  <a:lnTo>
                    <a:pt x="30" y="14"/>
                  </a:lnTo>
                  <a:lnTo>
                    <a:pt x="28" y="8"/>
                  </a:lnTo>
                  <a:lnTo>
                    <a:pt x="26" y="6"/>
                  </a:lnTo>
                  <a:lnTo>
                    <a:pt x="20" y="6"/>
                  </a:lnTo>
                  <a:lnTo>
                    <a:pt x="16" y="6"/>
                  </a:lnTo>
                  <a:lnTo>
                    <a:pt x="14" y="8"/>
                  </a:lnTo>
                  <a:lnTo>
                    <a:pt x="12" y="10"/>
                  </a:lnTo>
                  <a:lnTo>
                    <a:pt x="10" y="14"/>
                  </a:lnTo>
                  <a:lnTo>
                    <a:pt x="10" y="18"/>
                  </a:lnTo>
                  <a:lnTo>
                    <a:pt x="12" y="20"/>
                  </a:lnTo>
                  <a:lnTo>
                    <a:pt x="20" y="24"/>
                  </a:lnTo>
                  <a:lnTo>
                    <a:pt x="26" y="28"/>
                  </a:lnTo>
                  <a:lnTo>
                    <a:pt x="34" y="32"/>
                  </a:lnTo>
                  <a:lnTo>
                    <a:pt x="36" y="34"/>
                  </a:lnTo>
                  <a:lnTo>
                    <a:pt x="38" y="36"/>
                  </a:lnTo>
                  <a:lnTo>
                    <a:pt x="40" y="40"/>
                  </a:lnTo>
                  <a:lnTo>
                    <a:pt x="4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 name="Freeform 168"/>
            <p:cNvSpPr>
              <a:spLocks/>
            </p:cNvSpPr>
            <p:nvPr/>
          </p:nvSpPr>
          <p:spPr bwMode="auto">
            <a:xfrm>
              <a:off x="2291" y="4069"/>
              <a:ext cx="40" cy="76"/>
            </a:xfrm>
            <a:custGeom>
              <a:avLst/>
              <a:gdLst>
                <a:gd name="T0" fmla="*/ 40 w 40"/>
                <a:gd name="T1" fmla="*/ 55 h 77"/>
                <a:gd name="T2" fmla="*/ 40 w 40"/>
                <a:gd name="T3" fmla="*/ 57 h 77"/>
                <a:gd name="T4" fmla="*/ 38 w 40"/>
                <a:gd name="T5" fmla="*/ 59 h 77"/>
                <a:gd name="T6" fmla="*/ 34 w 40"/>
                <a:gd name="T7" fmla="*/ 61 h 77"/>
                <a:gd name="T8" fmla="*/ 30 w 40"/>
                <a:gd name="T9" fmla="*/ 63 h 77"/>
                <a:gd name="T10" fmla="*/ 24 w 40"/>
                <a:gd name="T11" fmla="*/ 63 h 77"/>
                <a:gd name="T12" fmla="*/ 20 w 40"/>
                <a:gd name="T13" fmla="*/ 63 h 77"/>
                <a:gd name="T14" fmla="*/ 14 w 40"/>
                <a:gd name="T15" fmla="*/ 61 h 77"/>
                <a:gd name="T16" fmla="*/ 12 w 40"/>
                <a:gd name="T17" fmla="*/ 57 h 77"/>
                <a:gd name="T18" fmla="*/ 10 w 40"/>
                <a:gd name="T19" fmla="*/ 53 h 77"/>
                <a:gd name="T20" fmla="*/ 10 w 40"/>
                <a:gd name="T21" fmla="*/ 51 h 77"/>
                <a:gd name="T22" fmla="*/ 10 w 40"/>
                <a:gd name="T23" fmla="*/ 22 h 77"/>
                <a:gd name="T24" fmla="*/ 6 w 40"/>
                <a:gd name="T25" fmla="*/ 22 h 77"/>
                <a:gd name="T26" fmla="*/ 4 w 40"/>
                <a:gd name="T27" fmla="*/ 22 h 77"/>
                <a:gd name="T28" fmla="*/ 2 w 40"/>
                <a:gd name="T29" fmla="*/ 20 h 77"/>
                <a:gd name="T30" fmla="*/ 0 w 40"/>
                <a:gd name="T31" fmla="*/ 18 h 77"/>
                <a:gd name="T32" fmla="*/ 2 w 40"/>
                <a:gd name="T33" fmla="*/ 16 h 77"/>
                <a:gd name="T34" fmla="*/ 4 w 40"/>
                <a:gd name="T35" fmla="*/ 16 h 77"/>
                <a:gd name="T36" fmla="*/ 10 w 40"/>
                <a:gd name="T37" fmla="*/ 14 h 77"/>
                <a:gd name="T38" fmla="*/ 10 w 40"/>
                <a:gd name="T39" fmla="*/ 12 h 77"/>
                <a:gd name="T40" fmla="*/ 12 w 40"/>
                <a:gd name="T41" fmla="*/ 10 h 77"/>
                <a:gd name="T42" fmla="*/ 12 w 40"/>
                <a:gd name="T43" fmla="*/ 4 h 77"/>
                <a:gd name="T44" fmla="*/ 14 w 40"/>
                <a:gd name="T45" fmla="*/ 2 h 77"/>
                <a:gd name="T46" fmla="*/ 14 w 40"/>
                <a:gd name="T47" fmla="*/ 0 h 77"/>
                <a:gd name="T48" fmla="*/ 16 w 40"/>
                <a:gd name="T49" fmla="*/ 0 h 77"/>
                <a:gd name="T50" fmla="*/ 18 w 40"/>
                <a:gd name="T51" fmla="*/ 0 h 77"/>
                <a:gd name="T52" fmla="*/ 20 w 40"/>
                <a:gd name="T53" fmla="*/ 2 h 77"/>
                <a:gd name="T54" fmla="*/ 20 w 40"/>
                <a:gd name="T55" fmla="*/ 14 h 77"/>
                <a:gd name="T56" fmla="*/ 36 w 40"/>
                <a:gd name="T57" fmla="*/ 14 h 77"/>
                <a:gd name="T58" fmla="*/ 34 w 40"/>
                <a:gd name="T59" fmla="*/ 22 h 77"/>
                <a:gd name="T60" fmla="*/ 20 w 40"/>
                <a:gd name="T61" fmla="*/ 22 h 77"/>
                <a:gd name="T62" fmla="*/ 20 w 40"/>
                <a:gd name="T63" fmla="*/ 49 h 77"/>
                <a:gd name="T64" fmla="*/ 20 w 40"/>
                <a:gd name="T65" fmla="*/ 51 h 77"/>
                <a:gd name="T66" fmla="*/ 22 w 40"/>
                <a:gd name="T67" fmla="*/ 53 h 77"/>
                <a:gd name="T68" fmla="*/ 24 w 40"/>
                <a:gd name="T69" fmla="*/ 55 h 77"/>
                <a:gd name="T70" fmla="*/ 28 w 40"/>
                <a:gd name="T71" fmla="*/ 55 h 77"/>
                <a:gd name="T72" fmla="*/ 32 w 40"/>
                <a:gd name="T73" fmla="*/ 55 h 77"/>
                <a:gd name="T74" fmla="*/ 34 w 40"/>
                <a:gd name="T75" fmla="*/ 53 h 77"/>
                <a:gd name="T76" fmla="*/ 36 w 40"/>
                <a:gd name="T77" fmla="*/ 53 h 77"/>
                <a:gd name="T78" fmla="*/ 40 w 40"/>
                <a:gd name="T79" fmla="*/ 55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 h="77">
                  <a:moveTo>
                    <a:pt x="40" y="69"/>
                  </a:moveTo>
                  <a:lnTo>
                    <a:pt x="40" y="71"/>
                  </a:lnTo>
                  <a:lnTo>
                    <a:pt x="38" y="73"/>
                  </a:lnTo>
                  <a:lnTo>
                    <a:pt x="34" y="75"/>
                  </a:lnTo>
                  <a:lnTo>
                    <a:pt x="30" y="77"/>
                  </a:lnTo>
                  <a:lnTo>
                    <a:pt x="24" y="77"/>
                  </a:lnTo>
                  <a:lnTo>
                    <a:pt x="20" y="77"/>
                  </a:lnTo>
                  <a:lnTo>
                    <a:pt x="14" y="75"/>
                  </a:lnTo>
                  <a:lnTo>
                    <a:pt x="12" y="71"/>
                  </a:lnTo>
                  <a:lnTo>
                    <a:pt x="10" y="67"/>
                  </a:lnTo>
                  <a:lnTo>
                    <a:pt x="10" y="65"/>
                  </a:lnTo>
                  <a:lnTo>
                    <a:pt x="10" y="22"/>
                  </a:lnTo>
                  <a:lnTo>
                    <a:pt x="6" y="22"/>
                  </a:lnTo>
                  <a:lnTo>
                    <a:pt x="4" y="22"/>
                  </a:lnTo>
                  <a:lnTo>
                    <a:pt x="2" y="20"/>
                  </a:lnTo>
                  <a:lnTo>
                    <a:pt x="0" y="18"/>
                  </a:lnTo>
                  <a:lnTo>
                    <a:pt x="2" y="16"/>
                  </a:lnTo>
                  <a:lnTo>
                    <a:pt x="4" y="16"/>
                  </a:lnTo>
                  <a:lnTo>
                    <a:pt x="10" y="14"/>
                  </a:lnTo>
                  <a:lnTo>
                    <a:pt x="10" y="12"/>
                  </a:lnTo>
                  <a:lnTo>
                    <a:pt x="12" y="10"/>
                  </a:lnTo>
                  <a:lnTo>
                    <a:pt x="12" y="4"/>
                  </a:lnTo>
                  <a:lnTo>
                    <a:pt x="14" y="2"/>
                  </a:lnTo>
                  <a:lnTo>
                    <a:pt x="14" y="0"/>
                  </a:lnTo>
                  <a:lnTo>
                    <a:pt x="16" y="0"/>
                  </a:lnTo>
                  <a:lnTo>
                    <a:pt x="18" y="0"/>
                  </a:lnTo>
                  <a:lnTo>
                    <a:pt x="20" y="2"/>
                  </a:lnTo>
                  <a:lnTo>
                    <a:pt x="20" y="14"/>
                  </a:lnTo>
                  <a:lnTo>
                    <a:pt x="36" y="14"/>
                  </a:lnTo>
                  <a:lnTo>
                    <a:pt x="34" y="22"/>
                  </a:lnTo>
                  <a:lnTo>
                    <a:pt x="20" y="22"/>
                  </a:lnTo>
                  <a:lnTo>
                    <a:pt x="20" y="63"/>
                  </a:lnTo>
                  <a:lnTo>
                    <a:pt x="20" y="65"/>
                  </a:lnTo>
                  <a:lnTo>
                    <a:pt x="22" y="67"/>
                  </a:lnTo>
                  <a:lnTo>
                    <a:pt x="24" y="69"/>
                  </a:lnTo>
                  <a:lnTo>
                    <a:pt x="28" y="69"/>
                  </a:lnTo>
                  <a:lnTo>
                    <a:pt x="32" y="69"/>
                  </a:lnTo>
                  <a:lnTo>
                    <a:pt x="34" y="67"/>
                  </a:lnTo>
                  <a:lnTo>
                    <a:pt x="36" y="67"/>
                  </a:lnTo>
                  <a:lnTo>
                    <a:pt x="4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 name="Freeform 169"/>
            <p:cNvSpPr>
              <a:spLocks/>
            </p:cNvSpPr>
            <p:nvPr/>
          </p:nvSpPr>
          <p:spPr bwMode="auto">
            <a:xfrm>
              <a:off x="2478" y="4069"/>
              <a:ext cx="40" cy="76"/>
            </a:xfrm>
            <a:custGeom>
              <a:avLst/>
              <a:gdLst>
                <a:gd name="T0" fmla="*/ 40 w 40"/>
                <a:gd name="T1" fmla="*/ 55 h 77"/>
                <a:gd name="T2" fmla="*/ 38 w 40"/>
                <a:gd name="T3" fmla="*/ 57 h 77"/>
                <a:gd name="T4" fmla="*/ 38 w 40"/>
                <a:gd name="T5" fmla="*/ 59 h 77"/>
                <a:gd name="T6" fmla="*/ 34 w 40"/>
                <a:gd name="T7" fmla="*/ 61 h 77"/>
                <a:gd name="T8" fmla="*/ 30 w 40"/>
                <a:gd name="T9" fmla="*/ 63 h 77"/>
                <a:gd name="T10" fmla="*/ 24 w 40"/>
                <a:gd name="T11" fmla="*/ 63 h 77"/>
                <a:gd name="T12" fmla="*/ 18 w 40"/>
                <a:gd name="T13" fmla="*/ 63 h 77"/>
                <a:gd name="T14" fmla="*/ 14 w 40"/>
                <a:gd name="T15" fmla="*/ 61 h 77"/>
                <a:gd name="T16" fmla="*/ 10 w 40"/>
                <a:gd name="T17" fmla="*/ 57 h 77"/>
                <a:gd name="T18" fmla="*/ 10 w 40"/>
                <a:gd name="T19" fmla="*/ 53 h 77"/>
                <a:gd name="T20" fmla="*/ 10 w 40"/>
                <a:gd name="T21" fmla="*/ 51 h 77"/>
                <a:gd name="T22" fmla="*/ 10 w 40"/>
                <a:gd name="T23" fmla="*/ 22 h 77"/>
                <a:gd name="T24" fmla="*/ 6 w 40"/>
                <a:gd name="T25" fmla="*/ 22 h 77"/>
                <a:gd name="T26" fmla="*/ 4 w 40"/>
                <a:gd name="T27" fmla="*/ 22 h 77"/>
                <a:gd name="T28" fmla="*/ 2 w 40"/>
                <a:gd name="T29" fmla="*/ 20 h 77"/>
                <a:gd name="T30" fmla="*/ 0 w 40"/>
                <a:gd name="T31" fmla="*/ 20 h 77"/>
                <a:gd name="T32" fmla="*/ 0 w 40"/>
                <a:gd name="T33" fmla="*/ 18 h 77"/>
                <a:gd name="T34" fmla="*/ 0 w 40"/>
                <a:gd name="T35" fmla="*/ 16 h 77"/>
                <a:gd name="T36" fmla="*/ 4 w 40"/>
                <a:gd name="T37" fmla="*/ 16 h 77"/>
                <a:gd name="T38" fmla="*/ 8 w 40"/>
                <a:gd name="T39" fmla="*/ 14 h 77"/>
                <a:gd name="T40" fmla="*/ 10 w 40"/>
                <a:gd name="T41" fmla="*/ 12 h 77"/>
                <a:gd name="T42" fmla="*/ 12 w 40"/>
                <a:gd name="T43" fmla="*/ 10 h 77"/>
                <a:gd name="T44" fmla="*/ 12 w 40"/>
                <a:gd name="T45" fmla="*/ 4 h 77"/>
                <a:gd name="T46" fmla="*/ 12 w 40"/>
                <a:gd name="T47" fmla="*/ 2 h 77"/>
                <a:gd name="T48" fmla="*/ 14 w 40"/>
                <a:gd name="T49" fmla="*/ 0 h 77"/>
                <a:gd name="T50" fmla="*/ 16 w 40"/>
                <a:gd name="T51" fmla="*/ 0 h 77"/>
                <a:gd name="T52" fmla="*/ 18 w 40"/>
                <a:gd name="T53" fmla="*/ 0 h 77"/>
                <a:gd name="T54" fmla="*/ 20 w 40"/>
                <a:gd name="T55" fmla="*/ 2 h 77"/>
                <a:gd name="T56" fmla="*/ 20 w 40"/>
                <a:gd name="T57" fmla="*/ 14 h 77"/>
                <a:gd name="T58" fmla="*/ 36 w 40"/>
                <a:gd name="T59" fmla="*/ 14 h 77"/>
                <a:gd name="T60" fmla="*/ 34 w 40"/>
                <a:gd name="T61" fmla="*/ 22 h 77"/>
                <a:gd name="T62" fmla="*/ 20 w 40"/>
                <a:gd name="T63" fmla="*/ 22 h 77"/>
                <a:gd name="T64" fmla="*/ 20 w 40"/>
                <a:gd name="T65" fmla="*/ 49 h 77"/>
                <a:gd name="T66" fmla="*/ 20 w 40"/>
                <a:gd name="T67" fmla="*/ 51 h 77"/>
                <a:gd name="T68" fmla="*/ 22 w 40"/>
                <a:gd name="T69" fmla="*/ 53 h 77"/>
                <a:gd name="T70" fmla="*/ 24 w 40"/>
                <a:gd name="T71" fmla="*/ 55 h 77"/>
                <a:gd name="T72" fmla="*/ 26 w 40"/>
                <a:gd name="T73" fmla="*/ 55 h 77"/>
                <a:gd name="T74" fmla="*/ 30 w 40"/>
                <a:gd name="T75" fmla="*/ 55 h 77"/>
                <a:gd name="T76" fmla="*/ 34 w 40"/>
                <a:gd name="T77" fmla="*/ 53 h 77"/>
                <a:gd name="T78" fmla="*/ 36 w 40"/>
                <a:gd name="T79" fmla="*/ 53 h 77"/>
                <a:gd name="T80" fmla="*/ 38 w 40"/>
                <a:gd name="T81" fmla="*/ 55 h 77"/>
                <a:gd name="T82" fmla="*/ 40 w 40"/>
                <a:gd name="T83" fmla="*/ 55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77">
                  <a:moveTo>
                    <a:pt x="40" y="69"/>
                  </a:moveTo>
                  <a:lnTo>
                    <a:pt x="38" y="71"/>
                  </a:lnTo>
                  <a:lnTo>
                    <a:pt x="38" y="73"/>
                  </a:lnTo>
                  <a:lnTo>
                    <a:pt x="34" y="75"/>
                  </a:lnTo>
                  <a:lnTo>
                    <a:pt x="30" y="77"/>
                  </a:lnTo>
                  <a:lnTo>
                    <a:pt x="24" y="77"/>
                  </a:lnTo>
                  <a:lnTo>
                    <a:pt x="18" y="77"/>
                  </a:lnTo>
                  <a:lnTo>
                    <a:pt x="14" y="75"/>
                  </a:lnTo>
                  <a:lnTo>
                    <a:pt x="10" y="71"/>
                  </a:lnTo>
                  <a:lnTo>
                    <a:pt x="10" y="67"/>
                  </a:lnTo>
                  <a:lnTo>
                    <a:pt x="10" y="65"/>
                  </a:lnTo>
                  <a:lnTo>
                    <a:pt x="10" y="22"/>
                  </a:lnTo>
                  <a:lnTo>
                    <a:pt x="6" y="22"/>
                  </a:lnTo>
                  <a:lnTo>
                    <a:pt x="4" y="22"/>
                  </a:lnTo>
                  <a:lnTo>
                    <a:pt x="2" y="20"/>
                  </a:lnTo>
                  <a:lnTo>
                    <a:pt x="0" y="20"/>
                  </a:lnTo>
                  <a:lnTo>
                    <a:pt x="0" y="18"/>
                  </a:lnTo>
                  <a:lnTo>
                    <a:pt x="0" y="16"/>
                  </a:lnTo>
                  <a:lnTo>
                    <a:pt x="4" y="16"/>
                  </a:lnTo>
                  <a:lnTo>
                    <a:pt x="8" y="14"/>
                  </a:lnTo>
                  <a:lnTo>
                    <a:pt x="10" y="12"/>
                  </a:lnTo>
                  <a:lnTo>
                    <a:pt x="12" y="10"/>
                  </a:lnTo>
                  <a:lnTo>
                    <a:pt x="12" y="4"/>
                  </a:lnTo>
                  <a:lnTo>
                    <a:pt x="12" y="2"/>
                  </a:lnTo>
                  <a:lnTo>
                    <a:pt x="14" y="0"/>
                  </a:lnTo>
                  <a:lnTo>
                    <a:pt x="16" y="0"/>
                  </a:lnTo>
                  <a:lnTo>
                    <a:pt x="18" y="0"/>
                  </a:lnTo>
                  <a:lnTo>
                    <a:pt x="20" y="2"/>
                  </a:lnTo>
                  <a:lnTo>
                    <a:pt x="20" y="14"/>
                  </a:lnTo>
                  <a:lnTo>
                    <a:pt x="36" y="14"/>
                  </a:lnTo>
                  <a:lnTo>
                    <a:pt x="34" y="22"/>
                  </a:lnTo>
                  <a:lnTo>
                    <a:pt x="20" y="22"/>
                  </a:lnTo>
                  <a:lnTo>
                    <a:pt x="20" y="63"/>
                  </a:lnTo>
                  <a:lnTo>
                    <a:pt x="20" y="65"/>
                  </a:lnTo>
                  <a:lnTo>
                    <a:pt x="22" y="67"/>
                  </a:lnTo>
                  <a:lnTo>
                    <a:pt x="24" y="69"/>
                  </a:lnTo>
                  <a:lnTo>
                    <a:pt x="26" y="69"/>
                  </a:lnTo>
                  <a:lnTo>
                    <a:pt x="30" y="69"/>
                  </a:lnTo>
                  <a:lnTo>
                    <a:pt x="34" y="67"/>
                  </a:lnTo>
                  <a:lnTo>
                    <a:pt x="36" y="67"/>
                  </a:lnTo>
                  <a:lnTo>
                    <a:pt x="38" y="69"/>
                  </a:lnTo>
                  <a:lnTo>
                    <a:pt x="4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 name="Freeform 170"/>
            <p:cNvSpPr>
              <a:spLocks/>
            </p:cNvSpPr>
            <p:nvPr/>
          </p:nvSpPr>
          <p:spPr bwMode="auto">
            <a:xfrm>
              <a:off x="2403" y="4081"/>
              <a:ext cx="67" cy="64"/>
            </a:xfrm>
            <a:custGeom>
              <a:avLst/>
              <a:gdLst>
                <a:gd name="T0" fmla="*/ 67 w 67"/>
                <a:gd name="T1" fmla="*/ 47 h 65"/>
                <a:gd name="T2" fmla="*/ 67 w 67"/>
                <a:gd name="T3" fmla="*/ 49 h 65"/>
                <a:gd name="T4" fmla="*/ 65 w 67"/>
                <a:gd name="T5" fmla="*/ 51 h 65"/>
                <a:gd name="T6" fmla="*/ 41 w 67"/>
                <a:gd name="T7" fmla="*/ 51 h 65"/>
                <a:gd name="T8" fmla="*/ 39 w 67"/>
                <a:gd name="T9" fmla="*/ 49 h 65"/>
                <a:gd name="T10" fmla="*/ 37 w 67"/>
                <a:gd name="T11" fmla="*/ 47 h 65"/>
                <a:gd name="T12" fmla="*/ 39 w 67"/>
                <a:gd name="T13" fmla="*/ 47 h 65"/>
                <a:gd name="T14" fmla="*/ 39 w 67"/>
                <a:gd name="T15" fmla="*/ 45 h 65"/>
                <a:gd name="T16" fmla="*/ 47 w 67"/>
                <a:gd name="T17" fmla="*/ 43 h 65"/>
                <a:gd name="T18" fmla="*/ 49 w 67"/>
                <a:gd name="T19" fmla="*/ 41 h 65"/>
                <a:gd name="T20" fmla="*/ 49 w 67"/>
                <a:gd name="T21" fmla="*/ 20 h 65"/>
                <a:gd name="T22" fmla="*/ 47 w 67"/>
                <a:gd name="T23" fmla="*/ 14 h 65"/>
                <a:gd name="T24" fmla="*/ 45 w 67"/>
                <a:gd name="T25" fmla="*/ 12 h 65"/>
                <a:gd name="T26" fmla="*/ 41 w 67"/>
                <a:gd name="T27" fmla="*/ 10 h 65"/>
                <a:gd name="T28" fmla="*/ 37 w 67"/>
                <a:gd name="T29" fmla="*/ 10 h 65"/>
                <a:gd name="T30" fmla="*/ 31 w 67"/>
                <a:gd name="T31" fmla="*/ 10 h 65"/>
                <a:gd name="T32" fmla="*/ 27 w 67"/>
                <a:gd name="T33" fmla="*/ 14 h 65"/>
                <a:gd name="T34" fmla="*/ 23 w 67"/>
                <a:gd name="T35" fmla="*/ 18 h 65"/>
                <a:gd name="T36" fmla="*/ 21 w 67"/>
                <a:gd name="T37" fmla="*/ 22 h 65"/>
                <a:gd name="T38" fmla="*/ 21 w 67"/>
                <a:gd name="T39" fmla="*/ 26 h 65"/>
                <a:gd name="T40" fmla="*/ 21 w 67"/>
                <a:gd name="T41" fmla="*/ 41 h 65"/>
                <a:gd name="T42" fmla="*/ 21 w 67"/>
                <a:gd name="T43" fmla="*/ 43 h 65"/>
                <a:gd name="T44" fmla="*/ 23 w 67"/>
                <a:gd name="T45" fmla="*/ 43 h 65"/>
                <a:gd name="T46" fmla="*/ 29 w 67"/>
                <a:gd name="T47" fmla="*/ 45 h 65"/>
                <a:gd name="T48" fmla="*/ 31 w 67"/>
                <a:gd name="T49" fmla="*/ 47 h 65"/>
                <a:gd name="T50" fmla="*/ 31 w 67"/>
                <a:gd name="T51" fmla="*/ 49 h 65"/>
                <a:gd name="T52" fmla="*/ 29 w 67"/>
                <a:gd name="T53" fmla="*/ 49 h 65"/>
                <a:gd name="T54" fmla="*/ 27 w 67"/>
                <a:gd name="T55" fmla="*/ 51 h 65"/>
                <a:gd name="T56" fmla="*/ 4 w 67"/>
                <a:gd name="T57" fmla="*/ 51 h 65"/>
                <a:gd name="T58" fmla="*/ 2 w 67"/>
                <a:gd name="T59" fmla="*/ 49 h 65"/>
                <a:gd name="T60" fmla="*/ 0 w 67"/>
                <a:gd name="T61" fmla="*/ 49 h 65"/>
                <a:gd name="T62" fmla="*/ 0 w 67"/>
                <a:gd name="T63" fmla="*/ 47 h 65"/>
                <a:gd name="T64" fmla="*/ 2 w 67"/>
                <a:gd name="T65" fmla="*/ 45 h 65"/>
                <a:gd name="T66" fmla="*/ 8 w 67"/>
                <a:gd name="T67" fmla="*/ 43 h 65"/>
                <a:gd name="T68" fmla="*/ 10 w 67"/>
                <a:gd name="T69" fmla="*/ 43 h 65"/>
                <a:gd name="T70" fmla="*/ 10 w 67"/>
                <a:gd name="T71" fmla="*/ 41 h 65"/>
                <a:gd name="T72" fmla="*/ 10 w 67"/>
                <a:gd name="T73" fmla="*/ 12 h 65"/>
                <a:gd name="T74" fmla="*/ 10 w 67"/>
                <a:gd name="T75" fmla="*/ 10 h 65"/>
                <a:gd name="T76" fmla="*/ 2 w 67"/>
                <a:gd name="T77" fmla="*/ 10 h 65"/>
                <a:gd name="T78" fmla="*/ 0 w 67"/>
                <a:gd name="T79" fmla="*/ 10 h 65"/>
                <a:gd name="T80" fmla="*/ 0 w 67"/>
                <a:gd name="T81" fmla="*/ 8 h 65"/>
                <a:gd name="T82" fmla="*/ 0 w 67"/>
                <a:gd name="T83" fmla="*/ 6 h 65"/>
                <a:gd name="T84" fmla="*/ 2 w 67"/>
                <a:gd name="T85" fmla="*/ 6 h 65"/>
                <a:gd name="T86" fmla="*/ 14 w 67"/>
                <a:gd name="T87" fmla="*/ 0 h 65"/>
                <a:gd name="T88" fmla="*/ 19 w 67"/>
                <a:gd name="T89" fmla="*/ 0 h 65"/>
                <a:gd name="T90" fmla="*/ 21 w 67"/>
                <a:gd name="T91" fmla="*/ 0 h 65"/>
                <a:gd name="T92" fmla="*/ 21 w 67"/>
                <a:gd name="T93" fmla="*/ 2 h 65"/>
                <a:gd name="T94" fmla="*/ 21 w 67"/>
                <a:gd name="T95" fmla="*/ 10 h 65"/>
                <a:gd name="T96" fmla="*/ 27 w 67"/>
                <a:gd name="T97" fmla="*/ 4 h 65"/>
                <a:gd name="T98" fmla="*/ 33 w 67"/>
                <a:gd name="T99" fmla="*/ 2 h 65"/>
                <a:gd name="T100" fmla="*/ 37 w 67"/>
                <a:gd name="T101" fmla="*/ 2 h 65"/>
                <a:gd name="T102" fmla="*/ 45 w 67"/>
                <a:gd name="T103" fmla="*/ 2 h 65"/>
                <a:gd name="T104" fmla="*/ 49 w 67"/>
                <a:gd name="T105" fmla="*/ 4 h 65"/>
                <a:gd name="T106" fmla="*/ 51 w 67"/>
                <a:gd name="T107" fmla="*/ 6 h 65"/>
                <a:gd name="T108" fmla="*/ 53 w 67"/>
                <a:gd name="T109" fmla="*/ 8 h 65"/>
                <a:gd name="T110" fmla="*/ 55 w 67"/>
                <a:gd name="T111" fmla="*/ 10 h 65"/>
                <a:gd name="T112" fmla="*/ 57 w 67"/>
                <a:gd name="T113" fmla="*/ 14 h 65"/>
                <a:gd name="T114" fmla="*/ 57 w 67"/>
                <a:gd name="T115" fmla="*/ 18 h 65"/>
                <a:gd name="T116" fmla="*/ 57 w 67"/>
                <a:gd name="T117" fmla="*/ 41 h 65"/>
                <a:gd name="T118" fmla="*/ 59 w 67"/>
                <a:gd name="T119" fmla="*/ 43 h 65"/>
                <a:gd name="T120" fmla="*/ 65 w 67"/>
                <a:gd name="T121" fmla="*/ 45 h 65"/>
                <a:gd name="T122" fmla="*/ 67 w 67"/>
                <a:gd name="T123" fmla="*/ 47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65">
                  <a:moveTo>
                    <a:pt x="67" y="61"/>
                  </a:moveTo>
                  <a:lnTo>
                    <a:pt x="67" y="63"/>
                  </a:lnTo>
                  <a:lnTo>
                    <a:pt x="65" y="65"/>
                  </a:lnTo>
                  <a:lnTo>
                    <a:pt x="41" y="65"/>
                  </a:lnTo>
                  <a:lnTo>
                    <a:pt x="39" y="63"/>
                  </a:lnTo>
                  <a:lnTo>
                    <a:pt x="37" y="61"/>
                  </a:lnTo>
                  <a:lnTo>
                    <a:pt x="39" y="61"/>
                  </a:lnTo>
                  <a:lnTo>
                    <a:pt x="39" y="59"/>
                  </a:lnTo>
                  <a:lnTo>
                    <a:pt x="47" y="57"/>
                  </a:lnTo>
                  <a:lnTo>
                    <a:pt x="49" y="55"/>
                  </a:lnTo>
                  <a:lnTo>
                    <a:pt x="49" y="20"/>
                  </a:lnTo>
                  <a:lnTo>
                    <a:pt x="47" y="14"/>
                  </a:lnTo>
                  <a:lnTo>
                    <a:pt x="45" y="12"/>
                  </a:lnTo>
                  <a:lnTo>
                    <a:pt x="41" y="10"/>
                  </a:lnTo>
                  <a:lnTo>
                    <a:pt x="37" y="10"/>
                  </a:lnTo>
                  <a:lnTo>
                    <a:pt x="31" y="10"/>
                  </a:lnTo>
                  <a:lnTo>
                    <a:pt x="27" y="14"/>
                  </a:lnTo>
                  <a:lnTo>
                    <a:pt x="23" y="18"/>
                  </a:lnTo>
                  <a:lnTo>
                    <a:pt x="21" y="22"/>
                  </a:lnTo>
                  <a:lnTo>
                    <a:pt x="21" y="26"/>
                  </a:lnTo>
                  <a:lnTo>
                    <a:pt x="21" y="55"/>
                  </a:lnTo>
                  <a:lnTo>
                    <a:pt x="21" y="57"/>
                  </a:lnTo>
                  <a:lnTo>
                    <a:pt x="23" y="57"/>
                  </a:lnTo>
                  <a:lnTo>
                    <a:pt x="29" y="59"/>
                  </a:lnTo>
                  <a:lnTo>
                    <a:pt x="31" y="61"/>
                  </a:lnTo>
                  <a:lnTo>
                    <a:pt x="31" y="63"/>
                  </a:lnTo>
                  <a:lnTo>
                    <a:pt x="29" y="63"/>
                  </a:lnTo>
                  <a:lnTo>
                    <a:pt x="27" y="65"/>
                  </a:lnTo>
                  <a:lnTo>
                    <a:pt x="4" y="65"/>
                  </a:lnTo>
                  <a:lnTo>
                    <a:pt x="2" y="63"/>
                  </a:lnTo>
                  <a:lnTo>
                    <a:pt x="0" y="63"/>
                  </a:lnTo>
                  <a:lnTo>
                    <a:pt x="0" y="61"/>
                  </a:lnTo>
                  <a:lnTo>
                    <a:pt x="2" y="59"/>
                  </a:lnTo>
                  <a:lnTo>
                    <a:pt x="8" y="57"/>
                  </a:lnTo>
                  <a:lnTo>
                    <a:pt x="10" y="57"/>
                  </a:lnTo>
                  <a:lnTo>
                    <a:pt x="10" y="55"/>
                  </a:lnTo>
                  <a:lnTo>
                    <a:pt x="10" y="12"/>
                  </a:lnTo>
                  <a:lnTo>
                    <a:pt x="10" y="10"/>
                  </a:lnTo>
                  <a:lnTo>
                    <a:pt x="2" y="10"/>
                  </a:lnTo>
                  <a:lnTo>
                    <a:pt x="0" y="10"/>
                  </a:lnTo>
                  <a:lnTo>
                    <a:pt x="0" y="8"/>
                  </a:lnTo>
                  <a:lnTo>
                    <a:pt x="0" y="6"/>
                  </a:lnTo>
                  <a:lnTo>
                    <a:pt x="2" y="6"/>
                  </a:lnTo>
                  <a:lnTo>
                    <a:pt x="14" y="0"/>
                  </a:lnTo>
                  <a:lnTo>
                    <a:pt x="19" y="0"/>
                  </a:lnTo>
                  <a:lnTo>
                    <a:pt x="21" y="0"/>
                  </a:lnTo>
                  <a:lnTo>
                    <a:pt x="21" y="2"/>
                  </a:lnTo>
                  <a:lnTo>
                    <a:pt x="21" y="10"/>
                  </a:lnTo>
                  <a:lnTo>
                    <a:pt x="27" y="4"/>
                  </a:lnTo>
                  <a:lnTo>
                    <a:pt x="33" y="2"/>
                  </a:lnTo>
                  <a:lnTo>
                    <a:pt x="37" y="2"/>
                  </a:lnTo>
                  <a:lnTo>
                    <a:pt x="45" y="2"/>
                  </a:lnTo>
                  <a:lnTo>
                    <a:pt x="49" y="4"/>
                  </a:lnTo>
                  <a:lnTo>
                    <a:pt x="51" y="6"/>
                  </a:lnTo>
                  <a:lnTo>
                    <a:pt x="53" y="8"/>
                  </a:lnTo>
                  <a:lnTo>
                    <a:pt x="55" y="10"/>
                  </a:lnTo>
                  <a:lnTo>
                    <a:pt x="57" y="14"/>
                  </a:lnTo>
                  <a:lnTo>
                    <a:pt x="57" y="18"/>
                  </a:lnTo>
                  <a:lnTo>
                    <a:pt x="57" y="55"/>
                  </a:lnTo>
                  <a:lnTo>
                    <a:pt x="59" y="57"/>
                  </a:lnTo>
                  <a:lnTo>
                    <a:pt x="65" y="59"/>
                  </a:lnTo>
                  <a:lnTo>
                    <a:pt x="6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 name="Freeform 171"/>
            <p:cNvSpPr>
              <a:spLocks/>
            </p:cNvSpPr>
            <p:nvPr/>
          </p:nvSpPr>
          <p:spPr bwMode="auto">
            <a:xfrm>
              <a:off x="2531" y="4082"/>
              <a:ext cx="40" cy="63"/>
            </a:xfrm>
            <a:custGeom>
              <a:avLst/>
              <a:gdLst>
                <a:gd name="T0" fmla="*/ 38 w 40"/>
                <a:gd name="T1" fmla="*/ 51 h 63"/>
                <a:gd name="T2" fmla="*/ 32 w 40"/>
                <a:gd name="T3" fmla="*/ 59 h 63"/>
                <a:gd name="T4" fmla="*/ 24 w 40"/>
                <a:gd name="T5" fmla="*/ 63 h 63"/>
                <a:gd name="T6" fmla="*/ 10 w 40"/>
                <a:gd name="T7" fmla="*/ 63 h 63"/>
                <a:gd name="T8" fmla="*/ 0 w 40"/>
                <a:gd name="T9" fmla="*/ 59 h 63"/>
                <a:gd name="T10" fmla="*/ 0 w 40"/>
                <a:gd name="T11" fmla="*/ 47 h 63"/>
                <a:gd name="T12" fmla="*/ 2 w 40"/>
                <a:gd name="T13" fmla="*/ 43 h 63"/>
                <a:gd name="T14" fmla="*/ 6 w 40"/>
                <a:gd name="T15" fmla="*/ 43 h 63"/>
                <a:gd name="T16" fmla="*/ 10 w 40"/>
                <a:gd name="T17" fmla="*/ 55 h 63"/>
                <a:gd name="T18" fmla="*/ 18 w 40"/>
                <a:gd name="T19" fmla="*/ 57 h 63"/>
                <a:gd name="T20" fmla="*/ 26 w 40"/>
                <a:gd name="T21" fmla="*/ 53 h 63"/>
                <a:gd name="T22" fmla="*/ 30 w 40"/>
                <a:gd name="T23" fmla="*/ 45 h 63"/>
                <a:gd name="T24" fmla="*/ 28 w 40"/>
                <a:gd name="T25" fmla="*/ 40 h 63"/>
                <a:gd name="T26" fmla="*/ 14 w 40"/>
                <a:gd name="T27" fmla="*/ 32 h 63"/>
                <a:gd name="T28" fmla="*/ 4 w 40"/>
                <a:gd name="T29" fmla="*/ 24 h 63"/>
                <a:gd name="T30" fmla="*/ 0 w 40"/>
                <a:gd name="T31" fmla="*/ 18 h 63"/>
                <a:gd name="T32" fmla="*/ 0 w 40"/>
                <a:gd name="T33" fmla="*/ 10 h 63"/>
                <a:gd name="T34" fmla="*/ 4 w 40"/>
                <a:gd name="T35" fmla="*/ 4 h 63"/>
                <a:gd name="T36" fmla="*/ 10 w 40"/>
                <a:gd name="T37" fmla="*/ 2 h 63"/>
                <a:gd name="T38" fmla="*/ 22 w 40"/>
                <a:gd name="T39" fmla="*/ 0 h 63"/>
                <a:gd name="T40" fmla="*/ 36 w 40"/>
                <a:gd name="T41" fmla="*/ 2 h 63"/>
                <a:gd name="T42" fmla="*/ 38 w 40"/>
                <a:gd name="T43" fmla="*/ 14 h 63"/>
                <a:gd name="T44" fmla="*/ 34 w 40"/>
                <a:gd name="T45" fmla="*/ 16 h 63"/>
                <a:gd name="T46" fmla="*/ 30 w 40"/>
                <a:gd name="T47" fmla="*/ 14 h 63"/>
                <a:gd name="T48" fmla="*/ 26 w 40"/>
                <a:gd name="T49" fmla="*/ 6 h 63"/>
                <a:gd name="T50" fmla="*/ 16 w 40"/>
                <a:gd name="T51" fmla="*/ 6 h 63"/>
                <a:gd name="T52" fmla="*/ 12 w 40"/>
                <a:gd name="T53" fmla="*/ 10 h 63"/>
                <a:gd name="T54" fmla="*/ 12 w 40"/>
                <a:gd name="T55" fmla="*/ 18 h 63"/>
                <a:gd name="T56" fmla="*/ 20 w 40"/>
                <a:gd name="T57" fmla="*/ 24 h 63"/>
                <a:gd name="T58" fmla="*/ 34 w 40"/>
                <a:gd name="T59" fmla="*/ 32 h 63"/>
                <a:gd name="T60" fmla="*/ 38 w 40"/>
                <a:gd name="T61" fmla="*/ 36 h 63"/>
                <a:gd name="T62" fmla="*/ 40 w 40"/>
                <a:gd name="T63" fmla="*/ 45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63">
                  <a:moveTo>
                    <a:pt x="40" y="45"/>
                  </a:moveTo>
                  <a:lnTo>
                    <a:pt x="38" y="51"/>
                  </a:lnTo>
                  <a:lnTo>
                    <a:pt x="34" y="57"/>
                  </a:lnTo>
                  <a:lnTo>
                    <a:pt x="32" y="59"/>
                  </a:lnTo>
                  <a:lnTo>
                    <a:pt x="28" y="61"/>
                  </a:lnTo>
                  <a:lnTo>
                    <a:pt x="24" y="63"/>
                  </a:lnTo>
                  <a:lnTo>
                    <a:pt x="18" y="63"/>
                  </a:lnTo>
                  <a:lnTo>
                    <a:pt x="10" y="63"/>
                  </a:lnTo>
                  <a:lnTo>
                    <a:pt x="6" y="61"/>
                  </a:lnTo>
                  <a:lnTo>
                    <a:pt x="0" y="59"/>
                  </a:lnTo>
                  <a:lnTo>
                    <a:pt x="0" y="49"/>
                  </a:lnTo>
                  <a:lnTo>
                    <a:pt x="0" y="47"/>
                  </a:lnTo>
                  <a:lnTo>
                    <a:pt x="0" y="43"/>
                  </a:lnTo>
                  <a:lnTo>
                    <a:pt x="2" y="43"/>
                  </a:lnTo>
                  <a:lnTo>
                    <a:pt x="4" y="43"/>
                  </a:lnTo>
                  <a:lnTo>
                    <a:pt x="6" y="43"/>
                  </a:lnTo>
                  <a:lnTo>
                    <a:pt x="8" y="47"/>
                  </a:lnTo>
                  <a:lnTo>
                    <a:pt x="10" y="55"/>
                  </a:lnTo>
                  <a:lnTo>
                    <a:pt x="14" y="55"/>
                  </a:lnTo>
                  <a:lnTo>
                    <a:pt x="18" y="57"/>
                  </a:lnTo>
                  <a:lnTo>
                    <a:pt x="22" y="57"/>
                  </a:lnTo>
                  <a:lnTo>
                    <a:pt x="26" y="53"/>
                  </a:lnTo>
                  <a:lnTo>
                    <a:pt x="30" y="51"/>
                  </a:lnTo>
                  <a:lnTo>
                    <a:pt x="30" y="45"/>
                  </a:lnTo>
                  <a:lnTo>
                    <a:pt x="30" y="43"/>
                  </a:lnTo>
                  <a:lnTo>
                    <a:pt x="28" y="40"/>
                  </a:lnTo>
                  <a:lnTo>
                    <a:pt x="22" y="34"/>
                  </a:lnTo>
                  <a:lnTo>
                    <a:pt x="14" y="32"/>
                  </a:lnTo>
                  <a:lnTo>
                    <a:pt x="8" y="28"/>
                  </a:lnTo>
                  <a:lnTo>
                    <a:pt x="4" y="24"/>
                  </a:lnTo>
                  <a:lnTo>
                    <a:pt x="2" y="22"/>
                  </a:lnTo>
                  <a:lnTo>
                    <a:pt x="0" y="18"/>
                  </a:lnTo>
                  <a:lnTo>
                    <a:pt x="0" y="14"/>
                  </a:lnTo>
                  <a:lnTo>
                    <a:pt x="0" y="10"/>
                  </a:lnTo>
                  <a:lnTo>
                    <a:pt x="2" y="8"/>
                  </a:lnTo>
                  <a:lnTo>
                    <a:pt x="4" y="4"/>
                  </a:lnTo>
                  <a:lnTo>
                    <a:pt x="8" y="2"/>
                  </a:lnTo>
                  <a:lnTo>
                    <a:pt x="10" y="2"/>
                  </a:lnTo>
                  <a:lnTo>
                    <a:pt x="14" y="0"/>
                  </a:lnTo>
                  <a:lnTo>
                    <a:pt x="22" y="0"/>
                  </a:lnTo>
                  <a:lnTo>
                    <a:pt x="30" y="0"/>
                  </a:lnTo>
                  <a:lnTo>
                    <a:pt x="36" y="2"/>
                  </a:lnTo>
                  <a:lnTo>
                    <a:pt x="36" y="10"/>
                  </a:lnTo>
                  <a:lnTo>
                    <a:pt x="38" y="14"/>
                  </a:lnTo>
                  <a:lnTo>
                    <a:pt x="36" y="16"/>
                  </a:lnTo>
                  <a:lnTo>
                    <a:pt x="34" y="16"/>
                  </a:lnTo>
                  <a:lnTo>
                    <a:pt x="32" y="16"/>
                  </a:lnTo>
                  <a:lnTo>
                    <a:pt x="30" y="14"/>
                  </a:lnTo>
                  <a:lnTo>
                    <a:pt x="28" y="8"/>
                  </a:lnTo>
                  <a:lnTo>
                    <a:pt x="26" y="6"/>
                  </a:lnTo>
                  <a:lnTo>
                    <a:pt x="20" y="6"/>
                  </a:lnTo>
                  <a:lnTo>
                    <a:pt x="16" y="6"/>
                  </a:lnTo>
                  <a:lnTo>
                    <a:pt x="14" y="8"/>
                  </a:lnTo>
                  <a:lnTo>
                    <a:pt x="12" y="10"/>
                  </a:lnTo>
                  <a:lnTo>
                    <a:pt x="10" y="14"/>
                  </a:lnTo>
                  <a:lnTo>
                    <a:pt x="12" y="18"/>
                  </a:lnTo>
                  <a:lnTo>
                    <a:pt x="14" y="20"/>
                  </a:lnTo>
                  <a:lnTo>
                    <a:pt x="20" y="24"/>
                  </a:lnTo>
                  <a:lnTo>
                    <a:pt x="26" y="28"/>
                  </a:lnTo>
                  <a:lnTo>
                    <a:pt x="34" y="32"/>
                  </a:lnTo>
                  <a:lnTo>
                    <a:pt x="36" y="34"/>
                  </a:lnTo>
                  <a:lnTo>
                    <a:pt x="38" y="36"/>
                  </a:lnTo>
                  <a:lnTo>
                    <a:pt x="40" y="40"/>
                  </a:lnTo>
                  <a:lnTo>
                    <a:pt x="4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 name="Freeform 172"/>
            <p:cNvSpPr>
              <a:spLocks noEditPoints="1"/>
            </p:cNvSpPr>
            <p:nvPr/>
          </p:nvSpPr>
          <p:spPr bwMode="auto">
            <a:xfrm>
              <a:off x="2342" y="4082"/>
              <a:ext cx="53" cy="63"/>
            </a:xfrm>
            <a:custGeom>
              <a:avLst/>
              <a:gdLst>
                <a:gd name="T0" fmla="*/ 38 w 54"/>
                <a:gd name="T1" fmla="*/ 61 h 63"/>
                <a:gd name="T2" fmla="*/ 27 w 54"/>
                <a:gd name="T3" fmla="*/ 63 h 63"/>
                <a:gd name="T4" fmla="*/ 27 w 54"/>
                <a:gd name="T5" fmla="*/ 59 h 63"/>
                <a:gd name="T6" fmla="*/ 24 w 54"/>
                <a:gd name="T7" fmla="*/ 63 h 63"/>
                <a:gd name="T8" fmla="*/ 12 w 54"/>
                <a:gd name="T9" fmla="*/ 61 h 63"/>
                <a:gd name="T10" fmla="*/ 4 w 54"/>
                <a:gd name="T11" fmla="*/ 55 h 63"/>
                <a:gd name="T12" fmla="*/ 2 w 54"/>
                <a:gd name="T13" fmla="*/ 49 h 63"/>
                <a:gd name="T14" fmla="*/ 2 w 54"/>
                <a:gd name="T15" fmla="*/ 40 h 63"/>
                <a:gd name="T16" fmla="*/ 6 w 54"/>
                <a:gd name="T17" fmla="*/ 32 h 63"/>
                <a:gd name="T18" fmla="*/ 16 w 54"/>
                <a:gd name="T19" fmla="*/ 26 h 63"/>
                <a:gd name="T20" fmla="*/ 27 w 54"/>
                <a:gd name="T21" fmla="*/ 24 h 63"/>
                <a:gd name="T22" fmla="*/ 27 w 54"/>
                <a:gd name="T23" fmla="*/ 16 h 63"/>
                <a:gd name="T24" fmla="*/ 27 w 54"/>
                <a:gd name="T25" fmla="*/ 10 h 63"/>
                <a:gd name="T26" fmla="*/ 24 w 54"/>
                <a:gd name="T27" fmla="*/ 8 h 63"/>
                <a:gd name="T28" fmla="*/ 16 w 54"/>
                <a:gd name="T29" fmla="*/ 8 h 63"/>
                <a:gd name="T30" fmla="*/ 10 w 54"/>
                <a:gd name="T31" fmla="*/ 16 h 63"/>
                <a:gd name="T32" fmla="*/ 6 w 54"/>
                <a:gd name="T33" fmla="*/ 18 h 63"/>
                <a:gd name="T34" fmla="*/ 4 w 54"/>
                <a:gd name="T35" fmla="*/ 16 h 63"/>
                <a:gd name="T36" fmla="*/ 8 w 54"/>
                <a:gd name="T37" fmla="*/ 2 h 63"/>
                <a:gd name="T38" fmla="*/ 22 w 54"/>
                <a:gd name="T39" fmla="*/ 0 h 63"/>
                <a:gd name="T40" fmla="*/ 27 w 54"/>
                <a:gd name="T41" fmla="*/ 4 h 63"/>
                <a:gd name="T42" fmla="*/ 28 w 54"/>
                <a:gd name="T43" fmla="*/ 10 h 63"/>
                <a:gd name="T44" fmla="*/ 30 w 54"/>
                <a:gd name="T45" fmla="*/ 18 h 63"/>
                <a:gd name="T46" fmla="*/ 30 w 54"/>
                <a:gd name="T47" fmla="*/ 55 h 63"/>
                <a:gd name="T48" fmla="*/ 36 w 54"/>
                <a:gd name="T49" fmla="*/ 57 h 63"/>
                <a:gd name="T50" fmla="*/ 40 w 54"/>
                <a:gd name="T51" fmla="*/ 59 h 63"/>
                <a:gd name="T52" fmla="*/ 27 w 54"/>
                <a:gd name="T53" fmla="*/ 30 h 63"/>
                <a:gd name="T54" fmla="*/ 18 w 54"/>
                <a:gd name="T55" fmla="*/ 34 h 63"/>
                <a:gd name="T56" fmla="*/ 14 w 54"/>
                <a:gd name="T57" fmla="*/ 38 h 63"/>
                <a:gd name="T58" fmla="*/ 12 w 54"/>
                <a:gd name="T59" fmla="*/ 47 h 63"/>
                <a:gd name="T60" fmla="*/ 14 w 54"/>
                <a:gd name="T61" fmla="*/ 53 h 63"/>
                <a:gd name="T62" fmla="*/ 22 w 54"/>
                <a:gd name="T63" fmla="*/ 55 h 63"/>
                <a:gd name="T64" fmla="*/ 27 w 54"/>
                <a:gd name="T65" fmla="*/ 53 h 63"/>
                <a:gd name="T66" fmla="*/ 27 w 54"/>
                <a:gd name="T67" fmla="*/ 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63">
                  <a:moveTo>
                    <a:pt x="54" y="59"/>
                  </a:moveTo>
                  <a:lnTo>
                    <a:pt x="52" y="61"/>
                  </a:lnTo>
                  <a:lnTo>
                    <a:pt x="50" y="63"/>
                  </a:lnTo>
                  <a:lnTo>
                    <a:pt x="34" y="63"/>
                  </a:lnTo>
                  <a:lnTo>
                    <a:pt x="34" y="55"/>
                  </a:lnTo>
                  <a:lnTo>
                    <a:pt x="32" y="59"/>
                  </a:lnTo>
                  <a:lnTo>
                    <a:pt x="28" y="61"/>
                  </a:lnTo>
                  <a:lnTo>
                    <a:pt x="24" y="63"/>
                  </a:lnTo>
                  <a:lnTo>
                    <a:pt x="18" y="63"/>
                  </a:lnTo>
                  <a:lnTo>
                    <a:pt x="12" y="61"/>
                  </a:lnTo>
                  <a:lnTo>
                    <a:pt x="6" y="59"/>
                  </a:lnTo>
                  <a:lnTo>
                    <a:pt x="4" y="55"/>
                  </a:lnTo>
                  <a:lnTo>
                    <a:pt x="2" y="53"/>
                  </a:lnTo>
                  <a:lnTo>
                    <a:pt x="2" y="49"/>
                  </a:lnTo>
                  <a:lnTo>
                    <a:pt x="0" y="45"/>
                  </a:lnTo>
                  <a:lnTo>
                    <a:pt x="2" y="40"/>
                  </a:lnTo>
                  <a:lnTo>
                    <a:pt x="4" y="36"/>
                  </a:lnTo>
                  <a:lnTo>
                    <a:pt x="6" y="32"/>
                  </a:lnTo>
                  <a:lnTo>
                    <a:pt x="10" y="30"/>
                  </a:lnTo>
                  <a:lnTo>
                    <a:pt x="16" y="26"/>
                  </a:lnTo>
                  <a:lnTo>
                    <a:pt x="24" y="24"/>
                  </a:lnTo>
                  <a:lnTo>
                    <a:pt x="34" y="24"/>
                  </a:lnTo>
                  <a:lnTo>
                    <a:pt x="34" y="20"/>
                  </a:lnTo>
                  <a:lnTo>
                    <a:pt x="34" y="16"/>
                  </a:lnTo>
                  <a:lnTo>
                    <a:pt x="32" y="12"/>
                  </a:lnTo>
                  <a:lnTo>
                    <a:pt x="30" y="10"/>
                  </a:lnTo>
                  <a:lnTo>
                    <a:pt x="30" y="8"/>
                  </a:lnTo>
                  <a:lnTo>
                    <a:pt x="24" y="8"/>
                  </a:lnTo>
                  <a:lnTo>
                    <a:pt x="22" y="6"/>
                  </a:lnTo>
                  <a:lnTo>
                    <a:pt x="16" y="8"/>
                  </a:lnTo>
                  <a:lnTo>
                    <a:pt x="14" y="10"/>
                  </a:lnTo>
                  <a:lnTo>
                    <a:pt x="10" y="16"/>
                  </a:lnTo>
                  <a:lnTo>
                    <a:pt x="8" y="18"/>
                  </a:lnTo>
                  <a:lnTo>
                    <a:pt x="6" y="18"/>
                  </a:lnTo>
                  <a:lnTo>
                    <a:pt x="4" y="18"/>
                  </a:lnTo>
                  <a:lnTo>
                    <a:pt x="4" y="16"/>
                  </a:lnTo>
                  <a:lnTo>
                    <a:pt x="4" y="12"/>
                  </a:lnTo>
                  <a:lnTo>
                    <a:pt x="8" y="2"/>
                  </a:lnTo>
                  <a:lnTo>
                    <a:pt x="14" y="0"/>
                  </a:lnTo>
                  <a:lnTo>
                    <a:pt x="22" y="0"/>
                  </a:lnTo>
                  <a:lnTo>
                    <a:pt x="28" y="0"/>
                  </a:lnTo>
                  <a:lnTo>
                    <a:pt x="36" y="4"/>
                  </a:lnTo>
                  <a:lnTo>
                    <a:pt x="40" y="6"/>
                  </a:lnTo>
                  <a:lnTo>
                    <a:pt x="42" y="10"/>
                  </a:lnTo>
                  <a:lnTo>
                    <a:pt x="42" y="14"/>
                  </a:lnTo>
                  <a:lnTo>
                    <a:pt x="44" y="18"/>
                  </a:lnTo>
                  <a:lnTo>
                    <a:pt x="44" y="53"/>
                  </a:lnTo>
                  <a:lnTo>
                    <a:pt x="44" y="55"/>
                  </a:lnTo>
                  <a:lnTo>
                    <a:pt x="46" y="55"/>
                  </a:lnTo>
                  <a:lnTo>
                    <a:pt x="50" y="57"/>
                  </a:lnTo>
                  <a:lnTo>
                    <a:pt x="52" y="57"/>
                  </a:lnTo>
                  <a:lnTo>
                    <a:pt x="54" y="59"/>
                  </a:lnTo>
                  <a:close/>
                  <a:moveTo>
                    <a:pt x="34" y="43"/>
                  </a:moveTo>
                  <a:lnTo>
                    <a:pt x="34" y="30"/>
                  </a:lnTo>
                  <a:lnTo>
                    <a:pt x="26" y="32"/>
                  </a:lnTo>
                  <a:lnTo>
                    <a:pt x="18" y="34"/>
                  </a:lnTo>
                  <a:lnTo>
                    <a:pt x="16" y="36"/>
                  </a:lnTo>
                  <a:lnTo>
                    <a:pt x="14" y="38"/>
                  </a:lnTo>
                  <a:lnTo>
                    <a:pt x="12" y="43"/>
                  </a:lnTo>
                  <a:lnTo>
                    <a:pt x="12" y="47"/>
                  </a:lnTo>
                  <a:lnTo>
                    <a:pt x="12" y="49"/>
                  </a:lnTo>
                  <a:lnTo>
                    <a:pt x="14" y="53"/>
                  </a:lnTo>
                  <a:lnTo>
                    <a:pt x="18" y="55"/>
                  </a:lnTo>
                  <a:lnTo>
                    <a:pt x="22" y="55"/>
                  </a:lnTo>
                  <a:lnTo>
                    <a:pt x="26" y="55"/>
                  </a:lnTo>
                  <a:lnTo>
                    <a:pt x="30" y="53"/>
                  </a:lnTo>
                  <a:lnTo>
                    <a:pt x="32" y="49"/>
                  </a:lnTo>
                  <a:lnTo>
                    <a:pt x="34" y="47"/>
                  </a:lnTo>
                  <a:lnTo>
                    <a:pt x="3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5" name="Freeform 173"/>
            <p:cNvSpPr>
              <a:spLocks noEditPoints="1"/>
            </p:cNvSpPr>
            <p:nvPr/>
          </p:nvSpPr>
          <p:spPr bwMode="auto">
            <a:xfrm>
              <a:off x="1980" y="4082"/>
              <a:ext cx="56" cy="63"/>
            </a:xfrm>
            <a:custGeom>
              <a:avLst/>
              <a:gdLst>
                <a:gd name="T0" fmla="*/ 56 w 56"/>
                <a:gd name="T1" fmla="*/ 30 h 63"/>
                <a:gd name="T2" fmla="*/ 56 w 56"/>
                <a:gd name="T3" fmla="*/ 38 h 63"/>
                <a:gd name="T4" fmla="*/ 54 w 56"/>
                <a:gd name="T5" fmla="*/ 45 h 63"/>
                <a:gd name="T6" fmla="*/ 50 w 56"/>
                <a:gd name="T7" fmla="*/ 51 h 63"/>
                <a:gd name="T8" fmla="*/ 48 w 56"/>
                <a:gd name="T9" fmla="*/ 55 h 63"/>
                <a:gd name="T10" fmla="*/ 42 w 56"/>
                <a:gd name="T11" fmla="*/ 59 h 63"/>
                <a:gd name="T12" fmla="*/ 38 w 56"/>
                <a:gd name="T13" fmla="*/ 61 h 63"/>
                <a:gd name="T14" fmla="*/ 34 w 56"/>
                <a:gd name="T15" fmla="*/ 63 h 63"/>
                <a:gd name="T16" fmla="*/ 30 w 56"/>
                <a:gd name="T17" fmla="*/ 63 h 63"/>
                <a:gd name="T18" fmla="*/ 22 w 56"/>
                <a:gd name="T19" fmla="*/ 63 h 63"/>
                <a:gd name="T20" fmla="*/ 16 w 56"/>
                <a:gd name="T21" fmla="*/ 61 h 63"/>
                <a:gd name="T22" fmla="*/ 12 w 56"/>
                <a:gd name="T23" fmla="*/ 57 h 63"/>
                <a:gd name="T24" fmla="*/ 8 w 56"/>
                <a:gd name="T25" fmla="*/ 53 h 63"/>
                <a:gd name="T26" fmla="*/ 4 w 56"/>
                <a:gd name="T27" fmla="*/ 49 h 63"/>
                <a:gd name="T28" fmla="*/ 2 w 56"/>
                <a:gd name="T29" fmla="*/ 43 h 63"/>
                <a:gd name="T30" fmla="*/ 0 w 56"/>
                <a:gd name="T31" fmla="*/ 36 h 63"/>
                <a:gd name="T32" fmla="*/ 0 w 56"/>
                <a:gd name="T33" fmla="*/ 30 h 63"/>
                <a:gd name="T34" fmla="*/ 0 w 56"/>
                <a:gd name="T35" fmla="*/ 24 h 63"/>
                <a:gd name="T36" fmla="*/ 2 w 56"/>
                <a:gd name="T37" fmla="*/ 18 h 63"/>
                <a:gd name="T38" fmla="*/ 6 w 56"/>
                <a:gd name="T39" fmla="*/ 12 h 63"/>
                <a:gd name="T40" fmla="*/ 8 w 56"/>
                <a:gd name="T41" fmla="*/ 8 h 63"/>
                <a:gd name="T42" fmla="*/ 12 w 56"/>
                <a:gd name="T43" fmla="*/ 4 h 63"/>
                <a:gd name="T44" fmla="*/ 18 w 56"/>
                <a:gd name="T45" fmla="*/ 2 h 63"/>
                <a:gd name="T46" fmla="*/ 24 w 56"/>
                <a:gd name="T47" fmla="*/ 0 h 63"/>
                <a:gd name="T48" fmla="*/ 30 w 56"/>
                <a:gd name="T49" fmla="*/ 0 h 63"/>
                <a:gd name="T50" fmla="*/ 34 w 56"/>
                <a:gd name="T51" fmla="*/ 0 h 63"/>
                <a:gd name="T52" fmla="*/ 40 w 56"/>
                <a:gd name="T53" fmla="*/ 2 h 63"/>
                <a:gd name="T54" fmla="*/ 44 w 56"/>
                <a:gd name="T55" fmla="*/ 4 h 63"/>
                <a:gd name="T56" fmla="*/ 48 w 56"/>
                <a:gd name="T57" fmla="*/ 8 h 63"/>
                <a:gd name="T58" fmla="*/ 52 w 56"/>
                <a:gd name="T59" fmla="*/ 12 h 63"/>
                <a:gd name="T60" fmla="*/ 54 w 56"/>
                <a:gd name="T61" fmla="*/ 18 h 63"/>
                <a:gd name="T62" fmla="*/ 56 w 56"/>
                <a:gd name="T63" fmla="*/ 24 h 63"/>
                <a:gd name="T64" fmla="*/ 56 w 56"/>
                <a:gd name="T65" fmla="*/ 30 h 63"/>
                <a:gd name="T66" fmla="*/ 46 w 56"/>
                <a:gd name="T67" fmla="*/ 30 h 63"/>
                <a:gd name="T68" fmla="*/ 44 w 56"/>
                <a:gd name="T69" fmla="*/ 22 h 63"/>
                <a:gd name="T70" fmla="*/ 42 w 56"/>
                <a:gd name="T71" fmla="*/ 18 h 63"/>
                <a:gd name="T72" fmla="*/ 42 w 56"/>
                <a:gd name="T73" fmla="*/ 14 h 63"/>
                <a:gd name="T74" fmla="*/ 36 w 56"/>
                <a:gd name="T75" fmla="*/ 8 h 63"/>
                <a:gd name="T76" fmla="*/ 32 w 56"/>
                <a:gd name="T77" fmla="*/ 6 h 63"/>
                <a:gd name="T78" fmla="*/ 28 w 56"/>
                <a:gd name="T79" fmla="*/ 6 h 63"/>
                <a:gd name="T80" fmla="*/ 22 w 56"/>
                <a:gd name="T81" fmla="*/ 8 h 63"/>
                <a:gd name="T82" fmla="*/ 20 w 56"/>
                <a:gd name="T83" fmla="*/ 10 h 63"/>
                <a:gd name="T84" fmla="*/ 18 w 56"/>
                <a:gd name="T85" fmla="*/ 12 h 63"/>
                <a:gd name="T86" fmla="*/ 14 w 56"/>
                <a:gd name="T87" fmla="*/ 20 h 63"/>
                <a:gd name="T88" fmla="*/ 12 w 56"/>
                <a:gd name="T89" fmla="*/ 26 h 63"/>
                <a:gd name="T90" fmla="*/ 12 w 56"/>
                <a:gd name="T91" fmla="*/ 32 h 63"/>
                <a:gd name="T92" fmla="*/ 12 w 56"/>
                <a:gd name="T93" fmla="*/ 40 h 63"/>
                <a:gd name="T94" fmla="*/ 16 w 56"/>
                <a:gd name="T95" fmla="*/ 49 h 63"/>
                <a:gd name="T96" fmla="*/ 18 w 56"/>
                <a:gd name="T97" fmla="*/ 51 h 63"/>
                <a:gd name="T98" fmla="*/ 20 w 56"/>
                <a:gd name="T99" fmla="*/ 53 h 63"/>
                <a:gd name="T100" fmla="*/ 24 w 56"/>
                <a:gd name="T101" fmla="*/ 55 h 63"/>
                <a:gd name="T102" fmla="*/ 28 w 56"/>
                <a:gd name="T103" fmla="*/ 55 h 63"/>
                <a:gd name="T104" fmla="*/ 34 w 56"/>
                <a:gd name="T105" fmla="*/ 55 h 63"/>
                <a:gd name="T106" fmla="*/ 38 w 56"/>
                <a:gd name="T107" fmla="*/ 53 h 63"/>
                <a:gd name="T108" fmla="*/ 40 w 56"/>
                <a:gd name="T109" fmla="*/ 51 h 63"/>
                <a:gd name="T110" fmla="*/ 44 w 56"/>
                <a:gd name="T111" fmla="*/ 43 h 63"/>
                <a:gd name="T112" fmla="*/ 44 w 56"/>
                <a:gd name="T113" fmla="*/ 36 h 63"/>
                <a:gd name="T114" fmla="*/ 46 w 56"/>
                <a:gd name="T115" fmla="*/ 30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6" h="63">
                  <a:moveTo>
                    <a:pt x="56" y="30"/>
                  </a:moveTo>
                  <a:lnTo>
                    <a:pt x="56" y="38"/>
                  </a:lnTo>
                  <a:lnTo>
                    <a:pt x="54" y="45"/>
                  </a:lnTo>
                  <a:lnTo>
                    <a:pt x="50" y="51"/>
                  </a:lnTo>
                  <a:lnTo>
                    <a:pt x="48" y="55"/>
                  </a:lnTo>
                  <a:lnTo>
                    <a:pt x="42" y="59"/>
                  </a:lnTo>
                  <a:lnTo>
                    <a:pt x="38" y="61"/>
                  </a:lnTo>
                  <a:lnTo>
                    <a:pt x="34" y="63"/>
                  </a:lnTo>
                  <a:lnTo>
                    <a:pt x="30" y="63"/>
                  </a:lnTo>
                  <a:lnTo>
                    <a:pt x="22" y="63"/>
                  </a:lnTo>
                  <a:lnTo>
                    <a:pt x="16" y="61"/>
                  </a:lnTo>
                  <a:lnTo>
                    <a:pt x="12" y="57"/>
                  </a:lnTo>
                  <a:lnTo>
                    <a:pt x="8" y="53"/>
                  </a:lnTo>
                  <a:lnTo>
                    <a:pt x="4" y="49"/>
                  </a:lnTo>
                  <a:lnTo>
                    <a:pt x="2" y="43"/>
                  </a:lnTo>
                  <a:lnTo>
                    <a:pt x="0" y="36"/>
                  </a:lnTo>
                  <a:lnTo>
                    <a:pt x="0" y="30"/>
                  </a:lnTo>
                  <a:lnTo>
                    <a:pt x="0" y="24"/>
                  </a:lnTo>
                  <a:lnTo>
                    <a:pt x="2" y="18"/>
                  </a:lnTo>
                  <a:lnTo>
                    <a:pt x="6" y="12"/>
                  </a:lnTo>
                  <a:lnTo>
                    <a:pt x="8" y="8"/>
                  </a:lnTo>
                  <a:lnTo>
                    <a:pt x="12" y="4"/>
                  </a:lnTo>
                  <a:lnTo>
                    <a:pt x="18" y="2"/>
                  </a:lnTo>
                  <a:lnTo>
                    <a:pt x="24" y="0"/>
                  </a:lnTo>
                  <a:lnTo>
                    <a:pt x="30" y="0"/>
                  </a:lnTo>
                  <a:lnTo>
                    <a:pt x="34" y="0"/>
                  </a:lnTo>
                  <a:lnTo>
                    <a:pt x="40" y="2"/>
                  </a:lnTo>
                  <a:lnTo>
                    <a:pt x="44" y="4"/>
                  </a:lnTo>
                  <a:lnTo>
                    <a:pt x="48" y="8"/>
                  </a:lnTo>
                  <a:lnTo>
                    <a:pt x="52" y="12"/>
                  </a:lnTo>
                  <a:lnTo>
                    <a:pt x="54" y="18"/>
                  </a:lnTo>
                  <a:lnTo>
                    <a:pt x="56" y="24"/>
                  </a:lnTo>
                  <a:lnTo>
                    <a:pt x="56" y="30"/>
                  </a:lnTo>
                  <a:close/>
                  <a:moveTo>
                    <a:pt x="46" y="30"/>
                  </a:moveTo>
                  <a:lnTo>
                    <a:pt x="44" y="22"/>
                  </a:lnTo>
                  <a:lnTo>
                    <a:pt x="42" y="18"/>
                  </a:lnTo>
                  <a:lnTo>
                    <a:pt x="42" y="14"/>
                  </a:lnTo>
                  <a:lnTo>
                    <a:pt x="36" y="8"/>
                  </a:lnTo>
                  <a:lnTo>
                    <a:pt x="32" y="6"/>
                  </a:lnTo>
                  <a:lnTo>
                    <a:pt x="28" y="6"/>
                  </a:lnTo>
                  <a:lnTo>
                    <a:pt x="22" y="8"/>
                  </a:lnTo>
                  <a:lnTo>
                    <a:pt x="20" y="10"/>
                  </a:lnTo>
                  <a:lnTo>
                    <a:pt x="18" y="12"/>
                  </a:lnTo>
                  <a:lnTo>
                    <a:pt x="14" y="20"/>
                  </a:lnTo>
                  <a:lnTo>
                    <a:pt x="12" y="26"/>
                  </a:lnTo>
                  <a:lnTo>
                    <a:pt x="12" y="32"/>
                  </a:lnTo>
                  <a:lnTo>
                    <a:pt x="12" y="40"/>
                  </a:lnTo>
                  <a:lnTo>
                    <a:pt x="16" y="49"/>
                  </a:lnTo>
                  <a:lnTo>
                    <a:pt x="18" y="51"/>
                  </a:lnTo>
                  <a:lnTo>
                    <a:pt x="20" y="53"/>
                  </a:lnTo>
                  <a:lnTo>
                    <a:pt x="24" y="55"/>
                  </a:lnTo>
                  <a:lnTo>
                    <a:pt x="28" y="55"/>
                  </a:lnTo>
                  <a:lnTo>
                    <a:pt x="34" y="55"/>
                  </a:lnTo>
                  <a:lnTo>
                    <a:pt x="38" y="53"/>
                  </a:lnTo>
                  <a:lnTo>
                    <a:pt x="40" y="51"/>
                  </a:lnTo>
                  <a:lnTo>
                    <a:pt x="44" y="43"/>
                  </a:lnTo>
                  <a:lnTo>
                    <a:pt x="44" y="36"/>
                  </a:lnTo>
                  <a:lnTo>
                    <a:pt x="4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6" name="Freeform 174"/>
            <p:cNvSpPr>
              <a:spLocks noEditPoints="1"/>
            </p:cNvSpPr>
            <p:nvPr/>
          </p:nvSpPr>
          <p:spPr bwMode="auto">
            <a:xfrm>
              <a:off x="1720" y="4082"/>
              <a:ext cx="58" cy="88"/>
            </a:xfrm>
            <a:custGeom>
              <a:avLst/>
              <a:gdLst>
                <a:gd name="T0" fmla="*/ 56 w 58"/>
                <a:gd name="T1" fmla="*/ 89 h 87"/>
                <a:gd name="T2" fmla="*/ 52 w 58"/>
                <a:gd name="T3" fmla="*/ 95 h 87"/>
                <a:gd name="T4" fmla="*/ 42 w 58"/>
                <a:gd name="T5" fmla="*/ 99 h 87"/>
                <a:gd name="T6" fmla="*/ 28 w 58"/>
                <a:gd name="T7" fmla="*/ 101 h 87"/>
                <a:gd name="T8" fmla="*/ 14 w 58"/>
                <a:gd name="T9" fmla="*/ 99 h 87"/>
                <a:gd name="T10" fmla="*/ 6 w 58"/>
                <a:gd name="T11" fmla="*/ 95 h 87"/>
                <a:gd name="T12" fmla="*/ 0 w 58"/>
                <a:gd name="T13" fmla="*/ 83 h 87"/>
                <a:gd name="T14" fmla="*/ 2 w 58"/>
                <a:gd name="T15" fmla="*/ 75 h 87"/>
                <a:gd name="T16" fmla="*/ 8 w 58"/>
                <a:gd name="T17" fmla="*/ 71 h 87"/>
                <a:gd name="T18" fmla="*/ 6 w 58"/>
                <a:gd name="T19" fmla="*/ 65 h 87"/>
                <a:gd name="T20" fmla="*/ 8 w 58"/>
                <a:gd name="T21" fmla="*/ 61 h 87"/>
                <a:gd name="T22" fmla="*/ 10 w 58"/>
                <a:gd name="T23" fmla="*/ 36 h 87"/>
                <a:gd name="T24" fmla="*/ 4 w 58"/>
                <a:gd name="T25" fmla="*/ 26 h 87"/>
                <a:gd name="T26" fmla="*/ 4 w 58"/>
                <a:gd name="T27" fmla="*/ 12 h 87"/>
                <a:gd name="T28" fmla="*/ 8 w 58"/>
                <a:gd name="T29" fmla="*/ 6 h 87"/>
                <a:gd name="T30" fmla="*/ 20 w 58"/>
                <a:gd name="T31" fmla="*/ 0 h 87"/>
                <a:gd name="T32" fmla="*/ 32 w 58"/>
                <a:gd name="T33" fmla="*/ 0 h 87"/>
                <a:gd name="T34" fmla="*/ 56 w 58"/>
                <a:gd name="T35" fmla="*/ 2 h 87"/>
                <a:gd name="T36" fmla="*/ 44 w 58"/>
                <a:gd name="T37" fmla="*/ 10 h 87"/>
                <a:gd name="T38" fmla="*/ 46 w 58"/>
                <a:gd name="T39" fmla="*/ 16 h 87"/>
                <a:gd name="T40" fmla="*/ 48 w 58"/>
                <a:gd name="T41" fmla="*/ 26 h 87"/>
                <a:gd name="T42" fmla="*/ 44 w 58"/>
                <a:gd name="T43" fmla="*/ 36 h 87"/>
                <a:gd name="T44" fmla="*/ 36 w 58"/>
                <a:gd name="T45" fmla="*/ 43 h 87"/>
                <a:gd name="T46" fmla="*/ 26 w 58"/>
                <a:gd name="T47" fmla="*/ 59 h 87"/>
                <a:gd name="T48" fmla="*/ 18 w 58"/>
                <a:gd name="T49" fmla="*/ 61 h 87"/>
                <a:gd name="T50" fmla="*/ 18 w 58"/>
                <a:gd name="T51" fmla="*/ 67 h 87"/>
                <a:gd name="T52" fmla="*/ 40 w 58"/>
                <a:gd name="T53" fmla="*/ 67 h 87"/>
                <a:gd name="T54" fmla="*/ 52 w 58"/>
                <a:gd name="T55" fmla="*/ 71 h 87"/>
                <a:gd name="T56" fmla="*/ 58 w 58"/>
                <a:gd name="T57" fmla="*/ 77 h 87"/>
                <a:gd name="T58" fmla="*/ 36 w 58"/>
                <a:gd name="T59" fmla="*/ 24 h 87"/>
                <a:gd name="T60" fmla="*/ 32 w 58"/>
                <a:gd name="T61" fmla="*/ 10 h 87"/>
                <a:gd name="T62" fmla="*/ 24 w 58"/>
                <a:gd name="T63" fmla="*/ 6 h 87"/>
                <a:gd name="T64" fmla="*/ 18 w 58"/>
                <a:gd name="T65" fmla="*/ 8 h 87"/>
                <a:gd name="T66" fmla="*/ 14 w 58"/>
                <a:gd name="T67" fmla="*/ 20 h 87"/>
                <a:gd name="T68" fmla="*/ 16 w 58"/>
                <a:gd name="T69" fmla="*/ 30 h 87"/>
                <a:gd name="T70" fmla="*/ 20 w 58"/>
                <a:gd name="T71" fmla="*/ 36 h 87"/>
                <a:gd name="T72" fmla="*/ 26 w 58"/>
                <a:gd name="T73" fmla="*/ 36 h 87"/>
                <a:gd name="T74" fmla="*/ 34 w 58"/>
                <a:gd name="T75" fmla="*/ 34 h 87"/>
                <a:gd name="T76" fmla="*/ 36 w 58"/>
                <a:gd name="T77" fmla="*/ 24 h 87"/>
                <a:gd name="T78" fmla="*/ 48 w 58"/>
                <a:gd name="T79" fmla="*/ 81 h 87"/>
                <a:gd name="T80" fmla="*/ 42 w 58"/>
                <a:gd name="T81" fmla="*/ 75 h 87"/>
                <a:gd name="T82" fmla="*/ 24 w 58"/>
                <a:gd name="T83" fmla="*/ 75 h 87"/>
                <a:gd name="T84" fmla="*/ 14 w 58"/>
                <a:gd name="T85" fmla="*/ 77 h 87"/>
                <a:gd name="T86" fmla="*/ 10 w 58"/>
                <a:gd name="T87" fmla="*/ 81 h 87"/>
                <a:gd name="T88" fmla="*/ 10 w 58"/>
                <a:gd name="T89" fmla="*/ 87 h 87"/>
                <a:gd name="T90" fmla="*/ 16 w 58"/>
                <a:gd name="T91" fmla="*/ 93 h 87"/>
                <a:gd name="T92" fmla="*/ 30 w 58"/>
                <a:gd name="T93" fmla="*/ 95 h 87"/>
                <a:gd name="T94" fmla="*/ 42 w 58"/>
                <a:gd name="T95" fmla="*/ 93 h 87"/>
                <a:gd name="T96" fmla="*/ 48 w 58"/>
                <a:gd name="T97" fmla="*/ 87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 h="87">
                  <a:moveTo>
                    <a:pt x="58" y="67"/>
                  </a:moveTo>
                  <a:lnTo>
                    <a:pt x="56" y="75"/>
                  </a:lnTo>
                  <a:lnTo>
                    <a:pt x="54" y="77"/>
                  </a:lnTo>
                  <a:lnTo>
                    <a:pt x="52" y="81"/>
                  </a:lnTo>
                  <a:lnTo>
                    <a:pt x="48" y="83"/>
                  </a:lnTo>
                  <a:lnTo>
                    <a:pt x="42" y="85"/>
                  </a:lnTo>
                  <a:lnTo>
                    <a:pt x="36" y="87"/>
                  </a:lnTo>
                  <a:lnTo>
                    <a:pt x="28" y="87"/>
                  </a:lnTo>
                  <a:lnTo>
                    <a:pt x="20" y="87"/>
                  </a:lnTo>
                  <a:lnTo>
                    <a:pt x="14" y="85"/>
                  </a:lnTo>
                  <a:lnTo>
                    <a:pt x="10" y="83"/>
                  </a:lnTo>
                  <a:lnTo>
                    <a:pt x="6" y="81"/>
                  </a:lnTo>
                  <a:lnTo>
                    <a:pt x="2" y="75"/>
                  </a:lnTo>
                  <a:lnTo>
                    <a:pt x="0" y="69"/>
                  </a:lnTo>
                  <a:lnTo>
                    <a:pt x="0" y="65"/>
                  </a:lnTo>
                  <a:lnTo>
                    <a:pt x="2" y="61"/>
                  </a:lnTo>
                  <a:lnTo>
                    <a:pt x="6" y="59"/>
                  </a:lnTo>
                  <a:lnTo>
                    <a:pt x="8" y="57"/>
                  </a:lnTo>
                  <a:lnTo>
                    <a:pt x="6" y="55"/>
                  </a:lnTo>
                  <a:lnTo>
                    <a:pt x="6" y="51"/>
                  </a:lnTo>
                  <a:lnTo>
                    <a:pt x="6" y="49"/>
                  </a:lnTo>
                  <a:lnTo>
                    <a:pt x="8" y="47"/>
                  </a:lnTo>
                  <a:lnTo>
                    <a:pt x="14" y="40"/>
                  </a:lnTo>
                  <a:lnTo>
                    <a:pt x="10" y="36"/>
                  </a:lnTo>
                  <a:lnTo>
                    <a:pt x="6" y="32"/>
                  </a:lnTo>
                  <a:lnTo>
                    <a:pt x="4" y="26"/>
                  </a:lnTo>
                  <a:lnTo>
                    <a:pt x="4" y="20"/>
                  </a:lnTo>
                  <a:lnTo>
                    <a:pt x="4" y="12"/>
                  </a:lnTo>
                  <a:lnTo>
                    <a:pt x="6" y="8"/>
                  </a:lnTo>
                  <a:lnTo>
                    <a:pt x="8" y="6"/>
                  </a:lnTo>
                  <a:lnTo>
                    <a:pt x="16" y="0"/>
                  </a:lnTo>
                  <a:lnTo>
                    <a:pt x="20" y="0"/>
                  </a:lnTo>
                  <a:lnTo>
                    <a:pt x="24" y="0"/>
                  </a:lnTo>
                  <a:lnTo>
                    <a:pt x="32" y="0"/>
                  </a:lnTo>
                  <a:lnTo>
                    <a:pt x="36" y="2"/>
                  </a:lnTo>
                  <a:lnTo>
                    <a:pt x="56" y="2"/>
                  </a:lnTo>
                  <a:lnTo>
                    <a:pt x="56" y="10"/>
                  </a:lnTo>
                  <a:lnTo>
                    <a:pt x="44" y="10"/>
                  </a:lnTo>
                  <a:lnTo>
                    <a:pt x="46" y="12"/>
                  </a:lnTo>
                  <a:lnTo>
                    <a:pt x="46" y="16"/>
                  </a:lnTo>
                  <a:lnTo>
                    <a:pt x="48" y="22"/>
                  </a:lnTo>
                  <a:lnTo>
                    <a:pt x="48" y="26"/>
                  </a:lnTo>
                  <a:lnTo>
                    <a:pt x="46" y="28"/>
                  </a:lnTo>
                  <a:lnTo>
                    <a:pt x="44" y="36"/>
                  </a:lnTo>
                  <a:lnTo>
                    <a:pt x="40" y="38"/>
                  </a:lnTo>
                  <a:lnTo>
                    <a:pt x="36" y="43"/>
                  </a:lnTo>
                  <a:lnTo>
                    <a:pt x="32" y="43"/>
                  </a:lnTo>
                  <a:lnTo>
                    <a:pt x="26" y="45"/>
                  </a:lnTo>
                  <a:lnTo>
                    <a:pt x="22" y="45"/>
                  </a:lnTo>
                  <a:lnTo>
                    <a:pt x="18" y="47"/>
                  </a:lnTo>
                  <a:lnTo>
                    <a:pt x="16" y="51"/>
                  </a:lnTo>
                  <a:lnTo>
                    <a:pt x="18" y="53"/>
                  </a:lnTo>
                  <a:lnTo>
                    <a:pt x="32" y="51"/>
                  </a:lnTo>
                  <a:lnTo>
                    <a:pt x="40" y="53"/>
                  </a:lnTo>
                  <a:lnTo>
                    <a:pt x="46" y="53"/>
                  </a:lnTo>
                  <a:lnTo>
                    <a:pt x="52" y="57"/>
                  </a:lnTo>
                  <a:lnTo>
                    <a:pt x="54" y="59"/>
                  </a:lnTo>
                  <a:lnTo>
                    <a:pt x="58" y="63"/>
                  </a:lnTo>
                  <a:lnTo>
                    <a:pt x="58" y="67"/>
                  </a:lnTo>
                  <a:close/>
                  <a:moveTo>
                    <a:pt x="36" y="24"/>
                  </a:moveTo>
                  <a:lnTo>
                    <a:pt x="36" y="16"/>
                  </a:lnTo>
                  <a:lnTo>
                    <a:pt x="32" y="10"/>
                  </a:lnTo>
                  <a:lnTo>
                    <a:pt x="28" y="8"/>
                  </a:lnTo>
                  <a:lnTo>
                    <a:pt x="24" y="6"/>
                  </a:lnTo>
                  <a:lnTo>
                    <a:pt x="20" y="6"/>
                  </a:lnTo>
                  <a:lnTo>
                    <a:pt x="18" y="8"/>
                  </a:lnTo>
                  <a:lnTo>
                    <a:pt x="14" y="12"/>
                  </a:lnTo>
                  <a:lnTo>
                    <a:pt x="14" y="20"/>
                  </a:lnTo>
                  <a:lnTo>
                    <a:pt x="14" y="24"/>
                  </a:lnTo>
                  <a:lnTo>
                    <a:pt x="16" y="30"/>
                  </a:lnTo>
                  <a:lnTo>
                    <a:pt x="18" y="34"/>
                  </a:lnTo>
                  <a:lnTo>
                    <a:pt x="20" y="36"/>
                  </a:lnTo>
                  <a:lnTo>
                    <a:pt x="24" y="36"/>
                  </a:lnTo>
                  <a:lnTo>
                    <a:pt x="26" y="36"/>
                  </a:lnTo>
                  <a:lnTo>
                    <a:pt x="30" y="36"/>
                  </a:lnTo>
                  <a:lnTo>
                    <a:pt x="34" y="34"/>
                  </a:lnTo>
                  <a:lnTo>
                    <a:pt x="36" y="30"/>
                  </a:lnTo>
                  <a:lnTo>
                    <a:pt x="36" y="24"/>
                  </a:lnTo>
                  <a:close/>
                  <a:moveTo>
                    <a:pt x="50" y="69"/>
                  </a:moveTo>
                  <a:lnTo>
                    <a:pt x="48" y="67"/>
                  </a:lnTo>
                  <a:lnTo>
                    <a:pt x="48" y="65"/>
                  </a:lnTo>
                  <a:lnTo>
                    <a:pt x="42" y="61"/>
                  </a:lnTo>
                  <a:lnTo>
                    <a:pt x="30" y="61"/>
                  </a:lnTo>
                  <a:lnTo>
                    <a:pt x="24" y="61"/>
                  </a:lnTo>
                  <a:lnTo>
                    <a:pt x="18" y="61"/>
                  </a:lnTo>
                  <a:lnTo>
                    <a:pt x="14" y="63"/>
                  </a:lnTo>
                  <a:lnTo>
                    <a:pt x="12" y="65"/>
                  </a:lnTo>
                  <a:lnTo>
                    <a:pt x="10" y="67"/>
                  </a:lnTo>
                  <a:lnTo>
                    <a:pt x="10" y="69"/>
                  </a:lnTo>
                  <a:lnTo>
                    <a:pt x="10" y="73"/>
                  </a:lnTo>
                  <a:lnTo>
                    <a:pt x="12" y="75"/>
                  </a:lnTo>
                  <a:lnTo>
                    <a:pt x="16" y="79"/>
                  </a:lnTo>
                  <a:lnTo>
                    <a:pt x="22" y="81"/>
                  </a:lnTo>
                  <a:lnTo>
                    <a:pt x="30" y="81"/>
                  </a:lnTo>
                  <a:lnTo>
                    <a:pt x="36" y="81"/>
                  </a:lnTo>
                  <a:lnTo>
                    <a:pt x="42" y="79"/>
                  </a:lnTo>
                  <a:lnTo>
                    <a:pt x="48" y="75"/>
                  </a:lnTo>
                  <a:lnTo>
                    <a:pt x="48" y="73"/>
                  </a:lnTo>
                  <a:lnTo>
                    <a:pt x="5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7" name="Freeform 175"/>
            <p:cNvSpPr>
              <a:spLocks noEditPoints="1"/>
            </p:cNvSpPr>
            <p:nvPr/>
          </p:nvSpPr>
          <p:spPr bwMode="auto">
            <a:xfrm>
              <a:off x="1657" y="4082"/>
              <a:ext cx="53" cy="63"/>
            </a:xfrm>
            <a:custGeom>
              <a:avLst/>
              <a:gdLst>
                <a:gd name="T0" fmla="*/ 66 w 52"/>
                <a:gd name="T1" fmla="*/ 47 h 63"/>
                <a:gd name="T2" fmla="*/ 64 w 52"/>
                <a:gd name="T3" fmla="*/ 49 h 63"/>
                <a:gd name="T4" fmla="*/ 64 w 52"/>
                <a:gd name="T5" fmla="*/ 53 h 63"/>
                <a:gd name="T6" fmla="*/ 58 w 52"/>
                <a:gd name="T7" fmla="*/ 57 h 63"/>
                <a:gd name="T8" fmla="*/ 52 w 52"/>
                <a:gd name="T9" fmla="*/ 61 h 63"/>
                <a:gd name="T10" fmla="*/ 42 w 52"/>
                <a:gd name="T11" fmla="*/ 63 h 63"/>
                <a:gd name="T12" fmla="*/ 20 w 52"/>
                <a:gd name="T13" fmla="*/ 63 h 63"/>
                <a:gd name="T14" fmla="*/ 14 w 52"/>
                <a:gd name="T15" fmla="*/ 59 h 63"/>
                <a:gd name="T16" fmla="*/ 10 w 52"/>
                <a:gd name="T17" fmla="*/ 57 h 63"/>
                <a:gd name="T18" fmla="*/ 6 w 52"/>
                <a:gd name="T19" fmla="*/ 53 h 63"/>
                <a:gd name="T20" fmla="*/ 4 w 52"/>
                <a:gd name="T21" fmla="*/ 47 h 63"/>
                <a:gd name="T22" fmla="*/ 2 w 52"/>
                <a:gd name="T23" fmla="*/ 40 h 63"/>
                <a:gd name="T24" fmla="*/ 0 w 52"/>
                <a:gd name="T25" fmla="*/ 30 h 63"/>
                <a:gd name="T26" fmla="*/ 0 w 52"/>
                <a:gd name="T27" fmla="*/ 24 h 63"/>
                <a:gd name="T28" fmla="*/ 2 w 52"/>
                <a:gd name="T29" fmla="*/ 18 h 63"/>
                <a:gd name="T30" fmla="*/ 6 w 52"/>
                <a:gd name="T31" fmla="*/ 12 h 63"/>
                <a:gd name="T32" fmla="*/ 8 w 52"/>
                <a:gd name="T33" fmla="*/ 8 h 63"/>
                <a:gd name="T34" fmla="*/ 12 w 52"/>
                <a:gd name="T35" fmla="*/ 4 h 63"/>
                <a:gd name="T36" fmla="*/ 18 w 52"/>
                <a:gd name="T37" fmla="*/ 2 h 63"/>
                <a:gd name="T38" fmla="*/ 22 w 52"/>
                <a:gd name="T39" fmla="*/ 0 h 63"/>
                <a:gd name="T40" fmla="*/ 42 w 52"/>
                <a:gd name="T41" fmla="*/ 0 h 63"/>
                <a:gd name="T42" fmla="*/ 48 w 52"/>
                <a:gd name="T43" fmla="*/ 0 h 63"/>
                <a:gd name="T44" fmla="*/ 52 w 52"/>
                <a:gd name="T45" fmla="*/ 2 h 63"/>
                <a:gd name="T46" fmla="*/ 54 w 52"/>
                <a:gd name="T47" fmla="*/ 2 h 63"/>
                <a:gd name="T48" fmla="*/ 56 w 52"/>
                <a:gd name="T49" fmla="*/ 4 h 63"/>
                <a:gd name="T50" fmla="*/ 60 w 52"/>
                <a:gd name="T51" fmla="*/ 8 h 63"/>
                <a:gd name="T52" fmla="*/ 62 w 52"/>
                <a:gd name="T53" fmla="*/ 12 h 63"/>
                <a:gd name="T54" fmla="*/ 64 w 52"/>
                <a:gd name="T55" fmla="*/ 18 h 63"/>
                <a:gd name="T56" fmla="*/ 66 w 52"/>
                <a:gd name="T57" fmla="*/ 26 h 63"/>
                <a:gd name="T58" fmla="*/ 10 w 52"/>
                <a:gd name="T59" fmla="*/ 36 h 63"/>
                <a:gd name="T60" fmla="*/ 12 w 52"/>
                <a:gd name="T61" fmla="*/ 43 h 63"/>
                <a:gd name="T62" fmla="*/ 16 w 52"/>
                <a:gd name="T63" fmla="*/ 49 h 63"/>
                <a:gd name="T64" fmla="*/ 22 w 52"/>
                <a:gd name="T65" fmla="*/ 53 h 63"/>
                <a:gd name="T66" fmla="*/ 24 w 52"/>
                <a:gd name="T67" fmla="*/ 55 h 63"/>
                <a:gd name="T68" fmla="*/ 44 w 52"/>
                <a:gd name="T69" fmla="*/ 55 h 63"/>
                <a:gd name="T70" fmla="*/ 48 w 52"/>
                <a:gd name="T71" fmla="*/ 55 h 63"/>
                <a:gd name="T72" fmla="*/ 52 w 52"/>
                <a:gd name="T73" fmla="*/ 53 h 63"/>
                <a:gd name="T74" fmla="*/ 56 w 52"/>
                <a:gd name="T75" fmla="*/ 51 h 63"/>
                <a:gd name="T76" fmla="*/ 58 w 52"/>
                <a:gd name="T77" fmla="*/ 49 h 63"/>
                <a:gd name="T78" fmla="*/ 60 w 52"/>
                <a:gd name="T79" fmla="*/ 47 h 63"/>
                <a:gd name="T80" fmla="*/ 64 w 52"/>
                <a:gd name="T81" fmla="*/ 45 h 63"/>
                <a:gd name="T82" fmla="*/ 64 w 52"/>
                <a:gd name="T83" fmla="*/ 47 h 63"/>
                <a:gd name="T84" fmla="*/ 66 w 52"/>
                <a:gd name="T85" fmla="*/ 47 h 63"/>
                <a:gd name="T86" fmla="*/ 54 w 52"/>
                <a:gd name="T87" fmla="*/ 20 h 63"/>
                <a:gd name="T88" fmla="*/ 54 w 52"/>
                <a:gd name="T89" fmla="*/ 16 h 63"/>
                <a:gd name="T90" fmla="*/ 50 w 52"/>
                <a:gd name="T91" fmla="*/ 12 h 63"/>
                <a:gd name="T92" fmla="*/ 48 w 52"/>
                <a:gd name="T93" fmla="*/ 10 h 63"/>
                <a:gd name="T94" fmla="*/ 46 w 52"/>
                <a:gd name="T95" fmla="*/ 8 h 63"/>
                <a:gd name="T96" fmla="*/ 44 w 52"/>
                <a:gd name="T97" fmla="*/ 8 h 63"/>
                <a:gd name="T98" fmla="*/ 42 w 52"/>
                <a:gd name="T99" fmla="*/ 6 h 63"/>
                <a:gd name="T100" fmla="*/ 24 w 52"/>
                <a:gd name="T101" fmla="*/ 8 h 63"/>
                <a:gd name="T102" fmla="*/ 20 w 52"/>
                <a:gd name="T103" fmla="*/ 8 h 63"/>
                <a:gd name="T104" fmla="*/ 16 w 52"/>
                <a:gd name="T105" fmla="*/ 10 h 63"/>
                <a:gd name="T106" fmla="*/ 14 w 52"/>
                <a:gd name="T107" fmla="*/ 14 h 63"/>
                <a:gd name="T108" fmla="*/ 12 w 52"/>
                <a:gd name="T109" fmla="*/ 20 h 63"/>
                <a:gd name="T110" fmla="*/ 10 w 52"/>
                <a:gd name="T111" fmla="*/ 28 h 63"/>
                <a:gd name="T112" fmla="*/ 52 w 52"/>
                <a:gd name="T113" fmla="*/ 22 h 63"/>
                <a:gd name="T114" fmla="*/ 54 w 52"/>
                <a:gd name="T115" fmla="*/ 22 h 63"/>
                <a:gd name="T116" fmla="*/ 54 w 52"/>
                <a:gd name="T117" fmla="*/ 20 h 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 h="63">
                  <a:moveTo>
                    <a:pt x="52" y="47"/>
                  </a:moveTo>
                  <a:lnTo>
                    <a:pt x="50" y="49"/>
                  </a:lnTo>
                  <a:lnTo>
                    <a:pt x="50" y="53"/>
                  </a:lnTo>
                  <a:lnTo>
                    <a:pt x="44" y="57"/>
                  </a:lnTo>
                  <a:lnTo>
                    <a:pt x="38" y="61"/>
                  </a:lnTo>
                  <a:lnTo>
                    <a:pt x="28" y="63"/>
                  </a:lnTo>
                  <a:lnTo>
                    <a:pt x="20" y="63"/>
                  </a:lnTo>
                  <a:lnTo>
                    <a:pt x="14" y="59"/>
                  </a:lnTo>
                  <a:lnTo>
                    <a:pt x="10" y="57"/>
                  </a:lnTo>
                  <a:lnTo>
                    <a:pt x="6" y="53"/>
                  </a:lnTo>
                  <a:lnTo>
                    <a:pt x="4" y="47"/>
                  </a:lnTo>
                  <a:lnTo>
                    <a:pt x="2" y="40"/>
                  </a:lnTo>
                  <a:lnTo>
                    <a:pt x="0" y="30"/>
                  </a:lnTo>
                  <a:lnTo>
                    <a:pt x="0" y="24"/>
                  </a:lnTo>
                  <a:lnTo>
                    <a:pt x="2" y="18"/>
                  </a:lnTo>
                  <a:lnTo>
                    <a:pt x="6" y="12"/>
                  </a:lnTo>
                  <a:lnTo>
                    <a:pt x="8" y="8"/>
                  </a:lnTo>
                  <a:lnTo>
                    <a:pt x="12" y="4"/>
                  </a:lnTo>
                  <a:lnTo>
                    <a:pt x="18" y="2"/>
                  </a:lnTo>
                  <a:lnTo>
                    <a:pt x="22" y="0"/>
                  </a:lnTo>
                  <a:lnTo>
                    <a:pt x="28" y="0"/>
                  </a:lnTo>
                  <a:lnTo>
                    <a:pt x="34" y="0"/>
                  </a:lnTo>
                  <a:lnTo>
                    <a:pt x="38" y="2"/>
                  </a:lnTo>
                  <a:lnTo>
                    <a:pt x="40" y="2"/>
                  </a:lnTo>
                  <a:lnTo>
                    <a:pt x="42" y="4"/>
                  </a:lnTo>
                  <a:lnTo>
                    <a:pt x="46" y="8"/>
                  </a:lnTo>
                  <a:lnTo>
                    <a:pt x="48" y="12"/>
                  </a:lnTo>
                  <a:lnTo>
                    <a:pt x="50" y="18"/>
                  </a:lnTo>
                  <a:lnTo>
                    <a:pt x="52" y="26"/>
                  </a:lnTo>
                  <a:lnTo>
                    <a:pt x="10" y="36"/>
                  </a:lnTo>
                  <a:lnTo>
                    <a:pt x="12" y="43"/>
                  </a:lnTo>
                  <a:lnTo>
                    <a:pt x="16" y="49"/>
                  </a:lnTo>
                  <a:lnTo>
                    <a:pt x="22" y="53"/>
                  </a:lnTo>
                  <a:lnTo>
                    <a:pt x="24" y="55"/>
                  </a:lnTo>
                  <a:lnTo>
                    <a:pt x="30" y="55"/>
                  </a:lnTo>
                  <a:lnTo>
                    <a:pt x="34" y="55"/>
                  </a:lnTo>
                  <a:lnTo>
                    <a:pt x="38" y="53"/>
                  </a:lnTo>
                  <a:lnTo>
                    <a:pt x="42" y="51"/>
                  </a:lnTo>
                  <a:lnTo>
                    <a:pt x="44" y="49"/>
                  </a:lnTo>
                  <a:lnTo>
                    <a:pt x="46" y="47"/>
                  </a:lnTo>
                  <a:lnTo>
                    <a:pt x="50" y="45"/>
                  </a:lnTo>
                  <a:lnTo>
                    <a:pt x="50" y="47"/>
                  </a:lnTo>
                  <a:lnTo>
                    <a:pt x="52" y="47"/>
                  </a:lnTo>
                  <a:close/>
                  <a:moveTo>
                    <a:pt x="40" y="20"/>
                  </a:moveTo>
                  <a:lnTo>
                    <a:pt x="40" y="16"/>
                  </a:lnTo>
                  <a:lnTo>
                    <a:pt x="36" y="12"/>
                  </a:lnTo>
                  <a:lnTo>
                    <a:pt x="34" y="10"/>
                  </a:lnTo>
                  <a:lnTo>
                    <a:pt x="32" y="8"/>
                  </a:lnTo>
                  <a:lnTo>
                    <a:pt x="30" y="8"/>
                  </a:lnTo>
                  <a:lnTo>
                    <a:pt x="28" y="6"/>
                  </a:lnTo>
                  <a:lnTo>
                    <a:pt x="24" y="8"/>
                  </a:lnTo>
                  <a:lnTo>
                    <a:pt x="20" y="8"/>
                  </a:lnTo>
                  <a:lnTo>
                    <a:pt x="16" y="10"/>
                  </a:lnTo>
                  <a:lnTo>
                    <a:pt x="14" y="14"/>
                  </a:lnTo>
                  <a:lnTo>
                    <a:pt x="12" y="20"/>
                  </a:lnTo>
                  <a:lnTo>
                    <a:pt x="10" y="28"/>
                  </a:lnTo>
                  <a:lnTo>
                    <a:pt x="38" y="22"/>
                  </a:lnTo>
                  <a:lnTo>
                    <a:pt x="40" y="22"/>
                  </a:lnTo>
                  <a:lnTo>
                    <a:pt x="4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8" name="Freeform 176"/>
            <p:cNvSpPr>
              <a:spLocks noEditPoints="1"/>
            </p:cNvSpPr>
            <p:nvPr/>
          </p:nvSpPr>
          <p:spPr bwMode="auto">
            <a:xfrm>
              <a:off x="1553" y="4082"/>
              <a:ext cx="53" cy="63"/>
            </a:xfrm>
            <a:custGeom>
              <a:avLst/>
              <a:gdLst>
                <a:gd name="T0" fmla="*/ 66 w 52"/>
                <a:gd name="T1" fmla="*/ 61 h 63"/>
                <a:gd name="T2" fmla="*/ 46 w 52"/>
                <a:gd name="T3" fmla="*/ 63 h 63"/>
                <a:gd name="T4" fmla="*/ 44 w 52"/>
                <a:gd name="T5" fmla="*/ 59 h 63"/>
                <a:gd name="T6" fmla="*/ 22 w 52"/>
                <a:gd name="T7" fmla="*/ 63 h 63"/>
                <a:gd name="T8" fmla="*/ 10 w 52"/>
                <a:gd name="T9" fmla="*/ 61 h 63"/>
                <a:gd name="T10" fmla="*/ 2 w 52"/>
                <a:gd name="T11" fmla="*/ 55 h 63"/>
                <a:gd name="T12" fmla="*/ 0 w 52"/>
                <a:gd name="T13" fmla="*/ 49 h 63"/>
                <a:gd name="T14" fmla="*/ 0 w 52"/>
                <a:gd name="T15" fmla="*/ 40 h 63"/>
                <a:gd name="T16" fmla="*/ 6 w 52"/>
                <a:gd name="T17" fmla="*/ 32 h 63"/>
                <a:gd name="T18" fmla="*/ 16 w 52"/>
                <a:gd name="T19" fmla="*/ 26 h 63"/>
                <a:gd name="T20" fmla="*/ 46 w 52"/>
                <a:gd name="T21" fmla="*/ 24 h 63"/>
                <a:gd name="T22" fmla="*/ 46 w 52"/>
                <a:gd name="T23" fmla="*/ 16 h 63"/>
                <a:gd name="T24" fmla="*/ 44 w 52"/>
                <a:gd name="T25" fmla="*/ 10 h 63"/>
                <a:gd name="T26" fmla="*/ 24 w 52"/>
                <a:gd name="T27" fmla="*/ 8 h 63"/>
                <a:gd name="T28" fmla="*/ 14 w 52"/>
                <a:gd name="T29" fmla="*/ 8 h 63"/>
                <a:gd name="T30" fmla="*/ 10 w 52"/>
                <a:gd name="T31" fmla="*/ 16 h 63"/>
                <a:gd name="T32" fmla="*/ 6 w 52"/>
                <a:gd name="T33" fmla="*/ 18 h 63"/>
                <a:gd name="T34" fmla="*/ 2 w 52"/>
                <a:gd name="T35" fmla="*/ 16 h 63"/>
                <a:gd name="T36" fmla="*/ 6 w 52"/>
                <a:gd name="T37" fmla="*/ 2 h 63"/>
                <a:gd name="T38" fmla="*/ 20 w 52"/>
                <a:gd name="T39" fmla="*/ 0 h 63"/>
                <a:gd name="T40" fmla="*/ 50 w 52"/>
                <a:gd name="T41" fmla="*/ 4 h 63"/>
                <a:gd name="T42" fmla="*/ 54 w 52"/>
                <a:gd name="T43" fmla="*/ 10 h 63"/>
                <a:gd name="T44" fmla="*/ 56 w 52"/>
                <a:gd name="T45" fmla="*/ 18 h 63"/>
                <a:gd name="T46" fmla="*/ 56 w 52"/>
                <a:gd name="T47" fmla="*/ 55 h 63"/>
                <a:gd name="T48" fmla="*/ 64 w 52"/>
                <a:gd name="T49" fmla="*/ 57 h 63"/>
                <a:gd name="T50" fmla="*/ 66 w 52"/>
                <a:gd name="T51" fmla="*/ 59 h 63"/>
                <a:gd name="T52" fmla="*/ 46 w 52"/>
                <a:gd name="T53" fmla="*/ 30 h 63"/>
                <a:gd name="T54" fmla="*/ 16 w 52"/>
                <a:gd name="T55" fmla="*/ 34 h 63"/>
                <a:gd name="T56" fmla="*/ 12 w 52"/>
                <a:gd name="T57" fmla="*/ 38 h 63"/>
                <a:gd name="T58" fmla="*/ 10 w 52"/>
                <a:gd name="T59" fmla="*/ 47 h 63"/>
                <a:gd name="T60" fmla="*/ 12 w 52"/>
                <a:gd name="T61" fmla="*/ 53 h 63"/>
                <a:gd name="T62" fmla="*/ 20 w 52"/>
                <a:gd name="T63" fmla="*/ 55 h 63"/>
                <a:gd name="T64" fmla="*/ 42 w 52"/>
                <a:gd name="T65" fmla="*/ 53 h 63"/>
                <a:gd name="T66" fmla="*/ 46 w 52"/>
                <a:gd name="T67" fmla="*/ 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 h="63">
                  <a:moveTo>
                    <a:pt x="52" y="59"/>
                  </a:moveTo>
                  <a:lnTo>
                    <a:pt x="52" y="61"/>
                  </a:lnTo>
                  <a:lnTo>
                    <a:pt x="48" y="63"/>
                  </a:lnTo>
                  <a:lnTo>
                    <a:pt x="32" y="63"/>
                  </a:lnTo>
                  <a:lnTo>
                    <a:pt x="32" y="55"/>
                  </a:lnTo>
                  <a:lnTo>
                    <a:pt x="30" y="59"/>
                  </a:lnTo>
                  <a:lnTo>
                    <a:pt x="26" y="61"/>
                  </a:lnTo>
                  <a:lnTo>
                    <a:pt x="22" y="63"/>
                  </a:lnTo>
                  <a:lnTo>
                    <a:pt x="18" y="63"/>
                  </a:lnTo>
                  <a:lnTo>
                    <a:pt x="10" y="61"/>
                  </a:lnTo>
                  <a:lnTo>
                    <a:pt x="4" y="59"/>
                  </a:lnTo>
                  <a:lnTo>
                    <a:pt x="2" y="55"/>
                  </a:lnTo>
                  <a:lnTo>
                    <a:pt x="0" y="53"/>
                  </a:lnTo>
                  <a:lnTo>
                    <a:pt x="0" y="49"/>
                  </a:lnTo>
                  <a:lnTo>
                    <a:pt x="0" y="45"/>
                  </a:lnTo>
                  <a:lnTo>
                    <a:pt x="0" y="40"/>
                  </a:lnTo>
                  <a:lnTo>
                    <a:pt x="2" y="36"/>
                  </a:lnTo>
                  <a:lnTo>
                    <a:pt x="6" y="32"/>
                  </a:lnTo>
                  <a:lnTo>
                    <a:pt x="8" y="30"/>
                  </a:lnTo>
                  <a:lnTo>
                    <a:pt x="16" y="26"/>
                  </a:lnTo>
                  <a:lnTo>
                    <a:pt x="22" y="24"/>
                  </a:lnTo>
                  <a:lnTo>
                    <a:pt x="32" y="24"/>
                  </a:lnTo>
                  <a:lnTo>
                    <a:pt x="32" y="20"/>
                  </a:lnTo>
                  <a:lnTo>
                    <a:pt x="32" y="16"/>
                  </a:lnTo>
                  <a:lnTo>
                    <a:pt x="32" y="12"/>
                  </a:lnTo>
                  <a:lnTo>
                    <a:pt x="30" y="10"/>
                  </a:lnTo>
                  <a:lnTo>
                    <a:pt x="28" y="8"/>
                  </a:lnTo>
                  <a:lnTo>
                    <a:pt x="24" y="8"/>
                  </a:lnTo>
                  <a:lnTo>
                    <a:pt x="20" y="6"/>
                  </a:lnTo>
                  <a:lnTo>
                    <a:pt x="14" y="8"/>
                  </a:lnTo>
                  <a:lnTo>
                    <a:pt x="12" y="10"/>
                  </a:lnTo>
                  <a:lnTo>
                    <a:pt x="10" y="16"/>
                  </a:lnTo>
                  <a:lnTo>
                    <a:pt x="8" y="18"/>
                  </a:lnTo>
                  <a:lnTo>
                    <a:pt x="6" y="18"/>
                  </a:lnTo>
                  <a:lnTo>
                    <a:pt x="4" y="18"/>
                  </a:lnTo>
                  <a:lnTo>
                    <a:pt x="2" y="16"/>
                  </a:lnTo>
                  <a:lnTo>
                    <a:pt x="4" y="12"/>
                  </a:lnTo>
                  <a:lnTo>
                    <a:pt x="6" y="2"/>
                  </a:lnTo>
                  <a:lnTo>
                    <a:pt x="14" y="0"/>
                  </a:lnTo>
                  <a:lnTo>
                    <a:pt x="20" y="0"/>
                  </a:lnTo>
                  <a:lnTo>
                    <a:pt x="28" y="0"/>
                  </a:lnTo>
                  <a:lnTo>
                    <a:pt x="36" y="4"/>
                  </a:lnTo>
                  <a:lnTo>
                    <a:pt x="38" y="6"/>
                  </a:lnTo>
                  <a:lnTo>
                    <a:pt x="40" y="10"/>
                  </a:lnTo>
                  <a:lnTo>
                    <a:pt x="42" y="14"/>
                  </a:lnTo>
                  <a:lnTo>
                    <a:pt x="42" y="18"/>
                  </a:lnTo>
                  <a:lnTo>
                    <a:pt x="42" y="53"/>
                  </a:lnTo>
                  <a:lnTo>
                    <a:pt x="42" y="55"/>
                  </a:lnTo>
                  <a:lnTo>
                    <a:pt x="44" y="55"/>
                  </a:lnTo>
                  <a:lnTo>
                    <a:pt x="50" y="57"/>
                  </a:lnTo>
                  <a:lnTo>
                    <a:pt x="52" y="57"/>
                  </a:lnTo>
                  <a:lnTo>
                    <a:pt x="52" y="59"/>
                  </a:lnTo>
                  <a:close/>
                  <a:moveTo>
                    <a:pt x="32" y="43"/>
                  </a:moveTo>
                  <a:lnTo>
                    <a:pt x="32" y="30"/>
                  </a:lnTo>
                  <a:lnTo>
                    <a:pt x="24" y="32"/>
                  </a:lnTo>
                  <a:lnTo>
                    <a:pt x="16" y="34"/>
                  </a:lnTo>
                  <a:lnTo>
                    <a:pt x="14" y="36"/>
                  </a:lnTo>
                  <a:lnTo>
                    <a:pt x="12" y="38"/>
                  </a:lnTo>
                  <a:lnTo>
                    <a:pt x="10" y="43"/>
                  </a:lnTo>
                  <a:lnTo>
                    <a:pt x="10" y="47"/>
                  </a:lnTo>
                  <a:lnTo>
                    <a:pt x="10" y="49"/>
                  </a:lnTo>
                  <a:lnTo>
                    <a:pt x="12" y="53"/>
                  </a:lnTo>
                  <a:lnTo>
                    <a:pt x="16" y="55"/>
                  </a:lnTo>
                  <a:lnTo>
                    <a:pt x="20" y="55"/>
                  </a:lnTo>
                  <a:lnTo>
                    <a:pt x="24" y="55"/>
                  </a:lnTo>
                  <a:lnTo>
                    <a:pt x="28" y="53"/>
                  </a:lnTo>
                  <a:lnTo>
                    <a:pt x="32" y="49"/>
                  </a:lnTo>
                  <a:lnTo>
                    <a:pt x="32" y="47"/>
                  </a:lnTo>
                  <a:lnTo>
                    <a:pt x="3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9" name="Freeform 177"/>
            <p:cNvSpPr>
              <a:spLocks/>
            </p:cNvSpPr>
            <p:nvPr/>
          </p:nvSpPr>
          <p:spPr bwMode="auto">
            <a:xfrm>
              <a:off x="1384" y="4058"/>
              <a:ext cx="56" cy="88"/>
            </a:xfrm>
            <a:custGeom>
              <a:avLst/>
              <a:gdLst>
                <a:gd name="T0" fmla="*/ 54 w 56"/>
                <a:gd name="T1" fmla="*/ 59 h 89"/>
                <a:gd name="T2" fmla="*/ 48 w 56"/>
                <a:gd name="T3" fmla="*/ 67 h 89"/>
                <a:gd name="T4" fmla="*/ 38 w 56"/>
                <a:gd name="T5" fmla="*/ 73 h 89"/>
                <a:gd name="T6" fmla="*/ 22 w 56"/>
                <a:gd name="T7" fmla="*/ 75 h 89"/>
                <a:gd name="T8" fmla="*/ 4 w 56"/>
                <a:gd name="T9" fmla="*/ 71 h 89"/>
                <a:gd name="T10" fmla="*/ 0 w 56"/>
                <a:gd name="T11" fmla="*/ 55 h 89"/>
                <a:gd name="T12" fmla="*/ 4 w 56"/>
                <a:gd name="T13" fmla="*/ 50 h 89"/>
                <a:gd name="T14" fmla="*/ 8 w 56"/>
                <a:gd name="T15" fmla="*/ 55 h 89"/>
                <a:gd name="T16" fmla="*/ 14 w 56"/>
                <a:gd name="T17" fmla="*/ 65 h 89"/>
                <a:gd name="T18" fmla="*/ 24 w 56"/>
                <a:gd name="T19" fmla="*/ 69 h 89"/>
                <a:gd name="T20" fmla="*/ 36 w 56"/>
                <a:gd name="T21" fmla="*/ 67 h 89"/>
                <a:gd name="T22" fmla="*/ 42 w 56"/>
                <a:gd name="T23" fmla="*/ 63 h 89"/>
                <a:gd name="T24" fmla="*/ 44 w 56"/>
                <a:gd name="T25" fmla="*/ 52 h 89"/>
                <a:gd name="T26" fmla="*/ 42 w 56"/>
                <a:gd name="T27" fmla="*/ 44 h 89"/>
                <a:gd name="T28" fmla="*/ 36 w 56"/>
                <a:gd name="T29" fmla="*/ 44 h 89"/>
                <a:gd name="T30" fmla="*/ 22 w 56"/>
                <a:gd name="T31" fmla="*/ 44 h 89"/>
                <a:gd name="T32" fmla="*/ 8 w 56"/>
                <a:gd name="T33" fmla="*/ 36 h 89"/>
                <a:gd name="T34" fmla="*/ 4 w 56"/>
                <a:gd name="T35" fmla="*/ 28 h 89"/>
                <a:gd name="T36" fmla="*/ 2 w 56"/>
                <a:gd name="T37" fmla="*/ 18 h 89"/>
                <a:gd name="T38" fmla="*/ 6 w 56"/>
                <a:gd name="T39" fmla="*/ 10 h 89"/>
                <a:gd name="T40" fmla="*/ 14 w 56"/>
                <a:gd name="T41" fmla="*/ 4 h 89"/>
                <a:gd name="T42" fmla="*/ 26 w 56"/>
                <a:gd name="T43" fmla="*/ 0 h 89"/>
                <a:gd name="T44" fmla="*/ 38 w 56"/>
                <a:gd name="T45" fmla="*/ 0 h 89"/>
                <a:gd name="T46" fmla="*/ 52 w 56"/>
                <a:gd name="T47" fmla="*/ 4 h 89"/>
                <a:gd name="T48" fmla="*/ 52 w 56"/>
                <a:gd name="T49" fmla="*/ 18 h 89"/>
                <a:gd name="T50" fmla="*/ 48 w 56"/>
                <a:gd name="T51" fmla="*/ 20 h 89"/>
                <a:gd name="T52" fmla="*/ 44 w 56"/>
                <a:gd name="T53" fmla="*/ 18 h 89"/>
                <a:gd name="T54" fmla="*/ 40 w 56"/>
                <a:gd name="T55" fmla="*/ 8 h 89"/>
                <a:gd name="T56" fmla="*/ 30 w 56"/>
                <a:gd name="T57" fmla="*/ 8 h 89"/>
                <a:gd name="T58" fmla="*/ 18 w 56"/>
                <a:gd name="T59" fmla="*/ 10 h 89"/>
                <a:gd name="T60" fmla="*/ 14 w 56"/>
                <a:gd name="T61" fmla="*/ 18 h 89"/>
                <a:gd name="T62" fmla="*/ 14 w 56"/>
                <a:gd name="T63" fmla="*/ 26 h 89"/>
                <a:gd name="T64" fmla="*/ 22 w 56"/>
                <a:gd name="T65" fmla="*/ 32 h 89"/>
                <a:gd name="T66" fmla="*/ 36 w 56"/>
                <a:gd name="T67" fmla="*/ 40 h 89"/>
                <a:gd name="T68" fmla="*/ 50 w 56"/>
                <a:gd name="T69" fmla="*/ 44 h 89"/>
                <a:gd name="T70" fmla="*/ 54 w 56"/>
                <a:gd name="T71" fmla="*/ 44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89">
                  <a:moveTo>
                    <a:pt x="56" y="62"/>
                  </a:moveTo>
                  <a:lnTo>
                    <a:pt x="54" y="73"/>
                  </a:lnTo>
                  <a:lnTo>
                    <a:pt x="52" y="77"/>
                  </a:lnTo>
                  <a:lnTo>
                    <a:pt x="48" y="81"/>
                  </a:lnTo>
                  <a:lnTo>
                    <a:pt x="44" y="85"/>
                  </a:lnTo>
                  <a:lnTo>
                    <a:pt x="38" y="87"/>
                  </a:lnTo>
                  <a:lnTo>
                    <a:pt x="30" y="89"/>
                  </a:lnTo>
                  <a:lnTo>
                    <a:pt x="22" y="89"/>
                  </a:lnTo>
                  <a:lnTo>
                    <a:pt x="12" y="89"/>
                  </a:lnTo>
                  <a:lnTo>
                    <a:pt x="4" y="85"/>
                  </a:lnTo>
                  <a:lnTo>
                    <a:pt x="0" y="71"/>
                  </a:lnTo>
                  <a:lnTo>
                    <a:pt x="0" y="69"/>
                  </a:lnTo>
                  <a:lnTo>
                    <a:pt x="2" y="66"/>
                  </a:lnTo>
                  <a:lnTo>
                    <a:pt x="4" y="64"/>
                  </a:lnTo>
                  <a:lnTo>
                    <a:pt x="6" y="66"/>
                  </a:lnTo>
                  <a:lnTo>
                    <a:pt x="8" y="69"/>
                  </a:lnTo>
                  <a:lnTo>
                    <a:pt x="10" y="75"/>
                  </a:lnTo>
                  <a:lnTo>
                    <a:pt x="14" y="79"/>
                  </a:lnTo>
                  <a:lnTo>
                    <a:pt x="18" y="81"/>
                  </a:lnTo>
                  <a:lnTo>
                    <a:pt x="24" y="83"/>
                  </a:lnTo>
                  <a:lnTo>
                    <a:pt x="30" y="81"/>
                  </a:lnTo>
                  <a:lnTo>
                    <a:pt x="36" y="81"/>
                  </a:lnTo>
                  <a:lnTo>
                    <a:pt x="38" y="79"/>
                  </a:lnTo>
                  <a:lnTo>
                    <a:pt x="42" y="77"/>
                  </a:lnTo>
                  <a:lnTo>
                    <a:pt x="44" y="71"/>
                  </a:lnTo>
                  <a:lnTo>
                    <a:pt x="44" y="66"/>
                  </a:lnTo>
                  <a:lnTo>
                    <a:pt x="44" y="60"/>
                  </a:lnTo>
                  <a:lnTo>
                    <a:pt x="42" y="58"/>
                  </a:lnTo>
                  <a:lnTo>
                    <a:pt x="40" y="56"/>
                  </a:lnTo>
                  <a:lnTo>
                    <a:pt x="36" y="54"/>
                  </a:lnTo>
                  <a:lnTo>
                    <a:pt x="32" y="50"/>
                  </a:lnTo>
                  <a:lnTo>
                    <a:pt x="22" y="46"/>
                  </a:lnTo>
                  <a:lnTo>
                    <a:pt x="12" y="40"/>
                  </a:lnTo>
                  <a:lnTo>
                    <a:pt x="8" y="36"/>
                  </a:lnTo>
                  <a:lnTo>
                    <a:pt x="6" y="34"/>
                  </a:lnTo>
                  <a:lnTo>
                    <a:pt x="4" y="28"/>
                  </a:lnTo>
                  <a:lnTo>
                    <a:pt x="2" y="24"/>
                  </a:lnTo>
                  <a:lnTo>
                    <a:pt x="2" y="18"/>
                  </a:lnTo>
                  <a:lnTo>
                    <a:pt x="4" y="14"/>
                  </a:lnTo>
                  <a:lnTo>
                    <a:pt x="6" y="10"/>
                  </a:lnTo>
                  <a:lnTo>
                    <a:pt x="10" y="6"/>
                  </a:lnTo>
                  <a:lnTo>
                    <a:pt x="14" y="4"/>
                  </a:lnTo>
                  <a:lnTo>
                    <a:pt x="20" y="2"/>
                  </a:lnTo>
                  <a:lnTo>
                    <a:pt x="26" y="0"/>
                  </a:lnTo>
                  <a:lnTo>
                    <a:pt x="32" y="0"/>
                  </a:lnTo>
                  <a:lnTo>
                    <a:pt x="38" y="0"/>
                  </a:lnTo>
                  <a:lnTo>
                    <a:pt x="44" y="2"/>
                  </a:lnTo>
                  <a:lnTo>
                    <a:pt x="52" y="4"/>
                  </a:lnTo>
                  <a:lnTo>
                    <a:pt x="52" y="14"/>
                  </a:lnTo>
                  <a:lnTo>
                    <a:pt x="52" y="18"/>
                  </a:lnTo>
                  <a:lnTo>
                    <a:pt x="50" y="20"/>
                  </a:lnTo>
                  <a:lnTo>
                    <a:pt x="48" y="20"/>
                  </a:lnTo>
                  <a:lnTo>
                    <a:pt x="46" y="20"/>
                  </a:lnTo>
                  <a:lnTo>
                    <a:pt x="44" y="18"/>
                  </a:lnTo>
                  <a:lnTo>
                    <a:pt x="42" y="12"/>
                  </a:lnTo>
                  <a:lnTo>
                    <a:pt x="40" y="8"/>
                  </a:lnTo>
                  <a:lnTo>
                    <a:pt x="36" y="8"/>
                  </a:lnTo>
                  <a:lnTo>
                    <a:pt x="30" y="8"/>
                  </a:lnTo>
                  <a:lnTo>
                    <a:pt x="24" y="8"/>
                  </a:lnTo>
                  <a:lnTo>
                    <a:pt x="18" y="10"/>
                  </a:lnTo>
                  <a:lnTo>
                    <a:pt x="14" y="14"/>
                  </a:lnTo>
                  <a:lnTo>
                    <a:pt x="14" y="18"/>
                  </a:lnTo>
                  <a:lnTo>
                    <a:pt x="14" y="20"/>
                  </a:lnTo>
                  <a:lnTo>
                    <a:pt x="14" y="26"/>
                  </a:lnTo>
                  <a:lnTo>
                    <a:pt x="18" y="30"/>
                  </a:lnTo>
                  <a:lnTo>
                    <a:pt x="22" y="32"/>
                  </a:lnTo>
                  <a:lnTo>
                    <a:pt x="26" y="36"/>
                  </a:lnTo>
                  <a:lnTo>
                    <a:pt x="36" y="40"/>
                  </a:lnTo>
                  <a:lnTo>
                    <a:pt x="46" y="46"/>
                  </a:lnTo>
                  <a:lnTo>
                    <a:pt x="50" y="50"/>
                  </a:lnTo>
                  <a:lnTo>
                    <a:pt x="52" y="54"/>
                  </a:lnTo>
                  <a:lnTo>
                    <a:pt x="54" y="58"/>
                  </a:lnTo>
                  <a:lnTo>
                    <a:pt x="56"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0" name="Rectangle 179"/>
          <p:cNvSpPr>
            <a:spLocks noChangeArrowheads="1"/>
          </p:cNvSpPr>
          <p:nvPr userDrawn="1">
            <p:custDataLst>
              <p:tags r:id="rId8"/>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627ED4B3-CA0B-416C-BC36-F686C64B849C}"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41" name="Rectangle 180"/>
          <p:cNvSpPr>
            <a:spLocks noChangeArrowheads="1"/>
          </p:cNvSpPr>
          <p:nvPr userDrawn="1">
            <p:custDataLst>
              <p:tags r:id="rId9"/>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sp>
        <p:nvSpPr>
          <p:cNvPr id="4098" name="Rectangle 2"/>
          <p:cNvSpPr>
            <a:spLocks noGrp="1" noChangeArrowheads="1"/>
          </p:cNvSpPr>
          <p:nvPr>
            <p:ph type="ctrTitle"/>
          </p:nvPr>
        </p:nvSpPr>
        <p:spPr>
          <a:xfrm>
            <a:off x="809625" y="2482850"/>
            <a:ext cx="9096375" cy="468313"/>
          </a:xfrm>
        </p:spPr>
        <p:txBody>
          <a:bodyPr/>
          <a:lstStyle>
            <a:lvl1pPr>
              <a:tabLst>
                <a:tab pos="566738" algn="l"/>
              </a:tabLst>
              <a:defRPr b="1"/>
            </a:lvl1pPr>
          </a:lstStyle>
          <a:p>
            <a:r>
              <a:rPr lang="en-US" altLang="de-DE" smtClean="0"/>
              <a:t>1.	Click to add text</a:t>
            </a:r>
            <a:endParaRPr lang="en-US"/>
          </a:p>
        </p:txBody>
      </p:sp>
    </p:spTree>
    <p:extLst>
      <p:ext uri="{BB962C8B-B14F-4D97-AF65-F5344CB8AC3E}">
        <p14:creationId xmlns:p14="http://schemas.microsoft.com/office/powerpoint/2010/main" val="106974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8882"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6"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7"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8"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BBD5D898-B778-4131-AA65-01F1B1532ACE}"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9"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0"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8883"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247790" y="1992313"/>
            <a:ext cx="6097823" cy="156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46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906"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6"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7"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8"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6CF511C0-C480-456E-9035-79592449FDB2}"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9"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0"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907"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212013" y="935038"/>
            <a:ext cx="944618" cy="2619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90476" y="935038"/>
            <a:ext cx="2469137" cy="2619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43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0930"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5"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7"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0DA1FA1A-397B-434B-ABEB-9F832618BEBD}"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8"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9"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0931"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809625" y="935038"/>
            <a:ext cx="8535988" cy="188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7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D6CBC2">
            <a:alpha val="0"/>
          </a:srgbClr>
        </a:solidFill>
        <a:effectLst/>
      </p:bgPr>
    </p:bg>
    <p:spTree>
      <p:nvGrpSpPr>
        <p:cNvPr id="1" name=""/>
        <p:cNvGrpSpPr/>
        <p:nvPr/>
      </p:nvGrpSpPr>
      <p:grpSpPr>
        <a:xfrm>
          <a:off x="0" y="0"/>
          <a:ext cx="0" cy="0"/>
          <a:chOff x="0" y="0"/>
          <a:chExt cx="0" cy="0"/>
        </a:xfrm>
      </p:grpSpPr>
      <p:graphicFrame>
        <p:nvGraphicFramePr>
          <p:cNvPr id="4"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14"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0"/>
          <p:cNvSpPr>
            <a:spLocks noChangeArrowheads="1"/>
          </p:cNvSpPr>
          <p:nvPr>
            <p:custDataLst>
              <p:tags r:id="rId3"/>
            </p:custDataLst>
          </p:nvPr>
        </p:nvSpPr>
        <p:spPr bwMode="auto">
          <a:xfrm>
            <a:off x="0" y="0"/>
            <a:ext cx="9917113" cy="62071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6"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7"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8"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ACD88305-D6E7-4497-A1F0-673B4D450640}"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9"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0"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15"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136575" y="95245"/>
            <a:ext cx="8535988" cy="468312"/>
          </a:xfrm>
        </p:spPr>
        <p:txBody>
          <a:bodyPr/>
          <a:lstStyle/>
          <a:p>
            <a:r>
              <a:rPr lang="en-US" dirty="0"/>
              <a:t>Click to edit Master title style</a:t>
            </a:r>
          </a:p>
        </p:txBody>
      </p:sp>
      <p:sp>
        <p:nvSpPr>
          <p:cNvPr id="3" name="Content Placeholder 2"/>
          <p:cNvSpPr>
            <a:spLocks noGrp="1"/>
          </p:cNvSpPr>
          <p:nvPr>
            <p:ph idx="1"/>
          </p:nvPr>
        </p:nvSpPr>
        <p:spPr>
          <a:xfrm>
            <a:off x="206374" y="691335"/>
            <a:ext cx="9466189" cy="5937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274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738"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6"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7" name="Text Box 59"/>
          <p:cNvSpPr txBox="1">
            <a:spLocks noChangeArrowheads="1"/>
          </p:cNvSpPr>
          <p:nvPr userDrawn="1">
            <p:custDataLst>
              <p:tags r:id="rId5"/>
            </p:custDataLst>
          </p:nvPr>
        </p:nvSpPr>
        <p:spPr bwMode="auto">
          <a:xfrm rot="16200000">
            <a:off x="-1079500" y="5467350"/>
            <a:ext cx="256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1400" dirty="0" smtClean="0"/>
              <a:t>Es.hadavandi@gmail.com</a:t>
            </a:r>
          </a:p>
        </p:txBody>
      </p:sp>
      <p:sp>
        <p:nvSpPr>
          <p:cNvPr id="8"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7EA3F291-369E-406E-A8D8-F67426583699}"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9"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0"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739"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82638" y="4406900"/>
            <a:ext cx="8420100" cy="57246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4129901"/>
            <a:ext cx="84201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4513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762"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7"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9"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F0D5505C-6990-48A3-B9F6-845AE9FB9FD9}"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10"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1"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763"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92313"/>
            <a:ext cx="4191000" cy="1869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3025" y="1992313"/>
            <a:ext cx="4192588" cy="1869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12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4786"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9"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0"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11"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9CA04693-4D95-4C29-BF50-6364B629EE7B}"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12"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3"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4787"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95300" y="945329"/>
            <a:ext cx="8915400" cy="47230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842476"/>
            <a:ext cx="437673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16235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842476"/>
            <a:ext cx="437832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16235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06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810"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5"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7"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3FBF8427-6687-4FB5-AF5D-D98235C2C90C}"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8"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9"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811"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812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53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834"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7"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9"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7F54FC53-CB7F-4F06-B7FB-FFEAC487BF8E}"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10"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1"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835"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95300" y="1148868"/>
            <a:ext cx="3259138" cy="2862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2148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365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Rectangle 10"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7858"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40"/>
          <p:cNvSpPr>
            <a:spLocks noChangeArrowheads="1"/>
          </p:cNvSpPr>
          <p:nvPr>
            <p:custDataLst>
              <p:tags r:id="rId3"/>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7" name="Line 53"/>
          <p:cNvSpPr>
            <a:spLocks noChangeShapeType="1"/>
          </p:cNvSpPr>
          <p:nvPr userDrawn="1">
            <p:custDataLst>
              <p:tags r:id="rId4"/>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 name="Text Box 59"/>
          <p:cNvSpPr txBox="1">
            <a:spLocks noChangeArrowheads="1"/>
          </p:cNvSpPr>
          <p:nvPr userDrawn="1">
            <p:custDataLst>
              <p:tags r:id="rId5"/>
            </p:custDataLst>
          </p:nvPr>
        </p:nvSpPr>
        <p:spPr bwMode="auto">
          <a:xfrm rot="162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9" name="Rectangle 11"/>
          <p:cNvSpPr>
            <a:spLocks noChangeArrowheads="1"/>
          </p:cNvSpPr>
          <p:nvPr userDrawn="1">
            <p:custDataLst>
              <p:tags r:id="rId6"/>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B793F2E7-9C75-4CA8-8E3E-24538D98DC61}"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10" name="Rectangle 12"/>
          <p:cNvSpPr>
            <a:spLocks noChangeArrowheads="1"/>
          </p:cNvSpPr>
          <p:nvPr userDrawn="1">
            <p:custDataLst>
              <p:tags r:id="rId7"/>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graphicFrame>
        <p:nvGraphicFramePr>
          <p:cNvPr id="11" name="Rectangle 1" hidden="1"/>
          <p:cNvGraphicFramePr>
            <a:graphicFrameLocks/>
          </p:cNvGraphicFramePr>
          <p:nvPr userDrawn="1">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7859" r:id="rId11" imgW="0" imgH="0" progId="">
                  <p:embed/>
                </p:oleObj>
              </mc:Choice>
              <mc:Fallback>
                <p:oleObj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941513" y="5081106"/>
            <a:ext cx="5943600" cy="2862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558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0"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0" r:id="rId23" imgW="0" imgH="0" progId="">
                  <p:embed/>
                </p:oleObj>
              </mc:Choice>
              <mc:Fallback>
                <p:oleObj r:id="rId23" imgW="0" imgH="0" progId="">
                  <p:embed/>
                  <p:pic>
                    <p:nvPicPr>
                      <p:cNvPr id="0" name="Rectangle 1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40"/>
          <p:cNvSpPr>
            <a:spLocks noChangeArrowheads="1"/>
          </p:cNvSpPr>
          <p:nvPr>
            <p:custDataLst>
              <p:tags r:id="rId16"/>
            </p:custDataLst>
          </p:nvPr>
        </p:nvSpPr>
        <p:spPr bwMode="auto">
          <a:xfrm>
            <a:off x="0" y="0"/>
            <a:ext cx="9917113" cy="17780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endParaRPr lang="en-US" altLang="en-US" smtClean="0">
              <a:solidFill>
                <a:srgbClr val="000000"/>
              </a:solidFill>
            </a:endParaRPr>
          </a:p>
        </p:txBody>
      </p:sp>
      <p:sp>
        <p:nvSpPr>
          <p:cNvPr id="1028" name="Rectangle 2"/>
          <p:cNvSpPr>
            <a:spLocks noGrp="1" noChangeArrowheads="1"/>
          </p:cNvSpPr>
          <p:nvPr>
            <p:ph type="title"/>
            <p:custDataLst>
              <p:tags r:id="rId17"/>
            </p:custDataLst>
          </p:nvPr>
        </p:nvSpPr>
        <p:spPr bwMode="auto">
          <a:xfrm>
            <a:off x="809625" y="935038"/>
            <a:ext cx="85359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de-DE" smtClean="0"/>
              <a:t>Click to add title</a:t>
            </a:r>
            <a:endParaRPr lang="en-US" altLang="en-US" smtClean="0"/>
          </a:p>
        </p:txBody>
      </p:sp>
      <p:sp>
        <p:nvSpPr>
          <p:cNvPr id="1029" name="Rectangle 3"/>
          <p:cNvSpPr>
            <a:spLocks noGrp="1" noChangeArrowheads="1"/>
          </p:cNvSpPr>
          <p:nvPr>
            <p:ph type="body" idx="1"/>
            <p:custDataLst>
              <p:tags r:id="rId18"/>
            </p:custDataLst>
          </p:nvPr>
        </p:nvSpPr>
        <p:spPr bwMode="auto">
          <a:xfrm>
            <a:off x="809625" y="1992313"/>
            <a:ext cx="853598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de-DE" smtClean="0"/>
              <a:t>Click to change format</a:t>
            </a:r>
            <a:endParaRPr lang="en-US" altLang="en-US" smtClean="0"/>
          </a:p>
          <a:p>
            <a:pPr lvl="1"/>
            <a:r>
              <a:rPr lang="en-US" altLang="en-US" smtClean="0"/>
              <a:t>Level 1</a:t>
            </a:r>
          </a:p>
          <a:p>
            <a:pPr lvl="2"/>
            <a:r>
              <a:rPr lang="en-US" altLang="en-US" smtClean="0"/>
              <a:t>Level 2</a:t>
            </a:r>
          </a:p>
          <a:p>
            <a:pPr lvl="3"/>
            <a:r>
              <a:rPr lang="en-US" altLang="en-US" smtClean="0"/>
              <a:t>Level 3</a:t>
            </a:r>
          </a:p>
        </p:txBody>
      </p:sp>
      <p:sp>
        <p:nvSpPr>
          <p:cNvPr id="1030" name="Line 53"/>
          <p:cNvSpPr>
            <a:spLocks noChangeShapeType="1"/>
          </p:cNvSpPr>
          <p:nvPr>
            <p:custDataLst>
              <p:tags r:id="rId19"/>
            </p:custDataLst>
          </p:nvPr>
        </p:nvSpPr>
        <p:spPr bwMode="auto">
          <a:xfrm>
            <a:off x="-4763" y="1595438"/>
            <a:ext cx="99075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031" name="Text Box 59"/>
          <p:cNvSpPr txBox="1">
            <a:spLocks noChangeArrowheads="1"/>
          </p:cNvSpPr>
          <p:nvPr>
            <p:custDataLst>
              <p:tags r:id="rId20"/>
            </p:custDataLst>
          </p:nvPr>
        </p:nvSpPr>
        <p:spPr bwMode="auto">
          <a:xfrm rot="-5400000">
            <a:off x="-435769" y="5850732"/>
            <a:ext cx="1519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defRPr/>
            </a:pPr>
            <a:r>
              <a:rPr lang="en-US" altLang="en-US" sz="900" b="0" smtClean="0">
                <a:solidFill>
                  <a:srgbClr val="C7B8AB"/>
                </a:solidFill>
              </a:rPr>
              <a:t>Roland Berger Strategy Consultants</a:t>
            </a:r>
          </a:p>
        </p:txBody>
      </p:sp>
      <p:sp>
        <p:nvSpPr>
          <p:cNvPr id="1035" name="Rectangle 11"/>
          <p:cNvSpPr>
            <a:spLocks noChangeArrowheads="1"/>
          </p:cNvSpPr>
          <p:nvPr>
            <p:custDataLst>
              <p:tags r:id="rId21"/>
            </p:custDataLst>
          </p:nvPr>
        </p:nvSpPr>
        <p:spPr bwMode="auto">
          <a:xfrm>
            <a:off x="206375" y="244475"/>
            <a:ext cx="168275" cy="185738"/>
          </a:xfrm>
          <a:prstGeom prst="rect">
            <a:avLst/>
          </a:prstGeom>
          <a:noFill/>
          <a:ln w="9525">
            <a:noFill/>
            <a:miter lim="800000"/>
            <a:headEnd/>
            <a:tailEnd/>
          </a:ln>
        </p:spPr>
        <p:txBody>
          <a:bodyPr lIns="0" tIns="0" rIns="0" bIns="0" anchor="ctr">
            <a:spAutoFit/>
          </a:bodyPr>
          <a:lstStyle>
            <a:lvl1pPr eaLnBrk="0" hangingPunct="0">
              <a:defRPr sz="1700" b="1">
                <a:solidFill>
                  <a:schemeClr val="tx1"/>
                </a:solidFill>
                <a:latin typeface="Arial Narrow" panose="020B0606020202030204" pitchFamily="34" charset="0"/>
                <a:cs typeface="Arial" panose="020B0604020202020204" pitchFamily="34" charset="0"/>
              </a:defRPr>
            </a:lvl1pPr>
            <a:lvl2pPr marL="742950" indent="-285750" eaLnBrk="0" hangingPunct="0">
              <a:defRPr sz="1700" b="1">
                <a:solidFill>
                  <a:schemeClr val="tx1"/>
                </a:solidFill>
                <a:latin typeface="Arial Narrow" panose="020B0606020202030204" pitchFamily="34" charset="0"/>
                <a:cs typeface="Arial" panose="020B0604020202020204" pitchFamily="34" charset="0"/>
              </a:defRPr>
            </a:lvl2pPr>
            <a:lvl3pPr marL="1143000" indent="-228600" eaLnBrk="0" hangingPunct="0">
              <a:defRPr sz="1700" b="1">
                <a:solidFill>
                  <a:schemeClr val="tx1"/>
                </a:solidFill>
                <a:latin typeface="Arial Narrow" panose="020B0606020202030204" pitchFamily="34" charset="0"/>
                <a:cs typeface="Arial" panose="020B0604020202020204" pitchFamily="34" charset="0"/>
              </a:defRPr>
            </a:lvl3pPr>
            <a:lvl4pPr marL="1600200" indent="-228600" eaLnBrk="0" hangingPunct="0">
              <a:defRPr sz="1700" b="1">
                <a:solidFill>
                  <a:schemeClr val="tx1"/>
                </a:solidFill>
                <a:latin typeface="Arial Narrow" panose="020B0606020202030204" pitchFamily="34" charset="0"/>
                <a:cs typeface="Arial" panose="020B0604020202020204" pitchFamily="34" charset="0"/>
              </a:defRPr>
            </a:lvl4pPr>
            <a:lvl5pPr marL="2057400" indent="-228600" eaLnBrk="0" hangingPunct="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fld id="{46592DC8-AD63-4094-BAC3-6B9C5F983241}" type="slidenum">
              <a:rPr lang="en-US" altLang="de-DE" sz="1200" b="0" smtClean="0">
                <a:solidFill>
                  <a:srgbClr val="FFFFFF"/>
                </a:solidFill>
              </a:rPr>
              <a:pPr algn="r">
                <a:defRPr/>
              </a:pPr>
              <a:t>‹#›</a:t>
            </a:fld>
            <a:endParaRPr lang="en-US" altLang="de-DE" sz="1200" b="0" smtClean="0">
              <a:solidFill>
                <a:srgbClr val="FFFFFF"/>
              </a:solidFill>
            </a:endParaRPr>
          </a:p>
        </p:txBody>
      </p:sp>
      <p:sp>
        <p:nvSpPr>
          <p:cNvPr id="1033" name="Rectangle 12"/>
          <p:cNvSpPr>
            <a:spLocks noChangeArrowheads="1"/>
          </p:cNvSpPr>
          <p:nvPr>
            <p:custDataLst>
              <p:tags r:id="rId22"/>
            </p:custDataLst>
          </p:nvPr>
        </p:nvSpPr>
        <p:spPr bwMode="auto">
          <a:xfrm>
            <a:off x="407988" y="244475"/>
            <a:ext cx="168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r">
              <a:defRPr/>
            </a:pPr>
            <a:r>
              <a:rPr lang="en-US" altLang="de-DE" sz="1200" b="0" smtClean="0">
                <a:solidFill>
                  <a:srgbClr val="FFFFFF"/>
                </a:solidFill>
              </a:rPr>
              <a:t>I</a:t>
            </a:r>
          </a:p>
        </p:txBody>
      </p:sp>
    </p:spTree>
  </p:cSld>
  <p:clrMap bg1="lt1" tx1="dk1" bg2="lt2" tx2="dk2" accent1="accent1" accent2="accent2" accent3="accent3" accent4="accent4" accent5="accent5" accent6="accent6" hlink="hlink" folHlink="folHlink"/>
  <p:sldLayoutIdLst>
    <p:sldLayoutId id="2147488951" r:id="rId1"/>
    <p:sldLayoutId id="2147488952" r:id="rId2"/>
    <p:sldLayoutId id="2147488953" r:id="rId3"/>
    <p:sldLayoutId id="2147488954" r:id="rId4"/>
    <p:sldLayoutId id="2147488955" r:id="rId5"/>
    <p:sldLayoutId id="2147488956" r:id="rId6"/>
    <p:sldLayoutId id="2147488950" r:id="rId7"/>
    <p:sldLayoutId id="2147488957" r:id="rId8"/>
    <p:sldLayoutId id="2147488958" r:id="rId9"/>
    <p:sldLayoutId id="2147488959" r:id="rId10"/>
    <p:sldLayoutId id="2147488960" r:id="rId11"/>
    <p:sldLayoutId id="2147488961" r:id="rId12"/>
  </p:sldLayoutIdLst>
  <p:hf hdr="0" ftr="0" dt="0"/>
  <p:txStyles>
    <p:titleStyle>
      <a:lvl1pPr algn="l" rtl="0" eaLnBrk="0" fontAlgn="base" hangingPunct="0">
        <a:lnSpc>
          <a:spcPct val="93000"/>
        </a:lnSpc>
        <a:spcBef>
          <a:spcPct val="0"/>
        </a:spcBef>
        <a:spcAft>
          <a:spcPct val="0"/>
        </a:spcAft>
        <a:defRPr sz="3300">
          <a:solidFill>
            <a:schemeClr val="accent1"/>
          </a:solidFill>
          <a:latin typeface="+mj-lt"/>
          <a:ea typeface="+mj-ea"/>
          <a:cs typeface="+mj-cs"/>
        </a:defRPr>
      </a:lvl1pPr>
      <a:lvl2pPr algn="l" rtl="0" eaLnBrk="0" fontAlgn="base" hangingPunct="0">
        <a:lnSpc>
          <a:spcPct val="93000"/>
        </a:lnSpc>
        <a:spcBef>
          <a:spcPct val="0"/>
        </a:spcBef>
        <a:spcAft>
          <a:spcPct val="0"/>
        </a:spcAft>
        <a:defRPr sz="3300">
          <a:solidFill>
            <a:schemeClr val="accent1"/>
          </a:solidFill>
          <a:latin typeface="Arial Narrow" pitchFamily="34" charset="0"/>
        </a:defRPr>
      </a:lvl2pPr>
      <a:lvl3pPr algn="l" rtl="0" eaLnBrk="0" fontAlgn="base" hangingPunct="0">
        <a:lnSpc>
          <a:spcPct val="93000"/>
        </a:lnSpc>
        <a:spcBef>
          <a:spcPct val="0"/>
        </a:spcBef>
        <a:spcAft>
          <a:spcPct val="0"/>
        </a:spcAft>
        <a:defRPr sz="3300">
          <a:solidFill>
            <a:schemeClr val="accent1"/>
          </a:solidFill>
          <a:latin typeface="Arial Narrow" pitchFamily="34" charset="0"/>
        </a:defRPr>
      </a:lvl3pPr>
      <a:lvl4pPr algn="l" rtl="0" eaLnBrk="0" fontAlgn="base" hangingPunct="0">
        <a:lnSpc>
          <a:spcPct val="93000"/>
        </a:lnSpc>
        <a:spcBef>
          <a:spcPct val="0"/>
        </a:spcBef>
        <a:spcAft>
          <a:spcPct val="0"/>
        </a:spcAft>
        <a:defRPr sz="3300">
          <a:solidFill>
            <a:schemeClr val="accent1"/>
          </a:solidFill>
          <a:latin typeface="Arial Narrow" pitchFamily="34" charset="0"/>
        </a:defRPr>
      </a:lvl4pPr>
      <a:lvl5pPr algn="l" rtl="0" eaLnBrk="0" fontAlgn="base" hangingPunct="0">
        <a:lnSpc>
          <a:spcPct val="93000"/>
        </a:lnSpc>
        <a:spcBef>
          <a:spcPct val="0"/>
        </a:spcBef>
        <a:spcAft>
          <a:spcPct val="0"/>
        </a:spcAft>
        <a:defRPr sz="3300">
          <a:solidFill>
            <a:schemeClr val="accent1"/>
          </a:solidFill>
          <a:latin typeface="Arial Narrow" pitchFamily="34" charset="0"/>
        </a:defRPr>
      </a:lvl5pPr>
      <a:lvl6pPr marL="457200" algn="l" rtl="0" fontAlgn="base">
        <a:lnSpc>
          <a:spcPct val="93000"/>
        </a:lnSpc>
        <a:spcBef>
          <a:spcPct val="0"/>
        </a:spcBef>
        <a:spcAft>
          <a:spcPct val="0"/>
        </a:spcAft>
        <a:defRPr sz="3300">
          <a:solidFill>
            <a:schemeClr val="accent1"/>
          </a:solidFill>
          <a:latin typeface="Arial Narrow" pitchFamily="34" charset="0"/>
        </a:defRPr>
      </a:lvl6pPr>
      <a:lvl7pPr marL="914400" algn="l" rtl="0" fontAlgn="base">
        <a:lnSpc>
          <a:spcPct val="93000"/>
        </a:lnSpc>
        <a:spcBef>
          <a:spcPct val="0"/>
        </a:spcBef>
        <a:spcAft>
          <a:spcPct val="0"/>
        </a:spcAft>
        <a:defRPr sz="3300">
          <a:solidFill>
            <a:schemeClr val="accent1"/>
          </a:solidFill>
          <a:latin typeface="Arial Narrow" pitchFamily="34" charset="0"/>
        </a:defRPr>
      </a:lvl7pPr>
      <a:lvl8pPr marL="1371600" algn="l" rtl="0" fontAlgn="base">
        <a:lnSpc>
          <a:spcPct val="93000"/>
        </a:lnSpc>
        <a:spcBef>
          <a:spcPct val="0"/>
        </a:spcBef>
        <a:spcAft>
          <a:spcPct val="0"/>
        </a:spcAft>
        <a:defRPr sz="3300">
          <a:solidFill>
            <a:schemeClr val="accent1"/>
          </a:solidFill>
          <a:latin typeface="Arial Narrow" pitchFamily="34" charset="0"/>
        </a:defRPr>
      </a:lvl8pPr>
      <a:lvl9pPr marL="1828800" algn="l" rtl="0" fontAlgn="base">
        <a:lnSpc>
          <a:spcPct val="93000"/>
        </a:lnSpc>
        <a:spcBef>
          <a:spcPct val="0"/>
        </a:spcBef>
        <a:spcAft>
          <a:spcPct val="0"/>
        </a:spcAft>
        <a:defRPr sz="3300">
          <a:solidFill>
            <a:schemeClr val="accent1"/>
          </a:solidFill>
          <a:latin typeface="Arial Narrow" pitchFamily="34" charset="0"/>
        </a:defRPr>
      </a:lvl9pPr>
    </p:titleStyle>
    <p:body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s.hadavandi@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528638" y="1703388"/>
            <a:ext cx="906303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l" rtl="0" eaLnBrk="0" fontAlgn="base" hangingPunct="0">
              <a:lnSpc>
                <a:spcPct val="93000"/>
              </a:lnSpc>
              <a:spcBef>
                <a:spcPct val="0"/>
              </a:spcBef>
              <a:spcAft>
                <a:spcPct val="0"/>
              </a:spcAft>
              <a:defRPr sz="3300">
                <a:solidFill>
                  <a:schemeClr val="accent1"/>
                </a:solidFill>
                <a:latin typeface="+mj-lt"/>
                <a:ea typeface="+mj-ea"/>
                <a:cs typeface="+mj-cs"/>
              </a:defRPr>
            </a:lvl1pPr>
            <a:lvl2pPr algn="l" rtl="0" eaLnBrk="0" fontAlgn="base" hangingPunct="0">
              <a:lnSpc>
                <a:spcPct val="93000"/>
              </a:lnSpc>
              <a:spcBef>
                <a:spcPct val="0"/>
              </a:spcBef>
              <a:spcAft>
                <a:spcPct val="0"/>
              </a:spcAft>
              <a:defRPr sz="3300">
                <a:solidFill>
                  <a:schemeClr val="accent1"/>
                </a:solidFill>
                <a:latin typeface="Arial Narrow" pitchFamily="34" charset="0"/>
              </a:defRPr>
            </a:lvl2pPr>
            <a:lvl3pPr algn="l" rtl="0" eaLnBrk="0" fontAlgn="base" hangingPunct="0">
              <a:lnSpc>
                <a:spcPct val="93000"/>
              </a:lnSpc>
              <a:spcBef>
                <a:spcPct val="0"/>
              </a:spcBef>
              <a:spcAft>
                <a:spcPct val="0"/>
              </a:spcAft>
              <a:defRPr sz="3300">
                <a:solidFill>
                  <a:schemeClr val="accent1"/>
                </a:solidFill>
                <a:latin typeface="Arial Narrow" pitchFamily="34" charset="0"/>
              </a:defRPr>
            </a:lvl3pPr>
            <a:lvl4pPr algn="l" rtl="0" eaLnBrk="0" fontAlgn="base" hangingPunct="0">
              <a:lnSpc>
                <a:spcPct val="93000"/>
              </a:lnSpc>
              <a:spcBef>
                <a:spcPct val="0"/>
              </a:spcBef>
              <a:spcAft>
                <a:spcPct val="0"/>
              </a:spcAft>
              <a:defRPr sz="3300">
                <a:solidFill>
                  <a:schemeClr val="accent1"/>
                </a:solidFill>
                <a:latin typeface="Arial Narrow" pitchFamily="34" charset="0"/>
              </a:defRPr>
            </a:lvl4pPr>
            <a:lvl5pPr algn="l" rtl="0" eaLnBrk="0" fontAlgn="base" hangingPunct="0">
              <a:lnSpc>
                <a:spcPct val="93000"/>
              </a:lnSpc>
              <a:spcBef>
                <a:spcPct val="0"/>
              </a:spcBef>
              <a:spcAft>
                <a:spcPct val="0"/>
              </a:spcAft>
              <a:defRPr sz="3300">
                <a:solidFill>
                  <a:schemeClr val="accent1"/>
                </a:solidFill>
                <a:latin typeface="Arial Narrow" pitchFamily="34" charset="0"/>
              </a:defRPr>
            </a:lvl5pPr>
            <a:lvl6pPr marL="457200" algn="l" rtl="0" fontAlgn="base">
              <a:lnSpc>
                <a:spcPct val="93000"/>
              </a:lnSpc>
              <a:spcBef>
                <a:spcPct val="0"/>
              </a:spcBef>
              <a:spcAft>
                <a:spcPct val="0"/>
              </a:spcAft>
              <a:defRPr sz="3300">
                <a:solidFill>
                  <a:schemeClr val="accent1"/>
                </a:solidFill>
                <a:latin typeface="Arial Narrow" pitchFamily="34" charset="0"/>
              </a:defRPr>
            </a:lvl6pPr>
            <a:lvl7pPr marL="914400" algn="l" rtl="0" fontAlgn="base">
              <a:lnSpc>
                <a:spcPct val="93000"/>
              </a:lnSpc>
              <a:spcBef>
                <a:spcPct val="0"/>
              </a:spcBef>
              <a:spcAft>
                <a:spcPct val="0"/>
              </a:spcAft>
              <a:defRPr sz="3300">
                <a:solidFill>
                  <a:schemeClr val="accent1"/>
                </a:solidFill>
                <a:latin typeface="Arial Narrow" pitchFamily="34" charset="0"/>
              </a:defRPr>
            </a:lvl7pPr>
            <a:lvl8pPr marL="1371600" algn="l" rtl="0" fontAlgn="base">
              <a:lnSpc>
                <a:spcPct val="93000"/>
              </a:lnSpc>
              <a:spcBef>
                <a:spcPct val="0"/>
              </a:spcBef>
              <a:spcAft>
                <a:spcPct val="0"/>
              </a:spcAft>
              <a:defRPr sz="3300">
                <a:solidFill>
                  <a:schemeClr val="accent1"/>
                </a:solidFill>
                <a:latin typeface="Arial Narrow" pitchFamily="34" charset="0"/>
              </a:defRPr>
            </a:lvl8pPr>
            <a:lvl9pPr marL="1828800" algn="l" rtl="0" fontAlgn="base">
              <a:lnSpc>
                <a:spcPct val="93000"/>
              </a:lnSpc>
              <a:spcBef>
                <a:spcPct val="0"/>
              </a:spcBef>
              <a:spcAft>
                <a:spcPct val="0"/>
              </a:spcAft>
              <a:defRPr sz="3300">
                <a:solidFill>
                  <a:schemeClr val="accent1"/>
                </a:solidFill>
                <a:latin typeface="Arial Narrow" pitchFamily="34" charset="0"/>
              </a:defRPr>
            </a:lvl9pPr>
          </a:lstStyle>
          <a:p>
            <a:pPr algn="ctr">
              <a:lnSpc>
                <a:spcPct val="150000"/>
              </a:lnSpc>
              <a:defRPr/>
            </a:pPr>
            <a:r>
              <a:rPr lang="fa-IR" sz="3600" kern="0" dirty="0" smtClean="0">
                <a:solidFill>
                  <a:schemeClr val="tx1"/>
                </a:solidFill>
                <a:effectLst>
                  <a:outerShdw blurRad="38100" dist="38100" dir="2700000" algn="tl">
                    <a:srgbClr val="000000">
                      <a:alpha val="43137"/>
                    </a:srgbClr>
                  </a:outerShdw>
                </a:effectLst>
                <a:cs typeface="B Mitra" panose="00000400000000000000" pitchFamily="2" charset="-78"/>
              </a:rPr>
              <a:t>جایگاه مهندسین صنایع در حوزه مهندسی فناوری اطلاعات: </a:t>
            </a:r>
            <a:r>
              <a:rPr lang="fa-IR" sz="3600" kern="0" dirty="0" smtClean="0">
                <a:solidFill>
                  <a:srgbClr val="FF0000"/>
                </a:solidFill>
                <a:effectLst>
                  <a:outerShdw blurRad="38100" dist="38100" dir="2700000" algn="tl">
                    <a:srgbClr val="000000">
                      <a:alpha val="43137"/>
                    </a:srgbClr>
                  </a:outerShdw>
                </a:effectLst>
                <a:cs typeface="B Mitra" panose="00000400000000000000" pitchFamily="2" charset="-78"/>
              </a:rPr>
              <a:t>هوشمندی کسب و کار و علم داده</a:t>
            </a:r>
          </a:p>
        </p:txBody>
      </p:sp>
      <p:sp>
        <p:nvSpPr>
          <p:cNvPr id="30" name="Subtitle 2"/>
          <p:cNvSpPr txBox="1">
            <a:spLocks/>
          </p:cNvSpPr>
          <p:nvPr/>
        </p:nvSpPr>
        <p:spPr bwMode="auto">
          <a:xfrm>
            <a:off x="2165350" y="4421188"/>
            <a:ext cx="57912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algn="ctr" rtl="1">
              <a:defRPr/>
            </a:pPr>
            <a:r>
              <a:rPr lang="fa-IR" sz="4400" b="0" kern="0" dirty="0" smtClean="0">
                <a:cs typeface="B Nazanin" pitchFamily="2" charset="-78"/>
              </a:rPr>
              <a:t>اسماعیل هداوندی</a:t>
            </a:r>
          </a:p>
          <a:p>
            <a:pPr algn="ctr" rtl="1">
              <a:defRPr/>
            </a:pPr>
            <a:r>
              <a:rPr lang="fa-IR" sz="2400" b="0" kern="0" dirty="0" smtClean="0">
                <a:cs typeface="B Nazanin" pitchFamily="2" charset="-78"/>
              </a:rPr>
              <a:t> دکترای مهندسی صنایع؛ دانشگاه صنعتی امیرکبیر</a:t>
            </a:r>
          </a:p>
          <a:p>
            <a:pPr algn="ctr" rtl="1">
              <a:defRPr/>
            </a:pPr>
            <a:r>
              <a:rPr lang="fa-IR" sz="2400" b="0" kern="0" dirty="0" smtClean="0">
                <a:cs typeface="B Nazanin" pitchFamily="2" charset="-78"/>
              </a:rPr>
              <a:t>عضو هیات علمی دانشگاه و مشاور صنعت</a:t>
            </a:r>
            <a:endParaRPr lang="en-US" sz="2400" b="0" kern="0" dirty="0" smtClean="0">
              <a:cs typeface="B Nazanin" pitchFamily="2" charset="-78"/>
            </a:endParaRPr>
          </a:p>
          <a:p>
            <a:pPr algn="ctr" rtl="1">
              <a:defRPr/>
            </a:pPr>
            <a:r>
              <a:rPr lang="en-US" sz="2400" b="0" kern="0" dirty="0" smtClean="0">
                <a:cs typeface="B Nazanin" pitchFamily="2" charset="-78"/>
                <a:hlinkClick r:id="rId2"/>
              </a:rPr>
              <a:t>es.hadavandi@gmail.com</a:t>
            </a:r>
            <a:endParaRPr lang="fa-IR" sz="2400" b="0" kern="0" dirty="0" smtClean="0">
              <a:cs typeface="B Nazanin" pitchFamily="2" charset="-78"/>
            </a:endParaRPr>
          </a:p>
          <a:p>
            <a:pPr algn="ctr" rtl="1">
              <a:defRPr/>
            </a:pPr>
            <a:endParaRPr lang="fa-IR" sz="2400" b="0" kern="0" dirty="0" smtClean="0">
              <a:cs typeface="B Nazanin" pitchFamily="2" charset="-78"/>
            </a:endParaRPr>
          </a:p>
          <a:p>
            <a:pPr algn="ctr" rtl="1">
              <a:defRPr/>
            </a:pPr>
            <a:r>
              <a:rPr lang="fa-IR" sz="3600" b="0" kern="0" dirty="0" smtClean="0">
                <a:cs typeface="B Nazanin" pitchFamily="2" charset="-78"/>
              </a:rPr>
              <a:t> </a:t>
            </a:r>
            <a:endParaRPr lang="en-US" sz="3600" b="0" kern="0" dirty="0">
              <a:cs typeface="B Nazanin" pitchFamily="2" charset="-78"/>
            </a:endParaRPr>
          </a:p>
        </p:txBody>
      </p:sp>
      <p:sp>
        <p:nvSpPr>
          <p:cNvPr id="15364" name="Subtitle 2"/>
          <p:cNvSpPr txBox="1">
            <a:spLocks/>
          </p:cNvSpPr>
          <p:nvPr/>
        </p:nvSpPr>
        <p:spPr bwMode="gray">
          <a:xfrm>
            <a:off x="2000250" y="596900"/>
            <a:ext cx="57912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defRPr sz="2300">
                <a:solidFill>
                  <a:schemeClr val="tx1"/>
                </a:solidFill>
                <a:latin typeface="Arial Narrow" panose="020B0606020202030204" pitchFamily="34" charset="0"/>
              </a:defRPr>
            </a:lvl1pPr>
            <a:lvl2pPr marL="742950" indent="-285750">
              <a:lnSpc>
                <a:spcPct val="90000"/>
              </a:lnSpc>
              <a:spcBef>
                <a:spcPct val="55000"/>
              </a:spcBef>
              <a:buFont typeface="Arial Narrow" panose="020B0606020202030204" pitchFamily="34" charset="0"/>
              <a:buChar char="&gt;"/>
              <a:defRPr sz="2300">
                <a:solidFill>
                  <a:schemeClr val="tx1"/>
                </a:solidFill>
                <a:latin typeface="Arial Narrow" panose="020B0606020202030204" pitchFamily="34" charset="0"/>
              </a:defRPr>
            </a:lvl2pPr>
            <a:lvl3pPr marL="1143000" indent="-228600">
              <a:lnSpc>
                <a:spcPct val="90000"/>
              </a:lnSpc>
              <a:spcBef>
                <a:spcPct val="15000"/>
              </a:spcBef>
              <a:buChar char="–"/>
              <a:defRPr sz="2300">
                <a:solidFill>
                  <a:schemeClr val="tx1"/>
                </a:solidFill>
                <a:latin typeface="Arial Narrow" panose="020B0606020202030204" pitchFamily="34" charset="0"/>
              </a:defRPr>
            </a:lvl3pPr>
            <a:lvl4pPr marL="1600200" indent="-228600">
              <a:lnSpc>
                <a:spcPct val="90000"/>
              </a:lnSpc>
              <a:spcBef>
                <a:spcPct val="15000"/>
              </a:spcBef>
              <a:buChar char="-"/>
              <a:defRPr sz="2300">
                <a:solidFill>
                  <a:schemeClr val="tx1"/>
                </a:solidFill>
                <a:latin typeface="Arial Narrow" panose="020B0606020202030204" pitchFamily="34" charset="0"/>
              </a:defRPr>
            </a:lvl4pPr>
            <a:lvl5pPr marL="2057400" indent="-228600">
              <a:spcBef>
                <a:spcPct val="20000"/>
              </a:spcBef>
              <a:buChar char="»"/>
              <a:defRPr sz="1700">
                <a:solidFill>
                  <a:schemeClr val="tx1"/>
                </a:solidFill>
                <a:latin typeface="Arial Narrow" panose="020B0606020202030204" pitchFamily="34" charset="0"/>
              </a:defRPr>
            </a:lvl5pPr>
            <a:lvl6pPr marL="2514600" indent="-228600" algn="l" rtl="0" eaLnBrk="0" fontAlgn="base" hangingPunct="0">
              <a:spcBef>
                <a:spcPct val="20000"/>
              </a:spcBef>
              <a:spcAft>
                <a:spcPct val="0"/>
              </a:spcAft>
              <a:buChar char="»"/>
              <a:defRPr sz="1700">
                <a:solidFill>
                  <a:schemeClr val="tx1"/>
                </a:solidFill>
                <a:latin typeface="Arial Narrow" panose="020B0606020202030204" pitchFamily="34" charset="0"/>
              </a:defRPr>
            </a:lvl6pPr>
            <a:lvl7pPr marL="2971800" indent="-228600" algn="l" rtl="0" eaLnBrk="0" fontAlgn="base" hangingPunct="0">
              <a:spcBef>
                <a:spcPct val="20000"/>
              </a:spcBef>
              <a:spcAft>
                <a:spcPct val="0"/>
              </a:spcAft>
              <a:buChar char="»"/>
              <a:defRPr sz="1700">
                <a:solidFill>
                  <a:schemeClr val="tx1"/>
                </a:solidFill>
                <a:latin typeface="Arial Narrow" panose="020B0606020202030204" pitchFamily="34" charset="0"/>
              </a:defRPr>
            </a:lvl7pPr>
            <a:lvl8pPr marL="3429000" indent="-228600" algn="l" rtl="0" eaLnBrk="0" fontAlgn="base" hangingPunct="0">
              <a:spcBef>
                <a:spcPct val="20000"/>
              </a:spcBef>
              <a:spcAft>
                <a:spcPct val="0"/>
              </a:spcAft>
              <a:buChar char="»"/>
              <a:defRPr sz="1700">
                <a:solidFill>
                  <a:schemeClr val="tx1"/>
                </a:solidFill>
                <a:latin typeface="Arial Narrow" panose="020B0606020202030204" pitchFamily="34" charset="0"/>
              </a:defRPr>
            </a:lvl8pPr>
            <a:lvl9pPr marL="3886200" indent="-228600" algn="l" rtl="0" eaLnBrk="0" fontAlgn="base" hangingPunct="0">
              <a:spcBef>
                <a:spcPct val="20000"/>
              </a:spcBef>
              <a:spcAft>
                <a:spcPct val="0"/>
              </a:spcAft>
              <a:buChar char="»"/>
              <a:defRPr sz="1700">
                <a:solidFill>
                  <a:schemeClr val="tx1"/>
                </a:solidFill>
                <a:latin typeface="Arial Narrow" panose="020B0606020202030204" pitchFamily="34" charset="0"/>
              </a:defRPr>
            </a:lvl9pPr>
          </a:lstStyle>
          <a:p>
            <a:pPr algn="ctr" eaLnBrk="1" hangingPunct="1">
              <a:lnSpc>
                <a:spcPct val="100000"/>
              </a:lnSpc>
              <a:spcBef>
                <a:spcPct val="20000"/>
              </a:spcBef>
              <a:buClr>
                <a:schemeClr val="hlink"/>
              </a:buClr>
              <a:buFont typeface="Wingdings" panose="05000000000000000000" pitchFamily="2" charset="2"/>
              <a:buNone/>
            </a:pPr>
            <a:r>
              <a:rPr lang="fa-IR" altLang="en-US" sz="4000" dirty="0">
                <a:solidFill>
                  <a:schemeClr val="accent2"/>
                </a:solidFill>
                <a:cs typeface="B Nazanin" panose="00000400000000000000" pitchFamily="2" charset="-78"/>
              </a:rPr>
              <a:t>بسم الله الرحمن الرحیم</a:t>
            </a:r>
            <a:endParaRPr lang="en-US" altLang="en-US" sz="4000" dirty="0">
              <a:solidFill>
                <a:schemeClr val="accent2"/>
              </a:solidFill>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out)">
                                      <p:cBhvr>
                                        <p:cTn id="7" dur="2000"/>
                                        <p:tgtEl>
                                          <p:spTgt spid="15364"/>
                                        </p:tgtEl>
                                      </p:cBhvr>
                                    </p:animEffect>
                                  </p:childTnLst>
                                </p:cTn>
                              </p:par>
                            </p:childTnLst>
                          </p:cTn>
                        </p:par>
                        <p:par>
                          <p:cTn id="8" fill="hold">
                            <p:stCondLst>
                              <p:cond delay="2000"/>
                            </p:stCondLst>
                            <p:childTnLst>
                              <p:par>
                                <p:cTn id="9" presetID="16" presetClass="entr" presetSubtype="42" fill="hold" grpId="0" nodeType="afterEffect">
                                  <p:stCondLst>
                                    <p:cond delay="1250"/>
                                  </p:stCondLst>
                                  <p:childTnLst>
                                    <p:set>
                                      <p:cBhvr>
                                        <p:cTn id="10" dur="1" fill="hold">
                                          <p:stCondLst>
                                            <p:cond delay="0"/>
                                          </p:stCondLst>
                                        </p:cTn>
                                        <p:tgtEl>
                                          <p:spTgt spid="28"/>
                                        </p:tgtEl>
                                        <p:attrNameLst>
                                          <p:attrName>style.visibility</p:attrName>
                                        </p:attrNameLst>
                                      </p:cBhvr>
                                      <p:to>
                                        <p:strVal val="visible"/>
                                      </p:to>
                                    </p:set>
                                    <p:animEffect transition="in" filter="barn(outHorizontal)">
                                      <p:cBhvr>
                                        <p:cTn id="11" dur="3250"/>
                                        <p:tgtEl>
                                          <p:spTgt spid="28"/>
                                        </p:tgtEl>
                                      </p:cBhvr>
                                    </p:animEffect>
                                  </p:childTnLst>
                                </p:cTn>
                              </p:par>
                            </p:childTnLst>
                          </p:cTn>
                        </p:par>
                        <p:par>
                          <p:cTn id="12" fill="hold">
                            <p:stCondLst>
                              <p:cond delay="6500"/>
                            </p:stCondLst>
                            <p:childTnLst>
                              <p:par>
                                <p:cTn id="13" presetID="22" presetClass="entr" presetSubtype="4" fill="hold" grpId="0" nodeType="afterEffect">
                                  <p:stCondLst>
                                    <p:cond delay="125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2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153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شش تصویر و فیلم از انقلاب مدیریت : گذشته و آینده آن</a:t>
            </a:r>
            <a:endParaRPr lang="en-US" altLang="en-US" dirty="0" smtClean="0">
              <a:solidFill>
                <a:srgbClr val="FFFF00"/>
              </a:solidFill>
            </a:endParaRPr>
          </a:p>
        </p:txBody>
      </p:sp>
      <p:sp>
        <p:nvSpPr>
          <p:cNvPr id="3" name="Content Placeholder 2"/>
          <p:cNvSpPr>
            <a:spLocks noGrp="1"/>
          </p:cNvSpPr>
          <p:nvPr>
            <p:ph idx="1"/>
          </p:nvPr>
        </p:nvSpPr>
        <p:spPr>
          <a:xfrm>
            <a:off x="4521200" y="1322388"/>
            <a:ext cx="5151438" cy="6592887"/>
          </a:xfrm>
        </p:spPr>
        <p:txBody>
          <a:bodyPr/>
          <a:lstStyle/>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فورد و جی ام طلایه داران ظهور مدیریت مدرن و حالا طلایه دار غروب آن</a:t>
            </a:r>
          </a:p>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راه حل هایی که بصورت انفرادی هوشمندانه هستند بصورت جمعی خودکشی به همراه می آورند.</a:t>
            </a:r>
          </a:p>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 فرمول های ساده استراتژی، حسابداری، کیفیت و ... همرنگ جماعت شدن را تشویق می کنند نه نوآوری را</a:t>
            </a:r>
          </a:p>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دنباله روی شرکتی آشفتگی اقتصادی برای غرب به همراه آورد</a:t>
            </a:r>
          </a:p>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endParaRPr lang="en-US" sz="2800" dirty="0">
              <a:effectLst>
                <a:outerShdw blurRad="38100" dist="38100" dir="2700000" algn="tl">
                  <a:srgbClr val="000000">
                    <a:alpha val="43137"/>
                  </a:srgbClr>
                </a:outerShdw>
              </a:effectLst>
              <a:cs typeface="B Mitra" panose="00000400000000000000" pitchFamily="2" charset="-78"/>
            </a:endParaRPr>
          </a:p>
        </p:txBody>
      </p:sp>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45450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925" y="798513"/>
            <a:ext cx="9474200" cy="523875"/>
          </a:xfrm>
          <a:prstGeom prst="rect">
            <a:avLst/>
          </a:prstGeom>
        </p:spPr>
        <p:txBody>
          <a:bodyPr>
            <a:spAutoFit/>
          </a:bodyPr>
          <a:lstStyle/>
          <a:p>
            <a:pPr algn="r" rtl="1">
              <a:defRPr/>
            </a:pPr>
            <a:r>
              <a:rPr lang="fa-IR" sz="2800" dirty="0">
                <a:solidFill>
                  <a:srgbClr val="FF0000"/>
                </a:solidFill>
                <a:effectLst>
                  <a:outerShdw blurRad="38100" dist="38100" dir="2700000" algn="tl">
                    <a:srgbClr val="000000">
                      <a:alpha val="43137"/>
                    </a:srgbClr>
                  </a:outerShdw>
                </a:effectLst>
                <a:cs typeface="B Mitra" panose="00000400000000000000" pitchFamily="2" charset="-78"/>
              </a:rPr>
              <a:t>تصویر ششم: </a:t>
            </a:r>
            <a:r>
              <a:rPr lang="fa-IR" sz="2800" dirty="0">
                <a:solidFill>
                  <a:srgbClr val="860000"/>
                </a:solidFill>
                <a:effectLst>
                  <a:outerShdw blurRad="38100" dist="38100" dir="2700000" algn="tl">
                    <a:srgbClr val="000000">
                      <a:alpha val="43137"/>
                    </a:srgbClr>
                  </a:outerShdw>
                </a:effectLst>
                <a:cs typeface="B Mitra" panose="00000400000000000000" pitchFamily="2" charset="-78"/>
              </a:rPr>
              <a:t>فورد و جنرال موتورز به گدایی کنگره می روند ،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225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2000"/>
                                        <p:tgtEl>
                                          <p:spTgt spid="2"/>
                                        </p:tgtEl>
                                      </p:cBhvr>
                                    </p:animEffect>
                                  </p:childTnLst>
                                </p:cTn>
                              </p:par>
                            </p:childTnLst>
                          </p:cTn>
                        </p:par>
                        <p:par>
                          <p:cTn id="13" fill="hold">
                            <p:stCondLst>
                              <p:cond delay="4250"/>
                            </p:stCondLst>
                            <p:childTnLst>
                              <p:par>
                                <p:cTn id="14" presetID="26" presetClass="entr" presetSubtype="0" fill="hold" nodeType="afterEffect">
                                  <p:stCondLst>
                                    <p:cond delay="1000"/>
                                  </p:stCondLst>
                                  <p:childTnLst>
                                    <p:set>
                                      <p:cBhvr>
                                        <p:cTn id="15" dur="1" fill="hold">
                                          <p:stCondLst>
                                            <p:cond delay="0"/>
                                          </p:stCondLst>
                                        </p:cTn>
                                        <p:tgtEl>
                                          <p:spTgt spid="29700"/>
                                        </p:tgtEl>
                                        <p:attrNameLst>
                                          <p:attrName>style.visibility</p:attrName>
                                        </p:attrNameLst>
                                      </p:cBhvr>
                                      <p:to>
                                        <p:strVal val="visible"/>
                                      </p:to>
                                    </p:set>
                                    <p:animEffect transition="in" filter="wipe(down)">
                                      <p:cBhvr>
                                        <p:cTn id="16" dur="580">
                                          <p:stCondLst>
                                            <p:cond delay="0"/>
                                          </p:stCondLst>
                                        </p:cTn>
                                        <p:tgtEl>
                                          <p:spTgt spid="29700"/>
                                        </p:tgtEl>
                                      </p:cBhvr>
                                    </p:animEffect>
                                    <p:anim calcmode="lin" valueType="num">
                                      <p:cBhvr>
                                        <p:cTn id="17" dur="1822" tmFilter="0,0; 0.14,0.36; 0.43,0.73; 0.71,0.91; 1.0,1.0">
                                          <p:stCondLst>
                                            <p:cond delay="0"/>
                                          </p:stCondLst>
                                        </p:cTn>
                                        <p:tgtEl>
                                          <p:spTgt spid="2970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970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970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970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9700"/>
                                        </p:tgtEl>
                                        <p:attrNameLst>
                                          <p:attrName>ppt_y</p:attrName>
                                        </p:attrNameLst>
                                      </p:cBhvr>
                                      <p:tavLst>
                                        <p:tav tm="0" fmla="#ppt_y-sin(pi*$)/81">
                                          <p:val>
                                            <p:fltVal val="0"/>
                                          </p:val>
                                        </p:tav>
                                        <p:tav tm="100000">
                                          <p:val>
                                            <p:fltVal val="1"/>
                                          </p:val>
                                        </p:tav>
                                      </p:tavLst>
                                    </p:anim>
                                    <p:animScale>
                                      <p:cBhvr>
                                        <p:cTn id="22" dur="26">
                                          <p:stCondLst>
                                            <p:cond delay="650"/>
                                          </p:stCondLst>
                                        </p:cTn>
                                        <p:tgtEl>
                                          <p:spTgt spid="29700"/>
                                        </p:tgtEl>
                                      </p:cBhvr>
                                      <p:to x="100000" y="60000"/>
                                    </p:animScale>
                                    <p:animScale>
                                      <p:cBhvr>
                                        <p:cTn id="23" dur="166" decel="50000">
                                          <p:stCondLst>
                                            <p:cond delay="676"/>
                                          </p:stCondLst>
                                        </p:cTn>
                                        <p:tgtEl>
                                          <p:spTgt spid="29700"/>
                                        </p:tgtEl>
                                      </p:cBhvr>
                                      <p:to x="100000" y="100000"/>
                                    </p:animScale>
                                    <p:animScale>
                                      <p:cBhvr>
                                        <p:cTn id="24" dur="26">
                                          <p:stCondLst>
                                            <p:cond delay="1312"/>
                                          </p:stCondLst>
                                        </p:cTn>
                                        <p:tgtEl>
                                          <p:spTgt spid="29700"/>
                                        </p:tgtEl>
                                      </p:cBhvr>
                                      <p:to x="100000" y="80000"/>
                                    </p:animScale>
                                    <p:animScale>
                                      <p:cBhvr>
                                        <p:cTn id="25" dur="166" decel="50000">
                                          <p:stCondLst>
                                            <p:cond delay="1338"/>
                                          </p:stCondLst>
                                        </p:cTn>
                                        <p:tgtEl>
                                          <p:spTgt spid="29700"/>
                                        </p:tgtEl>
                                      </p:cBhvr>
                                      <p:to x="100000" y="100000"/>
                                    </p:animScale>
                                    <p:animScale>
                                      <p:cBhvr>
                                        <p:cTn id="26" dur="26">
                                          <p:stCondLst>
                                            <p:cond delay="1642"/>
                                          </p:stCondLst>
                                        </p:cTn>
                                        <p:tgtEl>
                                          <p:spTgt spid="29700"/>
                                        </p:tgtEl>
                                      </p:cBhvr>
                                      <p:to x="100000" y="90000"/>
                                    </p:animScale>
                                    <p:animScale>
                                      <p:cBhvr>
                                        <p:cTn id="27" dur="166" decel="50000">
                                          <p:stCondLst>
                                            <p:cond delay="1668"/>
                                          </p:stCondLst>
                                        </p:cTn>
                                        <p:tgtEl>
                                          <p:spTgt spid="29700"/>
                                        </p:tgtEl>
                                      </p:cBhvr>
                                      <p:to x="100000" y="100000"/>
                                    </p:animScale>
                                    <p:animScale>
                                      <p:cBhvr>
                                        <p:cTn id="28" dur="26">
                                          <p:stCondLst>
                                            <p:cond delay="1808"/>
                                          </p:stCondLst>
                                        </p:cTn>
                                        <p:tgtEl>
                                          <p:spTgt spid="29700"/>
                                        </p:tgtEl>
                                      </p:cBhvr>
                                      <p:to x="100000" y="95000"/>
                                    </p:animScale>
                                    <p:animScale>
                                      <p:cBhvr>
                                        <p:cTn id="29" dur="166" decel="50000">
                                          <p:stCondLst>
                                            <p:cond delay="1834"/>
                                          </p:stCondLst>
                                        </p:cTn>
                                        <p:tgtEl>
                                          <p:spTgt spid="2970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circle(in)">
                                      <p:cBhvr>
                                        <p:cTn id="34" dur="2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circle(in)">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ircle(in)">
                                      <p:cBhvr>
                                        <p:cTn id="4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3"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36650" y="82550"/>
            <a:ext cx="8535988" cy="481013"/>
          </a:xfrm>
        </p:spPr>
        <p:txBody>
          <a:bodyPr/>
          <a:lstStyle/>
          <a:p>
            <a:pPr algn="r" rtl="1"/>
            <a:r>
              <a:rPr lang="fa-IR" altLang="en-US" b="1" smtClean="0">
                <a:solidFill>
                  <a:srgbClr val="FFFF00"/>
                </a:solidFill>
                <a:cs typeface="B Mitra" panose="00000400000000000000" pitchFamily="2" charset="-78"/>
              </a:rPr>
              <a:t>از تصویر ها به فیلم</a:t>
            </a:r>
            <a:r>
              <a:rPr lang="en-US" altLang="en-US" b="1" smtClean="0">
                <a:solidFill>
                  <a:srgbClr val="FFFF00"/>
                </a:solidFill>
                <a:cs typeface="B Mitra" panose="00000400000000000000" pitchFamily="2" charset="-78"/>
              </a:rPr>
              <a:t>  </a:t>
            </a:r>
            <a:r>
              <a:rPr lang="fa-IR" altLang="en-US" b="1" smtClean="0">
                <a:solidFill>
                  <a:srgbClr val="FFFF00"/>
                </a:solidFill>
                <a:cs typeface="B Mitra" panose="00000400000000000000" pitchFamily="2" charset="-78"/>
              </a:rPr>
              <a:t>: در جستجوی جادو</a:t>
            </a:r>
            <a:endParaRPr lang="en-US" altLang="en-US" b="1" smtClean="0">
              <a:solidFill>
                <a:srgbClr val="FFFF00"/>
              </a:solidFill>
              <a:cs typeface="B Mitra" panose="00000400000000000000" pitchFamily="2" charset="-78"/>
            </a:endParaRPr>
          </a:p>
        </p:txBody>
      </p:sp>
      <p:sp>
        <p:nvSpPr>
          <p:cNvPr id="31747" name="Content Placeholder 2"/>
          <p:cNvSpPr>
            <a:spLocks noGrp="1"/>
          </p:cNvSpPr>
          <p:nvPr>
            <p:ph idx="1"/>
          </p:nvPr>
        </p:nvSpPr>
        <p:spPr>
          <a:xfrm>
            <a:off x="206375" y="690563"/>
            <a:ext cx="9466263" cy="319087"/>
          </a:xfrm>
        </p:spPr>
        <p:txBody>
          <a:bodyPr/>
          <a:lstStyle/>
          <a:p>
            <a:pPr algn="r" rtl="1"/>
            <a:endParaRPr lang="en-US" altLang="en-US" smtClean="0"/>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2489200"/>
            <a:ext cx="216693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725" y="879475"/>
            <a:ext cx="15287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879475"/>
            <a:ext cx="1595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8788" y="2490788"/>
            <a:ext cx="20431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8438" y="858838"/>
            <a:ext cx="20002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7888" y="858838"/>
            <a:ext cx="18732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ight Arrow 1"/>
          <p:cNvSpPr>
            <a:spLocks noChangeArrowheads="1"/>
          </p:cNvSpPr>
          <p:nvPr/>
        </p:nvSpPr>
        <p:spPr bwMode="auto">
          <a:xfrm>
            <a:off x="3313113" y="2497138"/>
            <a:ext cx="2859087" cy="919162"/>
          </a:xfrm>
          <a:prstGeom prst="rightArrow">
            <a:avLst>
              <a:gd name="adj1" fmla="val 50000"/>
              <a:gd name="adj2" fmla="val 49999"/>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a:p>
        </p:txBody>
      </p:sp>
      <p:sp>
        <p:nvSpPr>
          <p:cNvPr id="3" name="Rectangle 2"/>
          <p:cNvSpPr/>
          <p:nvPr/>
        </p:nvSpPr>
        <p:spPr>
          <a:xfrm>
            <a:off x="0" y="3968750"/>
            <a:ext cx="4237037" cy="1568450"/>
          </a:xfrm>
          <a:prstGeom prst="rect">
            <a:avLst/>
          </a:prstGeom>
        </p:spPr>
        <p:txBody>
          <a:bodyPr wrap="none">
            <a:spAutoFit/>
          </a:bodyPr>
          <a:lstStyle/>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ظهور و پیشرفت بی وقفه مدیریت مدرن </a:t>
            </a:r>
          </a:p>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کشف فرمول هایی برای موفقیت استراتژیک، </a:t>
            </a:r>
          </a:p>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موفقیت رقابتی، تعالی عملیاتی، موفقیت مدیریتی</a:t>
            </a:r>
          </a:p>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 و فرمول مدیریت آدم ها...</a:t>
            </a:r>
          </a:p>
        </p:txBody>
      </p:sp>
      <p:sp>
        <p:nvSpPr>
          <p:cNvPr id="12" name="Rectangle 11"/>
          <p:cNvSpPr/>
          <p:nvPr/>
        </p:nvSpPr>
        <p:spPr>
          <a:xfrm>
            <a:off x="5405438" y="4038679"/>
            <a:ext cx="4222750" cy="830263"/>
          </a:xfrm>
          <a:prstGeom prst="rect">
            <a:avLst/>
          </a:prstGeom>
        </p:spPr>
        <p:txBody>
          <a:bodyPr wrap="none">
            <a:spAutoFit/>
          </a:bodyPr>
          <a:lstStyle/>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چگونه مدیریت مدرن پذیرفته شده به صورت</a:t>
            </a:r>
            <a:endParaRPr lang="en-US" altLang="en-US" sz="2400" b="0" dirty="0">
              <a:effectLst>
                <a:outerShdw blurRad="38100" dist="38100" dir="2700000" algn="tl">
                  <a:srgbClr val="000000">
                    <a:alpha val="43137"/>
                  </a:srgbClr>
                </a:outerShdw>
              </a:effectLst>
              <a:cs typeface="B Mitra" panose="00000400000000000000" pitchFamily="2" charset="-78"/>
            </a:endParaRPr>
          </a:p>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 مهلکی استراتژی و سازمان را تضعیف می کند. </a:t>
            </a:r>
          </a:p>
        </p:txBody>
      </p:sp>
      <p:sp>
        <p:nvSpPr>
          <p:cNvPr id="13" name="Rectangle 12"/>
          <p:cNvSpPr/>
          <p:nvPr/>
        </p:nvSpPr>
        <p:spPr>
          <a:xfrm>
            <a:off x="4002088" y="2241550"/>
            <a:ext cx="985837" cy="461963"/>
          </a:xfrm>
          <a:prstGeom prst="rect">
            <a:avLst/>
          </a:prstGeom>
        </p:spPr>
        <p:txBody>
          <a:bodyPr wrap="none">
            <a:spAutoFit/>
          </a:bodyPr>
          <a:lstStyle/>
          <a:p>
            <a:pPr algn="ctr">
              <a:defRPr/>
            </a:pPr>
            <a:r>
              <a:rPr lang="fa-IR" altLang="en-US" sz="2400" b="0" dirty="0">
                <a:effectLst>
                  <a:outerShdw blurRad="38100" dist="38100" dir="2700000" algn="tl">
                    <a:srgbClr val="000000">
                      <a:alpha val="43137"/>
                    </a:srgbClr>
                  </a:outerShdw>
                </a:effectLst>
                <a:cs typeface="B Mitra" panose="00000400000000000000" pitchFamily="2" charset="-78"/>
              </a:rPr>
              <a:t>300 سال</a:t>
            </a:r>
          </a:p>
        </p:txBody>
      </p:sp>
      <p:sp>
        <p:nvSpPr>
          <p:cNvPr id="10" name="Rectangle 9"/>
          <p:cNvSpPr/>
          <p:nvPr/>
        </p:nvSpPr>
        <p:spPr>
          <a:xfrm>
            <a:off x="113506" y="5651747"/>
            <a:ext cx="9652000" cy="1015663"/>
          </a:xfrm>
          <a:prstGeom prst="rect">
            <a:avLst/>
          </a:prstGeom>
        </p:spPr>
        <p:txBody>
          <a:bodyPr wrap="square">
            <a:spAutoFit/>
          </a:bodyPr>
          <a:lstStyle/>
          <a:p>
            <a:pPr algn="r" rtl="1">
              <a:defRPr/>
            </a:pPr>
            <a:r>
              <a:rPr lang="fa-IR" altLang="en-US" sz="2000" dirty="0" smtClean="0">
                <a:solidFill>
                  <a:srgbClr val="860000"/>
                </a:solidFill>
                <a:effectLst>
                  <a:outerShdw blurRad="38100" dist="38100" dir="2700000" algn="tl">
                    <a:srgbClr val="000000">
                      <a:alpha val="43137"/>
                    </a:srgbClr>
                  </a:outerShdw>
                </a:effectLst>
                <a:cs typeface="B Mitra" panose="00000400000000000000" pitchFamily="2" charset="-78"/>
              </a:rPr>
              <a:t>نرم افزار های استاندارد </a:t>
            </a:r>
            <a:r>
              <a:rPr lang="en-US" altLang="en-US" sz="2000" dirty="0" smtClean="0">
                <a:solidFill>
                  <a:srgbClr val="860000"/>
                </a:solidFill>
                <a:effectLst>
                  <a:outerShdw blurRad="38100" dist="38100" dir="2700000" algn="tl">
                    <a:srgbClr val="000000">
                      <a:alpha val="43137"/>
                    </a:srgbClr>
                  </a:outerShdw>
                </a:effectLst>
                <a:cs typeface="B Mitra" panose="00000400000000000000" pitchFamily="2" charset="-78"/>
              </a:rPr>
              <a:t>ERP</a:t>
            </a:r>
            <a:r>
              <a:rPr lang="fa-IR" altLang="en-US" sz="2000" dirty="0" smtClean="0">
                <a:solidFill>
                  <a:srgbClr val="860000"/>
                </a:solidFill>
                <a:effectLst>
                  <a:outerShdw blurRad="38100" dist="38100" dir="2700000" algn="tl">
                    <a:srgbClr val="000000">
                      <a:alpha val="43137"/>
                    </a:srgbClr>
                  </a:outerShdw>
                </a:effectLst>
                <a:cs typeface="B Mitra" panose="00000400000000000000" pitchFamily="2" charset="-78"/>
              </a:rPr>
              <a:t> همه شرکت را می تواند به سرآمدی عملیاتی برساند! پس منبع تمایز چه می شود؟؟</a:t>
            </a:r>
            <a:endParaRPr lang="fa-IR" altLang="en-US" sz="2000" dirty="0" smtClean="0">
              <a:solidFill>
                <a:srgbClr val="860000"/>
              </a:solidFill>
              <a:effectLst>
                <a:outerShdw blurRad="38100" dist="38100" dir="2700000" algn="tl">
                  <a:srgbClr val="000000">
                    <a:alpha val="43137"/>
                  </a:srgbClr>
                </a:outerShdw>
              </a:effectLst>
              <a:cs typeface="B Mitra" panose="00000400000000000000" pitchFamily="2" charset="-78"/>
            </a:endParaRPr>
          </a:p>
          <a:p>
            <a:pPr algn="r" rtl="1">
              <a:defRPr/>
            </a:pPr>
            <a:r>
              <a:rPr lang="fa-IR" altLang="en-US" sz="2000" dirty="0" smtClean="0">
                <a:solidFill>
                  <a:srgbClr val="860000"/>
                </a:solidFill>
                <a:effectLst>
                  <a:outerShdw blurRad="38100" dist="38100" dir="2700000" algn="tl">
                    <a:srgbClr val="000000">
                      <a:alpha val="43137"/>
                    </a:srgbClr>
                  </a:outerShdw>
                </a:effectLst>
                <a:cs typeface="B Mitra" panose="00000400000000000000" pitchFamily="2" charset="-78"/>
              </a:rPr>
              <a:t>مدیران </a:t>
            </a:r>
            <a:r>
              <a:rPr lang="fa-IR" altLang="en-US" sz="2000" dirty="0">
                <a:solidFill>
                  <a:srgbClr val="860000"/>
                </a:solidFill>
                <a:effectLst>
                  <a:outerShdw blurRad="38100" dist="38100" dir="2700000" algn="tl">
                    <a:srgbClr val="000000">
                      <a:alpha val="43137"/>
                    </a:srgbClr>
                  </a:outerShdw>
                </a:effectLst>
                <a:cs typeface="B Mitra" panose="00000400000000000000" pitchFamily="2" charset="-78"/>
              </a:rPr>
              <a:t>به جای اینکه بنده یک فرمول خاصی باشند اکنون باید قوانین و سرنوشت خودشان را خودشان خلق کنند</a:t>
            </a:r>
            <a:endParaRPr lang="en-US" sz="2000" dirty="0">
              <a:solidFill>
                <a:srgbClr val="860000"/>
              </a:solidFill>
              <a:effectLst>
                <a:outerShdw blurRad="38100" dist="38100" dir="2700000" algn="tl">
                  <a:srgbClr val="000000">
                    <a:alpha val="43137"/>
                  </a:srgbClr>
                </a:outerShdw>
              </a:effectLst>
              <a:cs typeface="B Mitra" panose="00000400000000000000" pitchFamily="2" charset="-78"/>
            </a:endParaRPr>
          </a:p>
        </p:txBody>
      </p:sp>
      <p:sp>
        <p:nvSpPr>
          <p:cNvPr id="11" name="Rectangle 10"/>
          <p:cNvSpPr/>
          <p:nvPr/>
        </p:nvSpPr>
        <p:spPr>
          <a:xfrm>
            <a:off x="7797875" y="5091271"/>
            <a:ext cx="1884362" cy="400050"/>
          </a:xfrm>
          <a:prstGeom prst="rect">
            <a:avLst/>
          </a:prstGeom>
        </p:spPr>
        <p:txBody>
          <a:bodyPr wrap="none">
            <a:spAutoFit/>
          </a:bodyPr>
          <a:lstStyle/>
          <a:p>
            <a:pPr>
              <a:defRPr/>
            </a:pPr>
            <a:r>
              <a:rPr lang="fa-IR" altLang="en-US" sz="2000" dirty="0">
                <a:effectLst>
                  <a:outerShdw blurRad="38100" dist="38100" dir="2700000" algn="tl">
                    <a:srgbClr val="000000">
                      <a:alpha val="43137"/>
                    </a:srgbClr>
                  </a:outerShdw>
                </a:effectLst>
                <a:cs typeface="B Mitra" panose="00000400000000000000" pitchFamily="2" charset="-78"/>
              </a:rPr>
              <a:t>جستجو برای تعالی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ircle(in)">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82550"/>
            <a:ext cx="9256713"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فناوری اطلاعات بستر مناسب برای خلق ارزش در کسب و کار</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4759325" y="852488"/>
            <a:ext cx="4935538" cy="5983287"/>
          </a:xfrm>
        </p:spPr>
        <p:txBody>
          <a:bodyPr/>
          <a:lstStyle/>
          <a:p>
            <a:pPr algn="just" rtl="1">
              <a:buFont typeface="Wingdings" panose="05000000000000000000" pitchFamily="2" charset="2"/>
              <a:buChar char="v"/>
              <a:defRPr/>
            </a:pPr>
            <a:r>
              <a:rPr lang="fa-IR" sz="2400" dirty="0" smtClean="0">
                <a:effectLst>
                  <a:outerShdw blurRad="38100" dist="38100" dir="2700000" algn="tl">
                    <a:srgbClr val="000000">
                      <a:alpha val="43137"/>
                    </a:srgbClr>
                  </a:outerShdw>
                </a:effectLst>
                <a:cs typeface="B Mitra" panose="00000400000000000000" pitchFamily="2" charset="-78"/>
              </a:rPr>
              <a:t>تغییر چشم انداز کسب و کارها توسط تکنولوژی اطلاعات</a:t>
            </a:r>
          </a:p>
          <a:p>
            <a:pPr algn="just" rtl="1">
              <a:buFont typeface="Wingdings" panose="05000000000000000000" pitchFamily="2" charset="2"/>
              <a:buChar char="v"/>
              <a:defRPr/>
            </a:pPr>
            <a:endParaRPr lang="fa-IR" sz="2400" dirty="0">
              <a:effectLst>
                <a:outerShdw blurRad="38100" dist="38100" dir="2700000" algn="tl">
                  <a:srgbClr val="000000">
                    <a:alpha val="43137"/>
                  </a:srgbClr>
                </a:outerShdw>
              </a:effectLst>
              <a:cs typeface="B Mitra" panose="00000400000000000000" pitchFamily="2" charset="-78"/>
            </a:endParaRPr>
          </a:p>
          <a:p>
            <a:pPr algn="just" rtl="1">
              <a:buFont typeface="Wingdings" panose="05000000000000000000" pitchFamily="2" charset="2"/>
              <a:buChar char="v"/>
              <a:defRPr/>
            </a:pPr>
            <a:r>
              <a:rPr lang="en-US" sz="2400" dirty="0" smtClean="0">
                <a:effectLst>
                  <a:outerShdw blurRad="38100" dist="38100" dir="2700000" algn="tl">
                    <a:srgbClr val="000000">
                      <a:alpha val="43137"/>
                    </a:srgbClr>
                  </a:outerShdw>
                </a:effectLst>
                <a:cs typeface="B Mitra" panose="00000400000000000000" pitchFamily="2" charset="-78"/>
              </a:rPr>
              <a:t>IT</a:t>
            </a:r>
            <a:r>
              <a:rPr lang="fa-IR" sz="2400" dirty="0" smtClean="0">
                <a:effectLst>
                  <a:outerShdw blurRad="38100" dist="38100" dir="2700000" algn="tl">
                    <a:srgbClr val="000000">
                      <a:alpha val="43137"/>
                    </a:srgbClr>
                  </a:outerShdw>
                </a:effectLst>
                <a:cs typeface="B Mitra" panose="00000400000000000000" pitchFamily="2" charset="-78"/>
              </a:rPr>
              <a:t> نمونه کلاسیک فروش بر اساس ترس است! اگر نخرید شرکت شما در معرض اضمحلال قرار می گیرد.</a:t>
            </a:r>
          </a:p>
          <a:p>
            <a:pPr marL="0" indent="0" algn="just" rtl="1">
              <a:defRPr/>
            </a:pPr>
            <a:endParaRPr lang="fa-IR" sz="2400" dirty="0">
              <a:effectLst>
                <a:outerShdw blurRad="38100" dist="38100" dir="2700000" algn="tl">
                  <a:srgbClr val="000000">
                    <a:alpha val="43137"/>
                  </a:srgbClr>
                </a:outerShdw>
              </a:effectLst>
              <a:cs typeface="B Mitra" panose="00000400000000000000" pitchFamily="2" charset="-78"/>
            </a:endParaRPr>
          </a:p>
          <a:p>
            <a:pPr algn="just" rtl="1">
              <a:buFont typeface="Wingdings" panose="05000000000000000000" pitchFamily="2" charset="2"/>
              <a:buChar char="v"/>
              <a:defRPr/>
            </a:pPr>
            <a:r>
              <a:rPr lang="fa-IR" sz="2400" dirty="0" smtClean="0">
                <a:effectLst>
                  <a:outerShdw blurRad="38100" dist="38100" dir="2700000" algn="tl">
                    <a:srgbClr val="000000">
                      <a:alpha val="43137"/>
                    </a:srgbClr>
                  </a:outerShdw>
                </a:effectLst>
                <a:cs typeface="B Mitra" panose="00000400000000000000" pitchFamily="2" charset="-78"/>
              </a:rPr>
              <a:t>ما از خشکسالی اطلاعات به درآمده اما دچار سیل بنیان کن شده ایم! ما دچار رگبار بدون توقف داده ها شده ایم</a:t>
            </a:r>
            <a:endParaRPr lang="fa-IR" sz="2400" dirty="0">
              <a:effectLst>
                <a:outerShdw blurRad="38100" dist="38100" dir="2700000" algn="tl">
                  <a:srgbClr val="000000">
                    <a:alpha val="43137"/>
                  </a:srgbClr>
                </a:outerShdw>
              </a:effectLst>
              <a:cs typeface="B Mitra" panose="00000400000000000000" pitchFamily="2" charset="-78"/>
            </a:endParaRPr>
          </a:p>
          <a:p>
            <a:pPr marL="0" indent="0" algn="just" rtl="1">
              <a:defRPr/>
            </a:pPr>
            <a:endParaRPr lang="fa-IR" sz="2400" dirty="0">
              <a:effectLst>
                <a:outerShdw blurRad="38100" dist="38100" dir="2700000" algn="tl">
                  <a:srgbClr val="000000">
                    <a:alpha val="43137"/>
                  </a:srgbClr>
                </a:outerShdw>
              </a:effectLst>
              <a:cs typeface="B Mitra" panose="00000400000000000000" pitchFamily="2" charset="-78"/>
            </a:endParaRPr>
          </a:p>
          <a:p>
            <a:pPr algn="just" rtl="1">
              <a:buFont typeface="Wingdings" panose="05000000000000000000" pitchFamily="2" charset="2"/>
              <a:buChar char="v"/>
              <a:defRPr/>
            </a:pPr>
            <a:r>
              <a:rPr lang="fa-IR" sz="2400" dirty="0" smtClean="0">
                <a:effectLst>
                  <a:outerShdw blurRad="38100" dist="38100" dir="2700000" algn="tl">
                    <a:srgbClr val="000000">
                      <a:alpha val="43137"/>
                    </a:srgbClr>
                  </a:outerShdw>
                </a:effectLst>
                <a:cs typeface="B Mitra" panose="00000400000000000000" pitchFamily="2" charset="-78"/>
              </a:rPr>
              <a:t>در جهان مملو از اضافه بار اطلاعات، باید راجع به فرضیاتمان در مورد اطلاعات تجدید نظر کنیم.</a:t>
            </a:r>
          </a:p>
          <a:p>
            <a:pPr algn="just" rtl="1">
              <a:buFont typeface="Wingdings" panose="05000000000000000000" pitchFamily="2" charset="2"/>
              <a:buChar char="v"/>
              <a:defRPr/>
            </a:pPr>
            <a:endParaRPr lang="fa-IR" sz="2400" dirty="0">
              <a:effectLst>
                <a:outerShdw blurRad="38100" dist="38100" dir="2700000" algn="tl">
                  <a:srgbClr val="000000">
                    <a:alpha val="43137"/>
                  </a:srgbClr>
                </a:outerShdw>
              </a:effectLst>
              <a:cs typeface="B Mitra" panose="00000400000000000000" pitchFamily="2" charset="-78"/>
            </a:endParaRPr>
          </a:p>
          <a:p>
            <a:pPr algn="just" rtl="1">
              <a:buFont typeface="Wingdings" panose="05000000000000000000" pitchFamily="2" charset="2"/>
              <a:buChar char="v"/>
              <a:defRPr/>
            </a:pPr>
            <a:r>
              <a:rPr lang="fa-IR" sz="2400" dirty="0" smtClean="0">
                <a:solidFill>
                  <a:srgbClr val="860000"/>
                </a:solidFill>
                <a:effectLst>
                  <a:outerShdw blurRad="38100" dist="38100" dir="2700000" algn="tl">
                    <a:srgbClr val="000000">
                      <a:alpha val="43137"/>
                    </a:srgbClr>
                  </a:outerShdw>
                </a:effectLst>
                <a:cs typeface="B Mitra" panose="00000400000000000000" pitchFamily="2" charset="-78"/>
              </a:rPr>
              <a:t> </a:t>
            </a:r>
            <a:r>
              <a:rPr lang="fa-IR" sz="2400" b="1" dirty="0" smtClean="0">
                <a:solidFill>
                  <a:srgbClr val="860000"/>
                </a:solidFill>
                <a:effectLst>
                  <a:outerShdw blurRad="38100" dist="38100" dir="2700000" algn="tl">
                    <a:srgbClr val="000000">
                      <a:alpha val="43137"/>
                    </a:srgbClr>
                  </a:outerShdw>
                </a:effectLst>
                <a:cs typeface="B Mitra" panose="00000400000000000000" pitchFamily="2" charset="-78"/>
              </a:rPr>
              <a:t>بیشتر دیگر همیشه بهتر نیست،چالش اصلی مدیریت کیفیت اطلاعات و ارتباطات در مقابل کمیت است!</a:t>
            </a:r>
            <a:endParaRPr lang="en-US" sz="2400" b="1" dirty="0" smtClean="0">
              <a:solidFill>
                <a:srgbClr val="860000"/>
              </a:solidFill>
              <a:effectLst>
                <a:outerShdw blurRad="38100" dist="38100" dir="2700000" algn="tl">
                  <a:srgbClr val="000000">
                    <a:alpha val="43137"/>
                  </a:srgbClr>
                </a:outerShdw>
              </a:effectLst>
              <a:cs typeface="B Mitra" panose="00000400000000000000" pitchFamily="2" charset="-78"/>
            </a:endParaRPr>
          </a:p>
          <a:p>
            <a:pPr algn="just" rtl="1">
              <a:buFont typeface="Wingdings" panose="05000000000000000000" pitchFamily="2" charset="2"/>
              <a:buChar char="v"/>
              <a:defRPr/>
            </a:pPr>
            <a:endParaRPr lang="en-US" sz="2400" b="1" dirty="0">
              <a:solidFill>
                <a:srgbClr val="860000"/>
              </a:solidFill>
              <a:effectLst>
                <a:outerShdw blurRad="38100" dist="38100" dir="2700000" algn="tl">
                  <a:srgbClr val="000000">
                    <a:alpha val="43137"/>
                  </a:srgbClr>
                </a:outerShdw>
              </a:effectLst>
              <a:cs typeface="B Mitra" panose="00000400000000000000" pitchFamily="2" charset="-78"/>
            </a:endParaRPr>
          </a:p>
          <a:p>
            <a:pPr marL="0" indent="0" algn="just" rtl="1">
              <a:defRPr/>
            </a:pPr>
            <a:endParaRPr lang="fa-IR" sz="2400" b="1" dirty="0" smtClean="0">
              <a:solidFill>
                <a:srgbClr val="860000"/>
              </a:solidFill>
              <a:effectLst>
                <a:outerShdw blurRad="38100" dist="38100" dir="2700000" algn="tl">
                  <a:srgbClr val="000000">
                    <a:alpha val="43137"/>
                  </a:srgbClr>
                </a:outerShdw>
              </a:effectLst>
              <a:cs typeface="B Mitra" panose="00000400000000000000" pitchFamily="2" charset="-78"/>
            </a:endParaRPr>
          </a:p>
          <a:p>
            <a:pPr algn="just" rtl="1">
              <a:buFont typeface="Wingdings" panose="05000000000000000000" pitchFamily="2" charset="2"/>
              <a:buChar char="v"/>
              <a:defRPr/>
            </a:pPr>
            <a:endParaRPr lang="en-US" sz="2400" dirty="0">
              <a:solidFill>
                <a:srgbClr val="860000"/>
              </a:solidFill>
              <a:effectLst>
                <a:outerShdw blurRad="38100" dist="38100" dir="2700000" algn="tl">
                  <a:srgbClr val="000000">
                    <a:alpha val="43137"/>
                  </a:srgbClr>
                </a:outerShdw>
              </a:effectLst>
              <a:cs typeface="B Mitra" panose="00000400000000000000" pitchFamily="2" charset="-78"/>
            </a:endParaRP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12875"/>
            <a:ext cx="44196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5213" y="6057900"/>
            <a:ext cx="8048625" cy="461963"/>
          </a:xfrm>
          <a:prstGeom prst="rect">
            <a:avLst/>
          </a:prstGeom>
        </p:spPr>
        <p:txBody>
          <a:bodyPr>
            <a:spAutoFit/>
          </a:bodyPr>
          <a:lstStyle/>
          <a:p>
            <a:pPr algn="ctr">
              <a:defRPr/>
            </a:pPr>
            <a:r>
              <a:rPr lang="fa-IR" sz="2400" dirty="0">
                <a:solidFill>
                  <a:srgbClr val="860000"/>
                </a:solidFill>
                <a:effectLst>
                  <a:outerShdw blurRad="38100" dist="38100" dir="2700000" algn="tl">
                    <a:srgbClr val="000000">
                      <a:alpha val="43137"/>
                    </a:srgbClr>
                  </a:outerShdw>
                </a:effectLst>
                <a:cs typeface="B Mitra" panose="00000400000000000000" pitchFamily="2" charset="-78"/>
              </a:rPr>
              <a:t>حجم عظیم داده های جمع آوری شده به چه کار می آیند؟؟ خلق ارزش!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0"/>
                                        <p:tgtEl>
                                          <p:spTgt spid="3">
                                            <p:txEl>
                                              <p:pRg st="0" end="0"/>
                                            </p:txEl>
                                          </p:spTgt>
                                        </p:tgtEl>
                                      </p:cBhvr>
                                    </p:animEffect>
                                    <p:anim calcmode="lin" valueType="num">
                                      <p:cBhvr>
                                        <p:cTn id="12"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47" presetClass="entr" presetSubtype="0"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0"/>
                                        <p:tgtEl>
                                          <p:spTgt spid="3">
                                            <p:txEl>
                                              <p:pRg st="2" end="2"/>
                                            </p:txEl>
                                          </p:spTgt>
                                        </p:tgtEl>
                                      </p:cBhvr>
                                    </p:animEffect>
                                    <p:anim calcmode="lin" valueType="num">
                                      <p:cBhvr>
                                        <p:cTn id="18"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9000"/>
                            </p:stCondLst>
                            <p:childTnLst>
                              <p:par>
                                <p:cTn id="21" presetID="47" presetClass="entr" presetSubtype="0"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0"/>
                                        <p:tgtEl>
                                          <p:spTgt spid="3">
                                            <p:txEl>
                                              <p:pRg st="4" end="4"/>
                                            </p:txEl>
                                          </p:spTgt>
                                        </p:tgtEl>
                                      </p:cBhvr>
                                    </p:animEffect>
                                    <p:anim calcmode="lin" valueType="num">
                                      <p:cBhvr>
                                        <p:cTn id="24"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12500"/>
                            </p:stCondLst>
                            <p:childTnLst>
                              <p:par>
                                <p:cTn id="27" presetID="47" presetClass="entr" presetSubtype="0" fill="hold" nodeType="after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500"/>
                                        <p:tgtEl>
                                          <p:spTgt spid="3">
                                            <p:txEl>
                                              <p:pRg st="6" end="6"/>
                                            </p:txEl>
                                          </p:spTgt>
                                        </p:tgtEl>
                                      </p:cBhvr>
                                    </p:animEffect>
                                    <p:anim calcmode="lin" valueType="num">
                                      <p:cBhvr>
                                        <p:cTn id="30" dur="2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2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16000"/>
                            </p:stCondLst>
                            <p:childTnLst>
                              <p:par>
                                <p:cTn id="33" presetID="47" presetClass="entr" presetSubtype="0" fill="hold" nodeType="afterEffect">
                                  <p:stCondLst>
                                    <p:cond delay="100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500"/>
                                        <p:tgtEl>
                                          <p:spTgt spid="3">
                                            <p:txEl>
                                              <p:pRg st="8" end="8"/>
                                            </p:txEl>
                                          </p:spTgt>
                                        </p:tgtEl>
                                      </p:cBhvr>
                                    </p:animEffect>
                                    <p:anim calcmode="lin" valueType="num">
                                      <p:cBhvr>
                                        <p:cTn id="36" dur="2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25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1000"/>
                                  </p:stCondLst>
                                  <p:childTnLst>
                                    <p:set>
                                      <p:cBhvr>
                                        <p:cTn id="39" dur="1" fill="hold">
                                          <p:stCondLst>
                                            <p:cond delay="0"/>
                                          </p:stCondLst>
                                        </p:cTn>
                                        <p:tgtEl>
                                          <p:spTgt spid="33796"/>
                                        </p:tgtEl>
                                        <p:attrNameLst>
                                          <p:attrName>style.visibility</p:attrName>
                                        </p:attrNameLst>
                                      </p:cBhvr>
                                      <p:to>
                                        <p:strVal val="visible"/>
                                      </p:to>
                                    </p:set>
                                    <p:anim calcmode="lin" valueType="num">
                                      <p:cBhvr>
                                        <p:cTn id="40" dur="2250" fill="hold"/>
                                        <p:tgtEl>
                                          <p:spTgt spid="33796"/>
                                        </p:tgtEl>
                                        <p:attrNameLst>
                                          <p:attrName>ppt_w</p:attrName>
                                        </p:attrNameLst>
                                      </p:cBhvr>
                                      <p:tavLst>
                                        <p:tav tm="0">
                                          <p:val>
                                            <p:fltVal val="0"/>
                                          </p:val>
                                        </p:tav>
                                        <p:tav tm="100000">
                                          <p:val>
                                            <p:strVal val="#ppt_w"/>
                                          </p:val>
                                        </p:tav>
                                      </p:tavLst>
                                    </p:anim>
                                    <p:anim calcmode="lin" valueType="num">
                                      <p:cBhvr>
                                        <p:cTn id="41" dur="2250" fill="hold"/>
                                        <p:tgtEl>
                                          <p:spTgt spid="33796"/>
                                        </p:tgtEl>
                                        <p:attrNameLst>
                                          <p:attrName>ppt_h</p:attrName>
                                        </p:attrNameLst>
                                      </p:cBhvr>
                                      <p:tavLst>
                                        <p:tav tm="0">
                                          <p:val>
                                            <p:fltVal val="0"/>
                                          </p:val>
                                        </p:tav>
                                        <p:tav tm="100000">
                                          <p:val>
                                            <p:strVal val="#ppt_h"/>
                                          </p:val>
                                        </p:tav>
                                      </p:tavLst>
                                    </p:anim>
                                    <p:animEffect transition="in" filter="fade">
                                      <p:cBhvr>
                                        <p:cTn id="42" dur="2250"/>
                                        <p:tgtEl>
                                          <p:spTgt spid="3379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000" fill="hold"/>
                                        <p:tgtEl>
                                          <p:spTgt spid="5"/>
                                        </p:tgtEl>
                                        <p:attrNameLst>
                                          <p:attrName>ppt_w</p:attrName>
                                        </p:attrNameLst>
                                      </p:cBhvr>
                                      <p:tavLst>
                                        <p:tav tm="0">
                                          <p:val>
                                            <p:fltVal val="0"/>
                                          </p:val>
                                        </p:tav>
                                        <p:tav tm="100000">
                                          <p:val>
                                            <p:strVal val="#ppt_w"/>
                                          </p:val>
                                        </p:tav>
                                      </p:tavLst>
                                    </p:anim>
                                    <p:anim calcmode="lin" valueType="num">
                                      <p:cBhvr>
                                        <p:cTn id="48" dur="2000" fill="hold"/>
                                        <p:tgtEl>
                                          <p:spTgt spid="5"/>
                                        </p:tgtEl>
                                        <p:attrNameLst>
                                          <p:attrName>ppt_h</p:attrName>
                                        </p:attrNameLst>
                                      </p:cBhvr>
                                      <p:tavLst>
                                        <p:tav tm="0">
                                          <p:val>
                                            <p:fltVal val="0"/>
                                          </p:val>
                                        </p:tav>
                                        <p:tav tm="100000">
                                          <p:val>
                                            <p:strVal val="#ppt_h"/>
                                          </p:val>
                                        </p:tav>
                                      </p:tavLst>
                                    </p:anim>
                                    <p:anim calcmode="lin" valueType="num">
                                      <p:cBhvr>
                                        <p:cTn id="49" dur="2000" fill="hold"/>
                                        <p:tgtEl>
                                          <p:spTgt spid="5"/>
                                        </p:tgtEl>
                                        <p:attrNameLst>
                                          <p:attrName>style.rotation</p:attrName>
                                        </p:attrNameLst>
                                      </p:cBhvr>
                                      <p:tavLst>
                                        <p:tav tm="0">
                                          <p:val>
                                            <p:fltVal val="90"/>
                                          </p:val>
                                        </p:tav>
                                        <p:tav tm="100000">
                                          <p:val>
                                            <p:fltVal val="0"/>
                                          </p:val>
                                        </p:tav>
                                      </p:tavLst>
                                    </p:anim>
                                    <p:animEffect transition="in" filter="fade">
                                      <p:cBhvr>
                                        <p:cTn id="5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82550"/>
            <a:ext cx="8535988"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مهندسین صنایع به کمک مدیران می آیند...</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5843" name="Content Placeholder 2"/>
          <p:cNvSpPr>
            <a:spLocks noGrp="1"/>
          </p:cNvSpPr>
          <p:nvPr>
            <p:ph idx="1"/>
          </p:nvPr>
        </p:nvSpPr>
        <p:spPr>
          <a:xfrm>
            <a:off x="206375" y="690563"/>
            <a:ext cx="9466263" cy="5937250"/>
          </a:xfrm>
        </p:spPr>
        <p:txBody>
          <a:bodyPr/>
          <a:lstStyle/>
          <a:p>
            <a:endParaRPr lang="en-US" altLang="en-US" smtClean="0"/>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88" y="722313"/>
            <a:ext cx="6186487"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722313"/>
            <a:ext cx="27209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Elbow Connector 7"/>
          <p:cNvCxnSpPr/>
          <p:nvPr/>
        </p:nvCxnSpPr>
        <p:spPr bwMode="auto">
          <a:xfrm>
            <a:off x="4592638" y="1484313"/>
            <a:ext cx="2592387" cy="12700"/>
          </a:xfrm>
          <a:prstGeom prst="bentConnector3">
            <a:avLst>
              <a:gd name="adj1" fmla="val 297"/>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bwMode="auto">
          <a:xfrm>
            <a:off x="488950" y="4524375"/>
            <a:ext cx="8928100" cy="190341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lIns="0" tIns="0" rIns="0" bIns="0" anchor="ctr"/>
          <a:lstStyle/>
          <a:p>
            <a:pPr algn="ctr" rtl="1" eaLnBrk="1" hangingPunct="1">
              <a:defRPr/>
            </a:pPr>
            <a:r>
              <a:rPr lang="fa-IR" sz="2000" dirty="0">
                <a:effectLst>
                  <a:outerShdw blurRad="38100" dist="38100" dir="2700000" algn="tl">
                    <a:srgbClr val="000000">
                      <a:alpha val="43137"/>
                    </a:srgbClr>
                  </a:outerShdw>
                </a:effectLst>
                <a:cs typeface="B Mitra" panose="00000400000000000000" pitchFamily="2" charset="-78"/>
              </a:rPr>
              <a:t>مهندسی سودآور: جهت افزایش بهره وری ( کارایی + اثربخشی)</a:t>
            </a:r>
          </a:p>
          <a:p>
            <a:pPr algn="ctr" rtl="1" eaLnBrk="1" hangingPunct="1">
              <a:defRPr/>
            </a:pPr>
            <a:r>
              <a:rPr lang="fa-IR" sz="2000" dirty="0">
                <a:solidFill>
                  <a:schemeClr val="tx1"/>
                </a:solidFill>
                <a:effectLst>
                  <a:outerShdw blurRad="38100" dist="38100" dir="2700000" algn="tl">
                    <a:srgbClr val="000000">
                      <a:alpha val="43137"/>
                    </a:srgbClr>
                  </a:outerShdw>
                </a:effectLst>
                <a:cs typeface="B Mitra" panose="00000400000000000000" pitchFamily="2" charset="-78"/>
              </a:rPr>
              <a:t>مهارت های مهندسین صنایع برای کمک به مدیران در دنیای متلاطم امروز چه باید باشد؟</a:t>
            </a:r>
          </a:p>
          <a:p>
            <a:pPr algn="ctr" rtl="1" eaLnBrk="1" hangingPunct="1">
              <a:defRPr/>
            </a:pPr>
            <a:r>
              <a:rPr lang="fa-IR" sz="2000" dirty="0">
                <a:solidFill>
                  <a:schemeClr val="tx1"/>
                </a:solidFill>
                <a:effectLst>
                  <a:outerShdw blurRad="38100" dist="38100" dir="2700000" algn="tl">
                    <a:srgbClr val="000000">
                      <a:alpha val="43137"/>
                    </a:srgbClr>
                  </a:outerShdw>
                </a:effectLst>
                <a:cs typeface="B Mitra" panose="00000400000000000000" pitchFamily="2" charset="-78"/>
              </a:rPr>
              <a:t>جایگاه مهندسین صنایع در حوزه فناوری اطلاعات به عنوان یکی از منابع مهم خلق ارزش در کسب و کار </a:t>
            </a:r>
          </a:p>
          <a:p>
            <a:pPr algn="ctr" rtl="1" eaLnBrk="1" hangingPunct="1">
              <a:defRPr/>
            </a:pPr>
            <a:r>
              <a:rPr lang="fa-IR" sz="2000" dirty="0">
                <a:solidFill>
                  <a:schemeClr val="tx1"/>
                </a:solidFill>
                <a:effectLst>
                  <a:outerShdw blurRad="38100" dist="38100" dir="2700000" algn="tl">
                    <a:srgbClr val="000000">
                      <a:alpha val="43137"/>
                    </a:srgbClr>
                  </a:outerShdw>
                </a:effectLst>
                <a:cs typeface="B Mitra" panose="00000400000000000000" pitchFamily="2" charset="-78"/>
              </a:rPr>
              <a:t>کجاست؟</a:t>
            </a:r>
            <a:endParaRPr lang="en-US" sz="2000" dirty="0">
              <a:solidFill>
                <a:schemeClr val="tx1"/>
              </a:solidFill>
              <a:effectLst>
                <a:outerShdw blurRad="38100" dist="38100" dir="2700000" algn="tl">
                  <a:srgbClr val="000000">
                    <a:alpha val="43137"/>
                  </a:srgbClr>
                </a:outerShdw>
              </a:effectLst>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82550"/>
            <a:ext cx="8535988"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فناوری اطلاعات : جمع آوری و تحلیل داده</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2344738" y="650875"/>
            <a:ext cx="7808912" cy="398463"/>
          </a:xfrm>
        </p:spPr>
        <p:txBody>
          <a:bodyPr/>
          <a:lstStyle/>
          <a:p>
            <a:pPr algn="ctr">
              <a:defRPr/>
            </a:pPr>
            <a:r>
              <a:rPr lang="fa-IR" sz="2800" dirty="0" smtClean="0">
                <a:effectLst>
                  <a:outerShdw blurRad="38100" dist="38100" dir="2700000" algn="tl">
                    <a:srgbClr val="000000">
                      <a:alpha val="43137"/>
                    </a:srgbClr>
                  </a:outerShdw>
                </a:effectLst>
                <a:cs typeface="B Mitra" panose="00000400000000000000" pitchFamily="2" charset="-78"/>
              </a:rPr>
              <a:t>داده ها در شرکت ها به مثابه نفت خام می باشند که بایستی</a:t>
            </a:r>
            <a:r>
              <a:rPr lang="fa-IR" sz="2800" dirty="0" smtClean="0">
                <a:solidFill>
                  <a:srgbClr val="FF0000"/>
                </a:solidFill>
                <a:effectLst>
                  <a:outerShdw blurRad="38100" dist="38100" dir="2700000" algn="tl">
                    <a:srgbClr val="000000">
                      <a:alpha val="43137"/>
                    </a:srgbClr>
                  </a:outerShdw>
                </a:effectLst>
                <a:cs typeface="B Mitra" panose="00000400000000000000" pitchFamily="2" charset="-78"/>
              </a:rPr>
              <a:t> تسویه </a:t>
            </a:r>
            <a:r>
              <a:rPr lang="fa-IR" sz="2800" dirty="0" smtClean="0">
                <a:effectLst>
                  <a:outerShdw blurRad="38100" dist="38100" dir="2700000" algn="tl">
                    <a:srgbClr val="000000">
                      <a:alpha val="43137"/>
                    </a:srgbClr>
                  </a:outerShdw>
                </a:effectLst>
                <a:cs typeface="B Mitra" panose="00000400000000000000" pitchFamily="2" charset="-78"/>
              </a:rPr>
              <a:t>شوند. </a:t>
            </a:r>
            <a:endParaRPr lang="en-US" sz="2800" dirty="0">
              <a:effectLst>
                <a:outerShdw blurRad="38100" dist="38100" dir="2700000" algn="tl">
                  <a:srgbClr val="000000">
                    <a:alpha val="43137"/>
                  </a:srgbClr>
                </a:outerShdw>
              </a:effectLst>
              <a:cs typeface="B Mitra" panose="00000400000000000000" pitchFamily="2" charset="-78"/>
            </a:endParaRP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27125"/>
            <a:ext cx="5745088" cy="382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6250276" y="1412776"/>
            <a:ext cx="31527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algn="ctr">
              <a:defRPr/>
            </a:pPr>
            <a:r>
              <a:rPr lang="fa-IR" sz="4400" kern="0" dirty="0" smtClean="0">
                <a:solidFill>
                  <a:srgbClr val="8E0000"/>
                </a:solidFill>
                <a:effectLst>
                  <a:outerShdw blurRad="38100" dist="38100" dir="2700000" algn="tl">
                    <a:srgbClr val="000000">
                      <a:alpha val="43137"/>
                    </a:srgbClr>
                  </a:outerShdw>
                </a:effectLst>
                <a:cs typeface="B Mitra" panose="00000400000000000000" pitchFamily="2" charset="-78"/>
              </a:rPr>
              <a:t>تسویه و فراوری با</a:t>
            </a:r>
          </a:p>
          <a:p>
            <a:pPr algn="ctr">
              <a:defRPr/>
            </a:pPr>
            <a:r>
              <a:rPr lang="en-US" sz="4400" kern="0" dirty="0" smtClean="0">
                <a:solidFill>
                  <a:srgbClr val="FF9933"/>
                </a:solidFill>
                <a:effectLst>
                  <a:outerShdw blurRad="38100" dist="38100" dir="2700000" algn="tl">
                    <a:srgbClr val="000000">
                      <a:alpha val="43137"/>
                    </a:srgbClr>
                  </a:outerShdw>
                </a:effectLst>
                <a:cs typeface="B Mitra" panose="00000400000000000000" pitchFamily="2" charset="-78"/>
              </a:rPr>
              <a:t>Data Science</a:t>
            </a:r>
            <a:endParaRPr lang="en-US" sz="4400" kern="0" dirty="0">
              <a:solidFill>
                <a:srgbClr val="FF9933"/>
              </a:solidFill>
              <a:effectLst>
                <a:outerShdw blurRad="38100" dist="38100" dir="2700000" algn="tl">
                  <a:srgbClr val="000000">
                    <a:alpha val="43137"/>
                  </a:srgbClr>
                </a:outerShdw>
              </a:effectLst>
              <a:cs typeface="B Mitra" panose="00000400000000000000" pitchFamily="2" charset="-78"/>
            </a:endParaRPr>
          </a:p>
        </p:txBody>
      </p:sp>
      <p:sp>
        <p:nvSpPr>
          <p:cNvPr id="6" name="Content Placeholder 2"/>
          <p:cNvSpPr txBox="1">
            <a:spLocks/>
          </p:cNvSpPr>
          <p:nvPr/>
        </p:nvSpPr>
        <p:spPr bwMode="auto">
          <a:xfrm>
            <a:off x="603108" y="4149260"/>
            <a:ext cx="9049314" cy="27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algn="r" rtl="1">
              <a:defRPr/>
            </a:pPr>
            <a:r>
              <a:rPr lang="fa-IR" altLang="en-US" sz="3200" b="0" kern="0" dirty="0" smtClean="0">
                <a:effectLst>
                  <a:outerShdw blurRad="38100" dist="38100" dir="2700000" algn="tl">
                    <a:srgbClr val="000000">
                      <a:alpha val="43137"/>
                    </a:srgbClr>
                  </a:outerShdw>
                </a:effectLst>
                <a:cs typeface="B Mitra" panose="00000400000000000000" pitchFamily="2" charset="-78"/>
              </a:rPr>
              <a:t>علم داده ( و هنر ) ...</a:t>
            </a:r>
          </a:p>
          <a:p>
            <a:pPr algn="r" rtl="1">
              <a:defRPr/>
            </a:pPr>
            <a:endParaRPr lang="fa-IR" altLang="en-US" sz="3200" b="0" kern="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altLang="en-US" sz="3200" b="0" kern="0" dirty="0" smtClean="0">
                <a:effectLst>
                  <a:outerShdw blurRad="38100" dist="38100" dir="2700000" algn="tl">
                    <a:srgbClr val="000000">
                      <a:alpha val="43137"/>
                    </a:srgbClr>
                  </a:outerShdw>
                </a:effectLst>
                <a:cs typeface="B Mitra" panose="00000400000000000000" pitchFamily="2" charset="-78"/>
              </a:rPr>
              <a:t>کشف آنچه ما از داده نمی دانیم</a:t>
            </a:r>
          </a:p>
          <a:p>
            <a:pPr marL="457200" indent="-457200" algn="r" rtl="1">
              <a:buFont typeface="Wingdings" panose="05000000000000000000" pitchFamily="2" charset="2"/>
              <a:buChar char="v"/>
              <a:defRPr/>
            </a:pPr>
            <a:r>
              <a:rPr lang="fa-IR" altLang="en-US" sz="3200" b="0" kern="0" dirty="0" smtClean="0">
                <a:effectLst>
                  <a:outerShdw blurRad="38100" dist="38100" dir="2700000" algn="tl">
                    <a:srgbClr val="000000">
                      <a:alpha val="43137"/>
                    </a:srgbClr>
                  </a:outerShdw>
                </a:effectLst>
                <a:cs typeface="B Mitra" panose="00000400000000000000" pitchFamily="2" charset="-78"/>
              </a:rPr>
              <a:t>رسیدن به </a:t>
            </a:r>
            <a:r>
              <a:rPr lang="fa-IR" altLang="en-US" sz="3200" b="0" kern="0" smtClean="0">
                <a:effectLst>
                  <a:outerShdw blurRad="38100" dist="38100" dir="2700000" algn="tl">
                    <a:srgbClr val="000000">
                      <a:alpha val="43137"/>
                    </a:srgbClr>
                  </a:outerShdw>
                </a:effectLst>
                <a:cs typeface="B Mitra" panose="00000400000000000000" pitchFamily="2" charset="-78"/>
              </a:rPr>
              <a:t>بینش هَای </a:t>
            </a:r>
            <a:r>
              <a:rPr lang="fa-IR" altLang="en-US" sz="3200" b="0" kern="0" dirty="0" smtClean="0">
                <a:effectLst>
                  <a:outerShdw blurRad="38100" dist="38100" dir="2700000" algn="tl">
                    <a:srgbClr val="000000">
                      <a:alpha val="43137"/>
                    </a:srgbClr>
                  </a:outerShdw>
                </a:effectLst>
                <a:cs typeface="B Mitra" panose="00000400000000000000" pitchFamily="2" charset="-78"/>
              </a:rPr>
              <a:t>عملیاتی و پیش بینی از داده</a:t>
            </a:r>
          </a:p>
          <a:p>
            <a:pPr marL="457200" indent="-457200" algn="r" rtl="1">
              <a:buFont typeface="Wingdings" panose="05000000000000000000" pitchFamily="2" charset="2"/>
              <a:buChar char="v"/>
              <a:defRPr/>
            </a:pPr>
            <a:r>
              <a:rPr lang="fa-IR" altLang="en-US" sz="3200" b="0" kern="0" dirty="0" smtClean="0">
                <a:effectLst>
                  <a:outerShdw blurRad="38100" dist="38100" dir="2700000" algn="tl">
                    <a:srgbClr val="000000">
                      <a:alpha val="43137"/>
                    </a:srgbClr>
                  </a:outerShdw>
                </a:effectLst>
                <a:cs typeface="B Mitra" panose="00000400000000000000" pitchFamily="2" charset="-78"/>
              </a:rPr>
              <a:t>خلق محصولات داده که بر کسب و کار تاثیر می گذارند</a:t>
            </a:r>
          </a:p>
          <a:p>
            <a:pPr marL="457200" indent="-457200" algn="r" rtl="1">
              <a:buFont typeface="Wingdings" panose="05000000000000000000" pitchFamily="2" charset="2"/>
              <a:buChar char="v"/>
              <a:defRPr/>
            </a:pPr>
            <a:r>
              <a:rPr lang="fa-IR" altLang="en-US" sz="3200" b="0" kern="0" dirty="0" smtClean="0">
                <a:effectLst>
                  <a:outerShdw blurRad="38100" dist="38100" dir="2700000" algn="tl">
                    <a:srgbClr val="000000">
                      <a:alpha val="43137"/>
                    </a:srgbClr>
                  </a:outerShdw>
                </a:effectLst>
                <a:cs typeface="B Mitra" panose="00000400000000000000" pitchFamily="2" charset="-78"/>
              </a:rPr>
              <a:t>اطمینان ایجاد کردن در تصمیماتی که ارزش افزوده ایجاد می کنند...</a:t>
            </a:r>
            <a:endParaRPr lang="en-US" altLang="en-US" sz="3200" b="0" kern="0" dirty="0" smtClean="0">
              <a:effectLst>
                <a:outerShdw blurRad="38100" dist="38100" dir="2700000" algn="tl">
                  <a:srgbClr val="000000">
                    <a:alpha val="43137"/>
                  </a:srgbClr>
                </a:outerShdw>
              </a:effectLst>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2" fill="hold" grpId="0" nodeType="afterEffect">
                                  <p:stCondLst>
                                    <p:cond delay="1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2000"/>
                                        <p:tgtEl>
                                          <p:spTgt spid="3">
                                            <p:txEl>
                                              <p:pRg st="0" end="0"/>
                                            </p:txEl>
                                          </p:spTgt>
                                        </p:tgtEl>
                                      </p:cBhvr>
                                    </p:animEffect>
                                  </p:childTnLst>
                                </p:cTn>
                              </p:par>
                            </p:childTnLst>
                          </p:cTn>
                        </p:par>
                        <p:par>
                          <p:cTn id="12" fill="hold">
                            <p:stCondLst>
                              <p:cond delay="5750"/>
                            </p:stCondLst>
                            <p:childTnLst>
                              <p:par>
                                <p:cTn id="13" presetID="31" presetClass="entr" presetSubtype="0" fill="hold" nodeType="afterEffect">
                                  <p:stCondLst>
                                    <p:cond delay="100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3000" fill="hold"/>
                                        <p:tgtEl>
                                          <p:spTgt spid="36868"/>
                                        </p:tgtEl>
                                        <p:attrNameLst>
                                          <p:attrName>ppt_w</p:attrName>
                                        </p:attrNameLst>
                                      </p:cBhvr>
                                      <p:tavLst>
                                        <p:tav tm="0">
                                          <p:val>
                                            <p:fltVal val="0"/>
                                          </p:val>
                                        </p:tav>
                                        <p:tav tm="100000">
                                          <p:val>
                                            <p:strVal val="#ppt_w"/>
                                          </p:val>
                                        </p:tav>
                                      </p:tavLst>
                                    </p:anim>
                                    <p:anim calcmode="lin" valueType="num">
                                      <p:cBhvr>
                                        <p:cTn id="16" dur="3000" fill="hold"/>
                                        <p:tgtEl>
                                          <p:spTgt spid="36868"/>
                                        </p:tgtEl>
                                        <p:attrNameLst>
                                          <p:attrName>ppt_h</p:attrName>
                                        </p:attrNameLst>
                                      </p:cBhvr>
                                      <p:tavLst>
                                        <p:tav tm="0">
                                          <p:val>
                                            <p:fltVal val="0"/>
                                          </p:val>
                                        </p:tav>
                                        <p:tav tm="100000">
                                          <p:val>
                                            <p:strVal val="#ppt_h"/>
                                          </p:val>
                                        </p:tav>
                                      </p:tavLst>
                                    </p:anim>
                                    <p:anim calcmode="lin" valueType="num">
                                      <p:cBhvr>
                                        <p:cTn id="17" dur="3000" fill="hold"/>
                                        <p:tgtEl>
                                          <p:spTgt spid="36868"/>
                                        </p:tgtEl>
                                        <p:attrNameLst>
                                          <p:attrName>style.rotation</p:attrName>
                                        </p:attrNameLst>
                                      </p:cBhvr>
                                      <p:tavLst>
                                        <p:tav tm="0">
                                          <p:val>
                                            <p:fltVal val="90"/>
                                          </p:val>
                                        </p:tav>
                                        <p:tav tm="100000">
                                          <p:val>
                                            <p:fltVal val="0"/>
                                          </p:val>
                                        </p:tav>
                                      </p:tavLst>
                                    </p:anim>
                                    <p:animEffect transition="in" filter="fade">
                                      <p:cBhvr>
                                        <p:cTn id="18" dur="3000"/>
                                        <p:tgtEl>
                                          <p:spTgt spid="3686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250" fill="hold"/>
                                        <p:tgtEl>
                                          <p:spTgt spid="5"/>
                                        </p:tgtEl>
                                        <p:attrNameLst>
                                          <p:attrName>ppt_w</p:attrName>
                                        </p:attrNameLst>
                                      </p:cBhvr>
                                      <p:tavLst>
                                        <p:tav tm="0">
                                          <p:val>
                                            <p:fltVal val="0"/>
                                          </p:val>
                                        </p:tav>
                                        <p:tav tm="100000">
                                          <p:val>
                                            <p:strVal val="#ppt_w"/>
                                          </p:val>
                                        </p:tav>
                                      </p:tavLst>
                                    </p:anim>
                                    <p:anim calcmode="lin" valueType="num">
                                      <p:cBhvr>
                                        <p:cTn id="24" dur="1250" fill="hold"/>
                                        <p:tgtEl>
                                          <p:spTgt spid="5"/>
                                        </p:tgtEl>
                                        <p:attrNameLst>
                                          <p:attrName>ppt_h</p:attrName>
                                        </p:attrNameLst>
                                      </p:cBhvr>
                                      <p:tavLst>
                                        <p:tav tm="0">
                                          <p:val>
                                            <p:fltVal val="0"/>
                                          </p:val>
                                        </p:tav>
                                        <p:tav tm="100000">
                                          <p:val>
                                            <p:strVal val="#ppt_h"/>
                                          </p:val>
                                        </p:tav>
                                      </p:tavLst>
                                    </p:anim>
                                    <p:animEffect transition="in" filter="fade">
                                      <p:cBhvr>
                                        <p:cTn id="25" dur="1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750"/>
                                        <p:tgtEl>
                                          <p:spTgt spid="6"/>
                                        </p:tgtEl>
                                      </p:cBhvr>
                                    </p:animEffect>
                                    <p:anim calcmode="lin" valueType="num">
                                      <p:cBhvr>
                                        <p:cTn id="31" dur="2750" fill="hold"/>
                                        <p:tgtEl>
                                          <p:spTgt spid="6"/>
                                        </p:tgtEl>
                                        <p:attrNameLst>
                                          <p:attrName>ppt_x</p:attrName>
                                        </p:attrNameLst>
                                      </p:cBhvr>
                                      <p:tavLst>
                                        <p:tav tm="0">
                                          <p:val>
                                            <p:strVal val="#ppt_x"/>
                                          </p:val>
                                        </p:tav>
                                        <p:tav tm="100000">
                                          <p:val>
                                            <p:strVal val="#ppt_x"/>
                                          </p:val>
                                        </p:tav>
                                      </p:tavLst>
                                    </p:anim>
                                    <p:anim calcmode="lin" valueType="num">
                                      <p:cBhvr>
                                        <p:cTn id="32" dur="2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136650" y="82550"/>
            <a:ext cx="8535988" cy="481013"/>
          </a:xfrm>
        </p:spPr>
        <p:txBody>
          <a:bodyPr/>
          <a:lstStyle/>
          <a:p>
            <a:pPr algn="r" rtl="1">
              <a:defRPr/>
            </a:pPr>
            <a:r>
              <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Data Product</a:t>
            </a: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 :محصول کار دانشمند داده</a:t>
            </a:r>
            <a:endPar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96259" name="Content Placeholder 2"/>
          <p:cNvSpPr>
            <a:spLocks noGrp="1"/>
          </p:cNvSpPr>
          <p:nvPr>
            <p:ph idx="1"/>
          </p:nvPr>
        </p:nvSpPr>
        <p:spPr>
          <a:xfrm>
            <a:off x="206375" y="4646613"/>
            <a:ext cx="9466263" cy="2590800"/>
          </a:xfrm>
        </p:spPr>
        <p:txBody>
          <a:bodyPr/>
          <a:lstStyle/>
          <a:p>
            <a:pPr marL="0" indent="0" algn="r" rtl="1">
              <a:defRPr/>
            </a:pPr>
            <a:r>
              <a:rPr lang="fa-IR" sz="2400" b="1" dirty="0">
                <a:solidFill>
                  <a:srgbClr val="860000"/>
                </a:solidFill>
                <a:effectLst>
                  <a:outerShdw blurRad="38100" dist="38100" dir="2700000" algn="tl">
                    <a:srgbClr val="000000">
                      <a:alpha val="43137"/>
                    </a:srgbClr>
                  </a:outerShdw>
                </a:effectLst>
                <a:cs typeface="B Mitra" panose="00000400000000000000" pitchFamily="2" charset="-78"/>
              </a:rPr>
              <a:t>محصول داده چیست</a:t>
            </a:r>
            <a:r>
              <a:rPr lang="fa-IR" sz="2400" b="1" dirty="0" smtClean="0">
                <a:solidFill>
                  <a:srgbClr val="860000"/>
                </a:solidFill>
                <a:effectLst>
                  <a:outerShdw blurRad="38100" dist="38100" dir="2700000" algn="tl">
                    <a:srgbClr val="000000">
                      <a:alpha val="43137"/>
                    </a:srgbClr>
                  </a:outerShdw>
                </a:effectLst>
                <a:cs typeface="B Mitra" panose="00000400000000000000" pitchFamily="2" charset="-78"/>
              </a:rPr>
              <a:t>؟ </a:t>
            </a:r>
            <a:r>
              <a:rPr lang="en-US" sz="2400" b="1" dirty="0" smtClean="0">
                <a:solidFill>
                  <a:srgbClr val="860000"/>
                </a:solidFill>
                <a:effectLst>
                  <a:outerShdw blurRad="38100" dist="38100" dir="2700000" algn="tl">
                    <a:srgbClr val="000000">
                      <a:alpha val="43137"/>
                    </a:srgbClr>
                  </a:outerShdw>
                </a:effectLst>
                <a:cs typeface="B Mitra" panose="00000400000000000000" pitchFamily="2" charset="-78"/>
              </a:rPr>
              <a:t>Data Product</a:t>
            </a:r>
            <a:endParaRPr lang="en-US" sz="2400" b="1" dirty="0">
              <a:solidFill>
                <a:srgbClr val="860000"/>
              </a:solidFill>
              <a:effectLst>
                <a:outerShdw blurRad="38100" dist="38100" dir="2700000" algn="tl">
                  <a:srgbClr val="000000">
                    <a:alpha val="43137"/>
                  </a:srgbClr>
                </a:outerShdw>
              </a:effectLst>
              <a:cs typeface="B Mitra" panose="00000400000000000000" pitchFamily="2" charset="-78"/>
            </a:endParaRPr>
          </a:p>
          <a:p>
            <a:pPr algn="r" rtl="1">
              <a:buFont typeface="Wingdings" panose="05000000000000000000" pitchFamily="2" charset="2"/>
              <a:buChar char="v"/>
              <a:defRPr/>
            </a:pPr>
            <a:r>
              <a:rPr lang="fa-IR" dirty="0">
                <a:effectLst>
                  <a:outerShdw blurRad="38100" dist="38100" dir="2700000" algn="tl">
                    <a:srgbClr val="000000">
                      <a:alpha val="43137"/>
                    </a:srgbClr>
                  </a:outerShdw>
                </a:effectLst>
                <a:cs typeface="B Mitra" panose="00000400000000000000" pitchFamily="2" charset="-78"/>
              </a:rPr>
              <a:t>نتایج کاوش داده ها</a:t>
            </a:r>
          </a:p>
          <a:p>
            <a:pPr algn="r" rtl="1">
              <a:buFont typeface="Wingdings" panose="05000000000000000000" pitchFamily="2" charset="2"/>
              <a:buChar char="v"/>
              <a:defRPr/>
            </a:pPr>
            <a:r>
              <a:rPr lang="fa-IR" dirty="0">
                <a:effectLst>
                  <a:outerShdw blurRad="38100" dist="38100" dir="2700000" algn="tl">
                    <a:srgbClr val="000000">
                      <a:alpha val="43137"/>
                    </a:srgbClr>
                  </a:outerShdw>
                </a:effectLst>
                <a:cs typeface="B Mitra" panose="00000400000000000000" pitchFamily="2" charset="-78"/>
              </a:rPr>
              <a:t>ماشینی که از داده ها یاد می گیرد</a:t>
            </a:r>
          </a:p>
          <a:p>
            <a:pPr algn="r" rtl="1">
              <a:buFont typeface="Wingdings" panose="05000000000000000000" pitchFamily="2" charset="2"/>
              <a:buChar char="v"/>
              <a:defRPr/>
            </a:pPr>
            <a:r>
              <a:rPr lang="fa-IR" sz="2400" dirty="0">
                <a:effectLst>
                  <a:outerShdw blurRad="38100" dist="38100" dir="2700000" algn="tl">
                    <a:srgbClr val="000000">
                      <a:alpha val="43137"/>
                    </a:srgbClr>
                  </a:outerShdw>
                </a:effectLst>
                <a:cs typeface="B Mitra" panose="00000400000000000000" pitchFamily="2" charset="-78"/>
              </a:rPr>
              <a:t>پاسخی به سوالاتی </a:t>
            </a:r>
            <a:r>
              <a:rPr lang="en-US" sz="2400" dirty="0">
                <a:effectLst>
                  <a:outerShdw blurRad="38100" dist="38100" dir="2700000" algn="tl">
                    <a:srgbClr val="000000">
                      <a:alpha val="43137"/>
                    </a:srgbClr>
                  </a:outerShdw>
                </a:effectLst>
                <a:cs typeface="B Mitra" panose="00000400000000000000" pitchFamily="2" charset="-78"/>
              </a:rPr>
              <a:t>known unknowns</a:t>
            </a:r>
            <a:r>
              <a:rPr lang="fa-IR" sz="2400" dirty="0">
                <a:effectLst>
                  <a:outerShdw blurRad="38100" dist="38100" dir="2700000" algn="tl">
                    <a:srgbClr val="000000">
                      <a:alpha val="43137"/>
                    </a:srgbClr>
                  </a:outerShdw>
                </a:effectLst>
                <a:cs typeface="B Mitra" panose="00000400000000000000" pitchFamily="2" charset="-78"/>
              </a:rPr>
              <a:t> و </a:t>
            </a:r>
            <a:r>
              <a:rPr lang="en-US" sz="2400" dirty="0">
                <a:effectLst>
                  <a:outerShdw blurRad="38100" dist="38100" dir="2700000" algn="tl">
                    <a:srgbClr val="000000">
                      <a:alpha val="43137"/>
                    </a:srgbClr>
                  </a:outerShdw>
                </a:effectLst>
                <a:cs typeface="B Mitra" panose="00000400000000000000" pitchFamily="2" charset="-78"/>
              </a:rPr>
              <a:t> unknown unknown </a:t>
            </a:r>
            <a:r>
              <a:rPr lang="fa-IR" sz="2400" dirty="0">
                <a:effectLst>
                  <a:outerShdw blurRad="38100" dist="38100" dir="2700000" algn="tl">
                    <a:srgbClr val="000000">
                      <a:alpha val="43137"/>
                    </a:srgbClr>
                  </a:outerShdw>
                </a:effectLst>
                <a:cs typeface="B Mitra" panose="00000400000000000000" pitchFamily="2" charset="-78"/>
              </a:rPr>
              <a:t> </a:t>
            </a:r>
          </a:p>
          <a:p>
            <a:pPr algn="r" rtl="1">
              <a:buFont typeface="Wingdings" panose="05000000000000000000" pitchFamily="2" charset="2"/>
              <a:buChar char="v"/>
              <a:defRPr/>
            </a:pPr>
            <a:r>
              <a:rPr lang="fa-IR" sz="2400" dirty="0">
                <a:effectLst>
                  <a:outerShdw blurRad="38100" dist="38100" dir="2700000" algn="tl">
                    <a:srgbClr val="000000">
                      <a:alpha val="43137"/>
                    </a:srgbClr>
                  </a:outerShdw>
                </a:effectLst>
                <a:cs typeface="B Mitra" panose="00000400000000000000" pitchFamily="2" charset="-78"/>
              </a:rPr>
              <a:t>مکانیزمی که منجر به خلق ارزش افزوده می شود</a:t>
            </a:r>
          </a:p>
          <a:p>
            <a:pPr algn="r" rtl="1">
              <a:buFont typeface="Wingdings" panose="05000000000000000000" pitchFamily="2" charset="2"/>
              <a:buChar char="v"/>
              <a:defRPr/>
            </a:pPr>
            <a:r>
              <a:rPr lang="fa-IR" sz="2400" dirty="0">
                <a:effectLst>
                  <a:outerShdw blurRad="38100" dist="38100" dir="2700000" algn="tl">
                    <a:srgbClr val="000000">
                      <a:alpha val="43137"/>
                    </a:srgbClr>
                  </a:outerShdw>
                </a:effectLst>
                <a:cs typeface="B Mitra" panose="00000400000000000000" pitchFamily="2" charset="-78"/>
              </a:rPr>
              <a:t>پنجره ای از رویدادها . رفتارهای محتمل در آینده</a:t>
            </a:r>
          </a:p>
          <a:p>
            <a:pPr algn="r" rtl="1">
              <a:buFont typeface="Wingdings" panose="05000000000000000000" pitchFamily="2" charset="2"/>
              <a:buChar char="v"/>
              <a:defRPr/>
            </a:pPr>
            <a:endParaRPr lang="en-US" dirty="0">
              <a:effectLst>
                <a:outerShdw blurRad="38100" dist="38100" dir="2700000" algn="tl">
                  <a:srgbClr val="000000">
                    <a:alpha val="43137"/>
                  </a:srgbClr>
                </a:outerShdw>
              </a:effectLst>
              <a:cs typeface="B Mitra" panose="00000400000000000000" pitchFamily="2" charset="-78"/>
            </a:endParaRPr>
          </a:p>
          <a:p>
            <a:pPr>
              <a:buFont typeface="Wingdings" panose="05000000000000000000" pitchFamily="2" charset="2"/>
              <a:buChar char="v"/>
              <a:defRPr/>
            </a:pPr>
            <a:endParaRPr lang="en-US" altLang="en-US" dirty="0" smtClean="0">
              <a:effectLst>
                <a:outerShdw blurRad="38100" dist="38100" dir="2700000" algn="tl">
                  <a:srgbClr val="000000">
                    <a:alpha val="43137"/>
                  </a:srgbClr>
                </a:outerShdw>
              </a:effectLst>
              <a:cs typeface="B Mitra" panose="00000400000000000000" pitchFamily="2" charset="-78"/>
            </a:endParaRPr>
          </a:p>
        </p:txBody>
      </p:sp>
      <p:pic>
        <p:nvPicPr>
          <p:cNvPr id="38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49" y="769144"/>
            <a:ext cx="8850313"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circle(in)">
                                      <p:cBhvr>
                                        <p:cTn id="7" dur="2000"/>
                                        <p:tgtEl>
                                          <p:spTgt spid="96258"/>
                                        </p:tgtEl>
                                      </p:cBhvr>
                                    </p:animEffect>
                                  </p:childTnLst>
                                </p:cTn>
                              </p:par>
                            </p:childTnLst>
                          </p:cTn>
                        </p:par>
                        <p:par>
                          <p:cTn id="8" fill="hold">
                            <p:stCondLst>
                              <p:cond delay="2000"/>
                            </p:stCondLst>
                            <p:childTnLst>
                              <p:par>
                                <p:cTn id="9" presetID="53" presetClass="entr" presetSubtype="16" fill="hold" nodeType="afterEffect">
                                  <p:stCondLst>
                                    <p:cond delay="1500"/>
                                  </p:stCondLst>
                                  <p:childTnLst>
                                    <p:set>
                                      <p:cBhvr>
                                        <p:cTn id="10" dur="1" fill="hold">
                                          <p:stCondLst>
                                            <p:cond delay="0"/>
                                          </p:stCondLst>
                                        </p:cTn>
                                        <p:tgtEl>
                                          <p:spTgt spid="38916"/>
                                        </p:tgtEl>
                                        <p:attrNameLst>
                                          <p:attrName>style.visibility</p:attrName>
                                        </p:attrNameLst>
                                      </p:cBhvr>
                                      <p:to>
                                        <p:strVal val="visible"/>
                                      </p:to>
                                    </p:set>
                                    <p:anim calcmode="lin" valueType="num">
                                      <p:cBhvr>
                                        <p:cTn id="11" dur="1750" fill="hold"/>
                                        <p:tgtEl>
                                          <p:spTgt spid="38916"/>
                                        </p:tgtEl>
                                        <p:attrNameLst>
                                          <p:attrName>ppt_w</p:attrName>
                                        </p:attrNameLst>
                                      </p:cBhvr>
                                      <p:tavLst>
                                        <p:tav tm="0">
                                          <p:val>
                                            <p:fltVal val="0"/>
                                          </p:val>
                                        </p:tav>
                                        <p:tav tm="100000">
                                          <p:val>
                                            <p:strVal val="#ppt_w"/>
                                          </p:val>
                                        </p:tav>
                                      </p:tavLst>
                                    </p:anim>
                                    <p:anim calcmode="lin" valueType="num">
                                      <p:cBhvr>
                                        <p:cTn id="12" dur="1750" fill="hold"/>
                                        <p:tgtEl>
                                          <p:spTgt spid="38916"/>
                                        </p:tgtEl>
                                        <p:attrNameLst>
                                          <p:attrName>ppt_h</p:attrName>
                                        </p:attrNameLst>
                                      </p:cBhvr>
                                      <p:tavLst>
                                        <p:tav tm="0">
                                          <p:val>
                                            <p:fltVal val="0"/>
                                          </p:val>
                                        </p:tav>
                                        <p:tav tm="100000">
                                          <p:val>
                                            <p:strVal val="#ppt_h"/>
                                          </p:val>
                                        </p:tav>
                                      </p:tavLst>
                                    </p:anim>
                                    <p:animEffect transition="in" filter="fade">
                                      <p:cBhvr>
                                        <p:cTn id="13" dur="1750"/>
                                        <p:tgtEl>
                                          <p:spTgt spid="389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6259">
                                            <p:txEl>
                                              <p:pRg st="0" end="0"/>
                                            </p:txEl>
                                          </p:spTgt>
                                        </p:tgtEl>
                                        <p:attrNameLst>
                                          <p:attrName>style.visibility</p:attrName>
                                        </p:attrNameLst>
                                      </p:cBhvr>
                                      <p:to>
                                        <p:strVal val="visible"/>
                                      </p:to>
                                    </p:set>
                                    <p:animEffect transition="in" filter="fade">
                                      <p:cBhvr>
                                        <p:cTn id="18" dur="2000"/>
                                        <p:tgtEl>
                                          <p:spTgt spid="96259">
                                            <p:txEl>
                                              <p:pRg st="0" end="0"/>
                                            </p:txEl>
                                          </p:spTgt>
                                        </p:tgtEl>
                                      </p:cBhvr>
                                    </p:animEffect>
                                    <p:anim calcmode="lin" valueType="num">
                                      <p:cBhvr>
                                        <p:cTn id="19" dur="2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6259">
                                            <p:txEl>
                                              <p:pRg st="1" end="1"/>
                                            </p:txEl>
                                          </p:spTgt>
                                        </p:tgtEl>
                                        <p:attrNameLst>
                                          <p:attrName>style.visibility</p:attrName>
                                        </p:attrNameLst>
                                      </p:cBhvr>
                                      <p:to>
                                        <p:strVal val="visible"/>
                                      </p:to>
                                    </p:set>
                                    <p:animEffect transition="in" filter="fade">
                                      <p:cBhvr>
                                        <p:cTn id="24" dur="2000"/>
                                        <p:tgtEl>
                                          <p:spTgt spid="96259">
                                            <p:txEl>
                                              <p:pRg st="1" end="1"/>
                                            </p:txEl>
                                          </p:spTgt>
                                        </p:tgtEl>
                                      </p:cBhvr>
                                    </p:animEffect>
                                    <p:anim calcmode="lin" valueType="num">
                                      <p:cBhvr>
                                        <p:cTn id="25" dur="2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96259">
                                            <p:txEl>
                                              <p:pRg st="1" end="1"/>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96259">
                                            <p:txEl>
                                              <p:pRg st="2" end="2"/>
                                            </p:txEl>
                                          </p:spTgt>
                                        </p:tgtEl>
                                        <p:attrNameLst>
                                          <p:attrName>style.visibility</p:attrName>
                                        </p:attrNameLst>
                                      </p:cBhvr>
                                      <p:to>
                                        <p:strVal val="visible"/>
                                      </p:to>
                                    </p:set>
                                    <p:animEffect transition="in" filter="fade">
                                      <p:cBhvr>
                                        <p:cTn id="30" dur="2000"/>
                                        <p:tgtEl>
                                          <p:spTgt spid="96259">
                                            <p:txEl>
                                              <p:pRg st="2" end="2"/>
                                            </p:txEl>
                                          </p:spTgt>
                                        </p:tgtEl>
                                      </p:cBhvr>
                                    </p:animEffect>
                                    <p:anim calcmode="lin" valueType="num">
                                      <p:cBhvr>
                                        <p:cTn id="31" dur="2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96259">
                                            <p:txEl>
                                              <p:pRg st="2" end="2"/>
                                            </p:txEl>
                                          </p:spTgt>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6000"/>
                            </p:stCondLst>
                            <p:childTnLst>
                              <p:par>
                                <p:cTn id="34" presetID="42" presetClass="entr" presetSubtype="0" fill="hold" grpId="0" nodeType="afterEffect">
                                  <p:stCondLst>
                                    <p:cond delay="0"/>
                                  </p:stCondLst>
                                  <p:childTnLst>
                                    <p:set>
                                      <p:cBhvr>
                                        <p:cTn id="35" dur="1" fill="hold">
                                          <p:stCondLst>
                                            <p:cond delay="0"/>
                                          </p:stCondLst>
                                        </p:cTn>
                                        <p:tgtEl>
                                          <p:spTgt spid="96259">
                                            <p:txEl>
                                              <p:pRg st="3" end="3"/>
                                            </p:txEl>
                                          </p:spTgt>
                                        </p:tgtEl>
                                        <p:attrNameLst>
                                          <p:attrName>style.visibility</p:attrName>
                                        </p:attrNameLst>
                                      </p:cBhvr>
                                      <p:to>
                                        <p:strVal val="visible"/>
                                      </p:to>
                                    </p:set>
                                    <p:animEffect transition="in" filter="fade">
                                      <p:cBhvr>
                                        <p:cTn id="36" dur="2000"/>
                                        <p:tgtEl>
                                          <p:spTgt spid="96259">
                                            <p:txEl>
                                              <p:pRg st="3" end="3"/>
                                            </p:txEl>
                                          </p:spTgt>
                                        </p:tgtEl>
                                      </p:cBhvr>
                                    </p:animEffect>
                                    <p:anim calcmode="lin" valueType="num">
                                      <p:cBhvr>
                                        <p:cTn id="37" dur="20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96259">
                                            <p:txEl>
                                              <p:pRg st="3" end="3"/>
                                            </p:txEl>
                                          </p:spTgt>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8000"/>
                            </p:stCondLst>
                            <p:childTnLst>
                              <p:par>
                                <p:cTn id="40" presetID="42" presetClass="entr" presetSubtype="0" fill="hold" grpId="0" nodeType="afterEffect">
                                  <p:stCondLst>
                                    <p:cond delay="0"/>
                                  </p:stCondLst>
                                  <p:childTnLst>
                                    <p:set>
                                      <p:cBhvr>
                                        <p:cTn id="41" dur="1" fill="hold">
                                          <p:stCondLst>
                                            <p:cond delay="0"/>
                                          </p:stCondLst>
                                        </p:cTn>
                                        <p:tgtEl>
                                          <p:spTgt spid="96259">
                                            <p:txEl>
                                              <p:pRg st="4" end="4"/>
                                            </p:txEl>
                                          </p:spTgt>
                                        </p:tgtEl>
                                        <p:attrNameLst>
                                          <p:attrName>style.visibility</p:attrName>
                                        </p:attrNameLst>
                                      </p:cBhvr>
                                      <p:to>
                                        <p:strVal val="visible"/>
                                      </p:to>
                                    </p:set>
                                    <p:animEffect transition="in" filter="fade">
                                      <p:cBhvr>
                                        <p:cTn id="42" dur="2000"/>
                                        <p:tgtEl>
                                          <p:spTgt spid="96259">
                                            <p:txEl>
                                              <p:pRg st="4" end="4"/>
                                            </p:txEl>
                                          </p:spTgt>
                                        </p:tgtEl>
                                      </p:cBhvr>
                                    </p:animEffect>
                                    <p:anim calcmode="lin" valueType="num">
                                      <p:cBhvr>
                                        <p:cTn id="43" dur="20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96259">
                                            <p:txEl>
                                              <p:pRg st="4" end="4"/>
                                            </p:txEl>
                                          </p:spTgt>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0000"/>
                            </p:stCondLst>
                            <p:childTnLst>
                              <p:par>
                                <p:cTn id="46" presetID="42" presetClass="entr" presetSubtype="0" fill="hold" grpId="0" nodeType="afterEffect">
                                  <p:stCondLst>
                                    <p:cond delay="0"/>
                                  </p:stCondLst>
                                  <p:childTnLst>
                                    <p:set>
                                      <p:cBhvr>
                                        <p:cTn id="47" dur="1" fill="hold">
                                          <p:stCondLst>
                                            <p:cond delay="0"/>
                                          </p:stCondLst>
                                        </p:cTn>
                                        <p:tgtEl>
                                          <p:spTgt spid="96259">
                                            <p:txEl>
                                              <p:pRg st="5" end="5"/>
                                            </p:txEl>
                                          </p:spTgt>
                                        </p:tgtEl>
                                        <p:attrNameLst>
                                          <p:attrName>style.visibility</p:attrName>
                                        </p:attrNameLst>
                                      </p:cBhvr>
                                      <p:to>
                                        <p:strVal val="visible"/>
                                      </p:to>
                                    </p:set>
                                    <p:animEffect transition="in" filter="fade">
                                      <p:cBhvr>
                                        <p:cTn id="48" dur="2000"/>
                                        <p:tgtEl>
                                          <p:spTgt spid="96259">
                                            <p:txEl>
                                              <p:pRg st="5" end="5"/>
                                            </p:txEl>
                                          </p:spTgt>
                                        </p:tgtEl>
                                      </p:cBhvr>
                                    </p:animEffect>
                                    <p:anim calcmode="lin" valueType="num">
                                      <p:cBhvr>
                                        <p:cTn id="49" dur="20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p:cTn id="50" dur="2000" fill="hold"/>
                                        <p:tgtEl>
                                          <p:spTgt spid="962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82550"/>
            <a:ext cx="9256713"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یک نمونه جالب: سرمایه گذاری </a:t>
            </a:r>
            <a:r>
              <a:rPr lang="en-US" b="1" dirty="0" smtClean="0">
                <a:solidFill>
                  <a:srgbClr val="FFFF00"/>
                </a:solidFill>
                <a:effectLst>
                  <a:outerShdw blurRad="38100" dist="38100" dir="2700000" algn="tl">
                    <a:srgbClr val="000000">
                      <a:alpha val="43137"/>
                    </a:srgbClr>
                  </a:outerShdw>
                </a:effectLst>
                <a:cs typeface="B Mitra" panose="00000400000000000000" pitchFamily="2" charset="-78"/>
              </a:rPr>
              <a:t>IBM</a:t>
            </a: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 در صنعت تحلیلگری داده</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206375" y="690563"/>
            <a:ext cx="9466263" cy="1550987"/>
          </a:xfrm>
        </p:spPr>
        <p:txBody>
          <a:bodyPr/>
          <a:lstStyle/>
          <a:p>
            <a:pPr marL="457200" indent="-457200" algn="just" rtl="1">
              <a:buFont typeface="Wingdings" panose="05000000000000000000" pitchFamily="2" charset="2"/>
              <a:buChar char="v"/>
              <a:defRPr/>
            </a:pPr>
            <a:r>
              <a:rPr lang="en-US" sz="2800" b="1" dirty="0" smtClean="0">
                <a:effectLst>
                  <a:outerShdw blurRad="38100" dist="38100" dir="2700000" algn="tl">
                    <a:srgbClr val="000000">
                      <a:alpha val="43137"/>
                    </a:srgbClr>
                  </a:outerShdw>
                </a:effectLst>
                <a:cs typeface="B Mitra" panose="00000400000000000000" pitchFamily="2" charset="-78"/>
              </a:rPr>
              <a:t>IBM</a:t>
            </a:r>
            <a:r>
              <a:rPr lang="fa-IR" sz="2800" b="1" dirty="0" smtClean="0">
                <a:effectLst>
                  <a:outerShdw blurRad="38100" dist="38100" dir="2700000" algn="tl">
                    <a:srgbClr val="000000">
                      <a:alpha val="43137"/>
                    </a:srgbClr>
                  </a:outerShdw>
                </a:effectLst>
                <a:cs typeface="B Mitra" panose="00000400000000000000" pitchFamily="2" charset="-78"/>
              </a:rPr>
              <a:t> که روزی بزرگترین تولید کننده سخت افزار بود به سمت نرم افزار و تحلیلگری داده حرکت کرده است.</a:t>
            </a:r>
          </a:p>
          <a:p>
            <a:pPr marL="457200" indent="-457200" algn="just" rtl="1">
              <a:buFont typeface="Wingdings" panose="05000000000000000000" pitchFamily="2" charset="2"/>
              <a:buChar char="v"/>
              <a:defRPr/>
            </a:pPr>
            <a:endParaRPr lang="fa-IR" sz="2800" b="1" dirty="0">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v"/>
              <a:defRPr/>
            </a:pPr>
            <a:r>
              <a:rPr lang="en-US" sz="2800" b="1" dirty="0" smtClean="0">
                <a:effectLst>
                  <a:outerShdw blurRad="38100" dist="38100" dir="2700000" algn="tl">
                    <a:srgbClr val="000000">
                      <a:alpha val="43137"/>
                    </a:srgbClr>
                  </a:outerShdw>
                </a:effectLst>
                <a:cs typeface="B Mitra" panose="00000400000000000000" pitchFamily="2" charset="-78"/>
              </a:rPr>
              <a:t>IBM</a:t>
            </a:r>
            <a:r>
              <a:rPr lang="fa-IR" sz="2800" b="1" dirty="0" smtClean="0">
                <a:effectLst>
                  <a:outerShdw blurRad="38100" dist="38100" dir="2700000" algn="tl">
                    <a:srgbClr val="000000">
                      <a:alpha val="43137"/>
                    </a:srgbClr>
                  </a:outerShdw>
                </a:effectLst>
                <a:cs typeface="B Mitra" panose="00000400000000000000" pitchFamily="2" charset="-78"/>
              </a:rPr>
              <a:t> شرکت های </a:t>
            </a:r>
            <a:r>
              <a:rPr lang="en-US" sz="2800" b="1" dirty="0" smtClean="0">
                <a:effectLst>
                  <a:outerShdw blurRad="38100" dist="38100" dir="2700000" algn="tl">
                    <a:srgbClr val="000000">
                      <a:alpha val="43137"/>
                    </a:srgbClr>
                  </a:outerShdw>
                </a:effectLst>
                <a:cs typeface="B Mitra" panose="00000400000000000000" pitchFamily="2" charset="-78"/>
              </a:rPr>
              <a:t>SPSS</a:t>
            </a:r>
            <a:r>
              <a:rPr lang="fa-IR" sz="2800" b="1" dirty="0" smtClean="0">
                <a:effectLst>
                  <a:outerShdw blurRad="38100" dist="38100" dir="2700000" algn="tl">
                    <a:srgbClr val="000000">
                      <a:alpha val="43137"/>
                    </a:srgbClr>
                  </a:outerShdw>
                </a:effectLst>
                <a:cs typeface="B Mitra" panose="00000400000000000000" pitchFamily="2" charset="-78"/>
              </a:rPr>
              <a:t>، </a:t>
            </a:r>
            <a:r>
              <a:rPr lang="en-US" sz="2800" b="1" dirty="0" err="1" smtClean="0">
                <a:effectLst>
                  <a:outerShdw blurRad="38100" dist="38100" dir="2700000" algn="tl">
                    <a:srgbClr val="000000">
                      <a:alpha val="43137"/>
                    </a:srgbClr>
                  </a:outerShdw>
                </a:effectLst>
                <a:cs typeface="B Mitra" panose="00000400000000000000" pitchFamily="2" charset="-78"/>
              </a:rPr>
              <a:t>Cognos</a:t>
            </a:r>
            <a:r>
              <a:rPr lang="fa-IR" sz="2800" b="1" dirty="0" smtClean="0">
                <a:effectLst>
                  <a:outerShdw blurRad="38100" dist="38100" dir="2700000" algn="tl">
                    <a:srgbClr val="000000">
                      <a:alpha val="43137"/>
                    </a:srgbClr>
                  </a:outerShdw>
                </a:effectLst>
                <a:cs typeface="B Mitra" panose="00000400000000000000" pitchFamily="2" charset="-78"/>
              </a:rPr>
              <a:t> و</a:t>
            </a:r>
            <a:r>
              <a:rPr lang="en-US" sz="2800" b="1" dirty="0" err="1" smtClean="0">
                <a:effectLst>
                  <a:outerShdw blurRad="38100" dist="38100" dir="2700000" algn="tl">
                    <a:srgbClr val="000000">
                      <a:alpha val="43137"/>
                    </a:srgbClr>
                  </a:outerShdw>
                </a:effectLst>
                <a:cs typeface="B Mitra" panose="00000400000000000000" pitchFamily="2" charset="-78"/>
              </a:rPr>
              <a:t>cplex</a:t>
            </a:r>
            <a:r>
              <a:rPr lang="fa-IR" sz="2800" b="1" dirty="0" smtClean="0">
                <a:effectLst>
                  <a:outerShdw blurRad="38100" dist="38100" dir="2700000" algn="tl">
                    <a:srgbClr val="000000">
                      <a:alpha val="43137"/>
                    </a:srgbClr>
                  </a:outerShdw>
                </a:effectLst>
                <a:cs typeface="B Mitra" panose="00000400000000000000" pitchFamily="2" charset="-78"/>
              </a:rPr>
              <a:t> را می خرد!</a:t>
            </a:r>
            <a:endParaRPr lang="en-US" sz="2800" b="1" dirty="0">
              <a:effectLst>
                <a:outerShdw blurRad="38100" dist="38100" dir="2700000" algn="tl">
                  <a:srgbClr val="000000">
                    <a:alpha val="43137"/>
                  </a:srgbClr>
                </a:outerShdw>
              </a:effectLst>
              <a:cs typeface="B Mitra" panose="00000400000000000000" pitchFamily="2" charset="-78"/>
            </a:endParaRPr>
          </a:p>
        </p:txBody>
      </p:sp>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530475"/>
            <a:ext cx="51355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 y="4562832"/>
            <a:ext cx="50419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6032500" y="3284538"/>
            <a:ext cx="2952750" cy="1944687"/>
          </a:xfrm>
          <a:prstGeom prst="rect">
            <a:avLst/>
          </a:prstGeom>
          <a:noFill/>
          <a:ln w="9525" cap="flat" cmpd="sng" algn="ctr">
            <a:noFill/>
            <a:prstDash val="solid"/>
            <a:round/>
            <a:headEnd type="none" w="med" len="med"/>
            <a:tailEnd type="none" w="med" len="med"/>
          </a:ln>
          <a:effectLst/>
        </p:spPr>
        <p:txBody>
          <a:bodyPr wrap="none" lIns="0" tIns="0" rIns="0" bIns="0" anchor="ctr"/>
          <a:lstStyle/>
          <a:p>
            <a:pPr algn="ctr" eaLnBrk="1" hangingPunct="1">
              <a:defRPr/>
            </a:pPr>
            <a:endParaRPr lang="en-US" sz="3600" dirty="0">
              <a:solidFill>
                <a:schemeClr val="bg2">
                  <a:lumMod val="50000"/>
                </a:schemeClr>
              </a:solidFill>
              <a:effectLst>
                <a:outerShdw blurRad="38100" dist="38100" dir="2700000" algn="tl">
                  <a:srgbClr val="000000">
                    <a:alpha val="43137"/>
                  </a:srgbClr>
                </a:outerShdw>
              </a:effectLst>
              <a:latin typeface="+mn-lt"/>
            </a:endParaRPr>
          </a:p>
        </p:txBody>
      </p:sp>
      <p:sp>
        <p:nvSpPr>
          <p:cNvPr id="5" name="Bevel 4"/>
          <p:cNvSpPr/>
          <p:nvPr/>
        </p:nvSpPr>
        <p:spPr bwMode="auto">
          <a:xfrm>
            <a:off x="5457825" y="3110669"/>
            <a:ext cx="4214813" cy="2292423"/>
          </a:xfrm>
          <a:prstGeom prst="bevel">
            <a:avLst>
              <a:gd name="adj" fmla="val 5813"/>
            </a:avLst>
          </a:prstGeom>
          <a:ln>
            <a:solidFill>
              <a:schemeClr val="bg2">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lIns="0" tIns="0" rIns="0" bIns="0" rtlCol="1" anchor="ctr"/>
          <a:lstStyle/>
          <a:p>
            <a:pPr algn="ctr" eaLnBrk="1" hangingPunct="1">
              <a:defRPr/>
            </a:pPr>
            <a:r>
              <a:rPr lang="en-US" sz="3200" dirty="0">
                <a:solidFill>
                  <a:srgbClr val="FF6600"/>
                </a:solidFill>
                <a:effectLst>
                  <a:outerShdw blurRad="38100" dist="38100" dir="2700000" algn="tl">
                    <a:srgbClr val="000000">
                      <a:alpha val="43137"/>
                    </a:srgbClr>
                  </a:outerShdw>
                </a:effectLst>
              </a:rPr>
              <a:t>Data Products</a:t>
            </a:r>
          </a:p>
          <a:p>
            <a:pPr algn="ctr" eaLnBrk="1" hangingPunct="1">
              <a:defRPr/>
            </a:pPr>
            <a:r>
              <a:rPr lang="en-US" sz="3200" dirty="0">
                <a:solidFill>
                  <a:srgbClr val="FF6600"/>
                </a:solidFill>
                <a:effectLst>
                  <a:outerShdw blurRad="38100" dist="38100" dir="2700000" algn="tl">
                    <a:srgbClr val="000000">
                      <a:alpha val="43137"/>
                    </a:srgbClr>
                  </a:outerShdw>
                </a:effectLst>
              </a:rPr>
              <a:t>Business Optimization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3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0"/>
                                        <p:tgtEl>
                                          <p:spTgt spid="3">
                                            <p:txEl>
                                              <p:pRg st="0" end="0"/>
                                            </p:txEl>
                                          </p:spTgt>
                                        </p:tgtEl>
                                      </p:cBhvr>
                                    </p:animEffect>
                                    <p:anim calcmode="lin" valueType="num">
                                      <p:cBhvr>
                                        <p:cTn id="12"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8250"/>
                            </p:stCondLst>
                            <p:childTnLst>
                              <p:par>
                                <p:cTn id="15" presetID="42" presetClass="entr" presetSubtype="0" fill="hold" grpId="0" nodeType="afterEffect">
                                  <p:stCondLst>
                                    <p:cond delay="37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anim calcmode="lin" valueType="num">
                                      <p:cBhvr>
                                        <p:cTn id="18"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9940"/>
                                        </p:tgtEl>
                                        <p:attrNameLst>
                                          <p:attrName>style.visibility</p:attrName>
                                        </p:attrNameLst>
                                      </p:cBhvr>
                                      <p:to>
                                        <p:strVal val="visible"/>
                                      </p:to>
                                    </p:set>
                                    <p:animEffect transition="in" filter="wheel(1)">
                                      <p:cBhvr>
                                        <p:cTn id="24" dur="2000"/>
                                        <p:tgtEl>
                                          <p:spTgt spid="3994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3" fill="hold" nodeType="clickEffect">
                                  <p:stCondLst>
                                    <p:cond delay="0"/>
                                  </p:stCondLst>
                                  <p:childTnLst>
                                    <p:set>
                                      <p:cBhvr>
                                        <p:cTn id="28" dur="1" fill="hold">
                                          <p:stCondLst>
                                            <p:cond delay="0"/>
                                          </p:stCondLst>
                                        </p:cTn>
                                        <p:tgtEl>
                                          <p:spTgt spid="39941"/>
                                        </p:tgtEl>
                                        <p:attrNameLst>
                                          <p:attrName>style.visibility</p:attrName>
                                        </p:attrNameLst>
                                      </p:cBhvr>
                                      <p:to>
                                        <p:strVal val="visible"/>
                                      </p:to>
                                    </p:set>
                                    <p:animEffect transition="in" filter="wheel(3)">
                                      <p:cBhvr>
                                        <p:cTn id="29" dur="2000"/>
                                        <p:tgtEl>
                                          <p:spTgt spid="3994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out)">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3" y="82550"/>
            <a:ext cx="8535987"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مهندسین صنایع در حوزه فناوری اطلاعات</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2865438" y="690563"/>
            <a:ext cx="6934200" cy="1995487"/>
          </a:xfrm>
        </p:spPr>
        <p:txBody>
          <a:bodyPr/>
          <a:lstStyle/>
          <a:p>
            <a:pPr algn="just" rtl="1">
              <a:buFont typeface="Wingdings" panose="05000000000000000000" pitchFamily="2" charset="2"/>
              <a:buChar char="v"/>
              <a:defRPr/>
            </a:pPr>
            <a:r>
              <a:rPr lang="fa-IR" sz="2400" dirty="0" smtClean="0">
                <a:effectLst>
                  <a:outerShdw blurRad="38100" dist="38100" dir="2700000" algn="tl">
                    <a:srgbClr val="000000">
                      <a:alpha val="43137"/>
                    </a:srgbClr>
                  </a:outerShdw>
                </a:effectLst>
                <a:cs typeface="B Nazanin" panose="00000400000000000000" pitchFamily="2" charset="-78"/>
              </a:rPr>
              <a:t>خلاصه سازی و توصیف، یافتن ارتباطات معنادار و کشف الگوهای پنهان در داده را </a:t>
            </a:r>
            <a:r>
              <a:rPr lang="en-US" sz="2400" b="1" dirty="0" smtClean="0">
                <a:solidFill>
                  <a:srgbClr val="FF0000"/>
                </a:solidFill>
                <a:effectLst>
                  <a:outerShdw blurRad="38100" dist="38100" dir="2700000" algn="tl">
                    <a:srgbClr val="000000">
                      <a:alpha val="43137"/>
                    </a:srgbClr>
                  </a:outerShdw>
                </a:effectLst>
                <a:cs typeface="B Nazanin" panose="00000400000000000000" pitchFamily="2" charset="-78"/>
              </a:rPr>
              <a:t>Analytic</a:t>
            </a:r>
            <a:r>
              <a:rPr lang="fa-IR" sz="2400" b="1" dirty="0" smtClean="0">
                <a:solidFill>
                  <a:srgbClr val="FF0000"/>
                </a:solidFill>
                <a:effectLst>
                  <a:outerShdw blurRad="38100" dist="38100" dir="2700000" algn="tl">
                    <a:srgbClr val="000000">
                      <a:alpha val="43137"/>
                    </a:srgbClr>
                  </a:outerShdw>
                </a:effectLst>
                <a:cs typeface="B Nazanin" panose="00000400000000000000" pitchFamily="2" charset="-78"/>
              </a:rPr>
              <a:t> </a:t>
            </a:r>
            <a:r>
              <a:rPr lang="fa-IR" sz="2400" dirty="0" smtClean="0">
                <a:effectLst>
                  <a:outerShdw blurRad="38100" dist="38100" dir="2700000" algn="tl">
                    <a:srgbClr val="000000">
                      <a:alpha val="43137"/>
                    </a:srgbClr>
                  </a:outerShdw>
                </a:effectLst>
                <a:cs typeface="B Nazanin" panose="00000400000000000000" pitchFamily="2" charset="-78"/>
              </a:rPr>
              <a:t>می گوییم.</a:t>
            </a:r>
            <a:endParaRPr lang="en-US" sz="2400" dirty="0" smtClean="0">
              <a:effectLst>
                <a:outerShdw blurRad="38100" dist="38100" dir="2700000" algn="tl">
                  <a:srgbClr val="000000">
                    <a:alpha val="43137"/>
                  </a:srgbClr>
                </a:outerShdw>
              </a:effectLst>
              <a:cs typeface="B Nazanin" panose="00000400000000000000" pitchFamily="2" charset="-78"/>
            </a:endParaRPr>
          </a:p>
          <a:p>
            <a:pPr algn="just" rtl="1">
              <a:buFont typeface="Wingdings" panose="05000000000000000000" pitchFamily="2" charset="2"/>
              <a:buChar char="v"/>
              <a:defRPr/>
            </a:pPr>
            <a:endParaRPr lang="en-US" sz="2400" dirty="0">
              <a:effectLst>
                <a:outerShdw blurRad="38100" dist="38100" dir="2700000" algn="tl">
                  <a:srgbClr val="000000">
                    <a:alpha val="43137"/>
                  </a:srgbClr>
                </a:outerShdw>
              </a:effectLst>
              <a:cs typeface="B Nazanin" panose="00000400000000000000" pitchFamily="2" charset="-78"/>
            </a:endParaRPr>
          </a:p>
          <a:p>
            <a:pPr algn="just" rtl="1">
              <a:buFont typeface="Wingdings" panose="05000000000000000000" pitchFamily="2" charset="2"/>
              <a:buChar char="v"/>
              <a:defRPr/>
            </a:pPr>
            <a:r>
              <a:rPr lang="fa-IR" sz="2400" dirty="0" smtClean="0">
                <a:effectLst>
                  <a:outerShdw blurRad="38100" dist="38100" dir="2700000" algn="tl">
                    <a:srgbClr val="000000">
                      <a:alpha val="43137"/>
                    </a:srgbClr>
                  </a:outerShdw>
                </a:effectLst>
                <a:cs typeface="B Nazanin" panose="00000400000000000000" pitchFamily="2" charset="-78"/>
              </a:rPr>
              <a:t>مهندسین صنایع می توانند در حوزه فناوری اطلاعات نقش </a:t>
            </a:r>
            <a:r>
              <a:rPr lang="en-US" sz="2400" b="1" dirty="0" smtClean="0">
                <a:solidFill>
                  <a:srgbClr val="FF0000"/>
                </a:solidFill>
                <a:effectLst>
                  <a:outerShdw blurRad="38100" dist="38100" dir="2700000" algn="tl">
                    <a:srgbClr val="000000">
                      <a:alpha val="43137"/>
                    </a:srgbClr>
                  </a:outerShdw>
                </a:effectLst>
                <a:cs typeface="B Nazanin" panose="00000400000000000000" pitchFamily="2" charset="-78"/>
              </a:rPr>
              <a:t>Quants</a:t>
            </a:r>
            <a:r>
              <a:rPr lang="fa-IR" sz="2400" dirty="0" smtClean="0">
                <a:effectLst>
                  <a:outerShdw blurRad="38100" dist="38100" dir="2700000" algn="tl">
                    <a:srgbClr val="000000">
                      <a:alpha val="43137"/>
                    </a:srgbClr>
                  </a:outerShdw>
                </a:effectLst>
                <a:cs typeface="B Nazanin" panose="00000400000000000000" pitchFamily="2" charset="-78"/>
              </a:rPr>
              <a:t> را ایفا کنند که عملا می توانند </a:t>
            </a:r>
            <a:r>
              <a:rPr lang="en-US" sz="2400" b="1" dirty="0" smtClean="0">
                <a:solidFill>
                  <a:srgbClr val="FF0000"/>
                </a:solidFill>
                <a:effectLst>
                  <a:outerShdw blurRad="38100" dist="38100" dir="2700000" algn="tl">
                    <a:srgbClr val="000000">
                      <a:alpha val="43137"/>
                    </a:srgbClr>
                  </a:outerShdw>
                </a:effectLst>
                <a:cs typeface="B Nazanin" panose="00000400000000000000" pitchFamily="2" charset="-78"/>
              </a:rPr>
              <a:t>Data Scientist</a:t>
            </a:r>
            <a:r>
              <a:rPr lang="fa-IR" sz="2400" b="1" dirty="0" smtClean="0">
                <a:solidFill>
                  <a:srgbClr val="FF0000"/>
                </a:solidFill>
                <a:effectLst>
                  <a:outerShdw blurRad="38100" dist="38100" dir="2700000" algn="tl">
                    <a:srgbClr val="000000">
                      <a:alpha val="43137"/>
                    </a:srgbClr>
                  </a:outerShdw>
                </a:effectLst>
                <a:cs typeface="B Nazanin" panose="00000400000000000000" pitchFamily="2" charset="-78"/>
              </a:rPr>
              <a:t> </a:t>
            </a:r>
            <a:r>
              <a:rPr lang="fa-IR" sz="2400" dirty="0" smtClean="0">
                <a:effectLst>
                  <a:outerShdw blurRad="38100" dist="38100" dir="2700000" algn="tl">
                    <a:srgbClr val="000000">
                      <a:alpha val="43137"/>
                    </a:srgbClr>
                  </a:outerShdw>
                </a:effectLst>
                <a:cs typeface="B Nazanin" panose="00000400000000000000" pitchFamily="2" charset="-78"/>
              </a:rPr>
              <a:t>شوند.</a:t>
            </a:r>
          </a:p>
          <a:p>
            <a:pPr algn="just" rtl="1">
              <a:buFont typeface="Wingdings" panose="05000000000000000000" pitchFamily="2" charset="2"/>
              <a:buChar char="v"/>
              <a:defRPr/>
            </a:pPr>
            <a:endParaRPr lang="en-US" sz="2400" dirty="0">
              <a:effectLst>
                <a:outerShdw blurRad="38100" dist="38100" dir="2700000" algn="tl">
                  <a:srgbClr val="000000">
                    <a:alpha val="43137"/>
                  </a:srgbClr>
                </a:outerShdw>
              </a:effectLst>
            </a:endParaRPr>
          </a:p>
        </p:txBody>
      </p:sp>
      <p:pic>
        <p:nvPicPr>
          <p:cNvPr id="419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013200"/>
            <a:ext cx="23812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628" y="661501"/>
            <a:ext cx="2717124" cy="2781953"/>
          </a:xfrm>
          <a:prstGeom prst="roundRect">
            <a:avLst/>
          </a:prstGeom>
        </p:spPr>
      </p:pic>
      <p:sp>
        <p:nvSpPr>
          <p:cNvPr id="7" name="Rectangle 6"/>
          <p:cNvSpPr/>
          <p:nvPr/>
        </p:nvSpPr>
        <p:spPr>
          <a:xfrm>
            <a:off x="333375" y="3422650"/>
            <a:ext cx="2192338" cy="615950"/>
          </a:xfrm>
          <a:prstGeom prst="rect">
            <a:avLst/>
          </a:prstGeom>
        </p:spPr>
        <p:txBody>
          <a:bodyPr wrap="none">
            <a:spAutoFit/>
          </a:bodyPr>
          <a:lstStyle/>
          <a:p>
            <a:pPr>
              <a:defRPr/>
            </a:pPr>
            <a:r>
              <a:rPr lang="en-US" b="0" dirty="0" err="1">
                <a:solidFill>
                  <a:srgbClr val="000000"/>
                </a:solidFill>
                <a:effectLst>
                  <a:outerShdw blurRad="38100" dist="38100" dir="2700000" algn="tl">
                    <a:srgbClr val="000000">
                      <a:alpha val="43137"/>
                    </a:srgbClr>
                  </a:outerShdw>
                </a:effectLst>
                <a:latin typeface="Helvetica" panose="020B0604020202020204" pitchFamily="34" charset="0"/>
              </a:rPr>
              <a:t>Prof.Tom</a:t>
            </a:r>
            <a:r>
              <a:rPr lang="en-US" b="0" dirty="0">
                <a:solidFill>
                  <a:srgbClr val="000000"/>
                </a:solidFill>
                <a:effectLst>
                  <a:outerShdw blurRad="38100" dist="38100" dir="2700000" algn="tl">
                    <a:srgbClr val="000000">
                      <a:alpha val="43137"/>
                    </a:srgbClr>
                  </a:outerShdw>
                </a:effectLst>
                <a:latin typeface="Helvetica" panose="020B0604020202020204" pitchFamily="34" charset="0"/>
              </a:rPr>
              <a:t> Davenport </a:t>
            </a:r>
          </a:p>
          <a:p>
            <a:pPr>
              <a:defRPr/>
            </a:pPr>
            <a:r>
              <a:rPr lang="en-US" b="0" dirty="0">
                <a:effectLst>
                  <a:outerShdw blurRad="38100" dist="38100" dir="2700000" algn="tl">
                    <a:srgbClr val="000000">
                      <a:alpha val="43137"/>
                    </a:srgbClr>
                  </a:outerShdw>
                </a:effectLst>
              </a:rPr>
              <a:t>Harvard Business School</a:t>
            </a:r>
            <a:endParaRPr lang="en-US" dirty="0">
              <a:effectLst>
                <a:outerShdw blurRad="38100" dist="38100" dir="2700000" algn="tl">
                  <a:srgbClr val="000000">
                    <a:alpha val="43137"/>
                  </a:srgbClr>
                </a:outerShdw>
              </a:effectLst>
            </a:endParaRPr>
          </a:p>
        </p:txBody>
      </p:sp>
      <p:pic>
        <p:nvPicPr>
          <p:cNvPr id="4199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0663" y="2686050"/>
            <a:ext cx="70389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اهمیت موضوع علم داده تحلیلگری</a:t>
            </a:r>
            <a:endPar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9939" name="Content Placeholder 2"/>
          <p:cNvSpPr>
            <a:spLocks noGrp="1"/>
          </p:cNvSpPr>
          <p:nvPr>
            <p:ph idx="1"/>
          </p:nvPr>
        </p:nvSpPr>
        <p:spPr>
          <a:xfrm>
            <a:off x="206375" y="900113"/>
            <a:ext cx="9466263" cy="398462"/>
          </a:xfrm>
        </p:spPr>
        <p:txBody>
          <a:bodyPr/>
          <a:lstStyle/>
          <a:p>
            <a:pPr algn="r" rtl="1">
              <a:defRPr/>
            </a:pPr>
            <a:r>
              <a:rPr lang="fa-IR" altLang="en-US" sz="2800" b="1" dirty="0" smtClean="0">
                <a:solidFill>
                  <a:srgbClr val="FF0000"/>
                </a:solidFill>
                <a:effectLst>
                  <a:outerShdw blurRad="38100" dist="38100" dir="2700000" algn="tl">
                    <a:srgbClr val="000000">
                      <a:alpha val="43137"/>
                    </a:srgbClr>
                  </a:outerShdw>
                </a:effectLst>
                <a:cs typeface="B Mitra" panose="00000400000000000000" pitchFamily="2" charset="-78"/>
              </a:rPr>
              <a:t>قابل توجه مهندسین صنایع!!</a:t>
            </a:r>
            <a:endParaRPr lang="en-US" altLang="en-US" sz="2800" b="1" dirty="0" smtClean="0">
              <a:solidFill>
                <a:srgbClr val="FF0000"/>
              </a:solidFill>
              <a:effectLst>
                <a:outerShdw blurRad="38100" dist="38100" dir="2700000" algn="tl">
                  <a:srgbClr val="000000">
                    <a:alpha val="43137"/>
                  </a:srgbClr>
                </a:outerShdw>
              </a:effectLst>
              <a:cs typeface="B Mitra" panose="00000400000000000000" pitchFamily="2" charset="-78"/>
            </a:endParaRP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619" y="1321589"/>
            <a:ext cx="9256713"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2000"/>
                                        <p:tgtEl>
                                          <p:spTgt spid="39938"/>
                                        </p:tgtEl>
                                      </p:cBhvr>
                                    </p:animEffect>
                                  </p:childTnLst>
                                </p:cTn>
                              </p:par>
                            </p:childTnLst>
                          </p:cTn>
                        </p:par>
                        <p:par>
                          <p:cTn id="8" fill="hold">
                            <p:stCondLst>
                              <p:cond delay="2000"/>
                            </p:stCondLst>
                            <p:childTnLst>
                              <p:par>
                                <p:cTn id="9" presetID="26" presetClass="entr" presetSubtype="0" fill="hold" grpId="0" nodeType="afterEffect">
                                  <p:stCondLst>
                                    <p:cond delay="2000"/>
                                  </p:stCondLst>
                                  <p:childTnLst>
                                    <p:set>
                                      <p:cBhvr>
                                        <p:cTn id="10" dur="1" fill="hold">
                                          <p:stCondLst>
                                            <p:cond delay="0"/>
                                          </p:stCondLst>
                                        </p:cTn>
                                        <p:tgtEl>
                                          <p:spTgt spid="39939">
                                            <p:txEl>
                                              <p:pRg st="0" end="0"/>
                                            </p:txEl>
                                          </p:spTgt>
                                        </p:tgtEl>
                                        <p:attrNameLst>
                                          <p:attrName>style.visibility</p:attrName>
                                        </p:attrNameLst>
                                      </p:cBhvr>
                                      <p:to>
                                        <p:strVal val="visible"/>
                                      </p:to>
                                    </p:set>
                                    <p:animEffect transition="in" filter="wipe(down)">
                                      <p:cBhvr>
                                        <p:cTn id="11" dur="580">
                                          <p:stCondLst>
                                            <p:cond delay="0"/>
                                          </p:stCondLst>
                                        </p:cTn>
                                        <p:tgtEl>
                                          <p:spTgt spid="39939">
                                            <p:txEl>
                                              <p:pRg st="0" end="0"/>
                                            </p:txEl>
                                          </p:spTgt>
                                        </p:tgtEl>
                                      </p:cBhvr>
                                    </p:animEffect>
                                    <p:anim calcmode="lin" valueType="num">
                                      <p:cBhvr>
                                        <p:cTn id="12" dur="1822" tmFilter="0,0; 0.14,0.36; 0.43,0.73; 0.71,0.91; 1.0,1.0">
                                          <p:stCondLst>
                                            <p:cond delay="0"/>
                                          </p:stCondLst>
                                        </p:cTn>
                                        <p:tgtEl>
                                          <p:spTgt spid="3993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993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993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993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993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9939">
                                            <p:txEl>
                                              <p:pRg st="0" end="0"/>
                                            </p:txEl>
                                          </p:spTgt>
                                        </p:tgtEl>
                                      </p:cBhvr>
                                      <p:to x="100000" y="60000"/>
                                    </p:animScale>
                                    <p:animScale>
                                      <p:cBhvr>
                                        <p:cTn id="18" dur="166" decel="50000">
                                          <p:stCondLst>
                                            <p:cond delay="676"/>
                                          </p:stCondLst>
                                        </p:cTn>
                                        <p:tgtEl>
                                          <p:spTgt spid="39939">
                                            <p:txEl>
                                              <p:pRg st="0" end="0"/>
                                            </p:txEl>
                                          </p:spTgt>
                                        </p:tgtEl>
                                      </p:cBhvr>
                                      <p:to x="100000" y="100000"/>
                                    </p:animScale>
                                    <p:animScale>
                                      <p:cBhvr>
                                        <p:cTn id="19" dur="26">
                                          <p:stCondLst>
                                            <p:cond delay="1312"/>
                                          </p:stCondLst>
                                        </p:cTn>
                                        <p:tgtEl>
                                          <p:spTgt spid="39939">
                                            <p:txEl>
                                              <p:pRg st="0" end="0"/>
                                            </p:txEl>
                                          </p:spTgt>
                                        </p:tgtEl>
                                      </p:cBhvr>
                                      <p:to x="100000" y="80000"/>
                                    </p:animScale>
                                    <p:animScale>
                                      <p:cBhvr>
                                        <p:cTn id="20" dur="166" decel="50000">
                                          <p:stCondLst>
                                            <p:cond delay="1338"/>
                                          </p:stCondLst>
                                        </p:cTn>
                                        <p:tgtEl>
                                          <p:spTgt spid="39939">
                                            <p:txEl>
                                              <p:pRg st="0" end="0"/>
                                            </p:txEl>
                                          </p:spTgt>
                                        </p:tgtEl>
                                      </p:cBhvr>
                                      <p:to x="100000" y="100000"/>
                                    </p:animScale>
                                    <p:animScale>
                                      <p:cBhvr>
                                        <p:cTn id="21" dur="26">
                                          <p:stCondLst>
                                            <p:cond delay="1642"/>
                                          </p:stCondLst>
                                        </p:cTn>
                                        <p:tgtEl>
                                          <p:spTgt spid="39939">
                                            <p:txEl>
                                              <p:pRg st="0" end="0"/>
                                            </p:txEl>
                                          </p:spTgt>
                                        </p:tgtEl>
                                      </p:cBhvr>
                                      <p:to x="100000" y="90000"/>
                                    </p:animScale>
                                    <p:animScale>
                                      <p:cBhvr>
                                        <p:cTn id="22" dur="166" decel="50000">
                                          <p:stCondLst>
                                            <p:cond delay="1668"/>
                                          </p:stCondLst>
                                        </p:cTn>
                                        <p:tgtEl>
                                          <p:spTgt spid="39939">
                                            <p:txEl>
                                              <p:pRg st="0" end="0"/>
                                            </p:txEl>
                                          </p:spTgt>
                                        </p:tgtEl>
                                      </p:cBhvr>
                                      <p:to x="100000" y="100000"/>
                                    </p:animScale>
                                    <p:animScale>
                                      <p:cBhvr>
                                        <p:cTn id="23" dur="26">
                                          <p:stCondLst>
                                            <p:cond delay="1808"/>
                                          </p:stCondLst>
                                        </p:cTn>
                                        <p:tgtEl>
                                          <p:spTgt spid="39939">
                                            <p:txEl>
                                              <p:pRg st="0" end="0"/>
                                            </p:txEl>
                                          </p:spTgt>
                                        </p:tgtEl>
                                      </p:cBhvr>
                                      <p:to x="100000" y="95000"/>
                                    </p:animScale>
                                    <p:animScale>
                                      <p:cBhvr>
                                        <p:cTn id="24" dur="166" decel="50000">
                                          <p:stCondLst>
                                            <p:cond delay="1834"/>
                                          </p:stCondLst>
                                        </p:cTn>
                                        <p:tgtEl>
                                          <p:spTgt spid="39939">
                                            <p:txEl>
                                              <p:pRg st="0" end="0"/>
                                            </p:txEl>
                                          </p:spTgt>
                                        </p:tgtEl>
                                      </p:cBhvr>
                                      <p:to x="100000" y="100000"/>
                                    </p:animScale>
                                  </p:childTnLst>
                                </p:cTn>
                              </p:par>
                            </p:childTnLst>
                          </p:cTn>
                        </p:par>
                        <p:par>
                          <p:cTn id="25" fill="hold">
                            <p:stCondLst>
                              <p:cond delay="6000"/>
                            </p:stCondLst>
                            <p:childTnLst>
                              <p:par>
                                <p:cTn id="26" presetID="42" presetClass="entr" presetSubtype="0" fill="hold" nodeType="afterEffect">
                                  <p:stCondLst>
                                    <p:cond delay="1250"/>
                                  </p:stCondLst>
                                  <p:childTnLst>
                                    <p:set>
                                      <p:cBhvr>
                                        <p:cTn id="27" dur="1" fill="hold">
                                          <p:stCondLst>
                                            <p:cond delay="0"/>
                                          </p:stCondLst>
                                        </p:cTn>
                                        <p:tgtEl>
                                          <p:spTgt spid="43012"/>
                                        </p:tgtEl>
                                        <p:attrNameLst>
                                          <p:attrName>style.visibility</p:attrName>
                                        </p:attrNameLst>
                                      </p:cBhvr>
                                      <p:to>
                                        <p:strVal val="visible"/>
                                      </p:to>
                                    </p:set>
                                    <p:animEffect transition="in" filter="fade">
                                      <p:cBhvr>
                                        <p:cTn id="28" dur="1000"/>
                                        <p:tgtEl>
                                          <p:spTgt spid="43012"/>
                                        </p:tgtEl>
                                      </p:cBhvr>
                                    </p:animEffect>
                                    <p:anim calcmode="lin" valueType="num">
                                      <p:cBhvr>
                                        <p:cTn id="29" dur="1000" fill="hold"/>
                                        <p:tgtEl>
                                          <p:spTgt spid="43012"/>
                                        </p:tgtEl>
                                        <p:attrNameLst>
                                          <p:attrName>ppt_x</p:attrName>
                                        </p:attrNameLst>
                                      </p:cBhvr>
                                      <p:tavLst>
                                        <p:tav tm="0">
                                          <p:val>
                                            <p:strVal val="#ppt_x"/>
                                          </p:val>
                                        </p:tav>
                                        <p:tav tm="100000">
                                          <p:val>
                                            <p:strVal val="#ppt_x"/>
                                          </p:val>
                                        </p:tav>
                                      </p:tavLst>
                                    </p:anim>
                                    <p:anim calcmode="lin" valueType="num">
                                      <p:cBhvr>
                                        <p:cTn id="30"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36650" y="38100"/>
            <a:ext cx="8535988" cy="525463"/>
          </a:xfrm>
        </p:spPr>
        <p:txBody>
          <a:bodyPr/>
          <a:lstStyle/>
          <a:p>
            <a:pPr algn="r" rtl="1">
              <a:defRPr/>
            </a:pPr>
            <a:r>
              <a:rPr lang="fa-IR" altLang="en-US" sz="3600" dirty="0" smtClean="0">
                <a:solidFill>
                  <a:srgbClr val="FFFF00"/>
                </a:solidFill>
                <a:effectLst>
                  <a:outerShdw blurRad="38100" dist="38100" dir="2700000" algn="tl">
                    <a:srgbClr val="000000">
                      <a:alpha val="43137"/>
                    </a:srgbClr>
                  </a:outerShdw>
                </a:effectLst>
                <a:cs typeface="B Mitra" panose="00000400000000000000" pitchFamily="2" charset="-78"/>
              </a:rPr>
              <a:t>شاخص اندازه گیری میزان بلوغ تحلیلگری داده در کسب و کارها</a:t>
            </a:r>
            <a:endParaRPr lang="en-US" altLang="en-US" dirty="0" smtClean="0">
              <a:solidFill>
                <a:srgbClr val="FFFF00"/>
              </a:solidFill>
            </a:endParaRPr>
          </a:p>
        </p:txBody>
      </p:sp>
      <p:pic>
        <p:nvPicPr>
          <p:cNvPr id="3" name="Picture 2"/>
          <p:cNvPicPr>
            <a:picLocks noChangeAspect="1"/>
          </p:cNvPicPr>
          <p:nvPr/>
        </p:nvPicPr>
        <p:blipFill>
          <a:blip r:embed="rId3">
            <a:duotone>
              <a:prstClr val="black"/>
              <a:srgbClr val="D9C3A5">
                <a:tint val="50000"/>
                <a:satMod val="180000"/>
              </a:srgbClr>
            </a:duotone>
          </a:blip>
          <a:stretch>
            <a:fillRect/>
          </a:stretch>
        </p:blipFill>
        <p:spPr>
          <a:xfrm>
            <a:off x="381596" y="1340764"/>
            <a:ext cx="9291042" cy="5163175"/>
          </a:xfrm>
          <a:prstGeom prst="rect">
            <a:avLst/>
          </a:prstGeom>
        </p:spPr>
      </p:pic>
      <p:sp>
        <p:nvSpPr>
          <p:cNvPr id="4" name="Title 1"/>
          <p:cNvSpPr txBox="1">
            <a:spLocks/>
          </p:cNvSpPr>
          <p:nvPr/>
        </p:nvSpPr>
        <p:spPr bwMode="auto">
          <a:xfrm>
            <a:off x="416496" y="596772"/>
            <a:ext cx="9112052" cy="6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lnSpc>
                <a:spcPct val="93000"/>
              </a:lnSpc>
              <a:spcBef>
                <a:spcPct val="0"/>
              </a:spcBef>
              <a:spcAft>
                <a:spcPct val="0"/>
              </a:spcAft>
              <a:defRPr sz="3300">
                <a:solidFill>
                  <a:schemeClr val="accent1"/>
                </a:solidFill>
                <a:latin typeface="+mj-lt"/>
                <a:ea typeface="+mj-ea"/>
                <a:cs typeface="+mj-cs"/>
              </a:defRPr>
            </a:lvl1pPr>
            <a:lvl2pPr algn="l" rtl="0" eaLnBrk="0" fontAlgn="base" hangingPunct="0">
              <a:lnSpc>
                <a:spcPct val="93000"/>
              </a:lnSpc>
              <a:spcBef>
                <a:spcPct val="0"/>
              </a:spcBef>
              <a:spcAft>
                <a:spcPct val="0"/>
              </a:spcAft>
              <a:defRPr sz="3300">
                <a:solidFill>
                  <a:schemeClr val="accent1"/>
                </a:solidFill>
                <a:latin typeface="Arial Narrow" pitchFamily="34" charset="0"/>
              </a:defRPr>
            </a:lvl2pPr>
            <a:lvl3pPr algn="l" rtl="0" eaLnBrk="0" fontAlgn="base" hangingPunct="0">
              <a:lnSpc>
                <a:spcPct val="93000"/>
              </a:lnSpc>
              <a:spcBef>
                <a:spcPct val="0"/>
              </a:spcBef>
              <a:spcAft>
                <a:spcPct val="0"/>
              </a:spcAft>
              <a:defRPr sz="3300">
                <a:solidFill>
                  <a:schemeClr val="accent1"/>
                </a:solidFill>
                <a:latin typeface="Arial Narrow" pitchFamily="34" charset="0"/>
              </a:defRPr>
            </a:lvl3pPr>
            <a:lvl4pPr algn="l" rtl="0" eaLnBrk="0" fontAlgn="base" hangingPunct="0">
              <a:lnSpc>
                <a:spcPct val="93000"/>
              </a:lnSpc>
              <a:spcBef>
                <a:spcPct val="0"/>
              </a:spcBef>
              <a:spcAft>
                <a:spcPct val="0"/>
              </a:spcAft>
              <a:defRPr sz="3300">
                <a:solidFill>
                  <a:schemeClr val="accent1"/>
                </a:solidFill>
                <a:latin typeface="Arial Narrow" pitchFamily="34" charset="0"/>
              </a:defRPr>
            </a:lvl4pPr>
            <a:lvl5pPr algn="l" rtl="0" eaLnBrk="0" fontAlgn="base" hangingPunct="0">
              <a:lnSpc>
                <a:spcPct val="93000"/>
              </a:lnSpc>
              <a:spcBef>
                <a:spcPct val="0"/>
              </a:spcBef>
              <a:spcAft>
                <a:spcPct val="0"/>
              </a:spcAft>
              <a:defRPr sz="3300">
                <a:solidFill>
                  <a:schemeClr val="accent1"/>
                </a:solidFill>
                <a:latin typeface="Arial Narrow" pitchFamily="34" charset="0"/>
              </a:defRPr>
            </a:lvl5pPr>
            <a:lvl6pPr marL="457200" algn="l" rtl="0" fontAlgn="base">
              <a:lnSpc>
                <a:spcPct val="93000"/>
              </a:lnSpc>
              <a:spcBef>
                <a:spcPct val="0"/>
              </a:spcBef>
              <a:spcAft>
                <a:spcPct val="0"/>
              </a:spcAft>
              <a:defRPr sz="3300">
                <a:solidFill>
                  <a:schemeClr val="accent1"/>
                </a:solidFill>
                <a:latin typeface="Arial Narrow" pitchFamily="34" charset="0"/>
              </a:defRPr>
            </a:lvl6pPr>
            <a:lvl7pPr marL="914400" algn="l" rtl="0" fontAlgn="base">
              <a:lnSpc>
                <a:spcPct val="93000"/>
              </a:lnSpc>
              <a:spcBef>
                <a:spcPct val="0"/>
              </a:spcBef>
              <a:spcAft>
                <a:spcPct val="0"/>
              </a:spcAft>
              <a:defRPr sz="3300">
                <a:solidFill>
                  <a:schemeClr val="accent1"/>
                </a:solidFill>
                <a:latin typeface="Arial Narrow" pitchFamily="34" charset="0"/>
              </a:defRPr>
            </a:lvl7pPr>
            <a:lvl8pPr marL="1371600" algn="l" rtl="0" fontAlgn="base">
              <a:lnSpc>
                <a:spcPct val="93000"/>
              </a:lnSpc>
              <a:spcBef>
                <a:spcPct val="0"/>
              </a:spcBef>
              <a:spcAft>
                <a:spcPct val="0"/>
              </a:spcAft>
              <a:defRPr sz="3300">
                <a:solidFill>
                  <a:schemeClr val="accent1"/>
                </a:solidFill>
                <a:latin typeface="Arial Narrow" pitchFamily="34" charset="0"/>
              </a:defRPr>
            </a:lvl8pPr>
            <a:lvl9pPr marL="1828800" algn="l" rtl="0" fontAlgn="base">
              <a:lnSpc>
                <a:spcPct val="93000"/>
              </a:lnSpc>
              <a:spcBef>
                <a:spcPct val="0"/>
              </a:spcBef>
              <a:spcAft>
                <a:spcPct val="0"/>
              </a:spcAft>
              <a:defRPr sz="3300">
                <a:solidFill>
                  <a:schemeClr val="accent1"/>
                </a:solidFill>
                <a:latin typeface="Arial Narrow" pitchFamily="34" charset="0"/>
              </a:defRPr>
            </a:lvl9pPr>
          </a:lstStyle>
          <a:p>
            <a:pPr algn="just" rtl="1">
              <a:defRPr/>
            </a:pPr>
            <a:r>
              <a:rPr lang="fa-IR" altLang="en-US" sz="2400" b="0" kern="0" dirty="0" smtClean="0">
                <a:solidFill>
                  <a:schemeClr val="tx1"/>
                </a:solidFill>
                <a:effectLst>
                  <a:outerShdw blurRad="38100" dist="38100" dir="2700000" algn="tl">
                    <a:srgbClr val="000000">
                      <a:alpha val="43137"/>
                    </a:srgbClr>
                  </a:outerShdw>
                </a:effectLst>
                <a:cs typeface="B Mitra" panose="00000400000000000000" pitchFamily="2" charset="-78"/>
              </a:rPr>
              <a:t>مدیران و رهبران کسب و کار بایستی مسولیت شناسایی مسائلی در سازمان که داده و تحلیلگری می تواند مفید باشد را به عهده بگیرند.</a:t>
            </a:r>
            <a:endParaRPr lang="en-US" altLang="en-US" sz="2400" b="0" kern="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par>
                          <p:cTn id="8" fill="hold">
                            <p:stCondLst>
                              <p:cond delay="2000"/>
                            </p:stCondLst>
                            <p:childTnLst>
                              <p:par>
                                <p:cTn id="9" presetID="16" presetClass="entr" presetSubtype="37" fill="hold" nodeType="afterEffect">
                                  <p:stCondLst>
                                    <p:cond delay="175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1500"/>
                                        <p:tgtEl>
                                          <p:spTgt spid="3"/>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82550"/>
            <a:ext cx="8535988"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سؤالات مهم</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206375" y="1557338"/>
            <a:ext cx="9466263" cy="2216150"/>
          </a:xfrm>
        </p:spPr>
        <p:txBody>
          <a:bodyPr/>
          <a:lstStyle/>
          <a:p>
            <a:pPr marL="457200" indent="-457200" algn="just" rtl="1">
              <a:buFont typeface="Wingdings" panose="05000000000000000000" pitchFamily="2" charset="2"/>
              <a:buChar char="q"/>
              <a:defRPr/>
            </a:pPr>
            <a:r>
              <a:rPr lang="fa-IR" sz="3200" b="1" dirty="0" smtClean="0">
                <a:solidFill>
                  <a:srgbClr val="0070C0"/>
                </a:solidFill>
                <a:effectLst>
                  <a:outerShdw blurRad="38100" dist="38100" dir="2700000" algn="tl">
                    <a:srgbClr val="000000">
                      <a:alpha val="43137"/>
                    </a:srgbClr>
                  </a:outerShdw>
                </a:effectLst>
                <a:cs typeface="B Mitra" panose="00000400000000000000" pitchFamily="2" charset="-78"/>
              </a:rPr>
              <a:t>مدیریت در شرایط بازارهای متلاطم امروز به کدام سمت می رود؟</a:t>
            </a:r>
            <a:endParaRPr lang="en-US" sz="3200" b="1" dirty="0" smtClean="0">
              <a:solidFill>
                <a:srgbClr val="0070C0"/>
              </a:solidFill>
              <a:effectLst>
                <a:outerShdw blurRad="38100" dist="38100" dir="2700000" algn="tl">
                  <a:srgbClr val="000000">
                    <a:alpha val="43137"/>
                  </a:srgbClr>
                </a:outerShdw>
              </a:effectLst>
              <a:cs typeface="B Mitra" panose="00000400000000000000" pitchFamily="2" charset="-78"/>
            </a:endParaRPr>
          </a:p>
          <a:p>
            <a:pPr algn="just" rtl="1">
              <a:defRPr/>
            </a:pPr>
            <a:endParaRPr lang="en-US" sz="3200" b="1" dirty="0">
              <a:solidFill>
                <a:srgbClr val="0070C0"/>
              </a:solidFill>
              <a:effectLst>
                <a:outerShdw blurRad="38100" dist="38100" dir="2700000" algn="tl">
                  <a:srgbClr val="000000">
                    <a:alpha val="43137"/>
                  </a:srgbClr>
                </a:outerShdw>
              </a:effectLst>
              <a:cs typeface="B Mitra" panose="00000400000000000000" pitchFamily="2" charset="-78"/>
            </a:endParaRPr>
          </a:p>
          <a:p>
            <a:pPr algn="just" rtl="1">
              <a:defRPr/>
            </a:pPr>
            <a:endParaRPr lang="en-US" sz="3200" b="1" dirty="0" smtClean="0">
              <a:solidFill>
                <a:srgbClr val="00B050"/>
              </a:solidFill>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q"/>
              <a:defRPr/>
            </a:pPr>
            <a:r>
              <a:rPr lang="fa-IR" sz="3200" b="1" dirty="0">
                <a:solidFill>
                  <a:srgbClr val="0070C0"/>
                </a:solidFill>
                <a:effectLst>
                  <a:outerShdw blurRad="38100" dist="38100" dir="2700000" algn="tl">
                    <a:srgbClr val="000000">
                      <a:alpha val="43137"/>
                    </a:srgbClr>
                  </a:outerShdw>
                </a:effectLst>
                <a:cs typeface="B Mitra" panose="00000400000000000000" pitchFamily="2" charset="-78"/>
              </a:rPr>
              <a:t>در شرایط متغیر </a:t>
            </a:r>
            <a:r>
              <a:rPr lang="fa-IR" sz="3200" b="1" dirty="0" smtClean="0">
                <a:solidFill>
                  <a:srgbClr val="0070C0"/>
                </a:solidFill>
                <a:effectLst>
                  <a:outerShdw blurRad="38100" dist="38100" dir="2700000" algn="tl">
                    <a:srgbClr val="000000">
                      <a:alpha val="43137"/>
                    </a:srgbClr>
                  </a:outerShdw>
                </a:effectLst>
                <a:cs typeface="B Mitra" panose="00000400000000000000" pitchFamily="2" charset="-78"/>
              </a:rPr>
              <a:t>امروزی </a:t>
            </a:r>
            <a:r>
              <a:rPr lang="fa-IR" sz="3200" b="1" dirty="0" smtClean="0">
                <a:solidFill>
                  <a:srgbClr val="FF0000"/>
                </a:solidFill>
                <a:effectLst>
                  <a:outerShdw blurRad="38100" dist="38100" dir="2700000" algn="tl">
                    <a:srgbClr val="000000">
                      <a:alpha val="43137"/>
                    </a:srgbClr>
                  </a:outerShdw>
                </a:effectLst>
                <a:cs typeface="B Mitra" panose="00000400000000000000" pitchFamily="2" charset="-78"/>
              </a:rPr>
              <a:t>مهندسین</a:t>
            </a:r>
            <a:r>
              <a:rPr lang="fa-IR" sz="3200" b="1" dirty="0" smtClean="0">
                <a:solidFill>
                  <a:srgbClr val="0070C0"/>
                </a:solidFill>
                <a:effectLst>
                  <a:outerShdw blurRad="38100" dist="38100" dir="2700000" algn="tl">
                    <a:srgbClr val="000000">
                      <a:alpha val="43137"/>
                    </a:srgbClr>
                  </a:outerShdw>
                </a:effectLst>
                <a:cs typeface="B Mitra" panose="00000400000000000000" pitchFamily="2" charset="-78"/>
              </a:rPr>
              <a:t> </a:t>
            </a:r>
            <a:r>
              <a:rPr lang="fa-IR" sz="3200" b="1" dirty="0" smtClean="0">
                <a:solidFill>
                  <a:srgbClr val="FF0000"/>
                </a:solidFill>
                <a:effectLst>
                  <a:outerShdw blurRad="38100" dist="38100" dir="2700000" algn="tl">
                    <a:srgbClr val="000000">
                      <a:alpha val="43137"/>
                    </a:srgbClr>
                  </a:outerShdw>
                </a:effectLst>
                <a:cs typeface="B Mitra" panose="00000400000000000000" pitchFamily="2" charset="-78"/>
              </a:rPr>
              <a:t>صنایع</a:t>
            </a:r>
            <a:r>
              <a:rPr lang="fa-IR" sz="3200" b="1" dirty="0" smtClean="0">
                <a:solidFill>
                  <a:srgbClr val="0070C0"/>
                </a:solidFill>
                <a:effectLst>
                  <a:outerShdw blurRad="38100" dist="38100" dir="2700000" algn="tl">
                    <a:srgbClr val="000000">
                      <a:alpha val="43137"/>
                    </a:srgbClr>
                  </a:outerShdw>
                </a:effectLst>
                <a:cs typeface="B Mitra" panose="00000400000000000000" pitchFamily="2" charset="-78"/>
              </a:rPr>
              <a:t> به عنوان مهندسین سودآور، می بایست به دنبال چه جایگاهی باشند؟</a:t>
            </a:r>
            <a:endParaRPr lang="en-US" sz="3200" b="1" dirty="0">
              <a:solidFill>
                <a:srgbClr val="0070C0"/>
              </a:solidFill>
              <a:effectLst>
                <a:outerShdw blurRad="38100" dist="38100" dir="2700000" algn="tl">
                  <a:srgbClr val="000000">
                    <a:alpha val="43137"/>
                  </a:srgbClr>
                </a:outerShdw>
              </a:effectLst>
              <a:cs typeface="B Mitra" panose="00000400000000000000" pitchFamily="2" charset="-78"/>
            </a:endParaRPr>
          </a:p>
        </p:txBody>
      </p:sp>
      <p:sp>
        <p:nvSpPr>
          <p:cNvPr id="4" name="Rectangle 1"/>
          <p:cNvSpPr>
            <a:spLocks noChangeArrowheads="1"/>
          </p:cNvSpPr>
          <p:nvPr/>
        </p:nvSpPr>
        <p:spPr bwMode="auto">
          <a:xfrm>
            <a:off x="0" y="19472"/>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200" b="0" i="0" u="none" strike="noStrike" cap="none" normalizeH="0" baseline="0" smtClean="0">
                <a:ln>
                  <a:noFill/>
                </a:ln>
                <a:solidFill>
                  <a:schemeClr val="tx1"/>
                </a:solidFill>
                <a:effectLst/>
                <a:latin typeface="Times New Roman" panose="02020603050405020304" pitchFamily="18" charset="0"/>
                <a:ea typeface="+mn-ea"/>
                <a:cs typeface="Arial" panose="020B0604020202020204" pitchFamily="34" charset="0"/>
              </a:rPr>
              <a:t>مدیریت فرایند به هدف رساندن سازمان با استفاده از منابع سازمانی و با توجه به کارایی و اثربخشی (بهره وری)</a:t>
            </a:r>
            <a:endParaRPr kumimoji="0" lang="en-US" altLang="en-US" sz="900" b="0" i="0" u="none" strike="noStrike" cap="none" normalizeH="0" baseline="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200" b="0" i="0" u="none" strike="noStrike" cap="none" normalizeH="0" baseline="0" smtClean="0">
                <a:ln>
                  <a:noFill/>
                </a:ln>
                <a:solidFill>
                  <a:schemeClr val="tx1"/>
                </a:solidFill>
                <a:effectLst/>
                <a:latin typeface="Times New Roman" panose="02020603050405020304" pitchFamily="18" charset="0"/>
                <a:ea typeface="+mn-ea"/>
                <a:cs typeface="Arial" panose="020B0604020202020204" pitchFamily="34" charset="0"/>
              </a:rPr>
              <a:t>جایگاه مهندسین صنایع به عنوان بخش مهمی از این فرایند.</a:t>
            </a:r>
            <a:endParaRPr kumimoji="0" lang="en-US" altLang="en-US" sz="900" b="0" i="0" u="none" strike="noStrike" cap="none" normalizeH="0" baseline="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200" b="0" i="0" u="none" strike="noStrike" cap="none" normalizeH="0" baseline="0" smtClean="0">
                <a:ln>
                  <a:noFill/>
                </a:ln>
                <a:solidFill>
                  <a:schemeClr val="tx1"/>
                </a:solidFill>
                <a:effectLst/>
                <a:latin typeface="Times New Roman" panose="02020603050405020304" pitchFamily="18" charset="0"/>
                <a:ea typeface="+mn-ea"/>
                <a:cs typeface="Arial" panose="020B0604020202020204" pitchFamily="34" charset="0"/>
              </a:rPr>
              <a:t>دنیای رقابتی بسیار پر تلاطم است.. چه می شود شرکتی در یک سال رهبر بازار است و پس از گذت مدت زمانی از بازار حذف می شود؟</a:t>
            </a:r>
            <a:endParaRPr kumimoji="0" lang="en-US" altLang="en-US" sz="900" b="0" i="0" u="none" strike="noStrike" cap="none" normalizeH="0" baseline="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200" b="0" i="0" u="none" strike="noStrike" cap="none" normalizeH="0" baseline="0" smtClean="0">
                <a:ln>
                  <a:noFill/>
                </a:ln>
                <a:solidFill>
                  <a:schemeClr val="tx1"/>
                </a:solidFill>
                <a:effectLst/>
                <a:latin typeface="Times New Roman" panose="02020603050405020304" pitchFamily="18" charset="0"/>
                <a:ea typeface="+mn-ea"/>
                <a:cs typeface="Arial" panose="020B0604020202020204" pitchFamily="34" charset="0"/>
              </a:rPr>
              <a:t>کتاب ساختن برای ماندن... اقای کالیز .. بیش از 70 درصد شرکت هایی که در کتاب نام برده ورشکست شده اند</a:t>
            </a:r>
            <a:endPara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par>
                          <p:cTn id="25" fill="hold">
                            <p:stCondLst>
                              <p:cond delay="4000"/>
                            </p:stCondLst>
                            <p:childTnLst>
                              <p:par>
                                <p:cTn id="26" presetID="26"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58825"/>
            <a:ext cx="9594850" cy="5059363"/>
          </a:xfrm>
        </p:spPr>
        <p:txBody>
          <a:bodyPr>
            <a:normAutofit/>
          </a:bodyPr>
          <a:lstStyle/>
          <a:p>
            <a:pPr marL="261938" indent="0">
              <a:defRPr/>
            </a:pPr>
            <a:r>
              <a:rPr lang="en-US" sz="3600" b="1" dirty="0" smtClean="0">
                <a:solidFill>
                  <a:srgbClr val="C00000"/>
                </a:solidFill>
                <a:effectLst>
                  <a:outerShdw blurRad="38100" dist="38100" dir="2700000" algn="tl">
                    <a:srgbClr val="000000">
                      <a:alpha val="43137"/>
                    </a:srgbClr>
                  </a:outerShdw>
                </a:effectLst>
                <a:cs typeface="B Mitra" panose="00000400000000000000" pitchFamily="2" charset="-78"/>
              </a:rPr>
              <a:t>Business Monitoring:</a:t>
            </a:r>
          </a:p>
          <a:p>
            <a:pPr marL="0" indent="342900">
              <a:defRPr/>
            </a:pPr>
            <a:endParaRPr lang="en-US" sz="1100" b="1" dirty="0" smtClean="0">
              <a:solidFill>
                <a:srgbClr val="C00000"/>
              </a:solidFill>
              <a:effectLst>
                <a:outerShdw blurRad="38100" dist="38100" dir="2700000" algn="tl">
                  <a:srgbClr val="000000">
                    <a:alpha val="43137"/>
                  </a:srgbClr>
                </a:outerShdw>
              </a:effectLst>
              <a:cs typeface="B Mitra" panose="00000400000000000000" pitchFamily="2" charset="-78"/>
            </a:endParaRPr>
          </a:p>
          <a:p>
            <a:pPr marL="0" indent="0" algn="justLow" rtl="1">
              <a:defRPr/>
            </a:pPr>
            <a:r>
              <a:rPr lang="ar-SA" sz="2400" b="1" dirty="0" smtClean="0">
                <a:effectLst>
                  <a:outerShdw blurRad="38100" dist="38100" dir="2700000" algn="tl">
                    <a:srgbClr val="000000">
                      <a:alpha val="43137"/>
                    </a:srgbClr>
                  </a:outerShdw>
                </a:effectLst>
                <a:cs typeface="B Mitra" panose="00000400000000000000" pitchFamily="2" charset="-78"/>
              </a:rPr>
              <a:t>هوشمندی کسب و کار مجموعه ای از ابزارها و فرآیندها و تکنولوژی هایی است که که </a:t>
            </a:r>
            <a:r>
              <a:rPr lang="ar-SA" sz="2400" b="1" dirty="0" smtClean="0">
                <a:solidFill>
                  <a:srgbClr val="FF0000"/>
                </a:solidFill>
                <a:effectLst>
                  <a:outerShdw blurRad="38100" dist="38100" dir="2700000" algn="tl">
                    <a:srgbClr val="000000">
                      <a:alpha val="43137"/>
                    </a:srgbClr>
                  </a:outerShdw>
                </a:effectLst>
                <a:cs typeface="B Mitra" panose="00000400000000000000" pitchFamily="2" charset="-78"/>
              </a:rPr>
              <a:t>در تبدیل داده های خام به اطلاعات و استخراج دانش از این اطلاعات</a:t>
            </a:r>
            <a:r>
              <a:rPr lang="ar-SA" sz="2400" b="1" dirty="0" smtClean="0">
                <a:effectLst>
                  <a:outerShdw blurRad="38100" dist="38100" dir="2700000" algn="tl">
                    <a:srgbClr val="000000">
                      <a:alpha val="43137"/>
                    </a:srgbClr>
                  </a:outerShdw>
                </a:effectLst>
                <a:cs typeface="B Mitra" panose="00000400000000000000" pitchFamily="2" charset="-78"/>
              </a:rPr>
              <a:t> به منظور تسهیل و بهینه سازی فرآیند تصمیم گیری دخالت دارد</a:t>
            </a:r>
            <a:r>
              <a:rPr lang="en-US" sz="2400" b="1" dirty="0" smtClean="0">
                <a:effectLst>
                  <a:outerShdw blurRad="38100" dist="38100" dir="2700000" algn="tl">
                    <a:srgbClr val="000000">
                      <a:alpha val="43137"/>
                    </a:srgbClr>
                  </a:outerShdw>
                </a:effectLst>
                <a:cs typeface="B Mitra" panose="00000400000000000000" pitchFamily="2" charset="-78"/>
              </a:rPr>
              <a:t>.</a:t>
            </a:r>
            <a:endParaRPr lang="en-US" sz="2400" dirty="0" smtClean="0">
              <a:effectLst>
                <a:outerShdw blurRad="38100" dist="38100" dir="2700000" algn="tl">
                  <a:srgbClr val="000000">
                    <a:alpha val="43137"/>
                  </a:srgbClr>
                </a:outerShdw>
              </a:effectLst>
              <a:cs typeface="B Mitra" panose="00000400000000000000" pitchFamily="2" charset="-78"/>
            </a:endParaRPr>
          </a:p>
          <a:p>
            <a:pPr marL="0" indent="0" algn="just" rtl="1">
              <a:defRPr/>
            </a:pPr>
            <a:endParaRPr lang="en-US" sz="2400" dirty="0">
              <a:effectLst>
                <a:outerShdw blurRad="38100" dist="38100" dir="2700000" algn="tl">
                  <a:srgbClr val="000000">
                    <a:alpha val="43137"/>
                  </a:srgbClr>
                </a:outerShdw>
              </a:effectLst>
              <a:cs typeface="B Mitra" panose="00000400000000000000" pitchFamily="2" charset="-78"/>
            </a:endParaRPr>
          </a:p>
        </p:txBody>
      </p:sp>
      <p:sp>
        <p:nvSpPr>
          <p:cNvPr id="46083" name="AutoShape 2" descr="https://lh5.googleusercontent.com/-g1sF4SHz1-8/UJgK1oGC1oI/AAAAAAAAAVM/Qn2vO0uSnuQ/s848/Untitled.png"/>
          <p:cNvSpPr>
            <a:spLocks noChangeAspect="1" noChangeArrowheads="1"/>
          </p:cNvSpPr>
          <p:nvPr/>
        </p:nvSpPr>
        <p:spPr bwMode="auto">
          <a:xfrm>
            <a:off x="9304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endParaRPr lang="fa-IR" altLang="en-US"/>
          </a:p>
        </p:txBody>
      </p:sp>
      <p:sp>
        <p:nvSpPr>
          <p:cNvPr id="46084" name="AutoShape 4" descr="https://lh5.googleusercontent.com/-g1sF4SHz1-8/UJgK1oGC1oI/AAAAAAAAAVM/Qn2vO0uSnuQ/s848/Untitled.png"/>
          <p:cNvSpPr>
            <a:spLocks noChangeAspect="1" noChangeArrowheads="1"/>
          </p:cNvSpPr>
          <p:nvPr/>
        </p:nvSpPr>
        <p:spPr bwMode="auto">
          <a:xfrm>
            <a:off x="9456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b="1">
                <a:solidFill>
                  <a:schemeClr val="tx1"/>
                </a:solidFill>
                <a:latin typeface="Arial Narrow" panose="020B0606020202030204" pitchFamily="34" charset="0"/>
                <a:cs typeface="Arial" panose="020B0604020202020204" pitchFamily="34" charset="0"/>
              </a:defRPr>
            </a:lvl1pPr>
            <a:lvl2pPr marL="742950" indent="-285750">
              <a:defRPr sz="1700" b="1">
                <a:solidFill>
                  <a:schemeClr val="tx1"/>
                </a:solidFill>
                <a:latin typeface="Arial Narrow" panose="020B0606020202030204" pitchFamily="34" charset="0"/>
                <a:cs typeface="Arial" panose="020B0604020202020204" pitchFamily="34" charset="0"/>
              </a:defRPr>
            </a:lvl2pPr>
            <a:lvl3pPr marL="1143000" indent="-228600">
              <a:defRPr sz="1700" b="1">
                <a:solidFill>
                  <a:schemeClr val="tx1"/>
                </a:solidFill>
                <a:latin typeface="Arial Narrow" panose="020B0606020202030204" pitchFamily="34" charset="0"/>
                <a:cs typeface="Arial" panose="020B0604020202020204" pitchFamily="34" charset="0"/>
              </a:defRPr>
            </a:lvl3pPr>
            <a:lvl4pPr marL="1600200" indent="-228600">
              <a:defRPr sz="1700" b="1">
                <a:solidFill>
                  <a:schemeClr val="tx1"/>
                </a:solidFill>
                <a:latin typeface="Arial Narrow" panose="020B0606020202030204" pitchFamily="34" charset="0"/>
                <a:cs typeface="Arial" panose="020B0604020202020204" pitchFamily="34" charset="0"/>
              </a:defRPr>
            </a:lvl4pPr>
            <a:lvl5pPr marL="2057400" indent="-228600">
              <a:defRPr sz="1700" b="1">
                <a:solidFill>
                  <a:schemeClr val="tx1"/>
                </a:solidFill>
                <a:latin typeface="Arial Narrow" panose="020B0606020202030204" pitchFamily="34" charset="0"/>
                <a:cs typeface="Arial" panose="020B0604020202020204" pitchFamily="34" charset="0"/>
              </a:defRPr>
            </a:lvl5pPr>
            <a:lvl6pPr marL="25146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6pPr>
            <a:lvl7pPr marL="29718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7pPr>
            <a:lvl8pPr marL="34290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8pPr>
            <a:lvl9pPr marL="3886200" indent="-228600" algn="l" rtl="0" eaLnBrk="0" fontAlgn="base" hangingPunct="0">
              <a:spcBef>
                <a:spcPct val="0"/>
              </a:spcBef>
              <a:spcAft>
                <a:spcPct val="0"/>
              </a:spcAft>
              <a:defRPr sz="1700" b="1">
                <a:solidFill>
                  <a:schemeClr val="tx1"/>
                </a:solidFill>
                <a:latin typeface="Arial Narrow" panose="020B0606020202030204" pitchFamily="34" charset="0"/>
                <a:cs typeface="Arial" panose="020B0604020202020204" pitchFamily="34" charset="0"/>
              </a:defRPr>
            </a:lvl9pPr>
          </a:lstStyle>
          <a:p>
            <a:endParaRPr lang="fa-IR" altLang="en-US"/>
          </a:p>
        </p:txBody>
      </p:sp>
      <p:sp>
        <p:nvSpPr>
          <p:cNvPr id="6" name="Rectangle 5"/>
          <p:cNvSpPr/>
          <p:nvPr/>
        </p:nvSpPr>
        <p:spPr>
          <a:xfrm>
            <a:off x="-160338" y="76200"/>
            <a:ext cx="10033001" cy="461963"/>
          </a:xfrm>
          <a:prstGeom prst="rect">
            <a:avLst/>
          </a:prstGeom>
        </p:spPr>
        <p:txBody>
          <a:bodyPr>
            <a:spAutoFit/>
          </a:bodyPr>
          <a:lstStyle/>
          <a:p>
            <a:pPr algn="r" rtl="1">
              <a:defRPr/>
            </a:pPr>
            <a:r>
              <a:rPr lang="fa-IR" altLang="en-US" sz="2400" dirty="0">
                <a:solidFill>
                  <a:srgbClr val="FFFF00"/>
                </a:solidFill>
                <a:effectLst>
                  <a:outerShdw blurRad="38100" dist="38100" dir="2700000" algn="tl">
                    <a:srgbClr val="000000">
                      <a:alpha val="43137"/>
                    </a:srgbClr>
                  </a:outerShdw>
                </a:effectLst>
                <a:cs typeface="B Mitra" panose="00000400000000000000" pitchFamily="2" charset="-78"/>
              </a:rPr>
              <a:t>شاخص اندازه گیری میزان بلوغ تحلیلگری داده در کسب و کارها</a:t>
            </a:r>
            <a:endParaRPr lang="en-US" sz="2000" dirty="0">
              <a:solidFill>
                <a:srgbClr val="FFFF00"/>
              </a:solidFill>
              <a:effectLst>
                <a:outerShdw blurRad="38100" dist="38100" dir="2700000" algn="tl">
                  <a:srgbClr val="000000">
                    <a:alpha val="43137"/>
                  </a:srgbClr>
                </a:outerShdw>
              </a:effectLst>
              <a:cs typeface="B Mitra" panose="00000400000000000000" pitchFamily="2" charset="-78"/>
            </a:endParaRPr>
          </a:p>
        </p:txBody>
      </p:sp>
      <p:pic>
        <p:nvPicPr>
          <p:cNvPr id="2" name="Picture 1"/>
          <p:cNvPicPr>
            <a:picLocks noChangeAspect="1"/>
          </p:cNvPicPr>
          <p:nvPr/>
        </p:nvPicPr>
        <p:blipFill>
          <a:blip r:embed="rId2"/>
          <a:stretch>
            <a:fillRect/>
          </a:stretch>
        </p:blipFill>
        <p:spPr>
          <a:xfrm>
            <a:off x="848544" y="2532567"/>
            <a:ext cx="8208912" cy="3849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750"/>
                                        <p:tgtEl>
                                          <p:spTgt spid="3">
                                            <p:txEl>
                                              <p:pRg st="0" end="0"/>
                                            </p:txEl>
                                          </p:spTgt>
                                        </p:tgtEl>
                                      </p:cBhvr>
                                    </p:animEffect>
                                    <p:anim calcmode="lin" valueType="num">
                                      <p:cBhvr>
                                        <p:cTn id="12"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750"/>
                            </p:stCondLst>
                            <p:childTnLst>
                              <p:par>
                                <p:cTn id="15" presetID="42" presetClass="entr" presetSubtype="0"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136650" y="96838"/>
            <a:ext cx="8535988" cy="466725"/>
          </a:xfrm>
        </p:spPr>
        <p:txBody>
          <a:bodyPr/>
          <a:lstStyle/>
          <a:p>
            <a:pPr algn="r" rtl="1">
              <a:defRPr/>
            </a:pPr>
            <a:r>
              <a:rPr lang="fa-IR" altLang="en-US" sz="3200" dirty="0" smtClean="0">
                <a:solidFill>
                  <a:srgbClr val="FFFF00"/>
                </a:solidFill>
                <a:effectLst>
                  <a:outerShdw blurRad="38100" dist="38100" dir="2700000" algn="tl">
                    <a:srgbClr val="000000">
                      <a:alpha val="43137"/>
                    </a:srgbClr>
                  </a:outerShdw>
                </a:effectLst>
                <a:cs typeface="B Mitra" panose="00000400000000000000" pitchFamily="2" charset="-78"/>
              </a:rPr>
              <a:t>شاخص اندازه گیری میزان بلوغ تحلیلگری داده در کسب و کارها</a:t>
            </a:r>
            <a:endParaRPr lang="en-US" altLang="en-US" dirty="0" smtClean="0">
              <a:solidFill>
                <a:srgbClr val="FFFF00"/>
              </a:solidFill>
            </a:endParaRPr>
          </a:p>
        </p:txBody>
      </p:sp>
      <p:sp>
        <p:nvSpPr>
          <p:cNvPr id="48131" name="Content Placeholder 2"/>
          <p:cNvSpPr>
            <a:spLocks noGrp="1"/>
          </p:cNvSpPr>
          <p:nvPr>
            <p:ph idx="1"/>
          </p:nvPr>
        </p:nvSpPr>
        <p:spPr>
          <a:xfrm>
            <a:off x="206375" y="690563"/>
            <a:ext cx="9466263" cy="955646"/>
          </a:xfrm>
        </p:spPr>
        <p:txBody>
          <a:bodyPr/>
          <a:lstStyle/>
          <a:p>
            <a:pPr algn="just" rtl="1">
              <a:buFont typeface="Wingdings" panose="05000000000000000000" pitchFamily="2" charset="2"/>
              <a:buChar char="v"/>
            </a:pPr>
            <a:r>
              <a:rPr lang="fa-IR" altLang="en-US" dirty="0" smtClean="0">
                <a:effectLst>
                  <a:outerShdw blurRad="38100" dist="38100" dir="2700000" algn="tl">
                    <a:srgbClr val="000000">
                      <a:alpha val="43137"/>
                    </a:srgbClr>
                  </a:outerShdw>
                </a:effectLst>
                <a:cs typeface="B Nazanin" panose="00000400000000000000" pitchFamily="2" charset="-78"/>
              </a:rPr>
              <a:t>کارشناسان عادت کرده اند به سوالاتی فکر کنند که وضعیت کنونی کسب و کاررا رصد کرده و روی گزارش های بازنگرانه که " چه اتفاق افتاده است؟" تمرکز کنند.</a:t>
            </a:r>
          </a:p>
          <a:p>
            <a:pPr algn="just" rtl="1">
              <a:buFont typeface="Wingdings" panose="05000000000000000000" pitchFamily="2" charset="2"/>
              <a:buChar char="v"/>
            </a:pPr>
            <a:r>
              <a:rPr lang="fa-IR" altLang="en-US" dirty="0" smtClean="0">
                <a:effectLst>
                  <a:outerShdw blurRad="38100" dist="38100" dir="2700000" algn="tl">
                    <a:srgbClr val="000000">
                      <a:alpha val="43137"/>
                    </a:srgbClr>
                  </a:outerShdw>
                </a:effectLst>
                <a:cs typeface="B Nazanin" panose="00000400000000000000" pitchFamily="2" charset="-78"/>
              </a:rPr>
              <a:t>این دید به مدیران کمک زیادی در تصمیم گیری آتی نمی کند و باید فکر کردن افراد را تغییر دهیم!</a:t>
            </a:r>
            <a:endParaRPr lang="en-US" altLang="en-US" dirty="0" smtClean="0">
              <a:effectLst>
                <a:outerShdw blurRad="38100" dist="38100" dir="2700000" algn="tl">
                  <a:srgbClr val="000000">
                    <a:alpha val="43137"/>
                  </a:srgbClr>
                </a:outerShdw>
              </a:effectLst>
              <a:cs typeface="B Nazanin" panose="00000400000000000000" pitchFamily="2" charset="-78"/>
            </a:endParaRPr>
          </a:p>
        </p:txBody>
      </p:sp>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773209"/>
            <a:ext cx="8496300" cy="49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circle(in)">
                                      <p:cBhvr>
                                        <p:cTn id="7" dur="2000"/>
                                        <p:tgtEl>
                                          <p:spTgt spid="89090"/>
                                        </p:tgtEl>
                                      </p:cBhvr>
                                    </p:animEffect>
                                  </p:childTnLst>
                                </p:cTn>
                              </p:par>
                            </p:childTnLst>
                          </p:cTn>
                        </p:par>
                        <p:par>
                          <p:cTn id="8" fill="hold">
                            <p:stCondLst>
                              <p:cond delay="2000"/>
                            </p:stCondLst>
                            <p:childTnLst>
                              <p:par>
                                <p:cTn id="9" presetID="14" presetClass="entr" presetSubtype="5" fill="hold" nodeType="afterEffect">
                                  <p:stCondLst>
                                    <p:cond delay="500"/>
                                  </p:stCondLst>
                                  <p:childTnLst>
                                    <p:set>
                                      <p:cBhvr>
                                        <p:cTn id="10" dur="1" fill="hold">
                                          <p:stCondLst>
                                            <p:cond delay="0"/>
                                          </p:stCondLst>
                                        </p:cTn>
                                        <p:tgtEl>
                                          <p:spTgt spid="48132"/>
                                        </p:tgtEl>
                                        <p:attrNameLst>
                                          <p:attrName>style.visibility</p:attrName>
                                        </p:attrNameLst>
                                      </p:cBhvr>
                                      <p:to>
                                        <p:strVal val="visible"/>
                                      </p:to>
                                    </p:set>
                                    <p:animEffect transition="in" filter="randombar(vertical)">
                                      <p:cBhvr>
                                        <p:cTn id="11" dur="1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136650" y="96838"/>
            <a:ext cx="8535988" cy="466725"/>
          </a:xfrm>
        </p:spPr>
        <p:txBody>
          <a:bodyPr/>
          <a:lstStyle/>
          <a:p>
            <a:pPr algn="r" rtl="1">
              <a:defRPr/>
            </a:pPr>
            <a:r>
              <a:rPr lang="fa-IR" altLang="en-US" sz="3200" dirty="0" smtClean="0">
                <a:solidFill>
                  <a:srgbClr val="FFFF00"/>
                </a:solidFill>
                <a:effectLst>
                  <a:outerShdw blurRad="38100" dist="38100" dir="2700000" algn="tl">
                    <a:srgbClr val="000000">
                      <a:alpha val="43137"/>
                    </a:srgbClr>
                  </a:outerShdw>
                </a:effectLst>
                <a:cs typeface="B Mitra" panose="00000400000000000000" pitchFamily="2" charset="-78"/>
              </a:rPr>
              <a:t>شاخص اندازه گیری میزان بلوغ تحلیلگری داده در کسب و کارها</a:t>
            </a:r>
            <a:endParaRPr lang="en-US" altLang="en-US" dirty="0" smtClean="0">
              <a:solidFill>
                <a:srgbClr val="FFFF00"/>
              </a:solidFill>
            </a:endParaRPr>
          </a:p>
        </p:txBody>
      </p:sp>
      <p:sp>
        <p:nvSpPr>
          <p:cNvPr id="47107" name="Content Placeholder 2"/>
          <p:cNvSpPr>
            <a:spLocks noGrp="1"/>
          </p:cNvSpPr>
          <p:nvPr>
            <p:ph idx="1"/>
          </p:nvPr>
        </p:nvSpPr>
        <p:spPr>
          <a:xfrm>
            <a:off x="206375" y="690563"/>
            <a:ext cx="9466263" cy="5937250"/>
          </a:xfrm>
        </p:spPr>
        <p:txBody>
          <a:bodyPr/>
          <a:lstStyle/>
          <a:p>
            <a:endParaRPr lang="en-US" altLang="en-US" smtClean="0"/>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81" y="820738"/>
            <a:ext cx="9072563"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circle(in)">
                                      <p:cBhvr>
                                        <p:cTn id="7" dur="2000"/>
                                        <p:tgtEl>
                                          <p:spTgt spid="88066"/>
                                        </p:tgtEl>
                                      </p:cBhvr>
                                    </p:animEffect>
                                  </p:childTnLst>
                                </p:cTn>
                              </p:par>
                            </p:childTnLst>
                          </p:cTn>
                        </p:par>
                        <p:par>
                          <p:cTn id="8" fill="hold">
                            <p:stCondLst>
                              <p:cond delay="2000"/>
                            </p:stCondLst>
                            <p:childTnLst>
                              <p:par>
                                <p:cTn id="9" presetID="21" presetClass="entr" presetSubtype="8" fill="hold" nodeType="afterEffect">
                                  <p:stCondLst>
                                    <p:cond delay="500"/>
                                  </p:stCondLst>
                                  <p:childTnLst>
                                    <p:set>
                                      <p:cBhvr>
                                        <p:cTn id="10" dur="1" fill="hold">
                                          <p:stCondLst>
                                            <p:cond delay="0"/>
                                          </p:stCondLst>
                                        </p:cTn>
                                        <p:tgtEl>
                                          <p:spTgt spid="47108"/>
                                        </p:tgtEl>
                                        <p:attrNameLst>
                                          <p:attrName>style.visibility</p:attrName>
                                        </p:attrNameLst>
                                      </p:cBhvr>
                                      <p:to>
                                        <p:strVal val="visible"/>
                                      </p:to>
                                    </p:set>
                                    <p:animEffect transition="in" filter="wheel(8)">
                                      <p:cBhvr>
                                        <p:cTn id="11"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575" y="82400"/>
            <a:ext cx="8535988" cy="481157"/>
          </a:xfrm>
        </p:spPr>
        <p:txBody>
          <a:bodyPr/>
          <a:lstStyle/>
          <a:p>
            <a:pPr algn="r"/>
            <a:r>
              <a:rPr lang="fa-IR" b="1" dirty="0" smtClean="0">
                <a:solidFill>
                  <a:srgbClr val="FFFF00"/>
                </a:solidFill>
                <a:effectLst>
                  <a:outerShdw blurRad="38100" dist="38100" dir="2700000" algn="tl">
                    <a:srgbClr val="000000">
                      <a:alpha val="43137"/>
                    </a:srgbClr>
                  </a:outerShdw>
                </a:effectLst>
                <a:cs typeface="B Nazanin" panose="00000400000000000000" pitchFamily="2" charset="-78"/>
              </a:rPr>
              <a:t>یک مثال از کاربرد هوشمندی و بهینه سازی کسب و کار</a:t>
            </a:r>
            <a:endParaRPr lang="en-US" b="1" dirty="0">
              <a:solidFill>
                <a:srgbClr val="FFFF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2720752" y="824976"/>
            <a:ext cx="4386586" cy="327397"/>
          </a:xfrm>
        </p:spPr>
        <p:txBody>
          <a:bodyPr/>
          <a:lstStyle/>
          <a:p>
            <a:r>
              <a:rPr lang="fa-IR" dirty="0" smtClean="0">
                <a:effectLst>
                  <a:outerShdw blurRad="38100" dist="38100" dir="2700000" algn="tl">
                    <a:srgbClr val="000000">
                      <a:alpha val="43137"/>
                    </a:srgbClr>
                  </a:outerShdw>
                </a:effectLst>
                <a:cs typeface="B Nazanin" panose="00000400000000000000" pitchFamily="2" charset="-78"/>
              </a:rPr>
              <a:t>در کار خانه فولاد: استاندارد نبودن فرایند تولید</a:t>
            </a:r>
            <a:endParaRPr lang="en-US" dirty="0">
              <a:effectLst>
                <a:outerShdw blurRad="38100" dist="38100" dir="2700000" algn="tl">
                  <a:srgbClr val="000000">
                    <a:alpha val="43137"/>
                  </a:srgbClr>
                </a:outerShdw>
              </a:effectLst>
              <a:cs typeface="B Nazanin" panose="00000400000000000000" pitchFamily="2" charset="-78"/>
            </a:endParaRPr>
          </a:p>
        </p:txBody>
      </p:sp>
      <p:grpSp>
        <p:nvGrpSpPr>
          <p:cNvPr id="4" name="Canvas 478"/>
          <p:cNvGrpSpPr>
            <a:grpSpLocks/>
          </p:cNvGrpSpPr>
          <p:nvPr/>
        </p:nvGrpSpPr>
        <p:grpSpPr bwMode="auto">
          <a:xfrm>
            <a:off x="-11453" y="1251856"/>
            <a:ext cx="3810000" cy="5286375"/>
            <a:chOff x="0" y="0"/>
            <a:chExt cx="54864" cy="81057"/>
          </a:xfrm>
        </p:grpSpPr>
        <p:sp>
          <p:nvSpPr>
            <p:cNvPr id="5" name="AutoShape 13"/>
            <p:cNvSpPr>
              <a:spLocks noChangeAspect="1" noChangeArrowheads="1"/>
            </p:cNvSpPr>
            <p:nvPr/>
          </p:nvSpPr>
          <p:spPr bwMode="auto">
            <a:xfrm>
              <a:off x="0" y="0"/>
              <a:ext cx="54864" cy="81057"/>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15"/>
            <p:cNvPicPr preferRelativeResize="0">
              <a:picLocks/>
            </p:cNvPicPr>
            <p:nvPr/>
          </p:nvPicPr>
          <p:blipFill>
            <a:blip r:embed="rId2" cstate="print"/>
            <a:srcRect/>
            <a:stretch>
              <a:fillRect/>
            </a:stretch>
          </p:blipFill>
          <p:spPr bwMode="auto">
            <a:xfrm>
              <a:off x="1990" y="0"/>
              <a:ext cx="48189" cy="19568"/>
            </a:xfrm>
            <a:prstGeom prst="rect">
              <a:avLst/>
            </a:prstGeom>
            <a:noFill/>
          </p:spPr>
        </p:pic>
        <p:pic>
          <p:nvPicPr>
            <p:cNvPr id="7" name="Picture 16"/>
            <p:cNvPicPr preferRelativeResize="0">
              <a:picLocks/>
            </p:cNvPicPr>
            <p:nvPr/>
          </p:nvPicPr>
          <p:blipFill>
            <a:blip r:embed="rId3" cstate="print"/>
            <a:srcRect/>
            <a:stretch>
              <a:fillRect/>
            </a:stretch>
          </p:blipFill>
          <p:spPr bwMode="auto">
            <a:xfrm>
              <a:off x="2293" y="19802"/>
              <a:ext cx="48189" cy="19568"/>
            </a:xfrm>
            <a:prstGeom prst="rect">
              <a:avLst/>
            </a:prstGeom>
            <a:noFill/>
          </p:spPr>
        </p:pic>
        <p:pic>
          <p:nvPicPr>
            <p:cNvPr id="8" name="Picture 17"/>
            <p:cNvPicPr preferRelativeResize="0">
              <a:picLocks/>
            </p:cNvPicPr>
            <p:nvPr/>
          </p:nvPicPr>
          <p:blipFill>
            <a:blip r:embed="rId4" cstate="print"/>
            <a:srcRect/>
            <a:stretch>
              <a:fillRect/>
            </a:stretch>
          </p:blipFill>
          <p:spPr bwMode="auto">
            <a:xfrm>
              <a:off x="2095" y="39560"/>
              <a:ext cx="48959" cy="19569"/>
            </a:xfrm>
            <a:prstGeom prst="rect">
              <a:avLst/>
            </a:prstGeom>
            <a:noFill/>
          </p:spPr>
        </p:pic>
        <p:pic>
          <p:nvPicPr>
            <p:cNvPr id="9" name="Picture 18"/>
            <p:cNvPicPr preferRelativeResize="0">
              <a:picLocks/>
            </p:cNvPicPr>
            <p:nvPr/>
          </p:nvPicPr>
          <p:blipFill>
            <a:blip r:embed="rId5" cstate="print"/>
            <a:srcRect/>
            <a:stretch>
              <a:fillRect/>
            </a:stretch>
          </p:blipFill>
          <p:spPr bwMode="auto">
            <a:xfrm>
              <a:off x="1800" y="59006"/>
              <a:ext cx="49444" cy="19568"/>
            </a:xfrm>
            <a:prstGeom prst="rect">
              <a:avLst/>
            </a:prstGeom>
            <a:noFill/>
          </p:spPr>
        </p:pic>
      </p:grpSp>
      <p:pic>
        <p:nvPicPr>
          <p:cNvPr id="10" name="Picture 40"/>
          <p:cNvPicPr>
            <a:picLocks noChangeAspect="1" noChangeArrowheads="1"/>
          </p:cNvPicPr>
          <p:nvPr/>
        </p:nvPicPr>
        <p:blipFill>
          <a:blip r:embed="rId6" cstate="print"/>
          <a:srcRect/>
          <a:stretch>
            <a:fillRect/>
          </a:stretch>
        </p:blipFill>
        <p:spPr bwMode="auto">
          <a:xfrm>
            <a:off x="3698136" y="1251856"/>
            <a:ext cx="5761537" cy="2957110"/>
          </a:xfrm>
          <a:prstGeom prst="rect">
            <a:avLst/>
          </a:prstGeom>
          <a:noFill/>
        </p:spPr>
      </p:pic>
      <p:pic>
        <p:nvPicPr>
          <p:cNvPr id="38" name="Picture 12"/>
          <p:cNvPicPr>
            <a:picLocks noChangeAspect="1" noChangeArrowheads="1"/>
          </p:cNvPicPr>
          <p:nvPr/>
        </p:nvPicPr>
        <p:blipFill>
          <a:blip r:embed="rId7" cstate="print"/>
          <a:srcRect/>
          <a:stretch>
            <a:fillRect/>
          </a:stretch>
        </p:blipFill>
        <p:spPr bwMode="auto">
          <a:xfrm>
            <a:off x="3698137" y="4309301"/>
            <a:ext cx="5761536" cy="2443027"/>
          </a:xfrm>
          <a:prstGeom prst="rect">
            <a:avLst/>
          </a:prstGeom>
          <a:noFill/>
          <a:ln w="9525">
            <a:noFill/>
            <a:miter lim="800000"/>
            <a:headEnd/>
            <a:tailEnd/>
          </a:ln>
        </p:spPr>
      </p:pic>
    </p:spTree>
    <p:extLst>
      <p:ext uri="{BB962C8B-B14F-4D97-AF65-F5344CB8AC3E}">
        <p14:creationId xmlns:p14="http://schemas.microsoft.com/office/powerpoint/2010/main" val="4271425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96838"/>
            <a:ext cx="8535988" cy="466725"/>
          </a:xfrm>
        </p:spPr>
        <p:txBody>
          <a:bodyPr/>
          <a:lstStyle/>
          <a:p>
            <a:pPr algn="r">
              <a:defRPr/>
            </a:pPr>
            <a:r>
              <a:rPr lang="fa-IR" altLang="en-US" sz="3200" dirty="0" smtClean="0">
                <a:solidFill>
                  <a:srgbClr val="FFFF00"/>
                </a:solidFill>
                <a:effectLst>
                  <a:outerShdw blurRad="38100" dist="38100" dir="2700000" algn="tl">
                    <a:srgbClr val="000000">
                      <a:alpha val="43137"/>
                    </a:srgbClr>
                  </a:outerShdw>
                </a:effectLst>
                <a:cs typeface="B Mitra" panose="00000400000000000000" pitchFamily="2" charset="-78"/>
              </a:rPr>
              <a:t>شاخص اندازه گیری میزان بلوغ تحلیلگری داده در کسب و کارها</a:t>
            </a:r>
            <a:endParaRPr lang="en-US" dirty="0">
              <a:solidFill>
                <a:srgbClr val="FFFF00"/>
              </a:solidFill>
            </a:endParaRPr>
          </a:p>
        </p:txBody>
      </p:sp>
      <p:sp>
        <p:nvSpPr>
          <p:cNvPr id="49155" name="Content Placeholder 2"/>
          <p:cNvSpPr>
            <a:spLocks noGrp="1"/>
          </p:cNvSpPr>
          <p:nvPr>
            <p:ph idx="1"/>
          </p:nvPr>
        </p:nvSpPr>
        <p:spPr>
          <a:xfrm>
            <a:off x="206375" y="690563"/>
            <a:ext cx="9466263" cy="5937250"/>
          </a:xfrm>
        </p:spPr>
        <p:txBody>
          <a:bodyPr/>
          <a:lstStyle/>
          <a:p>
            <a:endParaRPr lang="en-US" altLang="en-US" smtClean="0"/>
          </a:p>
        </p:txBody>
      </p:sp>
      <p:pic>
        <p:nvPicPr>
          <p:cNvPr id="491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334" y="763989"/>
            <a:ext cx="8280722" cy="58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500"/>
                                  </p:stCondLst>
                                  <p:childTnLst>
                                    <p:set>
                                      <p:cBhvr>
                                        <p:cTn id="10" dur="1" fill="hold">
                                          <p:stCondLst>
                                            <p:cond delay="0"/>
                                          </p:stCondLst>
                                        </p:cTn>
                                        <p:tgtEl>
                                          <p:spTgt spid="49156"/>
                                        </p:tgtEl>
                                        <p:attrNameLst>
                                          <p:attrName>style.visibility</p:attrName>
                                        </p:attrNameLst>
                                      </p:cBhvr>
                                      <p:to>
                                        <p:strVal val="visible"/>
                                      </p:to>
                                    </p:set>
                                    <p:animEffect transition="in" filter="fade">
                                      <p:cBhvr>
                                        <p:cTn id="11" dur="2000"/>
                                        <p:tgtEl>
                                          <p:spTgt spid="49156"/>
                                        </p:tgtEl>
                                      </p:cBhvr>
                                    </p:animEffect>
                                    <p:anim calcmode="lin" valueType="num">
                                      <p:cBhvr>
                                        <p:cTn id="12" dur="2000" fill="hold"/>
                                        <p:tgtEl>
                                          <p:spTgt spid="49156"/>
                                        </p:tgtEl>
                                        <p:attrNameLst>
                                          <p:attrName>ppt_x</p:attrName>
                                        </p:attrNameLst>
                                      </p:cBhvr>
                                      <p:tavLst>
                                        <p:tav tm="0">
                                          <p:val>
                                            <p:strVal val="#ppt_x"/>
                                          </p:val>
                                        </p:tav>
                                        <p:tav tm="100000">
                                          <p:val>
                                            <p:strVal val="#ppt_x"/>
                                          </p:val>
                                        </p:tav>
                                      </p:tavLst>
                                    </p:anim>
                                    <p:anim calcmode="lin" valueType="num">
                                      <p:cBhvr>
                                        <p:cTn id="13" dur="2000" fill="hold"/>
                                        <p:tgtEl>
                                          <p:spTgt spid="49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مثال هایی از تحلیل داده</a:t>
            </a:r>
            <a:endPar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50179" name="Content Placeholder 2"/>
          <p:cNvSpPr>
            <a:spLocks noGrp="1"/>
          </p:cNvSpPr>
          <p:nvPr>
            <p:ph idx="1"/>
          </p:nvPr>
        </p:nvSpPr>
        <p:spPr>
          <a:xfrm>
            <a:off x="206375" y="690563"/>
            <a:ext cx="9466263" cy="5937250"/>
          </a:xfrm>
        </p:spPr>
        <p:txBody>
          <a:bodyPr/>
          <a:lstStyle/>
          <a:p>
            <a:endParaRPr lang="en-US" altLang="en-US" smtClean="0"/>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613" y="996950"/>
            <a:ext cx="87137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circle(in)">
                                      <p:cBhvr>
                                        <p:cTn id="7" dur="2000"/>
                                        <p:tgtEl>
                                          <p:spTgt spid="98306"/>
                                        </p:tgtEl>
                                      </p:cBhvr>
                                    </p:animEffect>
                                  </p:childTnLst>
                                </p:cTn>
                              </p:par>
                            </p:childTnLst>
                          </p:cTn>
                        </p:par>
                        <p:par>
                          <p:cTn id="8" fill="hold">
                            <p:stCondLst>
                              <p:cond delay="2000"/>
                            </p:stCondLst>
                            <p:childTnLst>
                              <p:par>
                                <p:cTn id="9" presetID="53" presetClass="entr" presetSubtype="16" fill="hold" nodeType="afterEffect">
                                  <p:stCondLst>
                                    <p:cond delay="500"/>
                                  </p:stCondLst>
                                  <p:childTnLst>
                                    <p:set>
                                      <p:cBhvr>
                                        <p:cTn id="10" dur="1" fill="hold">
                                          <p:stCondLst>
                                            <p:cond delay="0"/>
                                          </p:stCondLst>
                                        </p:cTn>
                                        <p:tgtEl>
                                          <p:spTgt spid="50180"/>
                                        </p:tgtEl>
                                        <p:attrNameLst>
                                          <p:attrName>style.visibility</p:attrName>
                                        </p:attrNameLst>
                                      </p:cBhvr>
                                      <p:to>
                                        <p:strVal val="visible"/>
                                      </p:to>
                                    </p:set>
                                    <p:anim calcmode="lin" valueType="num">
                                      <p:cBhvr>
                                        <p:cTn id="11" dur="2000" fill="hold"/>
                                        <p:tgtEl>
                                          <p:spTgt spid="50180"/>
                                        </p:tgtEl>
                                        <p:attrNameLst>
                                          <p:attrName>ppt_w</p:attrName>
                                        </p:attrNameLst>
                                      </p:cBhvr>
                                      <p:tavLst>
                                        <p:tav tm="0">
                                          <p:val>
                                            <p:fltVal val="0"/>
                                          </p:val>
                                        </p:tav>
                                        <p:tav tm="100000">
                                          <p:val>
                                            <p:strVal val="#ppt_w"/>
                                          </p:val>
                                        </p:tav>
                                      </p:tavLst>
                                    </p:anim>
                                    <p:anim calcmode="lin" valueType="num">
                                      <p:cBhvr>
                                        <p:cTn id="12" dur="2000" fill="hold"/>
                                        <p:tgtEl>
                                          <p:spTgt spid="50180"/>
                                        </p:tgtEl>
                                        <p:attrNameLst>
                                          <p:attrName>ppt_h</p:attrName>
                                        </p:attrNameLst>
                                      </p:cBhvr>
                                      <p:tavLst>
                                        <p:tav tm="0">
                                          <p:val>
                                            <p:fltVal val="0"/>
                                          </p:val>
                                        </p:tav>
                                        <p:tav tm="100000">
                                          <p:val>
                                            <p:strVal val="#ppt_h"/>
                                          </p:val>
                                        </p:tav>
                                      </p:tavLst>
                                    </p:anim>
                                    <p:animEffect transition="in" filter="fade">
                                      <p:cBhvr>
                                        <p:cTn id="13"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مثال هایی از تحلیل داده</a:t>
            </a:r>
            <a:endParaRPr lang="en-US" altLang="en-US" dirty="0" smtClean="0">
              <a:solidFill>
                <a:srgbClr val="FFFF00"/>
              </a:solidFill>
            </a:endParaRPr>
          </a:p>
        </p:txBody>
      </p:sp>
      <p:sp>
        <p:nvSpPr>
          <p:cNvPr id="51203" name="Content Placeholder 2"/>
          <p:cNvSpPr>
            <a:spLocks noGrp="1"/>
          </p:cNvSpPr>
          <p:nvPr>
            <p:ph idx="1"/>
          </p:nvPr>
        </p:nvSpPr>
        <p:spPr>
          <a:xfrm>
            <a:off x="206375" y="690563"/>
            <a:ext cx="9466263" cy="5937250"/>
          </a:xfrm>
        </p:spPr>
        <p:txBody>
          <a:bodyPr/>
          <a:lstStyle/>
          <a:p>
            <a:endParaRPr lang="en-US" altLang="en-US" smtClean="0"/>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042988"/>
            <a:ext cx="856932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circle(in)">
                                      <p:cBhvr>
                                        <p:cTn id="7" dur="2000"/>
                                        <p:tgtEl>
                                          <p:spTgt spid="100354"/>
                                        </p:tgtEl>
                                      </p:cBhvr>
                                    </p:animEffect>
                                  </p:childTnLst>
                                </p:cTn>
                              </p:par>
                            </p:childTnLst>
                          </p:cTn>
                        </p:par>
                        <p:par>
                          <p:cTn id="8" fill="hold">
                            <p:stCondLst>
                              <p:cond delay="2000"/>
                            </p:stCondLst>
                            <p:childTnLst>
                              <p:par>
                                <p:cTn id="9" presetID="16" presetClass="entr" presetSubtype="21" fill="hold" nodeType="afterEffect">
                                  <p:stCondLst>
                                    <p:cond delay="500"/>
                                  </p:stCondLst>
                                  <p:childTnLst>
                                    <p:set>
                                      <p:cBhvr>
                                        <p:cTn id="10" dur="1" fill="hold">
                                          <p:stCondLst>
                                            <p:cond delay="0"/>
                                          </p:stCondLst>
                                        </p:cTn>
                                        <p:tgtEl>
                                          <p:spTgt spid="51204"/>
                                        </p:tgtEl>
                                        <p:attrNameLst>
                                          <p:attrName>style.visibility</p:attrName>
                                        </p:attrNameLst>
                                      </p:cBhvr>
                                      <p:to>
                                        <p:strVal val="visible"/>
                                      </p:to>
                                    </p:set>
                                    <p:animEffect transition="in" filter="barn(inVertical)">
                                      <p:cBhvr>
                                        <p:cTn id="11"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مثال هایی از تحلیل داده</a:t>
            </a:r>
            <a:endParaRPr lang="en-US" altLang="en-US" dirty="0" smtClean="0">
              <a:solidFill>
                <a:srgbClr val="FFFF00"/>
              </a:solidFill>
            </a:endParaRPr>
          </a:p>
        </p:txBody>
      </p:sp>
      <p:sp>
        <p:nvSpPr>
          <p:cNvPr id="52227" name="Content Placeholder 2"/>
          <p:cNvSpPr>
            <a:spLocks noGrp="1"/>
          </p:cNvSpPr>
          <p:nvPr>
            <p:ph idx="1"/>
          </p:nvPr>
        </p:nvSpPr>
        <p:spPr>
          <a:xfrm>
            <a:off x="206375" y="690563"/>
            <a:ext cx="9466263" cy="5937250"/>
          </a:xfrm>
        </p:spPr>
        <p:txBody>
          <a:bodyPr/>
          <a:lstStyle/>
          <a:p>
            <a:endParaRPr lang="en-US" altLang="en-US" smtClean="0"/>
          </a:p>
        </p:txBody>
      </p:sp>
      <p:pic>
        <p:nvPicPr>
          <p:cNvPr id="522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196975"/>
            <a:ext cx="90201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circle(in)">
                                      <p:cBhvr>
                                        <p:cTn id="7" dur="2000"/>
                                        <p:tgtEl>
                                          <p:spTgt spid="101378"/>
                                        </p:tgtEl>
                                      </p:cBhvr>
                                    </p:animEffect>
                                  </p:childTnLst>
                                </p:cTn>
                              </p:par>
                            </p:childTnLst>
                          </p:cTn>
                        </p:par>
                        <p:par>
                          <p:cTn id="8" fill="hold">
                            <p:stCondLst>
                              <p:cond delay="2000"/>
                            </p:stCondLst>
                            <p:childTnLst>
                              <p:par>
                                <p:cTn id="9" presetID="31" presetClass="entr" presetSubtype="0" fill="hold" nodeType="afterEffect">
                                  <p:stCondLst>
                                    <p:cond delay="500"/>
                                  </p:stCondLst>
                                  <p:childTnLst>
                                    <p:set>
                                      <p:cBhvr>
                                        <p:cTn id="10" dur="1" fill="hold">
                                          <p:stCondLst>
                                            <p:cond delay="0"/>
                                          </p:stCondLst>
                                        </p:cTn>
                                        <p:tgtEl>
                                          <p:spTgt spid="52228"/>
                                        </p:tgtEl>
                                        <p:attrNameLst>
                                          <p:attrName>style.visibility</p:attrName>
                                        </p:attrNameLst>
                                      </p:cBhvr>
                                      <p:to>
                                        <p:strVal val="visible"/>
                                      </p:to>
                                    </p:set>
                                    <p:anim calcmode="lin" valueType="num">
                                      <p:cBhvr>
                                        <p:cTn id="11" dur="1000" fill="hold"/>
                                        <p:tgtEl>
                                          <p:spTgt spid="52228"/>
                                        </p:tgtEl>
                                        <p:attrNameLst>
                                          <p:attrName>ppt_w</p:attrName>
                                        </p:attrNameLst>
                                      </p:cBhvr>
                                      <p:tavLst>
                                        <p:tav tm="0">
                                          <p:val>
                                            <p:fltVal val="0"/>
                                          </p:val>
                                        </p:tav>
                                        <p:tav tm="100000">
                                          <p:val>
                                            <p:strVal val="#ppt_w"/>
                                          </p:val>
                                        </p:tav>
                                      </p:tavLst>
                                    </p:anim>
                                    <p:anim calcmode="lin" valueType="num">
                                      <p:cBhvr>
                                        <p:cTn id="12" dur="1000" fill="hold"/>
                                        <p:tgtEl>
                                          <p:spTgt spid="52228"/>
                                        </p:tgtEl>
                                        <p:attrNameLst>
                                          <p:attrName>ppt_h</p:attrName>
                                        </p:attrNameLst>
                                      </p:cBhvr>
                                      <p:tavLst>
                                        <p:tav tm="0">
                                          <p:val>
                                            <p:fltVal val="0"/>
                                          </p:val>
                                        </p:tav>
                                        <p:tav tm="100000">
                                          <p:val>
                                            <p:strVal val="#ppt_h"/>
                                          </p:val>
                                        </p:tav>
                                      </p:tavLst>
                                    </p:anim>
                                    <p:anim calcmode="lin" valueType="num">
                                      <p:cBhvr>
                                        <p:cTn id="13" dur="1000" fill="hold"/>
                                        <p:tgtEl>
                                          <p:spTgt spid="52228"/>
                                        </p:tgtEl>
                                        <p:attrNameLst>
                                          <p:attrName>style.rotation</p:attrName>
                                        </p:attrNameLst>
                                      </p:cBhvr>
                                      <p:tavLst>
                                        <p:tav tm="0">
                                          <p:val>
                                            <p:fltVal val="90"/>
                                          </p:val>
                                        </p:tav>
                                        <p:tav tm="100000">
                                          <p:val>
                                            <p:fltVal val="0"/>
                                          </p:val>
                                        </p:tav>
                                      </p:tavLst>
                                    </p:anim>
                                    <p:animEffect transition="in" filter="fade">
                                      <p:cBhvr>
                                        <p:cTn id="14" dur="1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ویژگی های شغلی </a:t>
            </a:r>
            <a:r>
              <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Data Scientist</a:t>
            </a:r>
            <a:endParaRPr lang="en-US" altLang="en-US" dirty="0" smtClean="0">
              <a:solidFill>
                <a:srgbClr val="FFFF00"/>
              </a:solidFill>
            </a:endParaRPr>
          </a:p>
        </p:txBody>
      </p:sp>
      <p:sp>
        <p:nvSpPr>
          <p:cNvPr id="53251" name="Content Placeholder 2"/>
          <p:cNvSpPr>
            <a:spLocks noGrp="1"/>
          </p:cNvSpPr>
          <p:nvPr>
            <p:ph idx="1"/>
          </p:nvPr>
        </p:nvSpPr>
        <p:spPr>
          <a:xfrm>
            <a:off x="206375" y="742950"/>
            <a:ext cx="9466263" cy="5937250"/>
          </a:xfrm>
        </p:spPr>
        <p:txBody>
          <a:bodyPr/>
          <a:lstStyle/>
          <a:p>
            <a:endParaRPr lang="en-US" altLang="en-US" smtClean="0"/>
          </a:p>
        </p:txBody>
      </p:sp>
      <p:pic>
        <p:nvPicPr>
          <p:cNvPr id="532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981075"/>
            <a:ext cx="87137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par>
                          <p:cTn id="8" fill="hold">
                            <p:stCondLst>
                              <p:cond delay="2000"/>
                            </p:stCondLst>
                            <p:childTnLst>
                              <p:par>
                                <p:cTn id="9" presetID="42" presetClass="entr" presetSubtype="0" fill="hold" nodeType="afterEffect">
                                  <p:stCondLst>
                                    <p:cond delay="1500"/>
                                  </p:stCondLst>
                                  <p:childTnLst>
                                    <p:set>
                                      <p:cBhvr>
                                        <p:cTn id="10" dur="1" fill="hold">
                                          <p:stCondLst>
                                            <p:cond delay="0"/>
                                          </p:stCondLst>
                                        </p:cTn>
                                        <p:tgtEl>
                                          <p:spTgt spid="53252"/>
                                        </p:tgtEl>
                                        <p:attrNameLst>
                                          <p:attrName>style.visibility</p:attrName>
                                        </p:attrNameLst>
                                      </p:cBhvr>
                                      <p:to>
                                        <p:strVal val="visible"/>
                                      </p:to>
                                    </p:set>
                                    <p:animEffect transition="in" filter="fade">
                                      <p:cBhvr>
                                        <p:cTn id="11" dur="1000"/>
                                        <p:tgtEl>
                                          <p:spTgt spid="53252"/>
                                        </p:tgtEl>
                                      </p:cBhvr>
                                    </p:animEffect>
                                    <p:anim calcmode="lin" valueType="num">
                                      <p:cBhvr>
                                        <p:cTn id="12" dur="1000" fill="hold"/>
                                        <p:tgtEl>
                                          <p:spTgt spid="53252"/>
                                        </p:tgtEl>
                                        <p:attrNameLst>
                                          <p:attrName>ppt_x</p:attrName>
                                        </p:attrNameLst>
                                      </p:cBhvr>
                                      <p:tavLst>
                                        <p:tav tm="0">
                                          <p:val>
                                            <p:strVal val="#ppt_x"/>
                                          </p:val>
                                        </p:tav>
                                        <p:tav tm="100000">
                                          <p:val>
                                            <p:strVal val="#ppt_x"/>
                                          </p:val>
                                        </p:tav>
                                      </p:tavLst>
                                    </p:anim>
                                    <p:anim calcmode="lin" valueType="num">
                                      <p:cBhvr>
                                        <p:cTn id="13"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تخصص های مورد نیاز </a:t>
            </a:r>
            <a:r>
              <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Data Scientist</a:t>
            </a:r>
            <a:endParaRPr lang="en-US" altLang="en-US" dirty="0" smtClean="0">
              <a:solidFill>
                <a:srgbClr val="FFFF00"/>
              </a:solidFill>
            </a:endParaRPr>
          </a:p>
        </p:txBody>
      </p:sp>
      <p:sp>
        <p:nvSpPr>
          <p:cNvPr id="54275" name="Content Placeholder 2"/>
          <p:cNvSpPr>
            <a:spLocks noGrp="1"/>
          </p:cNvSpPr>
          <p:nvPr>
            <p:ph idx="1"/>
          </p:nvPr>
        </p:nvSpPr>
        <p:spPr>
          <a:xfrm>
            <a:off x="206375" y="742950"/>
            <a:ext cx="9466263" cy="5937250"/>
          </a:xfrm>
        </p:spPr>
        <p:txBody>
          <a:bodyPr/>
          <a:lstStyle/>
          <a:p>
            <a:endParaRPr lang="en-US" altLang="en-US" smtClean="0"/>
          </a:p>
        </p:txBody>
      </p:sp>
      <p:pic>
        <p:nvPicPr>
          <p:cNvPr id="542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8" y="760413"/>
            <a:ext cx="78708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ircle(in)">
                                      <p:cBhvr>
                                        <p:cTn id="7" dur="2000"/>
                                        <p:tgtEl>
                                          <p:spTgt spid="36866"/>
                                        </p:tgtEl>
                                      </p:cBhvr>
                                    </p:animEffect>
                                  </p:childTnLst>
                                </p:cTn>
                              </p:par>
                            </p:childTnLst>
                          </p:cTn>
                        </p:par>
                        <p:par>
                          <p:cTn id="8" fill="hold">
                            <p:stCondLst>
                              <p:cond delay="2000"/>
                            </p:stCondLst>
                            <p:childTnLst>
                              <p:par>
                                <p:cTn id="9" presetID="21" presetClass="entr" presetSubtype="1" fill="hold" nodeType="afterEffect">
                                  <p:stCondLst>
                                    <p:cond delay="1500"/>
                                  </p:stCondLst>
                                  <p:childTnLst>
                                    <p:set>
                                      <p:cBhvr>
                                        <p:cTn id="10" dur="1" fill="hold">
                                          <p:stCondLst>
                                            <p:cond delay="0"/>
                                          </p:stCondLst>
                                        </p:cTn>
                                        <p:tgtEl>
                                          <p:spTgt spid="54276"/>
                                        </p:tgtEl>
                                        <p:attrNameLst>
                                          <p:attrName>style.visibility</p:attrName>
                                        </p:attrNameLst>
                                      </p:cBhvr>
                                      <p:to>
                                        <p:strVal val="visible"/>
                                      </p:to>
                                    </p:set>
                                    <p:animEffect transition="in" filter="wheel(1)">
                                      <p:cBhvr>
                                        <p:cTn id="11" dur="2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82550"/>
            <a:ext cx="8535988" cy="481013"/>
          </a:xfrm>
        </p:spPr>
        <p:txBody>
          <a:bodyPr/>
          <a:lstStyle/>
          <a:p>
            <a:pPr algn="r" rtl="1">
              <a:defRPr/>
            </a:pP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امواج مدیریت در طول تاریخ</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4689985" y="1052736"/>
            <a:ext cx="5007670" cy="1174168"/>
          </a:xfrm>
        </p:spPr>
        <p:txBody>
          <a:bodyPr/>
          <a:lstStyle/>
          <a:p>
            <a:pPr marL="93663" indent="0" algn="justLow" rtl="1">
              <a:defRPr/>
            </a:pPr>
            <a:r>
              <a:rPr lang="fa-IR" sz="2800" b="1" dirty="0" smtClean="0">
                <a:solidFill>
                  <a:srgbClr val="0070C0"/>
                </a:solidFill>
                <a:effectLst>
                  <a:outerShdw blurRad="38100" dist="38100" dir="2700000" algn="tl">
                    <a:srgbClr val="000000">
                      <a:alpha val="43137"/>
                    </a:srgbClr>
                  </a:outerShdw>
                </a:effectLst>
                <a:cs typeface="B Mitra" panose="00000400000000000000" pitchFamily="2" charset="-78"/>
              </a:rPr>
              <a:t>موج اول مدیریت : </a:t>
            </a:r>
            <a:r>
              <a:rPr lang="fa-IR" sz="2800" b="1" dirty="0" smtClean="0">
                <a:effectLst>
                  <a:outerShdw blurRad="38100" dist="38100" dir="2700000" algn="tl">
                    <a:srgbClr val="000000">
                      <a:alpha val="43137"/>
                    </a:srgbClr>
                  </a:outerShdw>
                </a:effectLst>
                <a:cs typeface="B Mitra" panose="00000400000000000000" pitchFamily="2" charset="-78"/>
              </a:rPr>
              <a:t>مدیریت پیش مدرن که ظرفیت هیچ گونه پیشرفتی نداشت.      ( انتقال سنت ها از استاد به شاگرد)</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37" y="739115"/>
            <a:ext cx="371633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4" y="4038600"/>
            <a:ext cx="3741738"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689984" y="4221088"/>
            <a:ext cx="5216015"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261938" indent="0" algn="justLow" rtl="1">
              <a:defRPr/>
            </a:pPr>
            <a:r>
              <a:rPr lang="fa-IR" sz="2800" b="1" kern="0" dirty="0" smtClean="0">
                <a:solidFill>
                  <a:srgbClr val="0070C0"/>
                </a:solidFill>
                <a:effectLst>
                  <a:outerShdw blurRad="38100" dist="38100" dir="2700000" algn="tl">
                    <a:srgbClr val="000000">
                      <a:alpha val="43137"/>
                    </a:srgbClr>
                  </a:outerShdw>
                </a:effectLst>
                <a:cs typeface="B Mitra" panose="00000400000000000000" pitchFamily="2" charset="-78"/>
              </a:rPr>
              <a:t>موج دوم مدیریت : </a:t>
            </a:r>
            <a:r>
              <a:rPr lang="fa-IR" sz="2800" b="1" kern="0" dirty="0" smtClean="0">
                <a:effectLst>
                  <a:outerShdw blurRad="38100" dist="38100" dir="2700000" algn="tl">
                    <a:srgbClr val="000000">
                      <a:alpha val="43137"/>
                    </a:srgbClr>
                  </a:outerShdw>
                </a:effectLst>
                <a:cs typeface="B Mitra" panose="00000400000000000000" pitchFamily="2" charset="-78"/>
              </a:rPr>
              <a:t>رنسانس و سپس انقلاب صنعتی که مدیریت مدرن را به وجود آورد. ( رشد از طریق علم، کارایی و شناخت و ...)</a:t>
            </a:r>
            <a:endParaRPr lang="fa-IR" sz="2800" b="1" kern="0" dirty="0">
              <a:effectLst>
                <a:outerShdw blurRad="38100" dist="38100" dir="2700000" algn="tl">
                  <a:srgbClr val="000000">
                    <a:alpha val="43137"/>
                  </a:srgbClr>
                </a:outerShdw>
              </a:effectLst>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par>
                          <p:cTn id="25" fill="hold">
                            <p:stCondLst>
                              <p:cond delay="4000"/>
                            </p:stCondLst>
                            <p:childTnLst>
                              <p:par>
                                <p:cTn id="26" presetID="53" presetClass="entr" presetSubtype="16" fill="hold" nodeType="afterEffect">
                                  <p:stCondLst>
                                    <p:cond delay="2250"/>
                                  </p:stCondLst>
                                  <p:childTnLst>
                                    <p:set>
                                      <p:cBhvr>
                                        <p:cTn id="27" dur="1" fill="hold">
                                          <p:stCondLst>
                                            <p:cond delay="0"/>
                                          </p:stCondLst>
                                        </p:cTn>
                                        <p:tgtEl>
                                          <p:spTgt spid="17412"/>
                                        </p:tgtEl>
                                        <p:attrNameLst>
                                          <p:attrName>style.visibility</p:attrName>
                                        </p:attrNameLst>
                                      </p:cBhvr>
                                      <p:to>
                                        <p:strVal val="visible"/>
                                      </p:to>
                                    </p:set>
                                    <p:anim calcmode="lin" valueType="num">
                                      <p:cBhvr>
                                        <p:cTn id="28" dur="1750" fill="hold"/>
                                        <p:tgtEl>
                                          <p:spTgt spid="17412"/>
                                        </p:tgtEl>
                                        <p:attrNameLst>
                                          <p:attrName>ppt_w</p:attrName>
                                        </p:attrNameLst>
                                      </p:cBhvr>
                                      <p:tavLst>
                                        <p:tav tm="0">
                                          <p:val>
                                            <p:fltVal val="0"/>
                                          </p:val>
                                        </p:tav>
                                        <p:tav tm="100000">
                                          <p:val>
                                            <p:strVal val="#ppt_w"/>
                                          </p:val>
                                        </p:tav>
                                      </p:tavLst>
                                    </p:anim>
                                    <p:anim calcmode="lin" valueType="num">
                                      <p:cBhvr>
                                        <p:cTn id="29" dur="1750" fill="hold"/>
                                        <p:tgtEl>
                                          <p:spTgt spid="17412"/>
                                        </p:tgtEl>
                                        <p:attrNameLst>
                                          <p:attrName>ppt_h</p:attrName>
                                        </p:attrNameLst>
                                      </p:cBhvr>
                                      <p:tavLst>
                                        <p:tav tm="0">
                                          <p:val>
                                            <p:fltVal val="0"/>
                                          </p:val>
                                        </p:tav>
                                        <p:tav tm="100000">
                                          <p:val>
                                            <p:strVal val="#ppt_h"/>
                                          </p:val>
                                        </p:tav>
                                      </p:tavLst>
                                    </p:anim>
                                    <p:animEffect transition="in" filter="fade">
                                      <p:cBhvr>
                                        <p:cTn id="30" dur="1750"/>
                                        <p:tgtEl>
                                          <p:spTgt spid="174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par>
                          <p:cTn id="49" fill="hold">
                            <p:stCondLst>
                              <p:cond delay="2000"/>
                            </p:stCondLst>
                            <p:childTnLst>
                              <p:par>
                                <p:cTn id="50" presetID="53" presetClass="entr" presetSubtype="16" fill="hold" nodeType="afterEffect">
                                  <p:stCondLst>
                                    <p:cond delay="2250"/>
                                  </p:stCondLst>
                                  <p:childTnLst>
                                    <p:set>
                                      <p:cBhvr>
                                        <p:cTn id="51" dur="1" fill="hold">
                                          <p:stCondLst>
                                            <p:cond delay="0"/>
                                          </p:stCondLst>
                                        </p:cTn>
                                        <p:tgtEl>
                                          <p:spTgt spid="17413"/>
                                        </p:tgtEl>
                                        <p:attrNameLst>
                                          <p:attrName>style.visibility</p:attrName>
                                        </p:attrNameLst>
                                      </p:cBhvr>
                                      <p:to>
                                        <p:strVal val="visible"/>
                                      </p:to>
                                    </p:set>
                                    <p:anim calcmode="lin" valueType="num">
                                      <p:cBhvr>
                                        <p:cTn id="52" dur="1750" fill="hold"/>
                                        <p:tgtEl>
                                          <p:spTgt spid="17413"/>
                                        </p:tgtEl>
                                        <p:attrNameLst>
                                          <p:attrName>ppt_w</p:attrName>
                                        </p:attrNameLst>
                                      </p:cBhvr>
                                      <p:tavLst>
                                        <p:tav tm="0">
                                          <p:val>
                                            <p:fltVal val="0"/>
                                          </p:val>
                                        </p:tav>
                                        <p:tav tm="100000">
                                          <p:val>
                                            <p:strVal val="#ppt_w"/>
                                          </p:val>
                                        </p:tav>
                                      </p:tavLst>
                                    </p:anim>
                                    <p:anim calcmode="lin" valueType="num">
                                      <p:cBhvr>
                                        <p:cTn id="53" dur="1750" fill="hold"/>
                                        <p:tgtEl>
                                          <p:spTgt spid="17413"/>
                                        </p:tgtEl>
                                        <p:attrNameLst>
                                          <p:attrName>ppt_h</p:attrName>
                                        </p:attrNameLst>
                                      </p:cBhvr>
                                      <p:tavLst>
                                        <p:tav tm="0">
                                          <p:val>
                                            <p:fltVal val="0"/>
                                          </p:val>
                                        </p:tav>
                                        <p:tav tm="100000">
                                          <p:val>
                                            <p:strVal val="#ppt_h"/>
                                          </p:val>
                                        </p:tav>
                                      </p:tavLst>
                                    </p:anim>
                                    <p:animEffect transition="in" filter="fade">
                                      <p:cBhvr>
                                        <p:cTn id="54" dur="175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تخصص های مورد نیاز </a:t>
            </a:r>
            <a:r>
              <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Data Scientist</a:t>
            </a:r>
          </a:p>
        </p:txBody>
      </p:sp>
      <p:sp>
        <p:nvSpPr>
          <p:cNvPr id="55299" name="Content Placeholder 2"/>
          <p:cNvSpPr>
            <a:spLocks noGrp="1"/>
          </p:cNvSpPr>
          <p:nvPr>
            <p:ph idx="1"/>
          </p:nvPr>
        </p:nvSpPr>
        <p:spPr>
          <a:xfrm>
            <a:off x="206375" y="742950"/>
            <a:ext cx="9466263" cy="5937250"/>
          </a:xfrm>
        </p:spPr>
        <p:txBody>
          <a:bodyPr/>
          <a:lstStyle/>
          <a:p>
            <a:endParaRPr lang="en-US" altLang="en-US" smtClean="0"/>
          </a:p>
        </p:txBody>
      </p:sp>
      <p:pic>
        <p:nvPicPr>
          <p:cNvPr id="553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598488"/>
            <a:ext cx="4710112"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2982393"/>
            <a:ext cx="486251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55300"/>
                                        </p:tgtEl>
                                        <p:attrNameLst>
                                          <p:attrName>style.visibility</p:attrName>
                                        </p:attrNameLst>
                                      </p:cBhvr>
                                      <p:to>
                                        <p:strVal val="visible"/>
                                      </p:to>
                                    </p:set>
                                    <p:animEffect transition="in" filter="wipe(down)">
                                      <p:cBhvr>
                                        <p:cTn id="11" dur="1750"/>
                                        <p:tgtEl>
                                          <p:spTgt spid="55300"/>
                                        </p:tgtEl>
                                      </p:cBhvr>
                                    </p:animEffect>
                                  </p:childTnLst>
                                </p:cTn>
                              </p:par>
                            </p:childTnLst>
                          </p:cTn>
                        </p:par>
                        <p:par>
                          <p:cTn id="12" fill="hold">
                            <p:stCondLst>
                              <p:cond delay="5250"/>
                            </p:stCondLst>
                            <p:childTnLst>
                              <p:par>
                                <p:cTn id="13" presetID="22" presetClass="entr" presetSubtype="4" fill="hold" nodeType="afterEffect">
                                  <p:stCondLst>
                                    <p:cond delay="1500"/>
                                  </p:stCondLst>
                                  <p:childTnLst>
                                    <p:set>
                                      <p:cBhvr>
                                        <p:cTn id="14" dur="1" fill="hold">
                                          <p:stCondLst>
                                            <p:cond delay="0"/>
                                          </p:stCondLst>
                                        </p:cTn>
                                        <p:tgtEl>
                                          <p:spTgt spid="55301"/>
                                        </p:tgtEl>
                                        <p:attrNameLst>
                                          <p:attrName>style.visibility</p:attrName>
                                        </p:attrNameLst>
                                      </p:cBhvr>
                                      <p:to>
                                        <p:strVal val="visible"/>
                                      </p:to>
                                    </p:set>
                                    <p:animEffect transition="in" filter="wipe(down)">
                                      <p:cBhvr>
                                        <p:cTn id="15" dur="175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تخصص های مورد نیاز </a:t>
            </a:r>
            <a:r>
              <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Data Scientist</a:t>
            </a:r>
            <a:endParaRPr lang="en-US" altLang="en-US" dirty="0" smtClean="0">
              <a:solidFill>
                <a:srgbClr val="FFFF00"/>
              </a:solidFill>
            </a:endParaRPr>
          </a:p>
        </p:txBody>
      </p:sp>
      <p:sp>
        <p:nvSpPr>
          <p:cNvPr id="56323" name="Content Placeholder 2"/>
          <p:cNvSpPr>
            <a:spLocks noGrp="1"/>
          </p:cNvSpPr>
          <p:nvPr>
            <p:ph idx="1"/>
          </p:nvPr>
        </p:nvSpPr>
        <p:spPr>
          <a:xfrm>
            <a:off x="206375" y="742950"/>
            <a:ext cx="9466263" cy="319088"/>
          </a:xfrm>
        </p:spPr>
        <p:txBody>
          <a:bodyPr/>
          <a:lstStyle/>
          <a:p>
            <a:pPr algn="r" rtl="1"/>
            <a:endParaRPr lang="en-US" altLang="en-US" smtClean="0"/>
          </a:p>
        </p:txBody>
      </p:sp>
      <p:pic>
        <p:nvPicPr>
          <p:cNvPr id="563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805" y="1241425"/>
            <a:ext cx="4594225"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1228725"/>
            <a:ext cx="445135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circle(in)">
                                      <p:cBhvr>
                                        <p:cTn id="7" dur="2000"/>
                                        <p:tgtEl>
                                          <p:spTgt spid="48130"/>
                                        </p:tgtEl>
                                      </p:cBhvr>
                                    </p:animEffect>
                                  </p:childTnLst>
                                </p:cTn>
                              </p:par>
                            </p:childTnLst>
                          </p:cTn>
                        </p:par>
                        <p:par>
                          <p:cTn id="8" fill="hold">
                            <p:stCondLst>
                              <p:cond delay="2000"/>
                            </p:stCondLst>
                            <p:childTnLst>
                              <p:par>
                                <p:cTn id="9" presetID="53" presetClass="entr" presetSubtype="16" fill="hold" nodeType="afterEffect">
                                  <p:stCondLst>
                                    <p:cond delay="1500"/>
                                  </p:stCondLst>
                                  <p:childTnLst>
                                    <p:set>
                                      <p:cBhvr>
                                        <p:cTn id="10" dur="1" fill="hold">
                                          <p:stCondLst>
                                            <p:cond delay="0"/>
                                          </p:stCondLst>
                                        </p:cTn>
                                        <p:tgtEl>
                                          <p:spTgt spid="56324"/>
                                        </p:tgtEl>
                                        <p:attrNameLst>
                                          <p:attrName>style.visibility</p:attrName>
                                        </p:attrNameLst>
                                      </p:cBhvr>
                                      <p:to>
                                        <p:strVal val="visible"/>
                                      </p:to>
                                    </p:set>
                                    <p:anim calcmode="lin" valueType="num">
                                      <p:cBhvr>
                                        <p:cTn id="11" dur="2000" fill="hold"/>
                                        <p:tgtEl>
                                          <p:spTgt spid="56324"/>
                                        </p:tgtEl>
                                        <p:attrNameLst>
                                          <p:attrName>ppt_w</p:attrName>
                                        </p:attrNameLst>
                                      </p:cBhvr>
                                      <p:tavLst>
                                        <p:tav tm="0">
                                          <p:val>
                                            <p:fltVal val="0"/>
                                          </p:val>
                                        </p:tav>
                                        <p:tav tm="100000">
                                          <p:val>
                                            <p:strVal val="#ppt_w"/>
                                          </p:val>
                                        </p:tav>
                                      </p:tavLst>
                                    </p:anim>
                                    <p:anim calcmode="lin" valueType="num">
                                      <p:cBhvr>
                                        <p:cTn id="12" dur="2000" fill="hold"/>
                                        <p:tgtEl>
                                          <p:spTgt spid="56324"/>
                                        </p:tgtEl>
                                        <p:attrNameLst>
                                          <p:attrName>ppt_h</p:attrName>
                                        </p:attrNameLst>
                                      </p:cBhvr>
                                      <p:tavLst>
                                        <p:tav tm="0">
                                          <p:val>
                                            <p:fltVal val="0"/>
                                          </p:val>
                                        </p:tav>
                                        <p:tav tm="100000">
                                          <p:val>
                                            <p:strVal val="#ppt_h"/>
                                          </p:val>
                                        </p:tav>
                                      </p:tavLst>
                                    </p:anim>
                                    <p:animEffect transition="in" filter="fade">
                                      <p:cBhvr>
                                        <p:cTn id="13" dur="2000"/>
                                        <p:tgtEl>
                                          <p:spTgt spid="56324"/>
                                        </p:tgtEl>
                                      </p:cBhvr>
                                    </p:animEffect>
                                  </p:childTnLst>
                                </p:cTn>
                              </p:par>
                            </p:childTnLst>
                          </p:cTn>
                        </p:par>
                        <p:par>
                          <p:cTn id="14" fill="hold">
                            <p:stCondLst>
                              <p:cond delay="5500"/>
                            </p:stCondLst>
                            <p:childTnLst>
                              <p:par>
                                <p:cTn id="15" presetID="53" presetClass="entr" presetSubtype="16" fill="hold" nodeType="afterEffect">
                                  <p:stCondLst>
                                    <p:cond delay="0"/>
                                  </p:stCondLst>
                                  <p:childTnLst>
                                    <p:set>
                                      <p:cBhvr>
                                        <p:cTn id="16" dur="1" fill="hold">
                                          <p:stCondLst>
                                            <p:cond delay="0"/>
                                          </p:stCondLst>
                                        </p:cTn>
                                        <p:tgtEl>
                                          <p:spTgt spid="56325"/>
                                        </p:tgtEl>
                                        <p:attrNameLst>
                                          <p:attrName>style.visibility</p:attrName>
                                        </p:attrNameLst>
                                      </p:cBhvr>
                                      <p:to>
                                        <p:strVal val="visible"/>
                                      </p:to>
                                    </p:set>
                                    <p:anim calcmode="lin" valueType="num">
                                      <p:cBhvr>
                                        <p:cTn id="17" dur="2000" fill="hold"/>
                                        <p:tgtEl>
                                          <p:spTgt spid="56325"/>
                                        </p:tgtEl>
                                        <p:attrNameLst>
                                          <p:attrName>ppt_w</p:attrName>
                                        </p:attrNameLst>
                                      </p:cBhvr>
                                      <p:tavLst>
                                        <p:tav tm="0">
                                          <p:val>
                                            <p:fltVal val="0"/>
                                          </p:val>
                                        </p:tav>
                                        <p:tav tm="100000">
                                          <p:val>
                                            <p:strVal val="#ppt_w"/>
                                          </p:val>
                                        </p:tav>
                                      </p:tavLst>
                                    </p:anim>
                                    <p:anim calcmode="lin" valueType="num">
                                      <p:cBhvr>
                                        <p:cTn id="18" dur="2000" fill="hold"/>
                                        <p:tgtEl>
                                          <p:spTgt spid="56325"/>
                                        </p:tgtEl>
                                        <p:attrNameLst>
                                          <p:attrName>ppt_h</p:attrName>
                                        </p:attrNameLst>
                                      </p:cBhvr>
                                      <p:tavLst>
                                        <p:tav tm="0">
                                          <p:val>
                                            <p:fltVal val="0"/>
                                          </p:val>
                                        </p:tav>
                                        <p:tav tm="100000">
                                          <p:val>
                                            <p:strVal val="#ppt_h"/>
                                          </p:val>
                                        </p:tav>
                                      </p:tavLst>
                                    </p:anim>
                                    <p:animEffect transition="in" filter="fade">
                                      <p:cBhvr>
                                        <p:cTn id="19" dur="20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پلاتیپوس : یک دانشمند داده در طبیعت</a:t>
            </a:r>
            <a:endPar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57347" name="Content Placeholder 2"/>
          <p:cNvSpPr>
            <a:spLocks noGrp="1"/>
          </p:cNvSpPr>
          <p:nvPr>
            <p:ph idx="1"/>
          </p:nvPr>
        </p:nvSpPr>
        <p:spPr>
          <a:xfrm>
            <a:off x="206375" y="690563"/>
            <a:ext cx="9466263" cy="5937250"/>
          </a:xfrm>
        </p:spPr>
        <p:txBody>
          <a:bodyPr/>
          <a:lstStyle/>
          <a:p>
            <a:endParaRPr lang="en-US" altLang="en-US" smtClean="0"/>
          </a:p>
        </p:txBody>
      </p:sp>
      <p:pic>
        <p:nvPicPr>
          <p:cNvPr id="573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19125"/>
            <a:ext cx="4572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3484563"/>
            <a:ext cx="53625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661988"/>
            <a:ext cx="52689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circle(in)">
                                      <p:cBhvr>
                                        <p:cTn id="7" dur="20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1500"/>
                                  </p:stCondLst>
                                  <p:childTnLst>
                                    <p:set>
                                      <p:cBhvr>
                                        <p:cTn id="11" dur="1" fill="hold">
                                          <p:stCondLst>
                                            <p:cond delay="0"/>
                                          </p:stCondLst>
                                        </p:cTn>
                                        <p:tgtEl>
                                          <p:spTgt spid="57348"/>
                                        </p:tgtEl>
                                        <p:attrNameLst>
                                          <p:attrName>style.visibility</p:attrName>
                                        </p:attrNameLst>
                                      </p:cBhvr>
                                      <p:to>
                                        <p:strVal val="visible"/>
                                      </p:to>
                                    </p:set>
                                    <p:animEffect transition="in" filter="wheel(1)">
                                      <p:cBhvr>
                                        <p:cTn id="12" dur="2000"/>
                                        <p:tgtEl>
                                          <p:spTgt spid="57348"/>
                                        </p:tgtEl>
                                      </p:cBhvr>
                                    </p:animEffect>
                                  </p:childTnLst>
                                </p:cTn>
                              </p:par>
                              <p:par>
                                <p:cTn id="13" presetID="21" presetClass="entr" presetSubtype="1" fill="hold" nodeType="withEffect">
                                  <p:stCondLst>
                                    <p:cond delay="1500"/>
                                  </p:stCondLst>
                                  <p:childTnLst>
                                    <p:set>
                                      <p:cBhvr>
                                        <p:cTn id="14" dur="1" fill="hold">
                                          <p:stCondLst>
                                            <p:cond delay="0"/>
                                          </p:stCondLst>
                                        </p:cTn>
                                        <p:tgtEl>
                                          <p:spTgt spid="57350"/>
                                        </p:tgtEl>
                                        <p:attrNameLst>
                                          <p:attrName>style.visibility</p:attrName>
                                        </p:attrNameLst>
                                      </p:cBhvr>
                                      <p:to>
                                        <p:strVal val="visible"/>
                                      </p:to>
                                    </p:set>
                                    <p:animEffect transition="in" filter="wheel(1)">
                                      <p:cBhvr>
                                        <p:cTn id="15" dur="2000"/>
                                        <p:tgtEl>
                                          <p:spTgt spid="57350"/>
                                        </p:tgtEl>
                                      </p:cBhvr>
                                    </p:animEffect>
                                  </p:childTnLst>
                                </p:cTn>
                              </p:par>
                              <p:par>
                                <p:cTn id="16" presetID="21" presetClass="entr" presetSubtype="1" fill="hold" nodeType="withEffect">
                                  <p:stCondLst>
                                    <p:cond delay="1500"/>
                                  </p:stCondLst>
                                  <p:childTnLst>
                                    <p:set>
                                      <p:cBhvr>
                                        <p:cTn id="17" dur="1" fill="hold">
                                          <p:stCondLst>
                                            <p:cond delay="0"/>
                                          </p:stCondLst>
                                        </p:cTn>
                                        <p:tgtEl>
                                          <p:spTgt spid="57349"/>
                                        </p:tgtEl>
                                        <p:attrNameLst>
                                          <p:attrName>style.visibility</p:attrName>
                                        </p:attrNameLst>
                                      </p:cBhvr>
                                      <p:to>
                                        <p:strVal val="visible"/>
                                      </p:to>
                                    </p:set>
                                    <p:animEffect transition="in" filter="wheel(1)">
                                      <p:cBhvr>
                                        <p:cTn id="18"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1136650" y="95250"/>
            <a:ext cx="8535988" cy="468313"/>
          </a:xfrm>
        </p:spPr>
        <p:txBody>
          <a:bodyPr/>
          <a:lstStyle/>
          <a:p>
            <a:endParaRPr lang="en-US" smtClean="0"/>
          </a:p>
        </p:txBody>
      </p:sp>
      <p:sp>
        <p:nvSpPr>
          <p:cNvPr id="3" name="Content Placeholder 2"/>
          <p:cNvSpPr>
            <a:spLocks noGrp="1"/>
          </p:cNvSpPr>
          <p:nvPr>
            <p:ph idx="1"/>
          </p:nvPr>
        </p:nvSpPr>
        <p:spPr>
          <a:xfrm>
            <a:off x="4938713" y="3471863"/>
            <a:ext cx="4967287" cy="854075"/>
          </a:xfrm>
        </p:spPr>
        <p:txBody>
          <a:bodyPr/>
          <a:lstStyle/>
          <a:p>
            <a:pPr>
              <a:defRPr/>
            </a:pPr>
            <a:r>
              <a:rPr lang="fa-IR" sz="6000" b="1" dirty="0" smtClean="0">
                <a:solidFill>
                  <a:srgbClr val="FF960C"/>
                </a:solidFill>
                <a:effectLst>
                  <a:outerShdw blurRad="38100" dist="38100" dir="2700000" algn="tl">
                    <a:srgbClr val="000000">
                      <a:alpha val="43137"/>
                    </a:srgbClr>
                  </a:outerShdw>
                </a:effectLst>
                <a:cs typeface="B Mitra" panose="00000400000000000000" pitchFamily="2" charset="-78"/>
              </a:rPr>
              <a:t>ممنون از توجه شما</a:t>
            </a:r>
            <a:endParaRPr lang="en-US" sz="6000" b="1" dirty="0">
              <a:solidFill>
                <a:srgbClr val="FF960C"/>
              </a:solidFill>
              <a:effectLst>
                <a:outerShdw blurRad="38100" dist="38100" dir="2700000" algn="tl">
                  <a:srgbClr val="000000">
                    <a:alpha val="43137"/>
                  </a:srgbClr>
                </a:outerShdw>
              </a:effectLst>
              <a:cs typeface="B Mitra" panose="00000400000000000000"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84313"/>
            <a:ext cx="39243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250"/>
                                        <p:tgtEl>
                                          <p:spTgt spid="3">
                                            <p:txEl>
                                              <p:pRg st="0" end="0"/>
                                            </p:txEl>
                                          </p:spTgt>
                                        </p:tgtEl>
                                      </p:cBhvr>
                                    </p:animEffect>
                                  </p:childTnLst>
                                </p:cTn>
                              </p:par>
                            </p:childTnLst>
                          </p:cTn>
                        </p:par>
                        <p:par>
                          <p:cTn id="10" fill="hold">
                            <p:stCondLst>
                              <p:cond delay="225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82550"/>
            <a:ext cx="8535988" cy="481013"/>
          </a:xfrm>
        </p:spPr>
        <p:txBody>
          <a:bodyPr/>
          <a:lstStyle/>
          <a:p>
            <a:pPr algn="r" rtl="1">
              <a:defRPr/>
            </a:pPr>
            <a:r>
              <a:rPr lang="fa-IR" b="1" dirty="0">
                <a:solidFill>
                  <a:srgbClr val="FFFF00"/>
                </a:solidFill>
                <a:effectLst>
                  <a:outerShdw blurRad="38100" dist="38100" dir="2700000" algn="tl">
                    <a:srgbClr val="000000">
                      <a:alpha val="43137"/>
                    </a:srgbClr>
                  </a:outerShdw>
                </a:effectLst>
                <a:cs typeface="B Mitra" panose="00000400000000000000" pitchFamily="2" charset="-78"/>
              </a:rPr>
              <a:t>امواج مدیریت در طول </a:t>
            </a:r>
            <a:r>
              <a:rPr lang="fa-IR" b="1" dirty="0" smtClean="0">
                <a:solidFill>
                  <a:srgbClr val="FFFF00"/>
                </a:solidFill>
                <a:effectLst>
                  <a:outerShdw blurRad="38100" dist="38100" dir="2700000" algn="tl">
                    <a:srgbClr val="000000">
                      <a:alpha val="43137"/>
                    </a:srgbClr>
                  </a:outerShdw>
                </a:effectLst>
                <a:cs typeface="B Mitra" panose="00000400000000000000" pitchFamily="2" charset="-78"/>
              </a:rPr>
              <a:t>تاریخ: مرگ مدیریت مدرن</a:t>
            </a:r>
            <a:endParaRPr lang="en-US"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4808538" y="690563"/>
            <a:ext cx="4864100" cy="1174168"/>
          </a:xfrm>
        </p:spPr>
        <p:txBody>
          <a:bodyPr/>
          <a:lstStyle/>
          <a:p>
            <a:pPr algn="just" rtl="1">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algn="just" rtl="1">
              <a:defRPr/>
            </a:pPr>
            <a:r>
              <a:rPr lang="fa-IR" sz="2800" b="1" dirty="0" smtClean="0">
                <a:solidFill>
                  <a:srgbClr val="0070C0"/>
                </a:solidFill>
                <a:effectLst>
                  <a:outerShdw blurRad="38100" dist="38100" dir="2700000" algn="tl">
                    <a:srgbClr val="000000">
                      <a:alpha val="43137"/>
                    </a:srgbClr>
                  </a:outerShdw>
                </a:effectLst>
                <a:cs typeface="B Mitra" panose="00000400000000000000" pitchFamily="2" charset="-78"/>
              </a:rPr>
              <a:t>موج سوم مدیریت : </a:t>
            </a:r>
            <a:r>
              <a:rPr lang="fa-IR" sz="2800" b="1" dirty="0" smtClean="0">
                <a:effectLst>
                  <a:outerShdw blurRad="38100" dist="38100" dir="2700000" algn="tl">
                    <a:srgbClr val="000000">
                      <a:alpha val="43137"/>
                    </a:srgbClr>
                  </a:outerShdw>
                </a:effectLst>
                <a:cs typeface="B Mitra" panose="00000400000000000000" pitchFamily="2" charset="-78"/>
              </a:rPr>
              <a:t>مرگ مدیریت مدرن و فرضیات مهم آن..</a:t>
            </a:r>
          </a:p>
        </p:txBody>
      </p:sp>
      <p:pic>
        <p:nvPicPr>
          <p:cNvPr id="1946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72" y="872297"/>
            <a:ext cx="3852863"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388144" y="5438947"/>
            <a:ext cx="9290090"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algn="just" rtl="1">
              <a:defRPr/>
            </a:pPr>
            <a:r>
              <a:rPr lang="fa-IR" sz="2800" kern="0" dirty="0" smtClean="0">
                <a:solidFill>
                  <a:srgbClr val="8E0000"/>
                </a:solidFill>
                <a:effectLst>
                  <a:outerShdw blurRad="38100" dist="38100" dir="2700000" algn="tl">
                    <a:srgbClr val="000000">
                      <a:alpha val="43137"/>
                    </a:srgbClr>
                  </a:outerShdw>
                </a:effectLst>
                <a:cs typeface="B Mitra" panose="00000400000000000000" pitchFamily="2" charset="-78"/>
              </a:rPr>
              <a:t>ما با زحمت زیاد عملیات خود را بهبود می دهیم، اما اگر دیگران هم با همان آهنگ عملیات خود را بهبود دهند چه ؟؟</a:t>
            </a:r>
          </a:p>
          <a:p>
            <a:pPr algn="just" rtl="1">
              <a:defRPr/>
            </a:pPr>
            <a:r>
              <a:rPr lang="fa-IR" sz="2800" kern="0" dirty="0" smtClean="0">
                <a:solidFill>
                  <a:srgbClr val="FF0000"/>
                </a:solidFill>
                <a:effectLst>
                  <a:outerShdw blurRad="38100" dist="38100" dir="2700000" algn="tl">
                    <a:srgbClr val="000000">
                      <a:alpha val="43137"/>
                    </a:srgbClr>
                  </a:outerShdw>
                </a:effectLst>
                <a:cs typeface="B Mitra" panose="00000400000000000000" pitchFamily="2" charset="-78"/>
              </a:rPr>
              <a:t>مدیریت </a:t>
            </a:r>
            <a:r>
              <a:rPr lang="fa-IR" sz="2800" kern="0" dirty="0" smtClean="0">
                <a:solidFill>
                  <a:srgbClr val="FF0000"/>
                </a:solidFill>
                <a:effectLst>
                  <a:outerShdw blurRad="38100" dist="38100" dir="2700000" algn="tl">
                    <a:srgbClr val="000000">
                      <a:alpha val="43137"/>
                    </a:srgbClr>
                  </a:outerShdw>
                </a:effectLst>
                <a:cs typeface="B Mitra" panose="00000400000000000000" pitchFamily="2" charset="-78"/>
              </a:rPr>
              <a:t>موفق، </a:t>
            </a:r>
            <a:r>
              <a:rPr lang="fa-IR" sz="2800" kern="0" dirty="0" smtClean="0">
                <a:solidFill>
                  <a:schemeClr val="bg2">
                    <a:lumMod val="75000"/>
                  </a:schemeClr>
                </a:solidFill>
                <a:effectLst>
                  <a:outerShdw blurRad="38100" dist="38100" dir="2700000" algn="tl">
                    <a:srgbClr val="000000">
                      <a:alpha val="43137"/>
                    </a:srgbClr>
                  </a:outerShdw>
                </a:effectLst>
                <a:cs typeface="B Mitra" panose="00000400000000000000" pitchFamily="2" charset="-78"/>
              </a:rPr>
              <a:t>د</a:t>
            </a:r>
            <a:r>
              <a:rPr lang="fa-IR" sz="2800" b="1" kern="0" dirty="0" smtClean="0">
                <a:solidFill>
                  <a:schemeClr val="bg2">
                    <a:lumMod val="75000"/>
                  </a:schemeClr>
                </a:solidFill>
                <a:effectLst>
                  <a:outerShdw blurRad="38100" dist="38100" dir="2700000" algn="tl">
                    <a:srgbClr val="000000">
                      <a:alpha val="43137"/>
                    </a:srgbClr>
                  </a:outerShdw>
                </a:effectLst>
                <a:cs typeface="B Mitra" panose="00000400000000000000" pitchFamily="2" charset="-78"/>
              </a:rPr>
              <a:t>ر دنیایی با این عدم قطعیت چگونه بایستی باشد؟</a:t>
            </a:r>
          </a:p>
        </p:txBody>
      </p:sp>
      <p:sp>
        <p:nvSpPr>
          <p:cNvPr id="7" name="Content Placeholder 2"/>
          <p:cNvSpPr txBox="1">
            <a:spLocks/>
          </p:cNvSpPr>
          <p:nvPr/>
        </p:nvSpPr>
        <p:spPr bwMode="auto">
          <a:xfrm>
            <a:off x="4808538" y="2564904"/>
            <a:ext cx="4864100"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buFont typeface="Wingdings" panose="05000000000000000000" pitchFamily="2" charset="2"/>
              <a:buChar char="v"/>
              <a:defRPr/>
            </a:pPr>
            <a:r>
              <a:rPr lang="fa-IR" sz="2800" b="0" kern="0" dirty="0" smtClean="0">
                <a:solidFill>
                  <a:srgbClr val="860000"/>
                </a:solidFill>
                <a:effectLst>
                  <a:outerShdw blurRad="38100" dist="38100" dir="2700000" algn="tl">
                    <a:srgbClr val="000000">
                      <a:alpha val="43137"/>
                    </a:srgbClr>
                  </a:outerShdw>
                </a:effectLst>
                <a:cs typeface="B Mitra" panose="00000400000000000000" pitchFamily="2" charset="-78"/>
              </a:rPr>
              <a:t>مازاد اطلاعات و داده و ارتباطات</a:t>
            </a:r>
          </a:p>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جهانی شدن بازارها</a:t>
            </a:r>
          </a:p>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مجازی شدن شرکت ها و تغییر ساختار آنها</a:t>
            </a:r>
          </a:p>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تبدیل ارزش از ملموس به غیرملموس</a:t>
            </a:r>
          </a:p>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بی نظمی شدید ( تغییر سریع تکنولوژی ، شیوه فکر 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19460"/>
                                        </p:tgtEl>
                                        <p:attrNameLst>
                                          <p:attrName>style.visibility</p:attrName>
                                        </p:attrNameLst>
                                      </p:cBhvr>
                                      <p:to>
                                        <p:strVal val="visible"/>
                                      </p:to>
                                    </p:set>
                                    <p:anim calcmode="lin" valueType="num">
                                      <p:cBhvr>
                                        <p:cTn id="28" dur="1750" fill="hold"/>
                                        <p:tgtEl>
                                          <p:spTgt spid="19460"/>
                                        </p:tgtEl>
                                        <p:attrNameLst>
                                          <p:attrName>ppt_w</p:attrName>
                                        </p:attrNameLst>
                                      </p:cBhvr>
                                      <p:tavLst>
                                        <p:tav tm="0">
                                          <p:val>
                                            <p:fltVal val="0"/>
                                          </p:val>
                                        </p:tav>
                                        <p:tav tm="100000">
                                          <p:val>
                                            <p:strVal val="#ppt_w"/>
                                          </p:val>
                                        </p:tav>
                                      </p:tavLst>
                                    </p:anim>
                                    <p:anim calcmode="lin" valueType="num">
                                      <p:cBhvr>
                                        <p:cTn id="29" dur="1750" fill="hold"/>
                                        <p:tgtEl>
                                          <p:spTgt spid="19460"/>
                                        </p:tgtEl>
                                        <p:attrNameLst>
                                          <p:attrName>ppt_h</p:attrName>
                                        </p:attrNameLst>
                                      </p:cBhvr>
                                      <p:tavLst>
                                        <p:tav tm="0">
                                          <p:val>
                                            <p:fltVal val="0"/>
                                          </p:val>
                                        </p:tav>
                                        <p:tav tm="100000">
                                          <p:val>
                                            <p:strVal val="#ppt_h"/>
                                          </p:val>
                                        </p:tav>
                                      </p:tavLst>
                                    </p:anim>
                                    <p:animEffect transition="in" filter="fade">
                                      <p:cBhvr>
                                        <p:cTn id="30" dur="1750"/>
                                        <p:tgtEl>
                                          <p:spTgt spid="19460"/>
                                        </p:tgtEl>
                                      </p:cBhvr>
                                    </p:animEffect>
                                  </p:childTnLst>
                                </p:cTn>
                              </p:par>
                            </p:childTnLst>
                          </p:cTn>
                        </p:par>
                        <p:par>
                          <p:cTn id="31" fill="hold">
                            <p:stCondLst>
                              <p:cond delay="5750"/>
                            </p:stCondLst>
                            <p:childTnLst>
                              <p:par>
                                <p:cTn id="32" presetID="2" presetClass="entr" presetSubtype="4" fill="hold" grpId="0" nodeType="afterEffect">
                                  <p:stCondLst>
                                    <p:cond delay="15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250" fill="hold"/>
                                        <p:tgtEl>
                                          <p:spTgt spid="7"/>
                                        </p:tgtEl>
                                        <p:attrNameLst>
                                          <p:attrName>ppt_x</p:attrName>
                                        </p:attrNameLst>
                                      </p:cBhvr>
                                      <p:tavLst>
                                        <p:tav tm="0">
                                          <p:val>
                                            <p:strVal val="#ppt_x"/>
                                          </p:val>
                                        </p:tav>
                                        <p:tav tm="100000">
                                          <p:val>
                                            <p:strVal val="#ppt_x"/>
                                          </p:val>
                                        </p:tav>
                                      </p:tavLst>
                                    </p:anim>
                                    <p:anim calcmode="lin" valueType="num">
                                      <p:cBhvr additive="base">
                                        <p:cTn id="35" dur="2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1000"/>
                                        <p:tgtEl>
                                          <p:spTgt spid="7">
                                            <p:txEl>
                                              <p:pRg st="0" end="0"/>
                                            </p:txEl>
                                          </p:spTgt>
                                        </p:tgtEl>
                                      </p:cBhvr>
                                    </p:animEffect>
                                    <p:anim calcmode="lin" valueType="num">
                                      <p:cBhvr>
                                        <p:cTn id="4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anim calcmode="lin" valueType="num">
                                      <p:cBhvr>
                                        <p:cTn id="4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1000"/>
                                        <p:tgtEl>
                                          <p:spTgt spid="7">
                                            <p:txEl>
                                              <p:pRg st="2" end="2"/>
                                            </p:txEl>
                                          </p:spTgt>
                                        </p:tgtEl>
                                      </p:cBhvr>
                                    </p:animEffect>
                                    <p:anim calcmode="lin" valueType="num">
                                      <p:cBhvr>
                                        <p:cTn id="5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2" end="2"/>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fade">
                                      <p:cBhvr>
                                        <p:cTn id="55" dur="1000"/>
                                        <p:tgtEl>
                                          <p:spTgt spid="7">
                                            <p:txEl>
                                              <p:pRg st="3" end="3"/>
                                            </p:txEl>
                                          </p:spTgt>
                                        </p:tgtEl>
                                      </p:cBhvr>
                                    </p:animEffect>
                                    <p:anim calcmode="lin" valueType="num">
                                      <p:cBhvr>
                                        <p:cTn id="5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fade">
                                      <p:cBhvr>
                                        <p:cTn id="60" dur="1000"/>
                                        <p:tgtEl>
                                          <p:spTgt spid="7">
                                            <p:txEl>
                                              <p:pRg st="4" end="4"/>
                                            </p:txEl>
                                          </p:spTgt>
                                        </p:tgtEl>
                                      </p:cBhvr>
                                    </p:animEffect>
                                    <p:anim calcmode="lin" valueType="num">
                                      <p:cBhvr>
                                        <p:cTn id="6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2250"/>
                                  </p:stCondLst>
                                  <p:childTnLst>
                                    <p:set>
                                      <p:cBhvr>
                                        <p:cTn id="66" dur="1" fill="hold">
                                          <p:stCondLst>
                                            <p:cond delay="0"/>
                                          </p:stCondLst>
                                        </p:cTn>
                                        <p:tgtEl>
                                          <p:spTgt spid="6"/>
                                        </p:tgtEl>
                                        <p:attrNameLst>
                                          <p:attrName>style.visibility</p:attrName>
                                        </p:attrNameLst>
                                      </p:cBhvr>
                                      <p:to>
                                        <p:strVal val="visible"/>
                                      </p:to>
                                    </p:set>
                                    <p:animEffect transition="in" filter="wheel(4)">
                                      <p:cBhvr>
                                        <p:cTn id="67" dur="1500"/>
                                        <p:tgtEl>
                                          <p:spTgt spid="6"/>
                                        </p:tgtEl>
                                      </p:cBhvr>
                                    </p:animEffect>
                                  </p:childTnLst>
                                  <p:subTnLst>
                                    <p:audio>
                                      <p:cMediaNode>
                                        <p:cTn display="0" masterRel="sameClick">
                                          <p:stCondLst>
                                            <p:cond evt="begin" delay="0">
                                              <p:tn val="6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شش تصویر و فیلم از انقلاب مدیریت : گذشته و آینده آن</a:t>
            </a:r>
            <a:endParaRPr lang="en-US" altLang="en-US" b="1" dirty="0" smtClean="0">
              <a:solidFill>
                <a:srgbClr val="FFFF00"/>
              </a:solidFill>
              <a:effectLst>
                <a:outerShdw blurRad="38100" dist="38100" dir="2700000" algn="tl">
                  <a:srgbClr val="000000">
                    <a:alpha val="43137"/>
                  </a:srgbClr>
                </a:outerShdw>
              </a:effectLst>
              <a:cs typeface="B Mitra" panose="00000400000000000000" pitchFamily="2" charset="-78"/>
            </a:endParaRPr>
          </a:p>
        </p:txBody>
      </p:sp>
      <p:sp>
        <p:nvSpPr>
          <p:cNvPr id="3" name="Content Placeholder 2"/>
          <p:cNvSpPr>
            <a:spLocks noGrp="1"/>
          </p:cNvSpPr>
          <p:nvPr>
            <p:ph idx="1"/>
          </p:nvPr>
        </p:nvSpPr>
        <p:spPr>
          <a:xfrm>
            <a:off x="3944938" y="3631405"/>
            <a:ext cx="5727700" cy="1238801"/>
          </a:xfrm>
        </p:spPr>
        <p:txBody>
          <a:bodyPr/>
          <a:lstStyle/>
          <a:p>
            <a:pPr marL="457200" indent="-457200" algn="just" rtl="1">
              <a:lnSpc>
                <a:spcPct val="150000"/>
              </a:lnSpc>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اشتیاق برای شناخت قواعد جهانشمول و شناخت بهتر محیط</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936625"/>
            <a:ext cx="366712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092944" y="1036605"/>
            <a:ext cx="5727700" cy="12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algn="just" rtl="1">
              <a:lnSpc>
                <a:spcPct val="150000"/>
              </a:lnSpc>
              <a:defRPr/>
            </a:pPr>
            <a:r>
              <a:rPr lang="fa-IR" sz="2800" b="1" kern="0" dirty="0" smtClean="0">
                <a:solidFill>
                  <a:srgbClr val="FF0000"/>
                </a:solidFill>
                <a:effectLst>
                  <a:outerShdw blurRad="38100" dist="38100" dir="2700000" algn="tl">
                    <a:srgbClr val="000000">
                      <a:alpha val="43137"/>
                    </a:srgbClr>
                  </a:outerShdw>
                </a:effectLst>
                <a:cs typeface="B Mitra" panose="00000400000000000000" pitchFamily="2" charset="-78"/>
              </a:rPr>
              <a:t>تصویر اول : </a:t>
            </a:r>
            <a:r>
              <a:rPr lang="fa-IR" sz="2800" b="1" kern="0" dirty="0" smtClean="0">
                <a:solidFill>
                  <a:srgbClr val="860000"/>
                </a:solidFill>
                <a:effectLst>
                  <a:outerShdw blurRad="38100" dist="38100" dir="2700000" algn="tl">
                    <a:srgbClr val="000000">
                      <a:alpha val="43137"/>
                    </a:srgbClr>
                  </a:outerShdw>
                </a:effectLst>
                <a:cs typeface="B Mitra" panose="00000400000000000000" pitchFamily="2" charset="-78"/>
              </a:rPr>
              <a:t>سیبی بر سر ایزاک نیوتن فرو       می افتد.</a:t>
            </a:r>
          </a:p>
        </p:txBody>
      </p:sp>
      <p:sp>
        <p:nvSpPr>
          <p:cNvPr id="6" name="Content Placeholder 2"/>
          <p:cNvSpPr txBox="1">
            <a:spLocks/>
          </p:cNvSpPr>
          <p:nvPr/>
        </p:nvSpPr>
        <p:spPr bwMode="auto">
          <a:xfrm>
            <a:off x="3916203" y="2775745"/>
            <a:ext cx="57277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lnSpc>
                <a:spcPct val="150000"/>
              </a:lnSpc>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گشودن دروازه روشنگری و تحقیق علمی</a:t>
            </a:r>
          </a:p>
        </p:txBody>
      </p:sp>
      <p:sp>
        <p:nvSpPr>
          <p:cNvPr id="7" name="Content Placeholder 2"/>
          <p:cNvSpPr txBox="1">
            <a:spLocks/>
          </p:cNvSpPr>
          <p:nvPr/>
        </p:nvSpPr>
        <p:spPr bwMode="auto">
          <a:xfrm>
            <a:off x="3916203" y="4875037"/>
            <a:ext cx="57277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lnSpc>
                <a:spcPct val="150000"/>
              </a:lnSpc>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جرقه مدیریت مدرن</a:t>
            </a:r>
            <a:endParaRPr lang="en-US" sz="2800" b="0" kern="0" dirty="0">
              <a:effectLst>
                <a:outerShdw blurRad="38100" dist="38100" dir="2700000" algn="tl">
                  <a:srgbClr val="000000">
                    <a:alpha val="43137"/>
                  </a:srgbClr>
                </a:outerShdw>
              </a:effectLst>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par>
                          <p:cTn id="8" fill="hold">
                            <p:stCondLst>
                              <p:cond delay="2000"/>
                            </p:stCondLst>
                            <p:childTnLst>
                              <p:par>
                                <p:cTn id="9" presetID="42" presetClass="entr" presetSubtype="0" fill="hold" grpId="0" nodeType="afterEffect">
                                  <p:stCondLst>
                                    <p:cond delay="2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5750"/>
                            </p:stCondLst>
                            <p:childTnLst>
                              <p:par>
                                <p:cTn id="15" presetID="22" presetClass="entr" presetSubtype="4" fill="hold" nodeType="afterEffect">
                                  <p:stCondLst>
                                    <p:cond delay="2000"/>
                                  </p:stCondLst>
                                  <p:childTnLst>
                                    <p:set>
                                      <p:cBhvr>
                                        <p:cTn id="16" dur="1" fill="hold">
                                          <p:stCondLst>
                                            <p:cond delay="0"/>
                                          </p:stCondLst>
                                        </p:cTn>
                                        <p:tgtEl>
                                          <p:spTgt spid="21508"/>
                                        </p:tgtEl>
                                        <p:attrNameLst>
                                          <p:attrName>style.visibility</p:attrName>
                                        </p:attrNameLst>
                                      </p:cBhvr>
                                      <p:to>
                                        <p:strVal val="visible"/>
                                      </p:to>
                                    </p:set>
                                    <p:animEffect transition="in" filter="wipe(down)">
                                      <p:cBhvr>
                                        <p:cTn id="17" dur="2250"/>
                                        <p:tgtEl>
                                          <p:spTgt spid="21508"/>
                                        </p:tgtEl>
                                      </p:cBhvr>
                                    </p:animEffect>
                                  </p:childTnLst>
                                </p:cTn>
                              </p:par>
                            </p:childTnLst>
                          </p:cTn>
                        </p:par>
                        <p:par>
                          <p:cTn id="18" fill="hold">
                            <p:stCondLst>
                              <p:cond delay="10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anim calcmode="lin" valueType="num">
                                      <p:cBhvr>
                                        <p:cTn id="22" dur="1500" fill="hold"/>
                                        <p:tgtEl>
                                          <p:spTgt spid="6"/>
                                        </p:tgtEl>
                                        <p:attrNameLst>
                                          <p:attrName>ppt_x</p:attrName>
                                        </p:attrNameLst>
                                      </p:cBhvr>
                                      <p:tavLst>
                                        <p:tav tm="0">
                                          <p:val>
                                            <p:strVal val="#ppt_x"/>
                                          </p:val>
                                        </p:tav>
                                        <p:tav tm="100000">
                                          <p:val>
                                            <p:strVal val="#ppt_x"/>
                                          </p:val>
                                        </p:tav>
                                      </p:tavLst>
                                    </p:anim>
                                    <p:anim calcmode="lin" valueType="num">
                                      <p:cBhvr>
                                        <p:cTn id="23" dur="1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1500"/>
                            </p:stCondLst>
                            <p:childTnLst>
                              <p:par>
                                <p:cTn id="25" presetID="42"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25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شش تصویر و فیلم از انقلاب مدیریت : گذشته و آینده آن</a:t>
            </a:r>
            <a:endParaRPr lang="en-US" altLang="en-US" dirty="0" smtClean="0">
              <a:solidFill>
                <a:srgbClr val="FFFF00"/>
              </a:solidFill>
            </a:endParaRPr>
          </a:p>
        </p:txBody>
      </p:sp>
      <p:sp>
        <p:nvSpPr>
          <p:cNvPr id="3" name="Content Placeholder 2"/>
          <p:cNvSpPr>
            <a:spLocks noGrp="1"/>
          </p:cNvSpPr>
          <p:nvPr>
            <p:ph idx="1"/>
          </p:nvPr>
        </p:nvSpPr>
        <p:spPr>
          <a:xfrm>
            <a:off x="4521200" y="690563"/>
            <a:ext cx="5151438" cy="786369"/>
          </a:xfrm>
        </p:spPr>
        <p:txBody>
          <a:bodyPr/>
          <a:lstStyle/>
          <a:p>
            <a:pPr algn="just" rtl="1">
              <a:defRPr/>
            </a:pPr>
            <a:r>
              <a:rPr lang="fa-IR" sz="2800" b="1" dirty="0" smtClean="0">
                <a:solidFill>
                  <a:srgbClr val="FF0000"/>
                </a:solidFill>
                <a:effectLst>
                  <a:outerShdw blurRad="38100" dist="38100" dir="2700000" algn="tl">
                    <a:srgbClr val="000000">
                      <a:alpha val="43137"/>
                    </a:srgbClr>
                  </a:outerShdw>
                </a:effectLst>
                <a:cs typeface="B Mitra" panose="00000400000000000000" pitchFamily="2" charset="-78"/>
              </a:rPr>
              <a:t>تصویر دوم : </a:t>
            </a:r>
            <a:r>
              <a:rPr lang="fa-IR" sz="2800" b="1" dirty="0" smtClean="0">
                <a:solidFill>
                  <a:srgbClr val="860000"/>
                </a:solidFill>
                <a:effectLst>
                  <a:outerShdw blurRad="38100" dist="38100" dir="2700000" algn="tl">
                    <a:srgbClr val="000000">
                      <a:alpha val="43137"/>
                    </a:srgbClr>
                  </a:outerShdw>
                </a:effectLst>
                <a:cs typeface="B Mitra" panose="00000400000000000000" pitchFamily="2" charset="-78"/>
              </a:rPr>
              <a:t>آدام اسمیت سنجاق سازان گلاستر را تشویق می کند</a:t>
            </a:r>
            <a:r>
              <a:rPr lang="fa-IR" sz="2800" b="1" dirty="0" smtClean="0">
                <a:effectLst>
                  <a:outerShdw blurRad="38100" dist="38100" dir="2700000" algn="tl">
                    <a:srgbClr val="000000">
                      <a:alpha val="43137"/>
                    </a:srgbClr>
                  </a:outerShdw>
                </a:effectLst>
                <a:cs typeface="B Mitra" panose="00000400000000000000" pitchFamily="2" charset="-78"/>
              </a:rPr>
              <a:t>.</a:t>
            </a:r>
            <a:endParaRPr lang="fa-IR" sz="2800" b="1" dirty="0" smtClean="0">
              <a:solidFill>
                <a:srgbClr val="860000"/>
              </a:solidFill>
              <a:effectLst>
                <a:outerShdw blurRad="38100" dist="38100" dir="2700000" algn="tl">
                  <a:srgbClr val="000000">
                    <a:alpha val="43137"/>
                  </a:srgbClr>
                </a:outerShdw>
              </a:effectLst>
              <a:cs typeface="B Mitra" panose="00000400000000000000" pitchFamily="2" charset="-78"/>
            </a:endParaRPr>
          </a:p>
        </p:txBody>
      </p:sp>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08113"/>
            <a:ext cx="4246562"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521200" y="1916832"/>
            <a:ext cx="5151438"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سال 1776 سالی انقلابی : انقلاب آمریکا، چاپ کتاب ثروت ملل توسط ادام اسمیت</a:t>
            </a:r>
          </a:p>
        </p:txBody>
      </p:sp>
      <p:sp>
        <p:nvSpPr>
          <p:cNvPr id="6" name="Content Placeholder 2"/>
          <p:cNvSpPr txBox="1">
            <a:spLocks/>
          </p:cNvSpPr>
          <p:nvPr/>
        </p:nvSpPr>
        <p:spPr bwMode="auto">
          <a:xfrm>
            <a:off x="4555952" y="5532146"/>
            <a:ext cx="5151438" cy="11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ادام اسمیت قواعد روشنگری: مشاهده اندازه گیری، تحلیل و بهبود را به دنیای تجارت و مدیریت آورد.</a:t>
            </a:r>
            <a:endParaRPr lang="fa-IR" sz="2800" b="1" kern="0" dirty="0" smtClean="0">
              <a:effectLst>
                <a:outerShdw blurRad="38100" dist="38100" dir="2700000" algn="tl">
                  <a:srgbClr val="000000">
                    <a:alpha val="43137"/>
                  </a:srgbClr>
                </a:outerShdw>
              </a:effectLst>
              <a:cs typeface="B Mitra" panose="00000400000000000000" pitchFamily="2" charset="-78"/>
            </a:endParaRPr>
          </a:p>
        </p:txBody>
      </p:sp>
      <p:sp>
        <p:nvSpPr>
          <p:cNvPr id="7" name="Content Placeholder 2"/>
          <p:cNvSpPr txBox="1">
            <a:spLocks/>
          </p:cNvSpPr>
          <p:nvPr/>
        </p:nvSpPr>
        <p:spPr bwMode="auto">
          <a:xfrm>
            <a:off x="4521200" y="3113794"/>
            <a:ext cx="5151438"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کشف قوانین خلق ثروت از هیچ توسط ادام اسمیت</a:t>
            </a:r>
          </a:p>
        </p:txBody>
      </p:sp>
      <p:sp>
        <p:nvSpPr>
          <p:cNvPr id="8" name="Content Placeholder 2"/>
          <p:cNvSpPr txBox="1">
            <a:spLocks/>
          </p:cNvSpPr>
          <p:nvPr/>
        </p:nvSpPr>
        <p:spPr bwMode="auto">
          <a:xfrm>
            <a:off x="4521200" y="4322970"/>
            <a:ext cx="5151438"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just"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مطالعه سنجاق سازی در </a:t>
            </a:r>
            <a:r>
              <a:rPr lang="fa-IR" sz="2800" b="0" kern="0" dirty="0" smtClean="0">
                <a:effectLst>
                  <a:outerShdw blurRad="38100" dist="38100" dir="2700000" algn="tl">
                    <a:srgbClr val="000000">
                      <a:alpha val="43137"/>
                    </a:srgbClr>
                  </a:outerShdw>
                </a:effectLst>
                <a:cs typeface="B Mitra" panose="00000400000000000000" pitchFamily="2" charset="-78"/>
              </a:rPr>
              <a:t>گلاستر </a:t>
            </a:r>
            <a:r>
              <a:rPr lang="fa-IR" sz="2800" b="0" kern="0" dirty="0" smtClean="0">
                <a:effectLst>
                  <a:outerShdw blurRad="38100" dist="38100" dir="2700000" algn="tl">
                    <a:srgbClr val="000000">
                      <a:alpha val="43137"/>
                    </a:srgbClr>
                  </a:outerShdw>
                </a:effectLst>
                <a:cs typeface="B Mitra" panose="00000400000000000000" pitchFamily="2" charset="-78"/>
              </a:rPr>
              <a:t>و ایده تقسیم کار و تخصص گرایی و تولید انبوه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childTnLst>
                          </p:cTn>
                        </p:par>
                        <p:par>
                          <p:cTn id="8" fill="hold">
                            <p:stCondLst>
                              <p:cond delay="2000"/>
                            </p:stCondLst>
                            <p:childTnLst>
                              <p:par>
                                <p:cTn id="9" presetID="42" presetClass="entr" presetSubtype="0" fill="hold" grpId="0" nodeType="afterEffect">
                                  <p:stCondLst>
                                    <p:cond delay="2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anim calcmode="lin" valueType="num">
                                      <p:cBhvr>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750"/>
                            </p:stCondLst>
                            <p:childTnLst>
                              <p:par>
                                <p:cTn id="15" presetID="22" presetClass="entr" presetSubtype="4" fill="hold" nodeType="after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wipe(down)">
                                      <p:cBhvr>
                                        <p:cTn id="17" dur="2250"/>
                                        <p:tgtEl>
                                          <p:spTgt spid="22532"/>
                                        </p:tgtEl>
                                      </p:cBhvr>
                                    </p:animEffect>
                                  </p:childTnLst>
                                </p:cTn>
                              </p:par>
                            </p:childTnLst>
                          </p:cTn>
                        </p:par>
                        <p:par>
                          <p:cTn id="18" fill="hold">
                            <p:stCondLst>
                              <p:cond delay="8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500"/>
                                        <p:tgtEl>
                                          <p:spTgt spid="5"/>
                                        </p:tgtEl>
                                      </p:cBhvr>
                                    </p:animEffect>
                                    <p:anim calcmode="lin" valueType="num">
                                      <p:cBhvr>
                                        <p:cTn id="22" dur="1500" fill="hold"/>
                                        <p:tgtEl>
                                          <p:spTgt spid="5"/>
                                        </p:tgtEl>
                                        <p:attrNameLst>
                                          <p:attrName>ppt_x</p:attrName>
                                        </p:attrNameLst>
                                      </p:cBhvr>
                                      <p:tavLst>
                                        <p:tav tm="0">
                                          <p:val>
                                            <p:strVal val="#ppt_x"/>
                                          </p:val>
                                        </p:tav>
                                        <p:tav tm="100000">
                                          <p:val>
                                            <p:strVal val="#ppt_x"/>
                                          </p:val>
                                        </p:tav>
                                      </p:tavLst>
                                    </p:anim>
                                    <p:anim calcmode="lin" valueType="num">
                                      <p:cBhvr>
                                        <p:cTn id="23" dur="1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9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anim calcmode="lin" valueType="num">
                                      <p:cBhvr>
                                        <p:cTn id="28" dur="1500" fill="hold"/>
                                        <p:tgtEl>
                                          <p:spTgt spid="7"/>
                                        </p:tgtEl>
                                        <p:attrNameLst>
                                          <p:attrName>ppt_x</p:attrName>
                                        </p:attrNameLst>
                                      </p:cBhvr>
                                      <p:tavLst>
                                        <p:tav tm="0">
                                          <p:val>
                                            <p:strVal val="#ppt_x"/>
                                          </p:val>
                                        </p:tav>
                                        <p:tav tm="100000">
                                          <p:val>
                                            <p:strVal val="#ppt_x"/>
                                          </p:val>
                                        </p:tav>
                                      </p:tavLst>
                                    </p:anim>
                                    <p:anim calcmode="lin" valueType="num">
                                      <p:cBhvr>
                                        <p:cTn id="29" dur="1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1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500"/>
                                        <p:tgtEl>
                                          <p:spTgt spid="8"/>
                                        </p:tgtEl>
                                      </p:cBhvr>
                                    </p:animEffect>
                                    <p:anim calcmode="lin" valueType="num">
                                      <p:cBhvr>
                                        <p:cTn id="34" dur="1500" fill="hold"/>
                                        <p:tgtEl>
                                          <p:spTgt spid="8"/>
                                        </p:tgtEl>
                                        <p:attrNameLst>
                                          <p:attrName>ppt_x</p:attrName>
                                        </p:attrNameLst>
                                      </p:cBhvr>
                                      <p:tavLst>
                                        <p:tav tm="0">
                                          <p:val>
                                            <p:strVal val="#ppt_x"/>
                                          </p:val>
                                        </p:tav>
                                        <p:tav tm="100000">
                                          <p:val>
                                            <p:strVal val="#ppt_x"/>
                                          </p:val>
                                        </p:tav>
                                      </p:tavLst>
                                    </p:anim>
                                    <p:anim calcmode="lin" valueType="num">
                                      <p:cBhvr>
                                        <p:cTn id="35" dur="15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12500"/>
                            </p:stCondLst>
                            <p:childTnLst>
                              <p:par>
                                <p:cTn id="37" presetID="42"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500"/>
                                        <p:tgtEl>
                                          <p:spTgt spid="6"/>
                                        </p:tgtEl>
                                      </p:cBhvr>
                                    </p:animEffect>
                                    <p:anim calcmode="lin" valueType="num">
                                      <p:cBhvr>
                                        <p:cTn id="40" dur="1500" fill="hold"/>
                                        <p:tgtEl>
                                          <p:spTgt spid="6"/>
                                        </p:tgtEl>
                                        <p:attrNameLst>
                                          <p:attrName>ppt_x</p:attrName>
                                        </p:attrNameLst>
                                      </p:cBhvr>
                                      <p:tavLst>
                                        <p:tav tm="0">
                                          <p:val>
                                            <p:strVal val="#ppt_x"/>
                                          </p:val>
                                        </p:tav>
                                        <p:tav tm="100000">
                                          <p:val>
                                            <p:strVal val="#ppt_x"/>
                                          </p:val>
                                        </p:tav>
                                      </p:tavLst>
                                    </p:anim>
                                    <p:anim calcmode="lin" valueType="num">
                                      <p:cBhvr>
                                        <p:cTn id="41"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build="p"/>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36650" y="82550"/>
            <a:ext cx="8535988"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شش تصویر و فیلم از انقلاب مدیریت : گذشته و آینده آن</a:t>
            </a:r>
            <a:endParaRPr lang="en-US" altLang="en-US" dirty="0" smtClean="0">
              <a:solidFill>
                <a:srgbClr val="FFFF00"/>
              </a:solidFill>
            </a:endParaRPr>
          </a:p>
        </p:txBody>
      </p:sp>
      <p:sp>
        <p:nvSpPr>
          <p:cNvPr id="3" name="Content Placeholder 2"/>
          <p:cNvSpPr>
            <a:spLocks noGrp="1"/>
          </p:cNvSpPr>
          <p:nvPr>
            <p:ph idx="1"/>
          </p:nvPr>
        </p:nvSpPr>
        <p:spPr>
          <a:xfrm>
            <a:off x="206375" y="690563"/>
            <a:ext cx="9466263" cy="466725"/>
          </a:xfrm>
        </p:spPr>
        <p:txBody>
          <a:bodyPr/>
          <a:lstStyle/>
          <a:p>
            <a:pPr algn="r" rtl="1">
              <a:defRPr/>
            </a:pPr>
            <a:r>
              <a:rPr lang="en-US" sz="2800" dirty="0">
                <a:effectLst>
                  <a:outerShdw blurRad="38100" dist="38100" dir="2700000" algn="tl">
                    <a:srgbClr val="000000">
                      <a:alpha val="43137"/>
                    </a:srgbClr>
                  </a:outerShdw>
                </a:effectLst>
                <a:cs typeface="B Mitra" panose="00000400000000000000" pitchFamily="2" charset="-78"/>
              </a:rPr>
              <a:t> </a:t>
            </a:r>
            <a:r>
              <a:rPr lang="fa-IR" sz="2800" b="1" dirty="0" smtClean="0">
                <a:solidFill>
                  <a:srgbClr val="FF0000"/>
                </a:solidFill>
                <a:effectLst>
                  <a:outerShdw blurRad="38100" dist="38100" dir="2700000" algn="tl">
                    <a:srgbClr val="000000">
                      <a:alpha val="43137"/>
                    </a:srgbClr>
                  </a:outerShdw>
                </a:effectLst>
                <a:cs typeface="B Mitra" panose="00000400000000000000" pitchFamily="2" charset="-78"/>
              </a:rPr>
              <a:t>تصویر سوم : </a:t>
            </a:r>
            <a:r>
              <a:rPr lang="fa-IR" sz="2800" b="1" dirty="0" smtClean="0">
                <a:solidFill>
                  <a:srgbClr val="860000"/>
                </a:solidFill>
                <a:effectLst>
                  <a:outerShdw blurRad="38100" dist="38100" dir="2700000" algn="tl">
                    <a:srgbClr val="000000">
                      <a:alpha val="43137"/>
                    </a:srgbClr>
                  </a:outerShdw>
                </a:effectLst>
                <a:cs typeface="B Mitra" panose="00000400000000000000" pitchFamily="2" charset="-78"/>
              </a:rPr>
              <a:t>نخستین مدل </a:t>
            </a:r>
            <a:r>
              <a:rPr lang="en-US" sz="2800" b="1" dirty="0">
                <a:solidFill>
                  <a:srgbClr val="860000"/>
                </a:solidFill>
                <a:effectLst>
                  <a:outerShdw blurRad="38100" dist="38100" dir="2700000" algn="tl">
                    <a:srgbClr val="000000">
                      <a:alpha val="43137"/>
                    </a:srgbClr>
                  </a:outerShdw>
                </a:effectLst>
                <a:cs typeface="B Mitra" panose="00000400000000000000" pitchFamily="2" charset="-78"/>
              </a:rPr>
              <a:t> </a:t>
            </a:r>
            <a:r>
              <a:rPr lang="en-US" sz="2800" b="1" dirty="0" smtClean="0">
                <a:solidFill>
                  <a:srgbClr val="860000"/>
                </a:solidFill>
                <a:effectLst>
                  <a:outerShdw blurRad="38100" dist="38100" dir="2700000" algn="tl">
                    <a:srgbClr val="000000">
                      <a:alpha val="43137"/>
                    </a:srgbClr>
                  </a:outerShdw>
                </a:effectLst>
                <a:cs typeface="B Mitra" panose="00000400000000000000" pitchFamily="2" charset="-78"/>
              </a:rPr>
              <a:t>T</a:t>
            </a:r>
            <a:r>
              <a:rPr lang="fa-IR" sz="2800" b="1" dirty="0" smtClean="0">
                <a:solidFill>
                  <a:srgbClr val="860000"/>
                </a:solidFill>
                <a:effectLst>
                  <a:outerShdw blurRad="38100" dist="38100" dir="2700000" algn="tl">
                    <a:srgbClr val="000000">
                      <a:alpha val="43137"/>
                    </a:srgbClr>
                  </a:outerShdw>
                </a:effectLst>
                <a:cs typeface="B Mitra" panose="00000400000000000000" pitchFamily="2" charset="-78"/>
              </a:rPr>
              <a:t>فورد از خط تولید بیرون آمد </a:t>
            </a:r>
            <a:r>
              <a:rPr lang="en-US" sz="2800" b="1" dirty="0" smtClean="0">
                <a:solidFill>
                  <a:srgbClr val="860000"/>
                </a:solidFill>
                <a:effectLst>
                  <a:outerShdw blurRad="38100" dist="38100" dir="2700000" algn="tl">
                    <a:srgbClr val="000000">
                      <a:alpha val="43137"/>
                    </a:srgbClr>
                  </a:outerShdw>
                </a:effectLst>
                <a:cs typeface="B Mitra" panose="00000400000000000000" pitchFamily="2" charset="-78"/>
              </a:rPr>
              <a:t>1908</a:t>
            </a:r>
          </a:p>
          <a:p>
            <a:pPr algn="r" rtl="1">
              <a:defRPr/>
            </a:pPr>
            <a:endParaRPr lang="en-US" sz="2800" dirty="0">
              <a:effectLst>
                <a:outerShdw blurRad="38100" dist="38100" dir="2700000" algn="tl">
                  <a:srgbClr val="000000">
                    <a:alpha val="43137"/>
                  </a:srgbClr>
                </a:outerShdw>
              </a:effectLst>
              <a:cs typeface="B Mitra" panose="00000400000000000000" pitchFamily="2" charset="-78"/>
            </a:endParaRPr>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157288"/>
            <a:ext cx="48926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0" y="1680199"/>
            <a:ext cx="9466263"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952500" rtl="0" eaLnBrk="0" fontAlgn="base" hangingPunct="0">
              <a:lnSpc>
                <a:spcPct val="90000"/>
              </a:lnSpc>
              <a:spcBef>
                <a:spcPct val="0"/>
              </a:spcBef>
              <a:spcAft>
                <a:spcPct val="0"/>
              </a:spcAft>
              <a:defRPr sz="2300">
                <a:solidFill>
                  <a:schemeClr val="tx1"/>
                </a:solidFill>
                <a:latin typeface="+mn-lt"/>
                <a:ea typeface="+mn-ea"/>
                <a:cs typeface="+mn-cs"/>
              </a:defRPr>
            </a:lvl1pPr>
            <a:lvl2pPr marL="271463" indent="-269875" algn="l" defTabSz="952500" rtl="0" eaLnBrk="0" fontAlgn="base" hangingPunct="0">
              <a:lnSpc>
                <a:spcPct val="90000"/>
              </a:lnSpc>
              <a:spcBef>
                <a:spcPct val="55000"/>
              </a:spcBef>
              <a:spcAft>
                <a:spcPct val="0"/>
              </a:spcAft>
              <a:buFont typeface="Arial Narrow" panose="020B0606020202030204" pitchFamily="34" charset="0"/>
              <a:buChar char="&gt;"/>
              <a:defRPr sz="2300">
                <a:solidFill>
                  <a:schemeClr val="tx1"/>
                </a:solidFill>
                <a:latin typeface="+mn-lt"/>
              </a:defRPr>
            </a:lvl2pPr>
            <a:lvl3pPr marL="544513" indent="-271463" algn="l" defTabSz="952500" rtl="0" eaLnBrk="0" fontAlgn="base" hangingPunct="0">
              <a:lnSpc>
                <a:spcPct val="90000"/>
              </a:lnSpc>
              <a:spcBef>
                <a:spcPct val="15000"/>
              </a:spcBef>
              <a:spcAft>
                <a:spcPct val="0"/>
              </a:spcAft>
              <a:buChar char="–"/>
              <a:defRPr sz="2300">
                <a:solidFill>
                  <a:schemeClr val="tx1"/>
                </a:solidFill>
                <a:latin typeface="+mn-lt"/>
              </a:defRPr>
            </a:lvl3pPr>
            <a:lvl4pPr marL="795338" indent="-249238" algn="l" defTabSz="952500" rtl="0" eaLnBrk="0" fontAlgn="base" hangingPunct="0">
              <a:lnSpc>
                <a:spcPct val="90000"/>
              </a:lnSpc>
              <a:spcBef>
                <a:spcPct val="15000"/>
              </a:spcBef>
              <a:spcAft>
                <a:spcPct val="0"/>
              </a:spcAft>
              <a:buChar char="-"/>
              <a:defRPr sz="2300">
                <a:solidFill>
                  <a:schemeClr val="tx1"/>
                </a:solidFill>
                <a:latin typeface="+mn-lt"/>
              </a:defRPr>
            </a:lvl4pPr>
            <a:lvl5pPr marL="2057400" indent="-228600" algn="l" defTabSz="952500" rtl="0" eaLnBrk="0" fontAlgn="base" hangingPunct="0">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57200" indent="-457200" algn="r"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خط تولید متحرک و تولید استاندارد</a:t>
            </a:r>
          </a:p>
          <a:p>
            <a:pPr marL="457200" indent="-457200" algn="r" rtl="1">
              <a:buFont typeface="Wingdings" panose="05000000000000000000" pitchFamily="2" charset="2"/>
              <a:buChar char="v"/>
              <a:defRPr/>
            </a:pPr>
            <a:endParaRPr lang="fa-IR" sz="2800" b="0" kern="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کاهش هزینه و سرآمدی عملیاتی</a:t>
            </a:r>
          </a:p>
          <a:p>
            <a:pPr marL="0" indent="0" algn="r" rtl="1">
              <a:defRPr/>
            </a:pPr>
            <a:endParaRPr lang="fa-IR" sz="2800" b="0" kern="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معرفی مدیریت علمی توسط تیلور</a:t>
            </a:r>
          </a:p>
          <a:p>
            <a:pPr marL="457200" indent="-457200" algn="r" rtl="1">
              <a:buFont typeface="Wingdings" panose="05000000000000000000" pitchFamily="2" charset="2"/>
              <a:buChar char="v"/>
              <a:defRPr/>
            </a:pPr>
            <a:endParaRPr lang="fa-IR" sz="2800" b="0" kern="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مدیریت مدرن روی </a:t>
            </a:r>
            <a:r>
              <a:rPr lang="fa-IR" sz="2800" b="0" kern="0" dirty="0" smtClean="0">
                <a:effectLst>
                  <a:outerShdw blurRad="38100" dist="38100" dir="2700000" algn="tl">
                    <a:srgbClr val="000000">
                      <a:alpha val="43137"/>
                    </a:srgbClr>
                  </a:outerShdw>
                </a:effectLst>
                <a:cs typeface="B Mitra" panose="00000400000000000000" pitchFamily="2" charset="-78"/>
              </a:rPr>
              <a:t>غلطک</a:t>
            </a:r>
          </a:p>
          <a:p>
            <a:pPr marL="457200" indent="-457200" algn="r" rtl="1">
              <a:buFont typeface="Wingdings" panose="05000000000000000000" pitchFamily="2" charset="2"/>
              <a:buChar char="v"/>
              <a:defRPr/>
            </a:pPr>
            <a:endParaRPr lang="fa-IR" sz="2800" b="0" kern="0" dirty="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b="0" kern="0" dirty="0" smtClean="0">
                <a:effectLst>
                  <a:outerShdw blurRad="38100" dist="38100" dir="2700000" algn="tl">
                    <a:srgbClr val="000000">
                      <a:alpha val="43137"/>
                    </a:srgbClr>
                  </a:outerShdw>
                </a:effectLst>
                <a:cs typeface="B Mitra" panose="00000400000000000000" pitchFamily="2" charset="-78"/>
              </a:rPr>
              <a:t>فورد نماد اجرایی مدیریت مدرن و تیلور</a:t>
            </a:r>
          </a:p>
          <a:p>
            <a:pPr marL="0" indent="0" algn="r" rtl="1">
              <a:defRPr/>
            </a:pPr>
            <a:r>
              <a:rPr lang="fa-IR" sz="2800" b="0" kern="0" dirty="0">
                <a:effectLst>
                  <a:outerShdw blurRad="38100" dist="38100" dir="2700000" algn="tl">
                    <a:srgbClr val="000000">
                      <a:alpha val="43137"/>
                    </a:srgbClr>
                  </a:outerShdw>
                </a:effectLst>
                <a:cs typeface="B Mitra" panose="00000400000000000000" pitchFamily="2" charset="-78"/>
              </a:rPr>
              <a:t> </a:t>
            </a:r>
            <a:r>
              <a:rPr lang="fa-IR" sz="2800" b="0" kern="0" dirty="0" smtClean="0">
                <a:effectLst>
                  <a:outerShdw blurRad="38100" dist="38100" dir="2700000" algn="tl">
                    <a:srgbClr val="000000">
                      <a:alpha val="43137"/>
                    </a:srgbClr>
                  </a:outerShdw>
                </a:effectLst>
                <a:cs typeface="B Mitra" panose="00000400000000000000" pitchFamily="2" charset="-78"/>
              </a:rPr>
              <a:t>     نماد علمی آن</a:t>
            </a:r>
            <a:endParaRPr lang="en-US" sz="2800" b="0" kern="0" dirty="0">
              <a:effectLst>
                <a:outerShdw blurRad="38100" dist="38100" dir="2700000" algn="tl">
                  <a:srgbClr val="000000">
                    <a:alpha val="43137"/>
                  </a:srgbClr>
                </a:outerShdw>
              </a:effectLst>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par>
                                <p:cTn id="8" presetID="22" presetClass="entr" presetSubtype="4"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2250"/>
                                        <p:tgtEl>
                                          <p:spTgt spid="3">
                                            <p:txEl>
                                              <p:pRg st="0" end="0"/>
                                            </p:txEl>
                                          </p:spTgt>
                                        </p:tgtEl>
                                      </p:cBhvr>
                                    </p:animEffect>
                                  </p:childTnLst>
                                </p:cTn>
                              </p:par>
                              <p:par>
                                <p:cTn id="11" presetID="21" presetClass="entr" presetSubtype="1" fill="hold" nodeType="withEffect">
                                  <p:stCondLst>
                                    <p:cond delay="2250"/>
                                  </p:stCondLst>
                                  <p:childTnLst>
                                    <p:set>
                                      <p:cBhvr>
                                        <p:cTn id="12" dur="1" fill="hold">
                                          <p:stCondLst>
                                            <p:cond delay="0"/>
                                          </p:stCondLst>
                                        </p:cTn>
                                        <p:tgtEl>
                                          <p:spTgt spid="24580"/>
                                        </p:tgtEl>
                                        <p:attrNameLst>
                                          <p:attrName>style.visibility</p:attrName>
                                        </p:attrNameLst>
                                      </p:cBhvr>
                                      <p:to>
                                        <p:strVal val="visible"/>
                                      </p:to>
                                    </p:set>
                                    <p:animEffect transition="in" filter="wheel(1)">
                                      <p:cBhvr>
                                        <p:cTn id="13" dur="2250"/>
                                        <p:tgtEl>
                                          <p:spTgt spid="24580"/>
                                        </p:tgtEl>
                                      </p:cBhvr>
                                    </p:animEffect>
                                  </p:childTnLst>
                                </p:cTn>
                              </p:par>
                            </p:childTnLst>
                          </p:cTn>
                        </p:par>
                        <p:par>
                          <p:cTn id="14" fill="hold">
                            <p:stCondLst>
                              <p:cond delay="4500"/>
                            </p:stCondLst>
                            <p:childTnLst>
                              <p:par>
                                <p:cTn id="15" presetID="6" presetClass="entr" presetSubtype="16" fill="hold" grpId="0" nodeType="afterEffect">
                                  <p:stCondLst>
                                    <p:cond delay="150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97013" y="82550"/>
            <a:ext cx="8175625" cy="481013"/>
          </a:xfrm>
        </p:spPr>
        <p:txBody>
          <a:bodyPr/>
          <a:lstStyle/>
          <a:p>
            <a:pPr>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شش تصویر و فیلم از انقلاب مدیریت : گذشته و آینده آن</a:t>
            </a:r>
            <a:endParaRPr lang="en-US" altLang="en-US" dirty="0" smtClean="0">
              <a:solidFill>
                <a:srgbClr val="FFFF00"/>
              </a:solidFill>
            </a:endParaRPr>
          </a:p>
        </p:txBody>
      </p:sp>
      <p:sp>
        <p:nvSpPr>
          <p:cNvPr id="3" name="Content Placeholder 2"/>
          <p:cNvSpPr>
            <a:spLocks noGrp="1"/>
          </p:cNvSpPr>
          <p:nvPr>
            <p:ph idx="1"/>
          </p:nvPr>
        </p:nvSpPr>
        <p:spPr>
          <a:xfrm>
            <a:off x="4341813" y="1268413"/>
            <a:ext cx="5367337" cy="5429250"/>
          </a:xfrm>
        </p:spPr>
        <p:txBody>
          <a:bodyPr/>
          <a:lstStyle/>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ارائه واکمن توسط سونی و نخستین حمله به مدیریت مدرن</a:t>
            </a:r>
          </a:p>
          <a:p>
            <a:pPr marL="457200" indent="-457200" algn="r"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انقلاب تولید ژاپنی : هوندا و تویوتا </a:t>
            </a:r>
          </a:p>
          <a:p>
            <a:pPr marL="457200" indent="-457200" algn="r"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a:effectLst>
                  <a:outerShdw blurRad="38100" dist="38100" dir="2700000" algn="tl">
                    <a:srgbClr val="000000">
                      <a:alpha val="43137"/>
                    </a:srgbClr>
                  </a:outerShdw>
                </a:effectLst>
                <a:cs typeface="B Mitra" panose="00000400000000000000" pitchFamily="2" charset="-78"/>
              </a:rPr>
              <a:t>غ</a:t>
            </a:r>
            <a:r>
              <a:rPr lang="fa-IR" sz="2800" dirty="0" smtClean="0">
                <a:effectLst>
                  <a:outerShdw blurRad="38100" dist="38100" dir="2700000" algn="tl">
                    <a:srgbClr val="000000">
                      <a:alpha val="43137"/>
                    </a:srgbClr>
                  </a:outerShdw>
                </a:effectLst>
                <a:cs typeface="B Mitra" panose="00000400000000000000" pitchFamily="2" charset="-78"/>
              </a:rPr>
              <a:t>ولهای تولید چون فورد و جنرال الکتریک توسط شرکت های تازه تاسیس ژاپنی ضربه خوردند</a:t>
            </a:r>
          </a:p>
          <a:p>
            <a:pPr marL="457200" indent="-457200" algn="r"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ظهور چین</a:t>
            </a:r>
          </a:p>
          <a:p>
            <a:pPr marL="457200" indent="-457200" algn="r" rtl="1">
              <a:buFont typeface="Wingdings" panose="05000000000000000000" pitchFamily="2" charset="2"/>
              <a:buChar char="v"/>
              <a:defRPr/>
            </a:pPr>
            <a:endParaRPr lang="fa-IR" sz="2800" dirty="0" smtClean="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r"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همگرایی رقابتی و نمایان شدن ترک ها در مدیریت مدرن</a:t>
            </a: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57338"/>
            <a:ext cx="44180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0338" y="736600"/>
            <a:ext cx="9869488" cy="523875"/>
          </a:xfrm>
          <a:prstGeom prst="rect">
            <a:avLst/>
          </a:prstGeom>
        </p:spPr>
        <p:txBody>
          <a:bodyPr>
            <a:spAutoFit/>
          </a:bodyPr>
          <a:lstStyle/>
          <a:p>
            <a:pPr algn="r" rtl="1">
              <a:defRPr/>
            </a:pPr>
            <a:r>
              <a:rPr lang="fa-IR" sz="2800" dirty="0">
                <a:solidFill>
                  <a:srgbClr val="FF0000"/>
                </a:solidFill>
                <a:effectLst>
                  <a:outerShdw blurRad="38100" dist="38100" dir="2700000" algn="tl">
                    <a:srgbClr val="000000">
                      <a:alpha val="43137"/>
                    </a:srgbClr>
                  </a:outerShdw>
                </a:effectLst>
                <a:cs typeface="B Mitra" panose="00000400000000000000" pitchFamily="2" charset="-78"/>
              </a:rPr>
              <a:t>تصویر چهارم </a:t>
            </a:r>
            <a:r>
              <a:rPr lang="fa-IR" sz="2800" dirty="0">
                <a:effectLst>
                  <a:outerShdw blurRad="38100" dist="38100" dir="2700000" algn="tl">
                    <a:srgbClr val="000000">
                      <a:alpha val="43137"/>
                    </a:srgbClr>
                  </a:outerShdw>
                </a:effectLst>
                <a:cs typeface="B Mitra" panose="00000400000000000000" pitchFamily="2" charset="-78"/>
              </a:rPr>
              <a:t>: </a:t>
            </a:r>
            <a:r>
              <a:rPr lang="fa-IR" sz="2800" dirty="0">
                <a:solidFill>
                  <a:srgbClr val="860000"/>
                </a:solidFill>
                <a:effectLst>
                  <a:outerShdw blurRad="38100" dist="38100" dir="2700000" algn="tl">
                    <a:srgbClr val="000000">
                      <a:alpha val="43137"/>
                    </a:srgbClr>
                  </a:outerShdw>
                </a:effectLst>
                <a:cs typeface="B Mitra" panose="00000400000000000000" pitchFamily="2" charset="-78"/>
              </a:rPr>
              <a:t>آکیو موریتا ( بنیانگذار سونی) صدای اعتراض جوانان را می شنود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par>
                          <p:cTn id="8" fill="hold">
                            <p:stCondLst>
                              <p:cond delay="2000"/>
                            </p:stCondLst>
                            <p:childTnLst>
                              <p:par>
                                <p:cTn id="9" presetID="6" presetClass="entr" presetSubtype="16" fill="hold" grpId="0" nodeType="afterEffect">
                                  <p:stCondLst>
                                    <p:cond delay="250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6500"/>
                            </p:stCondLst>
                            <p:childTnLst>
                              <p:par>
                                <p:cTn id="13" presetID="21" presetClass="entr" presetSubtype="8" fill="hold" nodeType="afterEffect">
                                  <p:stCondLst>
                                    <p:cond delay="1000"/>
                                  </p:stCondLst>
                                  <p:childTnLst>
                                    <p:set>
                                      <p:cBhvr>
                                        <p:cTn id="14" dur="1" fill="hold">
                                          <p:stCondLst>
                                            <p:cond delay="0"/>
                                          </p:stCondLst>
                                        </p:cTn>
                                        <p:tgtEl>
                                          <p:spTgt spid="25604"/>
                                        </p:tgtEl>
                                        <p:attrNameLst>
                                          <p:attrName>style.visibility</p:attrName>
                                        </p:attrNameLst>
                                      </p:cBhvr>
                                      <p:to>
                                        <p:strVal val="visible"/>
                                      </p:to>
                                    </p:set>
                                    <p:animEffect transition="in" filter="wheel(8)">
                                      <p:cBhvr>
                                        <p:cTn id="15" dur="2000"/>
                                        <p:tgtEl>
                                          <p:spTgt spid="2560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500"/>
                                        <p:tgtEl>
                                          <p:spTgt spid="3">
                                            <p:txEl>
                                              <p:pRg st="1" end="1"/>
                                            </p:txEl>
                                          </p:spTgt>
                                        </p:tgtEl>
                                      </p:cBhvr>
                                    </p:animEffect>
                                    <p:anim calcmode="lin" valueType="num">
                                      <p:cBhvr>
                                        <p:cTn id="21"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2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500"/>
                                        <p:tgtEl>
                                          <p:spTgt spid="3">
                                            <p:txEl>
                                              <p:pRg st="3" end="3"/>
                                            </p:txEl>
                                          </p:spTgt>
                                        </p:tgtEl>
                                      </p:cBhvr>
                                    </p:animEffect>
                                    <p:anim calcmode="lin" valueType="num">
                                      <p:cBhvr>
                                        <p:cTn id="28"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500"/>
                                        <p:tgtEl>
                                          <p:spTgt spid="3">
                                            <p:txEl>
                                              <p:pRg st="5" end="5"/>
                                            </p:txEl>
                                          </p:spTgt>
                                        </p:tgtEl>
                                      </p:cBhvr>
                                    </p:animEffect>
                                    <p:anim calcmode="lin" valueType="num">
                                      <p:cBhvr>
                                        <p:cTn id="35" dur="2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2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500"/>
                                        <p:tgtEl>
                                          <p:spTgt spid="3">
                                            <p:txEl>
                                              <p:pRg st="7" end="7"/>
                                            </p:txEl>
                                          </p:spTgt>
                                        </p:tgtEl>
                                      </p:cBhvr>
                                    </p:animEffect>
                                    <p:anim calcmode="lin" valueType="num">
                                      <p:cBhvr>
                                        <p:cTn id="42" dur="2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2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2500"/>
                                        <p:tgtEl>
                                          <p:spTgt spid="3">
                                            <p:txEl>
                                              <p:pRg st="10" end="10"/>
                                            </p:txEl>
                                          </p:spTgt>
                                        </p:tgtEl>
                                      </p:cBhvr>
                                    </p:animEffect>
                                    <p:anim calcmode="lin" valueType="num">
                                      <p:cBhvr>
                                        <p:cTn id="49" dur="2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2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2188" y="82550"/>
            <a:ext cx="8535987" cy="481013"/>
          </a:xfrm>
        </p:spPr>
        <p:txBody>
          <a:bodyPr/>
          <a:lstStyle/>
          <a:p>
            <a:pPr algn="r" rtl="1">
              <a:defRPr/>
            </a:pPr>
            <a:r>
              <a:rPr lang="fa-IR" altLang="en-US" b="1" dirty="0" smtClean="0">
                <a:solidFill>
                  <a:srgbClr val="FFFF00"/>
                </a:solidFill>
                <a:effectLst>
                  <a:outerShdw blurRad="38100" dist="38100" dir="2700000" algn="tl">
                    <a:srgbClr val="000000">
                      <a:alpha val="43137"/>
                    </a:srgbClr>
                  </a:outerShdw>
                </a:effectLst>
                <a:cs typeface="B Mitra" panose="00000400000000000000" pitchFamily="2" charset="-78"/>
              </a:rPr>
              <a:t>شش تصویر و فیلم از انقلاب مدیریت : گذشته و آینده آن</a:t>
            </a:r>
            <a:endParaRPr lang="en-US" altLang="en-US" dirty="0" smtClean="0">
              <a:solidFill>
                <a:srgbClr val="FFFF00"/>
              </a:solidFill>
            </a:endParaRPr>
          </a:p>
        </p:txBody>
      </p:sp>
      <p:sp>
        <p:nvSpPr>
          <p:cNvPr id="3" name="Content Placeholder 2"/>
          <p:cNvSpPr>
            <a:spLocks noGrp="1"/>
          </p:cNvSpPr>
          <p:nvPr>
            <p:ph idx="1"/>
          </p:nvPr>
        </p:nvSpPr>
        <p:spPr>
          <a:xfrm>
            <a:off x="4183063" y="1471613"/>
            <a:ext cx="5526087" cy="4267200"/>
          </a:xfrm>
        </p:spPr>
        <p:txBody>
          <a:bodyPr/>
          <a:lstStyle/>
          <a:p>
            <a:pPr algn="r" rtl="1">
              <a:defRPr/>
            </a:pPr>
            <a:endParaRPr lang="fa-IR" sz="2800" b="1" dirty="0">
              <a:effectLst>
                <a:outerShdw blurRad="38100" dist="38100" dir="2700000" algn="tl">
                  <a:srgbClr val="000000">
                    <a:alpha val="43137"/>
                  </a:srgbClr>
                </a:outerShdw>
              </a:effectLst>
              <a:cs typeface="B Mitra" panose="00000400000000000000" pitchFamily="2" charset="-78"/>
            </a:endParaRPr>
          </a:p>
          <a:p>
            <a:pPr algn="r" rtl="1">
              <a:defRPr/>
            </a:pPr>
            <a:endParaRPr lang="fa-IR" sz="2800" b="1" dirty="0" smtClean="0">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در سال 2000 حباب دات کام ترکید</a:t>
            </a:r>
          </a:p>
          <a:p>
            <a:pPr marL="457200" indent="-457200" algn="just"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ورشکستگی وسیع شرکت های فعال در عرصه اینترنت و فناوری</a:t>
            </a:r>
          </a:p>
          <a:p>
            <a:pPr marL="457200" indent="-457200" algn="just"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ورشکستگی بانک ها و موسسات مالی</a:t>
            </a:r>
          </a:p>
          <a:p>
            <a:pPr marL="457200" indent="-457200" algn="just" rtl="1">
              <a:buFont typeface="Wingdings" panose="05000000000000000000" pitchFamily="2" charset="2"/>
              <a:buChar char="v"/>
              <a:defRPr/>
            </a:pPr>
            <a:endParaRPr lang="fa-IR" sz="2800" dirty="0">
              <a:effectLst>
                <a:outerShdw blurRad="38100" dist="38100" dir="2700000" algn="tl">
                  <a:srgbClr val="000000">
                    <a:alpha val="43137"/>
                  </a:srgbClr>
                </a:outerShdw>
              </a:effectLst>
              <a:cs typeface="B Mitra" panose="00000400000000000000" pitchFamily="2" charset="-78"/>
            </a:endParaRPr>
          </a:p>
          <a:p>
            <a:pPr marL="457200" indent="-457200" algn="just" rtl="1">
              <a:buFont typeface="Wingdings" panose="05000000000000000000" pitchFamily="2" charset="2"/>
              <a:buChar char="v"/>
              <a:defRPr/>
            </a:pPr>
            <a:r>
              <a:rPr lang="fa-IR" sz="2800" dirty="0" smtClean="0">
                <a:effectLst>
                  <a:outerShdw blurRad="38100" dist="38100" dir="2700000" algn="tl">
                    <a:srgbClr val="000000">
                      <a:alpha val="43137"/>
                    </a:srgbClr>
                  </a:outerShdw>
                </a:effectLst>
                <a:cs typeface="B Mitra" panose="00000400000000000000" pitchFamily="2" charset="-78"/>
              </a:rPr>
              <a:t>دیگر تضمینی برای قطعیت سازمانی مدیریت مدرن وجود ندارد</a:t>
            </a: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1743075"/>
            <a:ext cx="3833812"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0338" y="736600"/>
            <a:ext cx="9869488" cy="523875"/>
          </a:xfrm>
          <a:prstGeom prst="rect">
            <a:avLst/>
          </a:prstGeom>
        </p:spPr>
        <p:txBody>
          <a:bodyPr>
            <a:spAutoFit/>
          </a:bodyPr>
          <a:lstStyle/>
          <a:p>
            <a:pPr algn="r" rtl="1">
              <a:defRPr/>
            </a:pPr>
            <a:r>
              <a:rPr lang="fa-IR" sz="2800" dirty="0">
                <a:solidFill>
                  <a:srgbClr val="FF0000"/>
                </a:solidFill>
                <a:effectLst>
                  <a:outerShdw blurRad="38100" dist="38100" dir="2700000" algn="tl">
                    <a:srgbClr val="000000">
                      <a:alpha val="43137"/>
                    </a:srgbClr>
                  </a:outerShdw>
                </a:effectLst>
                <a:cs typeface="B Mitra" panose="00000400000000000000" pitchFamily="2" charset="-78"/>
              </a:rPr>
              <a:t>تصویر پنجم : </a:t>
            </a:r>
            <a:r>
              <a:rPr lang="fa-IR" sz="2800" dirty="0">
                <a:solidFill>
                  <a:srgbClr val="860000"/>
                </a:solidFill>
                <a:effectLst>
                  <a:outerShdw blurRad="38100" dist="38100" dir="2700000" algn="tl">
                    <a:srgbClr val="000000">
                      <a:alpha val="43137"/>
                    </a:srgbClr>
                  </a:outerShdw>
                </a:effectLst>
                <a:cs typeface="B Mitra" panose="00000400000000000000" pitchFamily="2" charset="-78"/>
              </a:rPr>
              <a:t>شکست دات کام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ircle(in)">
                                      <p:cBhvr>
                                        <p:cTn id="7" dur="2000"/>
                                        <p:tgtEl>
                                          <p:spTgt spid="26626"/>
                                        </p:tgtEl>
                                      </p:cBhvr>
                                    </p:animEffect>
                                  </p:childTnLst>
                                </p:cTn>
                              </p:par>
                              <p:par>
                                <p:cTn id="8" presetID="1" presetClass="entr" presetSubtype="0" fill="hold" grpId="0" nodeType="withEffect">
                                  <p:stCondLst>
                                    <p:cond delay="750"/>
                                  </p:stCondLst>
                                  <p:childTnLst>
                                    <p:set>
                                      <p:cBhvr>
                                        <p:cTn id="9" dur="1" fill="hold">
                                          <p:stCondLst>
                                            <p:cond delay="1249"/>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53" presetClass="entr" presetSubtype="16" fill="hold" nodeType="afterEffect">
                                  <p:stCondLst>
                                    <p:cond delay="1500"/>
                                  </p:stCondLst>
                                  <p:childTnLst>
                                    <p:set>
                                      <p:cBhvr>
                                        <p:cTn id="12" dur="1" fill="hold">
                                          <p:stCondLst>
                                            <p:cond delay="0"/>
                                          </p:stCondLst>
                                        </p:cTn>
                                        <p:tgtEl>
                                          <p:spTgt spid="27652"/>
                                        </p:tgtEl>
                                        <p:attrNameLst>
                                          <p:attrName>style.visibility</p:attrName>
                                        </p:attrNameLst>
                                      </p:cBhvr>
                                      <p:to>
                                        <p:strVal val="visible"/>
                                      </p:to>
                                    </p:set>
                                    <p:anim calcmode="lin" valueType="num">
                                      <p:cBhvr>
                                        <p:cTn id="13" dur="1250" fill="hold"/>
                                        <p:tgtEl>
                                          <p:spTgt spid="27652"/>
                                        </p:tgtEl>
                                        <p:attrNameLst>
                                          <p:attrName>ppt_w</p:attrName>
                                        </p:attrNameLst>
                                      </p:cBhvr>
                                      <p:tavLst>
                                        <p:tav tm="0">
                                          <p:val>
                                            <p:fltVal val="0"/>
                                          </p:val>
                                        </p:tav>
                                        <p:tav tm="100000">
                                          <p:val>
                                            <p:strVal val="#ppt_w"/>
                                          </p:val>
                                        </p:tav>
                                      </p:tavLst>
                                    </p:anim>
                                    <p:anim calcmode="lin" valueType="num">
                                      <p:cBhvr>
                                        <p:cTn id="14" dur="1250" fill="hold"/>
                                        <p:tgtEl>
                                          <p:spTgt spid="27652"/>
                                        </p:tgtEl>
                                        <p:attrNameLst>
                                          <p:attrName>ppt_h</p:attrName>
                                        </p:attrNameLst>
                                      </p:cBhvr>
                                      <p:tavLst>
                                        <p:tav tm="0">
                                          <p:val>
                                            <p:fltVal val="0"/>
                                          </p:val>
                                        </p:tav>
                                        <p:tav tm="100000">
                                          <p:val>
                                            <p:strVal val="#ppt_h"/>
                                          </p:val>
                                        </p:tav>
                                      </p:tavLst>
                                    </p:anim>
                                    <p:animEffect transition="in" filter="fade">
                                      <p:cBhvr>
                                        <p:cTn id="15" dur="1250"/>
                                        <p:tgtEl>
                                          <p:spTgt spid="2765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nodeType="after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 grpId="0" build="p"/>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tyPBDuuCkeQ1hjqvhdS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JpJy0ryxkKAQypv3.Sj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TVHZz6f8EO9kOB.8Azk9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jfq_HpIekyZOFBzgpoL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XBKB3VJ20mvwJB.g_1S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JCfaAQJ0Ea3GXxuVQRO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_hlfdO3aXkymmaEmbLis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HlZI42Fek.OMabmZ3jcl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FIuWPx6nkuvxPsuJfZbS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WI8oELK0EqwKbLYVqnHI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4alifV4JiEOZD3F.S8Uu9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GJO58do9EKrAPaAx2htI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tGuCotg8gE6ZwsnEG4JAa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1xekTPnH0O.4fQ0xb6pPg"/>
</p:tagLst>
</file>

<file path=ppt/theme/theme1.xml><?xml version="1.0" encoding="utf-8"?>
<a:theme xmlns:a="http://schemas.openxmlformats.org/drawingml/2006/main" name="11_Is_pres_2_colored_10-2002">
  <a:themeElements>
    <a:clrScheme name="Is_pres_2_colored_10-2002 8">
      <a:dk1>
        <a:srgbClr val="000000"/>
      </a:dk1>
      <a:lt1>
        <a:srgbClr val="FFFFFF"/>
      </a:lt1>
      <a:dk2>
        <a:srgbClr val="000000"/>
      </a:dk2>
      <a:lt2>
        <a:srgbClr val="09BAFF"/>
      </a:lt2>
      <a:accent1>
        <a:srgbClr val="FFFFFF"/>
      </a:accent1>
      <a:accent2>
        <a:srgbClr val="003F56"/>
      </a:accent2>
      <a:accent3>
        <a:srgbClr val="FFFFFF"/>
      </a:accent3>
      <a:accent4>
        <a:srgbClr val="000000"/>
      </a:accent4>
      <a:accent5>
        <a:srgbClr val="FFFFFF"/>
      </a:accent5>
      <a:accent6>
        <a:srgbClr val="00384D"/>
      </a:accent6>
      <a:hlink>
        <a:srgbClr val="256885"/>
      </a:hlink>
      <a:folHlink>
        <a:srgbClr val="D6CBC2"/>
      </a:folHlink>
    </a:clrScheme>
    <a:fontScheme name="Is_pres_2_colored_10-20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7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7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Is_pres_2_colored_10-2002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2_colored_10-2002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2_colored_10-2002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Is_pres_2_colored_10-2002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Is_pres_2_colored_10-2002 5">
        <a:dk1>
          <a:srgbClr val="000000"/>
        </a:dk1>
        <a:lt1>
          <a:srgbClr val="FFFFFF"/>
        </a:lt1>
        <a:dk2>
          <a:srgbClr val="000000"/>
        </a:dk2>
        <a:lt2>
          <a:srgbClr val="003F56"/>
        </a:lt2>
        <a:accent1>
          <a:srgbClr val="FFFFFF"/>
        </a:accent1>
        <a:accent2>
          <a:srgbClr val="003F56"/>
        </a:accent2>
        <a:accent3>
          <a:srgbClr val="FFFFFF"/>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2_colored_10-2002 6">
        <a:dk1>
          <a:srgbClr val="000000"/>
        </a:dk1>
        <a:lt1>
          <a:srgbClr val="FFFFFF"/>
        </a:lt1>
        <a:dk2>
          <a:srgbClr val="000000"/>
        </a:dk2>
        <a:lt2>
          <a:srgbClr val="FF960C"/>
        </a:lt2>
        <a:accent1>
          <a:srgbClr val="FFFFFF"/>
        </a:accent1>
        <a:accent2>
          <a:srgbClr val="003F56"/>
        </a:accent2>
        <a:accent3>
          <a:srgbClr val="FFFFFF"/>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2_colored_10-2002 7">
        <a:dk1>
          <a:srgbClr val="000000"/>
        </a:dk1>
        <a:lt1>
          <a:srgbClr val="FFFFFF"/>
        </a:lt1>
        <a:dk2>
          <a:srgbClr val="000000"/>
        </a:dk2>
        <a:lt2>
          <a:srgbClr val="09BAFF"/>
        </a:lt2>
        <a:accent1>
          <a:srgbClr val="FFFFFF"/>
        </a:accent1>
        <a:accent2>
          <a:srgbClr val="003F56"/>
        </a:accent2>
        <a:accent3>
          <a:srgbClr val="FFFFFF"/>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Is_pres_2_colored_10-2002 8">
        <a:dk1>
          <a:srgbClr val="000000"/>
        </a:dk1>
        <a:lt1>
          <a:srgbClr val="FFFFFF"/>
        </a:lt1>
        <a:dk2>
          <a:srgbClr val="000000"/>
        </a:dk2>
        <a:lt2>
          <a:srgbClr val="09BAFF"/>
        </a:lt2>
        <a:accent1>
          <a:srgbClr val="FFFFFF"/>
        </a:accent1>
        <a:accent2>
          <a:srgbClr val="003F56"/>
        </a:accent2>
        <a:accent3>
          <a:srgbClr val="FFFFFF"/>
        </a:accent3>
        <a:accent4>
          <a:srgbClr val="000000"/>
        </a:accent4>
        <a:accent5>
          <a:srgbClr val="FFFFFF"/>
        </a:accent5>
        <a:accent6>
          <a:srgbClr val="00384D"/>
        </a:accent6>
        <a:hlink>
          <a:srgbClr val="256885"/>
        </a:hlink>
        <a:folHlink>
          <a:srgbClr val="D6CB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1718846</TotalTime>
  <Words>2287</Words>
  <Application>Microsoft Office PowerPoint</Application>
  <PresentationFormat>A4 Paper (210x297 mm)</PresentationFormat>
  <Paragraphs>230</Paragraphs>
  <Slides>33</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41" baseType="lpstr">
      <vt:lpstr>Arial</vt:lpstr>
      <vt:lpstr>Arial Narrow</vt:lpstr>
      <vt:lpstr>B Mitra</vt:lpstr>
      <vt:lpstr>B Nazanin</vt:lpstr>
      <vt:lpstr>Helvetica</vt:lpstr>
      <vt:lpstr>Times New Roman</vt:lpstr>
      <vt:lpstr>Wingdings</vt:lpstr>
      <vt:lpstr>11_Is_pres_2_colored_10-2002</vt:lpstr>
      <vt:lpstr>PowerPoint Presentation</vt:lpstr>
      <vt:lpstr>سؤالات مهم</vt:lpstr>
      <vt:lpstr>امواج مدیریت در طول تاریخ</vt:lpstr>
      <vt:lpstr>امواج مدیریت در طول تاریخ: مرگ مدیریت مدرن</vt:lpstr>
      <vt:lpstr>شش تصویر و فیلم از انقلاب مدیریت : گذشته و آینده آن</vt:lpstr>
      <vt:lpstr>شش تصویر و فیلم از انقلاب مدیریت : گذشته و آینده آن</vt:lpstr>
      <vt:lpstr>شش تصویر و فیلم از انقلاب مدیریت : گذشته و آینده آن</vt:lpstr>
      <vt:lpstr>شش تصویر و فیلم از انقلاب مدیریت : گذشته و آینده آن</vt:lpstr>
      <vt:lpstr>شش تصویر و فیلم از انقلاب مدیریت : گذشته و آینده آن</vt:lpstr>
      <vt:lpstr>شش تصویر و فیلم از انقلاب مدیریت : گذشته و آینده آن</vt:lpstr>
      <vt:lpstr>از تصویر ها به فیلم  : در جستجوی جادو</vt:lpstr>
      <vt:lpstr>فناوری اطلاعات بستر مناسب برای خلق ارزش در کسب و کار</vt:lpstr>
      <vt:lpstr>مهندسین صنایع به کمک مدیران می آیند...</vt:lpstr>
      <vt:lpstr>فناوری اطلاعات : جمع آوری و تحلیل داده</vt:lpstr>
      <vt:lpstr>Data Product :محصول کار دانشمند داده</vt:lpstr>
      <vt:lpstr>یک نمونه جالب: سرمایه گذاری IBM در صنعت تحلیلگری داده</vt:lpstr>
      <vt:lpstr>مهندسین صنایع در حوزه فناوری اطلاعات</vt:lpstr>
      <vt:lpstr>اهمیت موضوع علم داده تحلیلگری</vt:lpstr>
      <vt:lpstr>شاخص اندازه گیری میزان بلوغ تحلیلگری داده در کسب و کارها</vt:lpstr>
      <vt:lpstr>PowerPoint Presentation</vt:lpstr>
      <vt:lpstr>شاخص اندازه گیری میزان بلوغ تحلیلگری داده در کسب و کارها</vt:lpstr>
      <vt:lpstr>شاخص اندازه گیری میزان بلوغ تحلیلگری داده در کسب و کارها</vt:lpstr>
      <vt:lpstr>یک مثال از کاربرد هوشمندی و بهینه سازی کسب و کار</vt:lpstr>
      <vt:lpstr>شاخص اندازه گیری میزان بلوغ تحلیلگری داده در کسب و کارها</vt:lpstr>
      <vt:lpstr>مثال هایی از تحلیل داده</vt:lpstr>
      <vt:lpstr>مثال هایی از تحلیل داده</vt:lpstr>
      <vt:lpstr>مثال هایی از تحلیل داده</vt:lpstr>
      <vt:lpstr>ویژگی های شغلی Data Scientist</vt:lpstr>
      <vt:lpstr>تخصص های مورد نیاز Data Scientist</vt:lpstr>
      <vt:lpstr>تخصص های مورد نیاز Data Scientist</vt:lpstr>
      <vt:lpstr>تخصص های مورد نیاز Data Scientist</vt:lpstr>
      <vt:lpstr>پلاتیپوس : یک دانشمند داده در طبیعت</vt:lpstr>
      <vt:lpstr>PowerPoint Presentation</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 01-2006</dc:title>
  <dc:creator>Bergk</dc:creator>
  <cp:lastModifiedBy>EHDA</cp:lastModifiedBy>
  <cp:revision>1613</cp:revision>
  <dcterms:created xsi:type="dcterms:W3CDTF">2006-01-04T10:05:02Z</dcterms:created>
  <dcterms:modified xsi:type="dcterms:W3CDTF">2016-02-29T06:02:00Z</dcterms:modified>
</cp:coreProperties>
</file>