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206" r:id="rId3"/>
    <p:sldMasterId id="2147486218" r:id="rId4"/>
    <p:sldMasterId id="2147486231" r:id="rId5"/>
  </p:sldMasterIdLst>
  <p:notesMasterIdLst>
    <p:notesMasterId r:id="rId27"/>
  </p:notesMasterIdLst>
  <p:handoutMasterIdLst>
    <p:handoutMasterId r:id="rId28"/>
  </p:handoutMasterIdLst>
  <p:sldIdLst>
    <p:sldId id="256" r:id="rId6"/>
    <p:sldId id="260" r:id="rId7"/>
    <p:sldId id="261" r:id="rId8"/>
    <p:sldId id="262" r:id="rId9"/>
    <p:sldId id="263" r:id="rId10"/>
    <p:sldId id="264" r:id="rId11"/>
    <p:sldId id="265" r:id="rId12"/>
    <p:sldId id="279"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87346" autoAdjust="0"/>
  </p:normalViewPr>
  <p:slideViewPr>
    <p:cSldViewPr>
      <p:cViewPr varScale="1">
        <p:scale>
          <a:sx n="65" d="100"/>
          <a:sy n="65" d="100"/>
        </p:scale>
        <p:origin x="-1146" y="-9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546"/>
    </p:cViewPr>
  </p:sorterViewPr>
  <p:notesViewPr>
    <p:cSldViewPr>
      <p:cViewPr varScale="1">
        <p:scale>
          <a:sx n="50" d="100"/>
          <a:sy n="50" d="100"/>
        </p:scale>
        <p:origin x="-1956"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019F1F5D-318E-42CC-BD54-C88746C38378}" type="datetimeFigureOut">
              <a:rPr lang="en-US"/>
              <a:pPr>
                <a:defRPr/>
              </a:pPr>
              <a:t>3/15/2015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42301855-F2B9-4091-9CC4-9C812C50E63A}" type="slidenum">
              <a:rPr lang="en-US"/>
              <a:pPr>
                <a:defRPr/>
              </a:pPr>
              <a:t>‹#›</a:t>
            </a:fld>
            <a:endParaRPr lang="en-US"/>
          </a:p>
        </p:txBody>
      </p:sp>
    </p:spTree>
    <p:extLst>
      <p:ext uri="{BB962C8B-B14F-4D97-AF65-F5344CB8AC3E}">
        <p14:creationId xmlns:p14="http://schemas.microsoft.com/office/powerpoint/2010/main" val="3499860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pPr>
              <a:defRPr/>
            </a:pPr>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pPr>
              <a:defRPr/>
            </a:pPr>
            <a:fld id="{20F078AD-EA3B-484C-82CD-CDD78F8AAE71}" type="datetimeFigureOut">
              <a:rPr lang="fa-IR"/>
              <a:pPr>
                <a:defRPr/>
              </a:pPr>
              <a:t>1436/05/25</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709613" y="4860925"/>
            <a:ext cx="5680075" cy="4605338"/>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pPr>
              <a:defRPr/>
            </a:pPr>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pPr>
              <a:defRPr/>
            </a:pPr>
            <a:fld id="{7EFBDBD2-8436-4D49-979C-B2D36CC55308}" type="slidenum">
              <a:rPr lang="fa-IR"/>
              <a:pPr>
                <a:defRPr/>
              </a:pPr>
              <a:t>‹#›</a:t>
            </a:fld>
            <a:endParaRPr lang="fa-IR"/>
          </a:p>
        </p:txBody>
      </p:sp>
    </p:spTree>
    <p:extLst>
      <p:ext uri="{BB962C8B-B14F-4D97-AF65-F5344CB8AC3E}">
        <p14:creationId xmlns:p14="http://schemas.microsoft.com/office/powerpoint/2010/main" val="69779620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a-IR" smtClean="0"/>
              <a:t>ارجاع به مطالب با ذکر منبع مجاز است.</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FCC93CD-60B4-4D5A-8986-AADD0C28FD75}" type="slidenum">
              <a:rPr lang="fa-IR" smtClean="0"/>
              <a:pPr eaLnBrk="1" hangingPunct="1"/>
              <a:t>1</a:t>
            </a:fld>
            <a:endParaRPr lang="fa-I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fa-IR" dirty="0" smtClean="0"/>
              <a:t>(وبه همین دلیل) تعریف کالاانگارانه از کار و زمین و پول کاملاً موهوم است.</a:t>
            </a:r>
          </a:p>
          <a:p>
            <a:pPr lvl="1"/>
            <a:r>
              <a:rPr lang="fa-IR" dirty="0" smtClean="0"/>
              <a:t>با وجود این به کمک همین وهم است که بازارهای واقعی کار و زمین و پول سازماندهی می شوند. این ها در بازار حقیقتاً خرید و فروش می شوند. 160</a:t>
            </a:r>
          </a:p>
          <a:p>
            <a:endParaRPr lang="fa-IR" dirty="0"/>
          </a:p>
        </p:txBody>
      </p:sp>
      <p:sp>
        <p:nvSpPr>
          <p:cNvPr id="4" name="Slide Number Placeholder 3"/>
          <p:cNvSpPr>
            <a:spLocks noGrp="1"/>
          </p:cNvSpPr>
          <p:nvPr>
            <p:ph type="sldNum" sz="quarter" idx="10"/>
          </p:nvPr>
        </p:nvSpPr>
        <p:spPr/>
        <p:txBody>
          <a:bodyPr/>
          <a:lstStyle/>
          <a:p>
            <a:pPr>
              <a:defRPr/>
            </a:pPr>
            <a:fld id="{7EFBDBD2-8436-4D49-979C-B2D36CC55308}" type="slidenum">
              <a:rPr lang="fa-IR" smtClean="0"/>
              <a:pPr>
                <a:defRPr/>
              </a:pPr>
              <a:t>12</a:t>
            </a:fld>
            <a:endParaRPr lang="fa-IR"/>
          </a:p>
        </p:txBody>
      </p:sp>
    </p:spTree>
    <p:extLst>
      <p:ext uri="{BB962C8B-B14F-4D97-AF65-F5344CB8AC3E}">
        <p14:creationId xmlns:p14="http://schemas.microsoft.com/office/powerpoint/2010/main" val="1595252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090EDE30-94D9-4B82-A2B1-0E433EACC9BD}"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4A8A40D-92C4-4374-AE40-32CF919DE41A}" type="slidenum">
              <a:rPr lang="fa-IR"/>
              <a:pPr>
                <a:defRPr/>
              </a:pPr>
              <a:t>‹#›</a:t>
            </a:fld>
            <a:endParaRPr lang="fa-IR"/>
          </a:p>
        </p:txBody>
      </p:sp>
    </p:spTree>
    <p:extLst>
      <p:ext uri="{BB962C8B-B14F-4D97-AF65-F5344CB8AC3E}">
        <p14:creationId xmlns:p14="http://schemas.microsoft.com/office/powerpoint/2010/main" val="4152855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653B452-65AB-4A39-AF9C-87EF10EA502E}"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CCEAB34-55F4-433D-8DB6-F8FD92E75D65}" type="slidenum">
              <a:rPr lang="fa-IR"/>
              <a:pPr>
                <a:defRPr/>
              </a:pPr>
              <a:t>‹#›</a:t>
            </a:fld>
            <a:endParaRPr lang="fa-IR"/>
          </a:p>
        </p:txBody>
      </p:sp>
    </p:spTree>
    <p:extLst>
      <p:ext uri="{BB962C8B-B14F-4D97-AF65-F5344CB8AC3E}">
        <p14:creationId xmlns:p14="http://schemas.microsoft.com/office/powerpoint/2010/main" val="150762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12F5D40-857C-4081-9678-3725D93C8FDB}"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00E0045-FEB4-4B5D-ADB2-882BE19B2B5B}" type="slidenum">
              <a:rPr lang="fa-IR"/>
              <a:pPr>
                <a:defRPr/>
              </a:pPr>
              <a:t>‹#›</a:t>
            </a:fld>
            <a:endParaRPr lang="fa-IR"/>
          </a:p>
        </p:txBody>
      </p:sp>
    </p:spTree>
    <p:extLst>
      <p:ext uri="{BB962C8B-B14F-4D97-AF65-F5344CB8AC3E}">
        <p14:creationId xmlns:p14="http://schemas.microsoft.com/office/powerpoint/2010/main" val="191770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E9CDD611-DE06-4150-9BD2-E993508A5E29}"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8F136B5-4633-4312-804C-0359C58AA573}" type="slidenum">
              <a:rPr lang="fa-IR"/>
              <a:pPr>
                <a:defRPr/>
              </a:pPr>
              <a:t>‹#›</a:t>
            </a:fld>
            <a:endParaRPr lang="fa-IR"/>
          </a:p>
        </p:txBody>
      </p:sp>
    </p:spTree>
    <p:extLst>
      <p:ext uri="{BB962C8B-B14F-4D97-AF65-F5344CB8AC3E}">
        <p14:creationId xmlns:p14="http://schemas.microsoft.com/office/powerpoint/2010/main" val="16471991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222CEC0-7BBE-45C4-A2CF-CA5CEFC3476B}"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A3E29EA-0F72-4084-A437-D2D0395C9BE6}" type="slidenum">
              <a:rPr lang="fa-IR"/>
              <a:pPr>
                <a:defRPr/>
              </a:pPr>
              <a:t>‹#›</a:t>
            </a:fld>
            <a:endParaRPr lang="fa-IR"/>
          </a:p>
        </p:txBody>
      </p:sp>
    </p:spTree>
    <p:extLst>
      <p:ext uri="{BB962C8B-B14F-4D97-AF65-F5344CB8AC3E}">
        <p14:creationId xmlns:p14="http://schemas.microsoft.com/office/powerpoint/2010/main" val="2129516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61C291-28FE-4A8B-826B-128BA9D7AAE8}"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50CD2D0-BD4A-456E-8E61-99A446AEC242}" type="slidenum">
              <a:rPr lang="fa-IR"/>
              <a:pPr>
                <a:defRPr/>
              </a:pPr>
              <a:t>‹#›</a:t>
            </a:fld>
            <a:endParaRPr lang="fa-IR"/>
          </a:p>
        </p:txBody>
      </p:sp>
    </p:spTree>
    <p:extLst>
      <p:ext uri="{BB962C8B-B14F-4D97-AF65-F5344CB8AC3E}">
        <p14:creationId xmlns:p14="http://schemas.microsoft.com/office/powerpoint/2010/main" val="620995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07DBDB8F-C767-4174-AECF-F38691EEA15A}"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97D9F3F-FE40-4C59-8F29-8110EE7A61A5}" type="slidenum">
              <a:rPr lang="fa-IR"/>
              <a:pPr>
                <a:defRPr/>
              </a:pPr>
              <a:t>‹#›</a:t>
            </a:fld>
            <a:endParaRPr lang="fa-IR"/>
          </a:p>
        </p:txBody>
      </p:sp>
    </p:spTree>
    <p:extLst>
      <p:ext uri="{BB962C8B-B14F-4D97-AF65-F5344CB8AC3E}">
        <p14:creationId xmlns:p14="http://schemas.microsoft.com/office/powerpoint/2010/main" val="4189448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95A9E28B-0FFD-4CFA-B9A4-59C07DDCD208}" type="datetimeFigureOut">
              <a:rPr lang="fa-IR"/>
              <a:pPr>
                <a:defRPr/>
              </a:pPr>
              <a:t>1436/05/25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3B588444-CCE4-474C-8CEA-121CF228F592}" type="slidenum">
              <a:rPr lang="fa-IR"/>
              <a:pPr>
                <a:defRPr/>
              </a:pPr>
              <a:t>‹#›</a:t>
            </a:fld>
            <a:endParaRPr lang="fa-IR"/>
          </a:p>
        </p:txBody>
      </p:sp>
    </p:spTree>
    <p:extLst>
      <p:ext uri="{BB962C8B-B14F-4D97-AF65-F5344CB8AC3E}">
        <p14:creationId xmlns:p14="http://schemas.microsoft.com/office/powerpoint/2010/main" val="2036583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B7CE9B29-B9C8-4852-AE6D-8B12918A54C9}" type="datetimeFigureOut">
              <a:rPr lang="fa-IR"/>
              <a:pPr>
                <a:defRPr/>
              </a:pPr>
              <a:t>1436/05/25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7EC77C4-5013-4FBA-8338-7DF5754F70BC}" type="slidenum">
              <a:rPr lang="fa-IR"/>
              <a:pPr>
                <a:defRPr/>
              </a:pPr>
              <a:t>‹#›</a:t>
            </a:fld>
            <a:endParaRPr lang="fa-IR"/>
          </a:p>
        </p:txBody>
      </p:sp>
    </p:spTree>
    <p:extLst>
      <p:ext uri="{BB962C8B-B14F-4D97-AF65-F5344CB8AC3E}">
        <p14:creationId xmlns:p14="http://schemas.microsoft.com/office/powerpoint/2010/main" val="2900955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641ECB-DE9E-4108-B9A5-BD2A0B8E9FDA}" type="datetimeFigureOut">
              <a:rPr lang="fa-IR"/>
              <a:pPr>
                <a:defRPr/>
              </a:pPr>
              <a:t>1436/05/25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B24394D0-5D6D-48A3-81AB-E4459B5DB752}" type="slidenum">
              <a:rPr lang="fa-IR"/>
              <a:pPr>
                <a:defRPr/>
              </a:pPr>
              <a:t>‹#›</a:t>
            </a:fld>
            <a:endParaRPr lang="fa-IR"/>
          </a:p>
        </p:txBody>
      </p:sp>
    </p:spTree>
    <p:extLst>
      <p:ext uri="{BB962C8B-B14F-4D97-AF65-F5344CB8AC3E}">
        <p14:creationId xmlns:p14="http://schemas.microsoft.com/office/powerpoint/2010/main" val="3479028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BB4183C-837E-41C9-AB5E-0B883B1A2DE4}"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3DEE72A-5A5A-43A5-BA56-08F42A53C938}" type="slidenum">
              <a:rPr lang="fa-IR"/>
              <a:pPr>
                <a:defRPr/>
              </a:pPr>
              <a:t>‹#›</a:t>
            </a:fld>
            <a:endParaRPr lang="fa-IR"/>
          </a:p>
        </p:txBody>
      </p:sp>
    </p:spTree>
    <p:extLst>
      <p:ext uri="{BB962C8B-B14F-4D97-AF65-F5344CB8AC3E}">
        <p14:creationId xmlns:p14="http://schemas.microsoft.com/office/powerpoint/2010/main" val="281363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E757A96-AB40-4B83-9961-791FBCFFFABB}"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85E78CD-0AC8-43AF-8172-6DD73E6034A4}" type="slidenum">
              <a:rPr lang="fa-IR"/>
              <a:pPr>
                <a:defRPr/>
              </a:pPr>
              <a:t>‹#›</a:t>
            </a:fld>
            <a:endParaRPr lang="fa-IR"/>
          </a:p>
        </p:txBody>
      </p:sp>
    </p:spTree>
    <p:extLst>
      <p:ext uri="{BB962C8B-B14F-4D97-AF65-F5344CB8AC3E}">
        <p14:creationId xmlns:p14="http://schemas.microsoft.com/office/powerpoint/2010/main" val="1292624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E20B31C-75EF-4F22-A9B1-8BDD2BA67B2C}"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2AA14A0C-46E2-42C5-BEAA-F01DE322CFE5}" type="slidenum">
              <a:rPr lang="fa-IR"/>
              <a:pPr>
                <a:defRPr/>
              </a:pPr>
              <a:t>‹#›</a:t>
            </a:fld>
            <a:endParaRPr lang="fa-IR"/>
          </a:p>
        </p:txBody>
      </p:sp>
    </p:spTree>
    <p:extLst>
      <p:ext uri="{BB962C8B-B14F-4D97-AF65-F5344CB8AC3E}">
        <p14:creationId xmlns:p14="http://schemas.microsoft.com/office/powerpoint/2010/main" val="215047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7E02203-A53E-4BF8-89BF-906A2E828F7C}"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4A7A122-211A-4AE4-B81F-5DFA42876D55}" type="slidenum">
              <a:rPr lang="fa-IR"/>
              <a:pPr>
                <a:defRPr/>
              </a:pPr>
              <a:t>‹#›</a:t>
            </a:fld>
            <a:endParaRPr lang="fa-IR"/>
          </a:p>
        </p:txBody>
      </p:sp>
    </p:spTree>
    <p:extLst>
      <p:ext uri="{BB962C8B-B14F-4D97-AF65-F5344CB8AC3E}">
        <p14:creationId xmlns:p14="http://schemas.microsoft.com/office/powerpoint/2010/main" val="28343486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C30DD94-8F82-4A27-8590-52948C7FC45F}"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3AE404-07AB-4531-A793-F21888C71556}" type="slidenum">
              <a:rPr lang="fa-IR"/>
              <a:pPr>
                <a:defRPr/>
              </a:pPr>
              <a:t>‹#›</a:t>
            </a:fld>
            <a:endParaRPr lang="fa-IR"/>
          </a:p>
        </p:txBody>
      </p:sp>
    </p:spTree>
    <p:extLst>
      <p:ext uri="{BB962C8B-B14F-4D97-AF65-F5344CB8AC3E}">
        <p14:creationId xmlns:p14="http://schemas.microsoft.com/office/powerpoint/2010/main" val="26570984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D9B0405B-CEFB-42CE-BC19-49367C23BA8D}" type="datetimeFigureOut">
              <a:rPr lang="fa-IR"/>
              <a:pPr>
                <a:defRPr/>
              </a:pPr>
              <a:t>1436/05/25</a:t>
            </a:fld>
            <a:endParaRPr lang="fa-IR" dirty="0"/>
          </a:p>
        </p:txBody>
      </p:sp>
      <p:sp>
        <p:nvSpPr>
          <p:cNvPr id="10" name="Footer Placeholder 16"/>
          <p:cNvSpPr>
            <a:spLocks noGrp="1"/>
          </p:cNvSpPr>
          <p:nvPr>
            <p:ph type="ftr" sz="quarter" idx="11"/>
          </p:nvPr>
        </p:nvSpPr>
        <p:spPr>
          <a:xfrm>
            <a:off x="2085975" y="236538"/>
            <a:ext cx="5867400" cy="365125"/>
          </a:xfrm>
        </p:spPr>
        <p:txBody>
          <a:bodyPr/>
          <a:lstStyle>
            <a:lvl1pPr algn="r">
              <a:defRPr sz="2000">
                <a:solidFill>
                  <a:schemeClr val="tx2"/>
                </a:solidFill>
                <a:cs typeface="B Titr" pitchFamily="2" charset="-78"/>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B8BA2596-EE6E-43FA-9072-C8C6DC2182CE}" type="slidenum">
              <a:rPr lang="fa-IR"/>
              <a:pPr>
                <a:defRPr/>
              </a:pPr>
              <a:t>‹#›</a:t>
            </a:fld>
            <a:endParaRPr lang="fa-IR"/>
          </a:p>
        </p:txBody>
      </p:sp>
    </p:spTree>
    <p:extLst>
      <p:ext uri="{BB962C8B-B14F-4D97-AF65-F5344CB8AC3E}">
        <p14:creationId xmlns:p14="http://schemas.microsoft.com/office/powerpoint/2010/main" val="37996189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b="0">
                <a:solidFill>
                  <a:schemeClr val="accent4">
                    <a:lumMod val="75000"/>
                  </a:schemeClr>
                </a:solidFill>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ED5B55C0-A8DE-48EE-A761-C22A28B57AD4}" type="datetimeFigureOut">
              <a:rPr lang="fa-IR"/>
              <a:pPr>
                <a:defRPr/>
              </a:pPr>
              <a:t>1436/05/25</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A323F58F-EF5E-4D94-B1A4-527543BDAE8C}" type="slidenum">
              <a:rPr lang="fa-IR"/>
              <a:pPr>
                <a:defRPr/>
              </a:pPr>
              <a:t>‹#›</a:t>
            </a:fld>
            <a:endParaRPr lang="fa-IR"/>
          </a:p>
        </p:txBody>
      </p:sp>
    </p:spTree>
    <p:extLst>
      <p:ext uri="{BB962C8B-B14F-4D97-AF65-F5344CB8AC3E}">
        <p14:creationId xmlns:p14="http://schemas.microsoft.com/office/powerpoint/2010/main" val="132033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69983CAC-9596-416C-A11C-A9704BF2BFEF}" type="datetimeFigureOut">
              <a:rPr lang="fa-IR"/>
              <a:pPr>
                <a:defRPr/>
              </a:pPr>
              <a:t>1436/05/25</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3290739-AC99-4F97-AF4F-36F1FC31B3E8}"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116159238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3D95B20-9F18-4653-BB78-4DFA71812DF3}" type="datetimeFigureOut">
              <a:rPr lang="fa-IR"/>
              <a:pPr>
                <a:defRPr/>
              </a:pPr>
              <a:t>1436/05/25</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17C5FCF7-39BB-4E45-AF02-39BE31B4CA14}"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477678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C81A1B9-C47E-42B1-BFEF-863E2222A5C9}" type="datetimeFigureOut">
              <a:rPr lang="fa-IR"/>
              <a:pPr>
                <a:defRPr/>
              </a:pPr>
              <a:t>1436/05/25</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C54E0BEA-7116-42E4-A191-34C46C389D07}"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25193132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4FBFE654-0EC5-4F4F-8416-AB97338C5A89}" type="datetimeFigureOut">
              <a:rPr lang="fa-IR"/>
              <a:pPr>
                <a:defRPr/>
              </a:pPr>
              <a:t>1436/05/25</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56EAA36B-002A-4A71-81CA-30A11DFBDA50}" type="slidenum">
              <a:rPr lang="fa-IR"/>
              <a:pPr>
                <a:defRPr/>
              </a:pPr>
              <a:t>‹#›</a:t>
            </a:fld>
            <a:endParaRPr lang="fa-IR"/>
          </a:p>
        </p:txBody>
      </p:sp>
    </p:spTree>
    <p:extLst>
      <p:ext uri="{BB962C8B-B14F-4D97-AF65-F5344CB8AC3E}">
        <p14:creationId xmlns:p14="http://schemas.microsoft.com/office/powerpoint/2010/main" val="27547353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D60DA67E-5756-4ADF-9BC7-8DAD73F4A456}" type="datetimeFigureOut">
              <a:rPr lang="fa-IR"/>
              <a:pPr>
                <a:defRPr/>
              </a:pPr>
              <a:t>1436/05/25</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4DD7BFB7-5123-40E9-BEBB-AC5E6F39B9D5}" type="slidenum">
              <a:rPr lang="fa-IR"/>
              <a:pPr>
                <a:defRPr/>
              </a:pPr>
              <a:t>‹#›</a:t>
            </a:fld>
            <a:endParaRPr lang="fa-IR"/>
          </a:p>
        </p:txBody>
      </p:sp>
    </p:spTree>
    <p:extLst>
      <p:ext uri="{BB962C8B-B14F-4D97-AF65-F5344CB8AC3E}">
        <p14:creationId xmlns:p14="http://schemas.microsoft.com/office/powerpoint/2010/main" val="111283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09451A2-62AF-4347-AD83-96EEA7061FF1}"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687AEF6-F9A0-4068-AECE-FA56BF95DF4D}" type="slidenum">
              <a:rPr lang="fa-IR"/>
              <a:pPr>
                <a:defRPr/>
              </a:pPr>
              <a:t>‹#›</a:t>
            </a:fld>
            <a:endParaRPr lang="fa-IR"/>
          </a:p>
        </p:txBody>
      </p:sp>
    </p:spTree>
    <p:extLst>
      <p:ext uri="{BB962C8B-B14F-4D97-AF65-F5344CB8AC3E}">
        <p14:creationId xmlns:p14="http://schemas.microsoft.com/office/powerpoint/2010/main" val="3598980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FB3AC38-9CDE-496F-A350-94FC5F75AD20}" type="datetimeFigureOut">
              <a:rPr lang="fa-IR"/>
              <a:pPr>
                <a:defRPr/>
              </a:pPr>
              <a:t>1436/05/25</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A5B71A24-A4B9-41A1-B7B4-DDF249A6A0F1}" type="slidenum">
              <a:rPr lang="fa-IR"/>
              <a:pPr>
                <a:defRPr/>
              </a:pPr>
              <a:t>‹#›</a:t>
            </a:fld>
            <a:endParaRPr lang="fa-IR"/>
          </a:p>
        </p:txBody>
      </p:sp>
    </p:spTree>
    <p:extLst>
      <p:ext uri="{BB962C8B-B14F-4D97-AF65-F5344CB8AC3E}">
        <p14:creationId xmlns:p14="http://schemas.microsoft.com/office/powerpoint/2010/main" val="2555202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ECC5E7F-EDE5-4F13-A31B-D73C2BCDA45F}" type="datetimeFigureOut">
              <a:rPr lang="fa-IR"/>
              <a:pPr>
                <a:defRPr/>
              </a:pPr>
              <a:t>1436/05/25</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D1FFD864-C550-4F26-A446-B44401641327}"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1627384941"/>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22B731B-7832-4634-9141-118950DC5201}" type="datetimeFigureOut">
              <a:rPr lang="fa-IR"/>
              <a:pPr>
                <a:defRPr/>
              </a:pPr>
              <a:t>1436/05/25</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6D469E03-4BCC-46B5-8EE3-4B7527434B68}" type="slidenum">
              <a:rPr lang="fa-IR"/>
              <a:pPr>
                <a:defRPr/>
              </a:pPr>
              <a:t>‹#›</a:t>
            </a:fld>
            <a:endParaRPr lang="fa-IR"/>
          </a:p>
        </p:txBody>
      </p:sp>
    </p:spTree>
    <p:extLst>
      <p:ext uri="{BB962C8B-B14F-4D97-AF65-F5344CB8AC3E}">
        <p14:creationId xmlns:p14="http://schemas.microsoft.com/office/powerpoint/2010/main" val="1686530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D0CAFC8A-38E2-4D3F-B6D6-29F7FCFA2316}" type="datetimeFigureOut">
              <a:rPr lang="fa-IR"/>
              <a:pPr>
                <a:defRPr/>
              </a:pPr>
              <a:t>1436/05/25</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64FF0A3-3DDC-450C-93BD-9F2E36D14114}" type="slidenum">
              <a:rPr lang="fa-IR"/>
              <a:pPr>
                <a:defRPr/>
              </a:pPr>
              <a:t>‹#›</a:t>
            </a:fld>
            <a:endParaRPr lang="fa-IR"/>
          </a:p>
        </p:txBody>
      </p:sp>
    </p:spTree>
    <p:extLst>
      <p:ext uri="{BB962C8B-B14F-4D97-AF65-F5344CB8AC3E}">
        <p14:creationId xmlns:p14="http://schemas.microsoft.com/office/powerpoint/2010/main" val="1183552835"/>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3A68B1C6-8F6A-442E-94AC-3F88B56BDBCB}"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AF86D80-7D09-472F-9792-492DB8B52C6F}" type="slidenum">
              <a:rPr lang="fa-IR"/>
              <a:pPr>
                <a:defRPr/>
              </a:pPr>
              <a:t>‹#›</a:t>
            </a:fld>
            <a:endParaRPr lang="fa-IR"/>
          </a:p>
        </p:txBody>
      </p:sp>
    </p:spTree>
    <p:extLst>
      <p:ext uri="{BB962C8B-B14F-4D97-AF65-F5344CB8AC3E}">
        <p14:creationId xmlns:p14="http://schemas.microsoft.com/office/powerpoint/2010/main" val="31734878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E5D232C6-265A-4838-A214-760139FD4EEC}"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5A9A19C-3594-4741-BB8B-FE7343C8FE64}" type="slidenum">
              <a:rPr lang="fa-IR"/>
              <a:pPr>
                <a:defRPr/>
              </a:pPr>
              <a:t>‹#›</a:t>
            </a:fld>
            <a:endParaRPr lang="fa-IR"/>
          </a:p>
        </p:txBody>
      </p:sp>
    </p:spTree>
    <p:extLst>
      <p:ext uri="{BB962C8B-B14F-4D97-AF65-F5344CB8AC3E}">
        <p14:creationId xmlns:p14="http://schemas.microsoft.com/office/powerpoint/2010/main" val="12487313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090FEE-C747-4240-9499-A2D320A238B0}"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78B98B2-2F93-49D1-99DB-B068FC74EA6C}" type="slidenum">
              <a:rPr lang="fa-IR"/>
              <a:pPr>
                <a:defRPr/>
              </a:pPr>
              <a:t>‹#›</a:t>
            </a:fld>
            <a:endParaRPr lang="fa-IR"/>
          </a:p>
        </p:txBody>
      </p:sp>
    </p:spTree>
    <p:extLst>
      <p:ext uri="{BB962C8B-B14F-4D97-AF65-F5344CB8AC3E}">
        <p14:creationId xmlns:p14="http://schemas.microsoft.com/office/powerpoint/2010/main" val="33369770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B538994D-720C-45AD-B89F-138452B48E51}"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04F9170-1BFC-49DD-8FAA-18C4E756FE1B}" type="slidenum">
              <a:rPr lang="fa-IR"/>
              <a:pPr>
                <a:defRPr/>
              </a:pPr>
              <a:t>‹#›</a:t>
            </a:fld>
            <a:endParaRPr lang="fa-IR"/>
          </a:p>
        </p:txBody>
      </p:sp>
    </p:spTree>
    <p:extLst>
      <p:ext uri="{BB962C8B-B14F-4D97-AF65-F5344CB8AC3E}">
        <p14:creationId xmlns:p14="http://schemas.microsoft.com/office/powerpoint/2010/main" val="32967949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2E036FDE-EF6D-4C02-A2D9-949FC6C619C0}" type="datetimeFigureOut">
              <a:rPr lang="fa-IR"/>
              <a:pPr>
                <a:defRPr/>
              </a:pPr>
              <a:t>1436/05/25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C9008CA2-99E4-4641-BCAC-924ADBAF5B8E}" type="slidenum">
              <a:rPr lang="fa-IR"/>
              <a:pPr>
                <a:defRPr/>
              </a:pPr>
              <a:t>‹#›</a:t>
            </a:fld>
            <a:endParaRPr lang="fa-IR"/>
          </a:p>
        </p:txBody>
      </p:sp>
    </p:spTree>
    <p:extLst>
      <p:ext uri="{BB962C8B-B14F-4D97-AF65-F5344CB8AC3E}">
        <p14:creationId xmlns:p14="http://schemas.microsoft.com/office/powerpoint/2010/main" val="7867410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480FE20F-42E2-472C-A605-9497AE81AE2F}" type="datetimeFigureOut">
              <a:rPr lang="fa-IR"/>
              <a:pPr>
                <a:defRPr/>
              </a:pPr>
              <a:t>1436/05/25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E83F9D64-BF14-4656-8EEF-4C69ADFCCF9E}" type="slidenum">
              <a:rPr lang="fa-IR"/>
              <a:pPr>
                <a:defRPr/>
              </a:pPr>
              <a:t>‹#›</a:t>
            </a:fld>
            <a:endParaRPr lang="fa-IR"/>
          </a:p>
        </p:txBody>
      </p:sp>
    </p:spTree>
    <p:extLst>
      <p:ext uri="{BB962C8B-B14F-4D97-AF65-F5344CB8AC3E}">
        <p14:creationId xmlns:p14="http://schemas.microsoft.com/office/powerpoint/2010/main" val="362455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2480259-8F1E-4A5D-A76F-3D22C81472D0}"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0A3E6C7-FBF0-44F1-B138-6F4CF4A96333}" type="slidenum">
              <a:rPr lang="fa-IR"/>
              <a:pPr>
                <a:defRPr/>
              </a:pPr>
              <a:t>‹#›</a:t>
            </a:fld>
            <a:endParaRPr lang="fa-IR"/>
          </a:p>
        </p:txBody>
      </p:sp>
    </p:spTree>
    <p:extLst>
      <p:ext uri="{BB962C8B-B14F-4D97-AF65-F5344CB8AC3E}">
        <p14:creationId xmlns:p14="http://schemas.microsoft.com/office/powerpoint/2010/main" val="23138707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B2A2766-2542-44E9-B9E8-98B07642B13B}" type="datetimeFigureOut">
              <a:rPr lang="fa-IR"/>
              <a:pPr>
                <a:defRPr/>
              </a:pPr>
              <a:t>1436/05/25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7FFE4E63-7A19-4366-BE86-177906F334C6}" type="slidenum">
              <a:rPr lang="fa-IR"/>
              <a:pPr>
                <a:defRPr/>
              </a:pPr>
              <a:t>‹#›</a:t>
            </a:fld>
            <a:endParaRPr lang="fa-IR"/>
          </a:p>
        </p:txBody>
      </p:sp>
    </p:spTree>
    <p:extLst>
      <p:ext uri="{BB962C8B-B14F-4D97-AF65-F5344CB8AC3E}">
        <p14:creationId xmlns:p14="http://schemas.microsoft.com/office/powerpoint/2010/main" val="20445741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5E58BAD-366C-4374-B508-0E560E215F2A}"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BEDF811-7137-42DD-847A-5E9ADB080932}" type="slidenum">
              <a:rPr lang="fa-IR"/>
              <a:pPr>
                <a:defRPr/>
              </a:pPr>
              <a:t>‹#›</a:t>
            </a:fld>
            <a:endParaRPr lang="fa-IR"/>
          </a:p>
        </p:txBody>
      </p:sp>
    </p:spTree>
    <p:extLst>
      <p:ext uri="{BB962C8B-B14F-4D97-AF65-F5344CB8AC3E}">
        <p14:creationId xmlns:p14="http://schemas.microsoft.com/office/powerpoint/2010/main" val="41147003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638679-A2EF-40D5-8331-0D39613F2680}"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A503459-5096-424D-895B-8F8F5F5B78C5}" type="slidenum">
              <a:rPr lang="fa-IR"/>
              <a:pPr>
                <a:defRPr/>
              </a:pPr>
              <a:t>‹#›</a:t>
            </a:fld>
            <a:endParaRPr lang="fa-IR"/>
          </a:p>
        </p:txBody>
      </p:sp>
    </p:spTree>
    <p:extLst>
      <p:ext uri="{BB962C8B-B14F-4D97-AF65-F5344CB8AC3E}">
        <p14:creationId xmlns:p14="http://schemas.microsoft.com/office/powerpoint/2010/main" val="3642044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B1EFE5C-E65F-4498-B49C-FC5161B2F131}"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906A017-0049-44B8-B201-9FA38EEBD1B2}" type="slidenum">
              <a:rPr lang="fa-IR"/>
              <a:pPr>
                <a:defRPr/>
              </a:pPr>
              <a:t>‹#›</a:t>
            </a:fld>
            <a:endParaRPr lang="fa-IR"/>
          </a:p>
        </p:txBody>
      </p:sp>
    </p:spTree>
    <p:extLst>
      <p:ext uri="{BB962C8B-B14F-4D97-AF65-F5344CB8AC3E}">
        <p14:creationId xmlns:p14="http://schemas.microsoft.com/office/powerpoint/2010/main" val="4290887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2C7A0D1-E29B-41D0-B0D0-F5C099E06F77}"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7DF4AF4-A312-447F-9A30-E8C11385EC8A}" type="slidenum">
              <a:rPr lang="fa-IR"/>
              <a:pPr>
                <a:defRPr/>
              </a:pPr>
              <a:t>‹#›</a:t>
            </a:fld>
            <a:endParaRPr lang="fa-IR"/>
          </a:p>
        </p:txBody>
      </p:sp>
    </p:spTree>
    <p:extLst>
      <p:ext uri="{BB962C8B-B14F-4D97-AF65-F5344CB8AC3E}">
        <p14:creationId xmlns:p14="http://schemas.microsoft.com/office/powerpoint/2010/main" val="15157364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9D10C945-A743-4CDF-91BE-CCF294F27B08}" type="datetimeFigureOut">
              <a:rPr lang="fa-IR"/>
              <a:pPr>
                <a:defRPr/>
              </a:pPr>
              <a:t>1436/05/25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B89BE55-33F3-4684-8A0F-2A82048BF730}" type="slidenum">
              <a:rPr lang="fa-IR"/>
              <a:pPr>
                <a:defRPr/>
              </a:pPr>
              <a:t>‹#›</a:t>
            </a:fld>
            <a:endParaRPr lang="fa-IR"/>
          </a:p>
        </p:txBody>
      </p:sp>
    </p:spTree>
    <p:extLst>
      <p:ext uri="{BB962C8B-B14F-4D97-AF65-F5344CB8AC3E}">
        <p14:creationId xmlns:p14="http://schemas.microsoft.com/office/powerpoint/2010/main" val="32115313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794CBBF5-004C-4821-9FBD-1B4AEE22DB22}"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1B9130B-EDD6-45C1-B268-C750823A8BAD}" type="slidenum">
              <a:rPr lang="fa-IR"/>
              <a:pPr>
                <a:defRPr/>
              </a:pPr>
              <a:t>‹#›</a:t>
            </a:fld>
            <a:endParaRPr lang="fa-IR"/>
          </a:p>
        </p:txBody>
      </p:sp>
    </p:spTree>
    <p:extLst>
      <p:ext uri="{BB962C8B-B14F-4D97-AF65-F5344CB8AC3E}">
        <p14:creationId xmlns:p14="http://schemas.microsoft.com/office/powerpoint/2010/main" val="22273331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9AC536C-1DD8-4AEF-BC45-1B9405E93F44}"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CC299ED-617D-44FD-A308-0F72C97A4696}" type="slidenum">
              <a:rPr lang="fa-IR"/>
              <a:pPr>
                <a:defRPr/>
              </a:pPr>
              <a:t>‹#›</a:t>
            </a:fld>
            <a:endParaRPr lang="fa-IR"/>
          </a:p>
        </p:txBody>
      </p:sp>
    </p:spTree>
    <p:extLst>
      <p:ext uri="{BB962C8B-B14F-4D97-AF65-F5344CB8AC3E}">
        <p14:creationId xmlns:p14="http://schemas.microsoft.com/office/powerpoint/2010/main" val="42099973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A4F6E3-0AD7-4E31-881B-A0E21282C7B6}"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AD66E32-0A37-405A-B6A1-2E2E6CCE72B6}" type="slidenum">
              <a:rPr lang="fa-IR"/>
              <a:pPr>
                <a:defRPr/>
              </a:pPr>
              <a:t>‹#›</a:t>
            </a:fld>
            <a:endParaRPr lang="fa-IR"/>
          </a:p>
        </p:txBody>
      </p:sp>
    </p:spTree>
    <p:extLst>
      <p:ext uri="{BB962C8B-B14F-4D97-AF65-F5344CB8AC3E}">
        <p14:creationId xmlns:p14="http://schemas.microsoft.com/office/powerpoint/2010/main" val="24971607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9F51E346-FEB0-4073-A41B-E9794F706201}"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F044902-DA89-48E6-B43D-E797FA14B243}" type="slidenum">
              <a:rPr lang="fa-IR"/>
              <a:pPr>
                <a:defRPr/>
              </a:pPr>
              <a:t>‹#›</a:t>
            </a:fld>
            <a:endParaRPr lang="fa-IR"/>
          </a:p>
        </p:txBody>
      </p:sp>
    </p:spTree>
    <p:extLst>
      <p:ext uri="{BB962C8B-B14F-4D97-AF65-F5344CB8AC3E}">
        <p14:creationId xmlns:p14="http://schemas.microsoft.com/office/powerpoint/2010/main" val="239969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D29E223-09B9-4603-9D29-8F92B92BA1E3}" type="datetimeFigureOut">
              <a:rPr lang="fa-IR"/>
              <a:pPr>
                <a:defRPr/>
              </a:pPr>
              <a:t>1436/05/25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4CB3C96-E045-4981-92C1-37F23A2B5869}" type="slidenum">
              <a:rPr lang="fa-IR"/>
              <a:pPr>
                <a:defRPr/>
              </a:pPr>
              <a:t>‹#›</a:t>
            </a:fld>
            <a:endParaRPr lang="fa-IR"/>
          </a:p>
        </p:txBody>
      </p:sp>
    </p:spTree>
    <p:extLst>
      <p:ext uri="{BB962C8B-B14F-4D97-AF65-F5344CB8AC3E}">
        <p14:creationId xmlns:p14="http://schemas.microsoft.com/office/powerpoint/2010/main" val="351304853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F61651AE-A12D-4576-82A5-43ADB62C96F4}" type="datetimeFigureOut">
              <a:rPr lang="fa-IR"/>
              <a:pPr>
                <a:defRPr/>
              </a:pPr>
              <a:t>1436/05/25</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9F02F91B-4192-476B-9BA7-73D37D741C62}" type="slidenum">
              <a:rPr lang="fa-IR"/>
              <a:pPr>
                <a:defRPr/>
              </a:pPr>
              <a:t>‹#›</a:t>
            </a:fld>
            <a:endParaRPr lang="fa-IR"/>
          </a:p>
        </p:txBody>
      </p:sp>
    </p:spTree>
    <p:extLst>
      <p:ext uri="{BB962C8B-B14F-4D97-AF65-F5344CB8AC3E}">
        <p14:creationId xmlns:p14="http://schemas.microsoft.com/office/powerpoint/2010/main" val="11336499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A5F017F5-CF77-4502-8D3B-2A1837C5260C}" type="datetimeFigureOut">
              <a:rPr lang="fa-IR"/>
              <a:pPr>
                <a:defRPr/>
              </a:pPr>
              <a:t>1436/05/25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1A3BEDA4-13F4-4E97-A86C-679218424CBC}" type="slidenum">
              <a:rPr lang="fa-IR"/>
              <a:pPr>
                <a:defRPr/>
              </a:pPr>
              <a:t>‹#›</a:t>
            </a:fld>
            <a:endParaRPr lang="fa-IR"/>
          </a:p>
        </p:txBody>
      </p:sp>
    </p:spTree>
    <p:extLst>
      <p:ext uri="{BB962C8B-B14F-4D97-AF65-F5344CB8AC3E}">
        <p14:creationId xmlns:p14="http://schemas.microsoft.com/office/powerpoint/2010/main" val="342283298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8FCBDF-7D0C-4FB4-B5EB-DBD3C9D8D943}" type="datetimeFigureOut">
              <a:rPr lang="fa-IR"/>
              <a:pPr>
                <a:defRPr/>
              </a:pPr>
              <a:t>1436/05/25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48C401E-36C3-4484-B13F-D9DE6C6A43B3}" type="slidenum">
              <a:rPr lang="fa-IR"/>
              <a:pPr>
                <a:defRPr/>
              </a:pPr>
              <a:t>‹#›</a:t>
            </a:fld>
            <a:endParaRPr lang="fa-IR"/>
          </a:p>
        </p:txBody>
      </p:sp>
    </p:spTree>
    <p:extLst>
      <p:ext uri="{BB962C8B-B14F-4D97-AF65-F5344CB8AC3E}">
        <p14:creationId xmlns:p14="http://schemas.microsoft.com/office/powerpoint/2010/main" val="3211117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6A1AFD-0522-4E1D-9E75-2295FAA0918D}"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DE9446E-3936-4C27-8F00-E2689957ADC0}" type="slidenum">
              <a:rPr lang="fa-IR"/>
              <a:pPr>
                <a:defRPr/>
              </a:pPr>
              <a:t>‹#›</a:t>
            </a:fld>
            <a:endParaRPr lang="fa-IR"/>
          </a:p>
        </p:txBody>
      </p:sp>
    </p:spTree>
    <p:extLst>
      <p:ext uri="{BB962C8B-B14F-4D97-AF65-F5344CB8AC3E}">
        <p14:creationId xmlns:p14="http://schemas.microsoft.com/office/powerpoint/2010/main" val="40076388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DE2858-8EDF-413E-8B40-29DC6FDDC3AB}"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20DD5CF-8487-48EE-AB0D-80247E648E5F}" type="slidenum">
              <a:rPr lang="fa-IR"/>
              <a:pPr>
                <a:defRPr/>
              </a:pPr>
              <a:t>‹#›</a:t>
            </a:fld>
            <a:endParaRPr lang="fa-IR"/>
          </a:p>
        </p:txBody>
      </p:sp>
    </p:spTree>
    <p:extLst>
      <p:ext uri="{BB962C8B-B14F-4D97-AF65-F5344CB8AC3E}">
        <p14:creationId xmlns:p14="http://schemas.microsoft.com/office/powerpoint/2010/main" val="18159450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2E33B24-96F7-44A7-AEA6-4986FAB9D3A4}"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568E955-49B6-44E1-9F17-C2A24D3E0CDF}" type="slidenum">
              <a:rPr lang="fa-IR"/>
              <a:pPr>
                <a:defRPr/>
              </a:pPr>
              <a:t>‹#›</a:t>
            </a:fld>
            <a:endParaRPr lang="fa-IR"/>
          </a:p>
        </p:txBody>
      </p:sp>
    </p:spTree>
    <p:extLst>
      <p:ext uri="{BB962C8B-B14F-4D97-AF65-F5344CB8AC3E}">
        <p14:creationId xmlns:p14="http://schemas.microsoft.com/office/powerpoint/2010/main" val="18083004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19DECF4E-3EE9-46FB-A094-F697794D2FC8}" type="datetimeFigureOut">
              <a:rPr lang="fa-IR"/>
              <a:pPr>
                <a:defRPr/>
              </a:pPr>
              <a:t>1436/05/25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85E3E22-A5B4-4897-9498-4A8594D14EDE}" type="slidenum">
              <a:rPr lang="fa-IR"/>
              <a:pPr>
                <a:defRPr/>
              </a:pPr>
              <a:t>‹#›</a:t>
            </a:fld>
            <a:endParaRPr lang="fa-IR"/>
          </a:p>
        </p:txBody>
      </p:sp>
    </p:spTree>
    <p:extLst>
      <p:ext uri="{BB962C8B-B14F-4D97-AF65-F5344CB8AC3E}">
        <p14:creationId xmlns:p14="http://schemas.microsoft.com/office/powerpoint/2010/main" val="100117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8E14FB5F-DD1A-48FC-BC3F-B55DAD74B8FA}" type="datetimeFigureOut">
              <a:rPr lang="fa-IR"/>
              <a:pPr>
                <a:defRPr/>
              </a:pPr>
              <a:t>1436/05/25</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91B52DFA-CD27-4215-95DD-6E443246A95F}" type="slidenum">
              <a:rPr lang="fa-IR"/>
              <a:pPr>
                <a:defRPr/>
              </a:pPr>
              <a:t>‹#›</a:t>
            </a:fld>
            <a:endParaRPr lang="fa-IR"/>
          </a:p>
        </p:txBody>
      </p:sp>
    </p:spTree>
    <p:extLst>
      <p:ext uri="{BB962C8B-B14F-4D97-AF65-F5344CB8AC3E}">
        <p14:creationId xmlns:p14="http://schemas.microsoft.com/office/powerpoint/2010/main" val="355467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EE489A-974F-49D7-8964-7F2B5AE3F086}" type="datetimeFigureOut">
              <a:rPr lang="fa-IR"/>
              <a:pPr>
                <a:defRPr/>
              </a:pPr>
              <a:t>1436/05/25</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6AABB487-B5A6-4AFC-857F-C0740A5C3B53}" type="slidenum">
              <a:rPr lang="fa-IR"/>
              <a:pPr>
                <a:defRPr/>
              </a:pPr>
              <a:t>‹#›</a:t>
            </a:fld>
            <a:endParaRPr lang="fa-IR"/>
          </a:p>
        </p:txBody>
      </p:sp>
    </p:spTree>
    <p:extLst>
      <p:ext uri="{BB962C8B-B14F-4D97-AF65-F5344CB8AC3E}">
        <p14:creationId xmlns:p14="http://schemas.microsoft.com/office/powerpoint/2010/main" val="2484503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40BEB1-CD2A-46C6-9A01-36F21D9C2909}"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7D8F67D-5D98-4DBE-8270-F5083CBB71B9}" type="slidenum">
              <a:rPr lang="fa-IR"/>
              <a:pPr>
                <a:defRPr/>
              </a:pPr>
              <a:t>‹#›</a:t>
            </a:fld>
            <a:endParaRPr lang="fa-IR"/>
          </a:p>
        </p:txBody>
      </p:sp>
    </p:spTree>
    <p:extLst>
      <p:ext uri="{BB962C8B-B14F-4D97-AF65-F5344CB8AC3E}">
        <p14:creationId xmlns:p14="http://schemas.microsoft.com/office/powerpoint/2010/main" val="30593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6A7B6A-99ED-49AA-AFF0-726D506C2360}" type="datetimeFigureOut">
              <a:rPr lang="fa-IR"/>
              <a:pPr>
                <a:defRPr/>
              </a:pPr>
              <a:t>1436/05/25</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94FCC77-7F8D-4F0F-A37C-290993CA92D8}" type="slidenum">
              <a:rPr lang="fa-IR"/>
              <a:pPr>
                <a:defRPr/>
              </a:pPr>
              <a:t>‹#›</a:t>
            </a:fld>
            <a:endParaRPr lang="fa-IR"/>
          </a:p>
        </p:txBody>
      </p:sp>
    </p:spTree>
    <p:extLst>
      <p:ext uri="{BB962C8B-B14F-4D97-AF65-F5344CB8AC3E}">
        <p14:creationId xmlns:p14="http://schemas.microsoft.com/office/powerpoint/2010/main" val="194632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F5E12FD-FDE3-4131-B1E7-F77A6F803D17}" type="datetimeFigureOut">
              <a:rPr lang="fa-IR"/>
              <a:pPr>
                <a:defRPr/>
              </a:pPr>
              <a:t>1436/05/25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22619FC-E54E-4E6E-AA76-98BE0B08EC7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28" r:id="rId1"/>
    <p:sldLayoutId id="2147486629" r:id="rId2"/>
    <p:sldLayoutId id="2147486630" r:id="rId3"/>
    <p:sldLayoutId id="2147486631" r:id="rId4"/>
    <p:sldLayoutId id="2147486632" r:id="rId5"/>
    <p:sldLayoutId id="2147486633" r:id="rId6"/>
    <p:sldLayoutId id="2147486634" r:id="rId7"/>
    <p:sldLayoutId id="2147486635" r:id="rId8"/>
    <p:sldLayoutId id="2147486636" r:id="rId9"/>
    <p:sldLayoutId id="2147486637" r:id="rId10"/>
    <p:sldLayoutId id="2147486638"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71B8D0F4-48EC-4C6D-A6D3-D6F72334DB18}" type="datetimeFigureOut">
              <a:rPr lang="fa-IR"/>
              <a:pPr>
                <a:defRPr/>
              </a:pPr>
              <a:t>1436/05/25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CF88CDA5-29F4-4FA8-8513-0121F8FC27A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39" r:id="rId1"/>
    <p:sldLayoutId id="2147486640" r:id="rId2"/>
    <p:sldLayoutId id="2147486641" r:id="rId3"/>
    <p:sldLayoutId id="2147486642" r:id="rId4"/>
    <p:sldLayoutId id="2147486643" r:id="rId5"/>
    <p:sldLayoutId id="2147486644" r:id="rId6"/>
    <p:sldLayoutId id="2147486645" r:id="rId7"/>
    <p:sldLayoutId id="2147486646" r:id="rId8"/>
    <p:sldLayoutId id="2147486647" r:id="rId9"/>
    <p:sldLayoutId id="2147486648" r:id="rId10"/>
    <p:sldLayoutId id="2147486649"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21A5E84-A5A3-4887-B1C0-EF5357EFAD09}" type="datetimeFigureOut">
              <a:rPr lang="fa-IR"/>
              <a:pPr>
                <a:defRPr/>
              </a:pPr>
              <a:t>1436/05/25</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E5276DB5-A89B-4F45-9F63-6B8EEC0FCE6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77" r:id="rId1"/>
    <p:sldLayoutId id="2147486650" r:id="rId2"/>
    <p:sldLayoutId id="2147486678" r:id="rId3"/>
    <p:sldLayoutId id="2147486679" r:id="rId4"/>
    <p:sldLayoutId id="2147486680" r:id="rId5"/>
    <p:sldLayoutId id="2147486651" r:id="rId6"/>
    <p:sldLayoutId id="2147486681" r:id="rId7"/>
    <p:sldLayoutId id="2147486652" r:id="rId8"/>
    <p:sldLayoutId id="2147486682" r:id="rId9"/>
    <p:sldLayoutId id="2147486653" r:id="rId10"/>
    <p:sldLayoutId id="2147486683" r:id="rId11"/>
  </p:sldLayoutIdLst>
  <p:timing>
    <p:tnLst>
      <p:par>
        <p:cTn id="1" dur="indefinite" restart="never" nodeType="tmRoot"/>
      </p:par>
    </p:tnLst>
  </p:timing>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CA6952B7-2A52-4CFC-9AAB-90EA2D4C86AF}" type="datetimeFigureOut">
              <a:rPr lang="fa-IR"/>
              <a:pPr>
                <a:defRPr/>
              </a:pPr>
              <a:t>1436/05/25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BA39F618-2B23-4697-9455-99DB7F862999}"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54" r:id="rId1"/>
    <p:sldLayoutId id="2147486655" r:id="rId2"/>
    <p:sldLayoutId id="2147486656" r:id="rId3"/>
    <p:sldLayoutId id="2147486657" r:id="rId4"/>
    <p:sldLayoutId id="2147486658" r:id="rId5"/>
    <p:sldLayoutId id="2147486659" r:id="rId6"/>
    <p:sldLayoutId id="2147486660" r:id="rId7"/>
    <p:sldLayoutId id="2147486661" r:id="rId8"/>
    <p:sldLayoutId id="2147486662" r:id="rId9"/>
    <p:sldLayoutId id="2147486663" r:id="rId10"/>
    <p:sldLayoutId id="2147486664" r:id="rId11"/>
    <p:sldLayoutId id="2147486665" r:id="rId12"/>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BA665680-84E3-4028-9DE7-F3A7F202CABE}" type="datetimeFigureOut">
              <a:rPr lang="fa-IR"/>
              <a:pPr>
                <a:defRPr/>
              </a:pPr>
              <a:t>1436/05/25</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13095A9-7502-4C74-920A-FD2428DBB746}"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666" r:id="rId1"/>
    <p:sldLayoutId id="2147486667" r:id="rId2"/>
    <p:sldLayoutId id="2147486668" r:id="rId3"/>
    <p:sldLayoutId id="2147486669" r:id="rId4"/>
    <p:sldLayoutId id="2147486670" r:id="rId5"/>
    <p:sldLayoutId id="2147486671" r:id="rId6"/>
    <p:sldLayoutId id="2147486672" r:id="rId7"/>
    <p:sldLayoutId id="2147486673" r:id="rId8"/>
    <p:sldLayoutId id="2147486674" r:id="rId9"/>
    <p:sldLayoutId id="2147486675" r:id="rId10"/>
    <p:sldLayoutId id="2147486676"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1357313" y="2819400"/>
            <a:ext cx="6415087" cy="3038475"/>
          </a:xfrm>
        </p:spPr>
        <p:txBody>
          <a:bodyPr>
            <a:normAutofit lnSpcReduction="10000"/>
          </a:bodyPr>
          <a:lstStyle/>
          <a:p>
            <a:pPr eaLnBrk="1" hangingPunct="1">
              <a:buFont typeface="Wingdings 2" pitchFamily="18" charset="2"/>
              <a:buNone/>
            </a:pPr>
            <a:r>
              <a:rPr lang="fa-IR" sz="4000" dirty="0" smtClean="0">
                <a:solidFill>
                  <a:srgbClr val="FF0000"/>
                </a:solidFill>
                <a:cs typeface="B Yekan" pitchFamily="2" charset="-78"/>
              </a:rPr>
              <a:t>نظام های اقتصادی</a:t>
            </a:r>
          </a:p>
          <a:p>
            <a:pPr eaLnBrk="1" hangingPunct="1">
              <a:buFont typeface="Wingdings 2" pitchFamily="18" charset="2"/>
              <a:buNone/>
            </a:pPr>
            <a:r>
              <a:rPr lang="fa-IR" sz="2400" dirty="0" smtClean="0">
                <a:solidFill>
                  <a:srgbClr val="0070C0"/>
                </a:solidFill>
                <a:cs typeface="B Yekan" pitchFamily="2" charset="-78"/>
              </a:rPr>
              <a:t>سرمایه داری و بازار خودتنظیم گر</a:t>
            </a:r>
          </a:p>
          <a:p>
            <a:pPr eaLnBrk="1" hangingPunct="1">
              <a:buFont typeface="Wingdings 2" pitchFamily="18" charset="2"/>
              <a:buNone/>
            </a:pPr>
            <a:r>
              <a:rPr lang="fa-IR" sz="2400" dirty="0" smtClean="0">
                <a:solidFill>
                  <a:srgbClr val="0070C0"/>
                </a:solidFill>
                <a:cs typeface="B Yekan" pitchFamily="2" charset="-78"/>
              </a:rPr>
              <a:t>(رویکرد پولانی)</a:t>
            </a:r>
          </a:p>
          <a:p>
            <a:pPr eaLnBrk="1" hangingPunct="1">
              <a:buFont typeface="Wingdings 2" pitchFamily="18" charset="2"/>
              <a:buNone/>
            </a:pPr>
            <a:r>
              <a:rPr lang="fa-IR" sz="1800" dirty="0" smtClean="0">
                <a:solidFill>
                  <a:srgbClr val="250B55"/>
                </a:solidFill>
                <a:cs typeface="B Yekan" pitchFamily="2" charset="-78"/>
              </a:rPr>
              <a:t>ویرایش: اسفند 1393</a:t>
            </a:r>
          </a:p>
          <a:p>
            <a:pPr eaLnBrk="1" hangingPunct="1">
              <a:buFont typeface="Wingdings 2" pitchFamily="18" charset="2"/>
              <a:buNone/>
            </a:pPr>
            <a:endParaRPr lang="fa-IR" sz="2400" dirty="0" smtClean="0">
              <a:solidFill>
                <a:srgbClr val="250B55"/>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محمد جواد شريف زاده</a:t>
            </a:r>
          </a:p>
          <a:p>
            <a:pPr eaLnBrk="1" hangingPunct="1">
              <a:buFont typeface="Wingdings 2" pitchFamily="18" charset="2"/>
              <a:buNone/>
            </a:pPr>
            <a:r>
              <a:rPr lang="fa-IR" sz="1800" dirty="0" smtClean="0">
                <a:solidFill>
                  <a:srgbClr val="250B55"/>
                </a:solidFill>
                <a:cs typeface="B Yekan" pitchFamily="2" charset="-78"/>
              </a:rPr>
              <a:t>  استادیار دانشگاه امام صادق علیه السلام</a:t>
            </a:r>
            <a:endParaRPr lang="fa-I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تاسیس جامعه </a:t>
            </a:r>
            <a:r>
              <a:rPr lang="fa-IR" dirty="0" smtClean="0"/>
              <a:t>بازاری</a:t>
            </a:r>
            <a:endParaRPr lang="fa-IR" dirty="0"/>
          </a:p>
        </p:txBody>
      </p:sp>
      <p:sp>
        <p:nvSpPr>
          <p:cNvPr id="3" name="Content Placeholder 2"/>
          <p:cNvSpPr>
            <a:spLocks noGrp="1"/>
          </p:cNvSpPr>
          <p:nvPr>
            <p:ph sz="quarter" idx="1"/>
          </p:nvPr>
        </p:nvSpPr>
        <p:spPr/>
        <p:txBody>
          <a:bodyPr/>
          <a:lstStyle/>
          <a:p>
            <a:r>
              <a:rPr lang="fa-IR" dirty="0"/>
              <a:t>پولانی دلایل ادعای خود را چنین بیان می کند: </a:t>
            </a:r>
            <a:endParaRPr lang="fa-IR" dirty="0" smtClean="0"/>
          </a:p>
          <a:p>
            <a:pPr lvl="1"/>
            <a:r>
              <a:rPr lang="fa-IR" sz="2800" dirty="0" smtClean="0"/>
              <a:t>چنین </a:t>
            </a:r>
            <a:r>
              <a:rPr lang="fa-IR" sz="2800" dirty="0"/>
              <a:t>الگوی </a:t>
            </a:r>
            <a:r>
              <a:rPr lang="fa-IR" sz="2800" dirty="0" smtClean="0"/>
              <a:t>نهادیی (اقتصاد بازار) </a:t>
            </a:r>
            <a:r>
              <a:rPr lang="fa-IR" sz="2800" dirty="0"/>
              <a:t>نمی توانست عمل کند مگر اینکه جامعه به نحوی از انحاء تابع الزاماتش می شد. 158</a:t>
            </a:r>
          </a:p>
          <a:p>
            <a:pPr lvl="1"/>
            <a:r>
              <a:rPr lang="fa-IR" sz="2800" dirty="0"/>
              <a:t>اقتصاد بازار باید همه عناصر صنعت از جمله کار و زمین و پول را دربرداشته باشد. اما کار و زمین </a:t>
            </a:r>
            <a:r>
              <a:rPr lang="fa-IR" sz="2800" dirty="0" smtClean="0"/>
              <a:t>چیزی نیستند مگر خود انسان های تشکیل دهنده هر جامعه ای و محیط طبیعی که زیستگاه جامعه است. گنجاندن کار و زمین در سازوکار بازار به این معناست که معیشت خود جامعه تابع قوانین بازار شود. 159</a:t>
            </a:r>
            <a:endParaRPr lang="fa-IR" sz="2800" dirty="0"/>
          </a:p>
          <a:p>
            <a:endParaRPr lang="fa-IR" dirty="0"/>
          </a:p>
        </p:txBody>
      </p:sp>
    </p:spTree>
    <p:extLst>
      <p:ext uri="{BB962C8B-B14F-4D97-AF65-F5344CB8AC3E}">
        <p14:creationId xmlns:p14="http://schemas.microsoft.com/office/powerpoint/2010/main" val="1780008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کالاهای موهومی</a:t>
            </a:r>
            <a:endParaRPr lang="fa-IR" dirty="0"/>
          </a:p>
        </p:txBody>
      </p:sp>
      <p:sp>
        <p:nvSpPr>
          <p:cNvPr id="3" name="Content Placeholder 2"/>
          <p:cNvSpPr>
            <a:spLocks noGrp="1"/>
          </p:cNvSpPr>
          <p:nvPr>
            <p:ph sz="quarter" idx="1"/>
          </p:nvPr>
        </p:nvSpPr>
        <p:spPr/>
        <p:txBody>
          <a:bodyPr/>
          <a:lstStyle/>
          <a:p>
            <a:r>
              <a:rPr lang="fa-IR" dirty="0" smtClean="0"/>
              <a:t>لازمه اصلی شکل گیری اقتصاد بازار تبدیل کار، زمین و پول به کالاست. پولانی می گوید:</a:t>
            </a:r>
          </a:p>
          <a:p>
            <a:pPr lvl="1"/>
            <a:r>
              <a:rPr lang="fa-IR" sz="2800" dirty="0"/>
              <a:t>به کمک مفهوم کالاست که سازوکار بازار به عناصر گوناگون حیات صنعتی پیوند می خورد.  159</a:t>
            </a:r>
          </a:p>
          <a:p>
            <a:pPr lvl="1"/>
            <a:r>
              <a:rPr lang="fa-IR" sz="2800" dirty="0" smtClean="0"/>
              <a:t>تعریف تجربی کالا در اینجا عبارت است از اشیایی که برای فروش در بازار تولید می شوند. 159</a:t>
            </a:r>
          </a:p>
          <a:p>
            <a:pPr lvl="1"/>
            <a:r>
              <a:rPr lang="fa-IR" sz="2800" dirty="0" smtClean="0"/>
              <a:t>نکته اساسی (در اقتصاد بازار) از این قرار است: کار و زمین و پول عناصر ضروری صنعت هستند و همچنین باید در بازارها سازماندهی شوند و در واقع این بازارها بخش مطلقاً ضروری نظام اقتصادی را شکل می دهند. 159</a:t>
            </a:r>
          </a:p>
        </p:txBody>
      </p:sp>
    </p:spTree>
    <p:extLst>
      <p:ext uri="{BB962C8B-B14F-4D97-AF65-F5344CB8AC3E}">
        <p14:creationId xmlns:p14="http://schemas.microsoft.com/office/powerpoint/2010/main" val="16103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کالاهای </a:t>
            </a:r>
            <a:r>
              <a:rPr lang="fa-IR" dirty="0" smtClean="0"/>
              <a:t>موهومی</a:t>
            </a:r>
            <a:endParaRPr lang="fa-IR" dirty="0"/>
          </a:p>
        </p:txBody>
      </p:sp>
      <p:sp>
        <p:nvSpPr>
          <p:cNvPr id="3" name="Content Placeholder 2"/>
          <p:cNvSpPr>
            <a:spLocks noGrp="1"/>
          </p:cNvSpPr>
          <p:nvPr>
            <p:ph sz="quarter" idx="1"/>
          </p:nvPr>
        </p:nvSpPr>
        <p:spPr/>
        <p:txBody>
          <a:bodyPr/>
          <a:lstStyle/>
          <a:p>
            <a:r>
              <a:rPr lang="fa-IR" dirty="0" smtClean="0"/>
              <a:t>این در </a:t>
            </a:r>
            <a:r>
              <a:rPr lang="fa-IR" dirty="0"/>
              <a:t>حالی </a:t>
            </a:r>
            <a:r>
              <a:rPr lang="fa-IR" dirty="0" smtClean="0"/>
              <a:t>است که </a:t>
            </a:r>
            <a:r>
              <a:rPr lang="fa-IR" dirty="0"/>
              <a:t>از نگاه پولانی این عناصر ماهیتاً کالا نیستند و نباید به کالا تبدیل شوند. وی می گوید:</a:t>
            </a:r>
          </a:p>
          <a:p>
            <a:pPr lvl="1"/>
            <a:r>
              <a:rPr lang="fa-IR" dirty="0" smtClean="0"/>
              <a:t>اما </a:t>
            </a:r>
            <a:r>
              <a:rPr lang="fa-IR" dirty="0"/>
              <a:t>کار و زمین و پول یقیناً کالا نیستند. کار فقط نام دیگری است برای فعالیت انسان که با خود حیات می آید، فعالیتی که بنوبه خود </a:t>
            </a:r>
            <a:r>
              <a:rPr lang="fa-IR" dirty="0" smtClean="0"/>
              <a:t>اولاً </a:t>
            </a:r>
            <a:r>
              <a:rPr lang="fa-IR" dirty="0"/>
              <a:t>نه برای فروش بلکه به دلایلی کاملاً متفاوت تولید می شود و ثانیاً نمی توان از بقیه زندگی جدایش کرد. 159</a:t>
            </a:r>
          </a:p>
          <a:p>
            <a:pPr lvl="1"/>
            <a:r>
              <a:rPr lang="fa-IR" dirty="0" smtClean="0"/>
              <a:t>زمین فقط نام دیگری است برای طبیعت که به دست انسان تولید نمی شود. 160</a:t>
            </a:r>
          </a:p>
          <a:p>
            <a:pPr lvl="1"/>
            <a:r>
              <a:rPr lang="fa-IR" dirty="0"/>
              <a:t>نهایتاً پولِ واقعی فقط نماد قدرت خرید است که علی القاعده اصلاً تولید نمی شود بلکه از مجرای سازوکار بانکی یا مالیه دولتی به وجود می آید. 160</a:t>
            </a:r>
          </a:p>
          <a:p>
            <a:pPr marL="0" indent="0">
              <a:buNone/>
            </a:pPr>
            <a:r>
              <a:rPr lang="fa-IR" dirty="0" smtClean="0"/>
              <a:t> </a:t>
            </a:r>
            <a:endParaRPr lang="fa-IR" dirty="0" smtClean="0"/>
          </a:p>
          <a:p>
            <a:endParaRPr lang="fa-IR" dirty="0"/>
          </a:p>
        </p:txBody>
      </p:sp>
    </p:spTree>
    <p:extLst>
      <p:ext uri="{BB962C8B-B14F-4D97-AF65-F5344CB8AC3E}">
        <p14:creationId xmlns:p14="http://schemas.microsoft.com/office/powerpoint/2010/main" val="500355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سرنوشت جامعه بازاری</a:t>
            </a:r>
            <a:endParaRPr lang="fa-IR" dirty="0"/>
          </a:p>
        </p:txBody>
      </p:sp>
      <p:sp>
        <p:nvSpPr>
          <p:cNvPr id="3" name="Content Placeholder 2"/>
          <p:cNvSpPr>
            <a:spLocks noGrp="1"/>
          </p:cNvSpPr>
          <p:nvPr>
            <p:ph sz="quarter" idx="1"/>
          </p:nvPr>
        </p:nvSpPr>
        <p:spPr/>
        <p:txBody>
          <a:bodyPr/>
          <a:lstStyle/>
          <a:p>
            <a:r>
              <a:rPr lang="fa-IR" dirty="0" smtClean="0"/>
              <a:t>پولانی سپردن سرنوشت اجتماع بشری به اقتصاد بازار را مقدمه نابودی جامعه می داند و معتقد است به همین دلیل جامعه واکنشی فراگیر برای حمایت از خود در برابر چنین سرنوشتی بروز خواهد داد:</a:t>
            </a:r>
          </a:p>
          <a:p>
            <a:pPr lvl="1"/>
            <a:r>
              <a:rPr lang="fa-IR" dirty="0" smtClean="0"/>
              <a:t>در حقیقت، صدور اجازه برای سازوکار بازار که بتواند یگانه هادی تقدیر انسان ها و محیط زیست طبیعی شان و حتی میزان و نوع استفاده از قدرت خرید باشد به انهدام جامعه می انجامد.  161</a:t>
            </a:r>
          </a:p>
          <a:p>
            <a:pPr lvl="1"/>
            <a:r>
              <a:rPr lang="fa-IR" dirty="0" smtClean="0"/>
              <a:t>زیرا به اصطلاح کالای نیروی کار را نمی توان به کناری انداخت یا کورکورانه استفاده کرد یا حتی بی استفاده گذاشت بی آنکه بر فردی که از قضا حامل این کالای خاص است تاثیری نیز نگذاشت. این نظام وقتی نیروی کار فرد را دور می ریزد هویت مادی و روحی و اخلاقی فرد را نیز که به این برچسب چسبیده است دور می اندازد. 161</a:t>
            </a:r>
          </a:p>
          <a:p>
            <a:pPr marL="0" indent="0">
              <a:buNone/>
            </a:pPr>
            <a:endParaRPr lang="fa-IR" dirty="0"/>
          </a:p>
        </p:txBody>
      </p:sp>
    </p:spTree>
    <p:extLst>
      <p:ext uri="{BB962C8B-B14F-4D97-AF65-F5344CB8AC3E}">
        <p14:creationId xmlns:p14="http://schemas.microsoft.com/office/powerpoint/2010/main" val="1431264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سرنوشت جامعه </a:t>
            </a:r>
            <a:r>
              <a:rPr lang="fa-IR" dirty="0" smtClean="0"/>
              <a:t>بازاری</a:t>
            </a:r>
            <a:endParaRPr lang="fa-IR" dirty="0"/>
          </a:p>
        </p:txBody>
      </p:sp>
      <p:sp>
        <p:nvSpPr>
          <p:cNvPr id="3" name="Content Placeholder 2"/>
          <p:cNvSpPr>
            <a:spLocks noGrp="1"/>
          </p:cNvSpPr>
          <p:nvPr>
            <p:ph sz="quarter" idx="1"/>
          </p:nvPr>
        </p:nvSpPr>
        <p:spPr/>
        <p:txBody>
          <a:bodyPr/>
          <a:lstStyle/>
          <a:p>
            <a:pPr lvl="1"/>
            <a:r>
              <a:rPr lang="fa-IR" dirty="0"/>
              <a:t>طبیعت نیز به اجزای اصلی خودش تجزیه می شود، منطقه ها و چشم اندازها تخریب می شوند امنیت نظامی به مخاطره می </a:t>
            </a:r>
            <a:r>
              <a:rPr lang="fa-IR" dirty="0" smtClean="0"/>
              <a:t>افتد، </a:t>
            </a:r>
            <a:r>
              <a:rPr lang="fa-IR" dirty="0"/>
              <a:t>رودخانه ها آلوده می </a:t>
            </a:r>
            <a:r>
              <a:rPr lang="fa-IR" dirty="0" smtClean="0"/>
              <a:t>شوند، </a:t>
            </a:r>
            <a:r>
              <a:rPr lang="fa-IR" dirty="0"/>
              <a:t>توان تولید مواد غذایی و مواد خام از بین می رود</a:t>
            </a:r>
            <a:r>
              <a:rPr lang="fa-IR" dirty="0" smtClean="0"/>
              <a:t>. 161</a:t>
            </a:r>
            <a:endParaRPr lang="fa-IR" dirty="0"/>
          </a:p>
          <a:p>
            <a:pPr lvl="1"/>
            <a:r>
              <a:rPr lang="fa-IR" dirty="0" smtClean="0"/>
              <a:t>دست آخر اداره بازاری قدرت خرید متناوباً موسسه کسب و کار را به ورشکستگی می کشاند، زیرا کمبودها و مازادهای پول برای کسب و کار همان قدر فاجعه آمیز از آب در می آید که سیل ها و خشکسالی ها برای جامعه ابتدایی. 161</a:t>
            </a:r>
          </a:p>
          <a:p>
            <a:pPr lvl="1"/>
            <a:r>
              <a:rPr lang="fa-IR" dirty="0" smtClean="0"/>
              <a:t>شکی نیست که کار و زمین و پول برای اقتصاد بازار ضروری هستند. اما هیچ جامعه ای نمی توانست حتی برای کوتاه ترین مدت در برابر تاثیرات چنین مجموعه ای از اوهام عریان تاب بیاورد مگر اینکه هم جوهر انسانی و زیست محیطی اش و هم سازمان کسب وکارش در مقابل اثرات تخریبی این کارخانه اهریمنی حفاظت می شد. 161</a:t>
            </a:r>
            <a:endParaRPr lang="fa-IR" dirty="0"/>
          </a:p>
        </p:txBody>
      </p:sp>
    </p:spTree>
    <p:extLst>
      <p:ext uri="{BB962C8B-B14F-4D97-AF65-F5344CB8AC3E}">
        <p14:creationId xmlns:p14="http://schemas.microsoft.com/office/powerpoint/2010/main" val="2672821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جنبش دوگانه و اصول لیبرالیسم</a:t>
            </a:r>
            <a:endParaRPr lang="fa-IR" dirty="0"/>
          </a:p>
        </p:txBody>
      </p:sp>
      <p:sp>
        <p:nvSpPr>
          <p:cNvPr id="3" name="Content Placeholder 2"/>
          <p:cNvSpPr>
            <a:spLocks noGrp="1"/>
          </p:cNvSpPr>
          <p:nvPr>
            <p:ph sz="quarter" idx="1"/>
          </p:nvPr>
        </p:nvSpPr>
        <p:spPr/>
        <p:txBody>
          <a:bodyPr/>
          <a:lstStyle/>
          <a:p>
            <a:r>
              <a:rPr lang="fa-IR" dirty="0" smtClean="0"/>
              <a:t>به گفته پولانی در مقابل جنبش لیبرالیسم اقتصادی (که بسط جامعه بازاری را هدف خود قرار داده بود) ضد جنبشی ریشه دار پدید آمد که در برابر آثار مخرب اقتصاد بازار مقاومت می کرد. وی در تبیین اصول لیبرالیسم اقتصادی می گوید:</a:t>
            </a:r>
          </a:p>
          <a:p>
            <a:pPr lvl="1"/>
            <a:r>
              <a:rPr lang="fa-IR" dirty="0" smtClean="0"/>
              <a:t>از دهه 1820 بود که از سه اصل کلاسیک طرفداری شد: قیمت نیروی کار باید در بازار تعیین شود، خلق پول باید از سازوکاری خودکار تبعیت کند، و کالاها باید مجاز باشند تا بدون مانع یا تبعیض از کشوری به کشور دیگر حرکت کنند. سخن کوتاه، لیبرالیسم اقتصادی از بازار کار و پایه طلا و تجارت آزاد پشتیبانی می کرد. 264</a:t>
            </a:r>
          </a:p>
          <a:p>
            <a:r>
              <a:rPr lang="fa-IR" dirty="0" smtClean="0"/>
              <a:t>او جنبش حمایت گرا را نیز به صورت زیر تبیین می کند:</a:t>
            </a:r>
          </a:p>
          <a:p>
            <a:pPr lvl="1"/>
            <a:r>
              <a:rPr lang="fa-IR" dirty="0" smtClean="0"/>
              <a:t>این ضد جنبش عبارت بود از جلوگیری از سازوکار بازار در زمینه عوامل تولید یعنی کار و زمین. چنین بود کارکرد اصلی مداخله گرایی. 257</a:t>
            </a:r>
          </a:p>
          <a:p>
            <a:pPr lvl="1"/>
            <a:endParaRPr lang="fa-IR" dirty="0" smtClean="0"/>
          </a:p>
          <a:p>
            <a:endParaRPr lang="fa-IR" dirty="0" smtClean="0"/>
          </a:p>
          <a:p>
            <a:endParaRPr lang="fa-IR" dirty="0"/>
          </a:p>
        </p:txBody>
      </p:sp>
    </p:spTree>
    <p:extLst>
      <p:ext uri="{BB962C8B-B14F-4D97-AF65-F5344CB8AC3E}">
        <p14:creationId xmlns:p14="http://schemas.microsoft.com/office/powerpoint/2010/main" val="249339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رد تز توطئه ضد لیبرالی</a:t>
            </a:r>
            <a:endParaRPr lang="fa-IR" dirty="0"/>
          </a:p>
        </p:txBody>
      </p:sp>
      <p:sp>
        <p:nvSpPr>
          <p:cNvPr id="3" name="Content Placeholder 2"/>
          <p:cNvSpPr>
            <a:spLocks noGrp="1"/>
          </p:cNvSpPr>
          <p:nvPr>
            <p:ph sz="quarter" idx="1"/>
          </p:nvPr>
        </p:nvSpPr>
        <p:spPr/>
        <p:txBody>
          <a:bodyPr/>
          <a:lstStyle/>
          <a:p>
            <a:r>
              <a:rPr lang="fa-IR" dirty="0" smtClean="0"/>
              <a:t>لیبرال ها معتقدند ظهور جنبش حمایت گرا حاصل عملکرد نیروهای ایدئولوژیک مانند ناسیونالیسم و سوسیالیسم و توطئه اتحادیه های کارگری و نیز زمینداران بود که ماشین خودکار بازار را کورکورانه در هم شکستند. </a:t>
            </a:r>
          </a:p>
          <a:p>
            <a:r>
              <a:rPr lang="fa-IR" dirty="0" smtClean="0"/>
              <a:t>پولانی با دلایل متعدد تز مذکور را رد می کند.283-279 او می گوید:</a:t>
            </a:r>
          </a:p>
          <a:p>
            <a:pPr lvl="1"/>
            <a:r>
              <a:rPr lang="fa-IR" dirty="0" smtClean="0"/>
              <a:t>درست نیست که بگوییم گذار به حمایتگرایی اجتماعی و ملی به علتی غیر از بروز ضعف ها و مخاطره های ذاتی نظام بازار خودتنظیم گر بود. 279 </a:t>
            </a:r>
          </a:p>
          <a:p>
            <a:pPr lvl="1"/>
            <a:r>
              <a:rPr lang="fa-IR" dirty="0" smtClean="0"/>
              <a:t>شکل های بسیار متنوعی که ضد جنبش «جمع گرایانه» در قالبشان پدیدار شد ... صرفاً نتیجه دامنه گسترده ای از منافع اجتماعی حیاتی بود که از گسترش سازوکار بازار لطمه خورده بودند. 278</a:t>
            </a:r>
          </a:p>
          <a:p>
            <a:pPr lvl="1"/>
            <a:r>
              <a:rPr lang="fa-IR" dirty="0" smtClean="0"/>
              <a:t>همین مبین واکنش تقریباً عام به گسترش سازوکار بازار است، واکنشی که خصلتی غالباً عملی نیز داشت. آیین فکری تقریباً هیچ نوع نقشی در این فرایند نداشت. 279</a:t>
            </a:r>
            <a:endParaRPr lang="fa-IR" dirty="0"/>
          </a:p>
        </p:txBody>
      </p:sp>
    </p:spTree>
    <p:extLst>
      <p:ext uri="{BB962C8B-B14F-4D97-AF65-F5344CB8AC3E}">
        <p14:creationId xmlns:p14="http://schemas.microsoft.com/office/powerpoint/2010/main" val="2327441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رد تز توطئه ضد </a:t>
            </a:r>
            <a:r>
              <a:rPr lang="fa-IR" dirty="0" smtClean="0"/>
              <a:t>لیبرالی</a:t>
            </a:r>
            <a:endParaRPr lang="fa-IR" dirty="0"/>
          </a:p>
        </p:txBody>
      </p:sp>
      <p:sp>
        <p:nvSpPr>
          <p:cNvPr id="3" name="Content Placeholder 2"/>
          <p:cNvSpPr>
            <a:spLocks noGrp="1"/>
          </p:cNvSpPr>
          <p:nvPr>
            <p:ph sz="quarter" idx="1"/>
          </p:nvPr>
        </p:nvSpPr>
        <p:spPr/>
        <p:txBody>
          <a:bodyPr/>
          <a:lstStyle/>
          <a:p>
            <a:r>
              <a:rPr lang="fa-IR" dirty="0" smtClean="0"/>
              <a:t>پولانی تحلیل خود درباره جنبش های دوگانه را چنین جمع بندی می کند:</a:t>
            </a:r>
          </a:p>
          <a:p>
            <a:pPr lvl="1"/>
            <a:r>
              <a:rPr lang="fa-IR" dirty="0" smtClean="0"/>
              <a:t>تفسیر من از جنبش دوگانه را شواهد تایید می کنند. زیرا اگر اقتصاد بازار یک تهدید برای اجزای انسانی و زیست محیطی بافت اجتماعی باشد (کما اینکه من بر این ایده پافشاری می کنم) در این صورت چه انتظاری می توان داشت جز نیاز مبرم انواع پرشماری از مردم به پافشاری بر این یا آن نوع حمایت؟ این همان بود که من یافتم. همچنین انتظار می رود که این هم بدون هیچ نوع پیش پنداشت نظری یا فکرری نزد مردم به وقوع بپیوندد و هم صرف نظر از نگرش شان به اصول زمینه ساز اقتصاد بازار. 286</a:t>
            </a:r>
            <a:endParaRPr lang="fa-IR" dirty="0"/>
          </a:p>
        </p:txBody>
      </p:sp>
    </p:spTree>
    <p:extLst>
      <p:ext uri="{BB962C8B-B14F-4D97-AF65-F5344CB8AC3E}">
        <p14:creationId xmlns:p14="http://schemas.microsoft.com/office/powerpoint/2010/main" val="4131630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جامعه نیاز به حمایت دارد؟</a:t>
            </a:r>
            <a:endParaRPr lang="fa-IR" dirty="0"/>
          </a:p>
        </p:txBody>
      </p:sp>
      <p:sp>
        <p:nvSpPr>
          <p:cNvPr id="3" name="Content Placeholder 2"/>
          <p:cNvSpPr>
            <a:spLocks noGrp="1"/>
          </p:cNvSpPr>
          <p:nvPr>
            <p:ph sz="quarter" idx="1"/>
          </p:nvPr>
        </p:nvSpPr>
        <p:spPr/>
        <p:txBody>
          <a:bodyPr/>
          <a:lstStyle/>
          <a:p>
            <a:r>
              <a:rPr lang="fa-IR" dirty="0" smtClean="0"/>
              <a:t>پولانی در ادامه این ایده لیبرال ها را نقد می کند که معتقدند اقتصاد بازار استانداردهای زندگی مادی را ارتقا داده است و بنابراین انسان و جامعه نیازی به حمایت ندارند.</a:t>
            </a:r>
          </a:p>
          <a:p>
            <a:pPr lvl="1"/>
            <a:r>
              <a:rPr lang="fa-IR" dirty="0" smtClean="0"/>
              <a:t>لیبرال های اقتصادی برای اینکه کاسه کوزه ها را با اطمینان بر سر توطئه جمع گرایانه بشکنند نهایتاً باید انکار کنند که اصلاً نیازی به حمایت از جامعه پدید آمده بود. 297</a:t>
            </a:r>
          </a:p>
          <a:p>
            <a:pPr lvl="1"/>
            <a:r>
              <a:rPr lang="fa-IR" dirty="0" smtClean="0"/>
              <a:t>به نظر این نویسندگان ... وضع مردم عادی روی هم رفته در قیاس با قبل از تداول نظام کارخانه بهتر شده بود و هیچ کس از حیث کمی نمی توانست رشد سریع شان را انکار کند. معتقد بودند که اگر مبنا را معیارهای پذیرفته شده رفاه اقتصادی بگذاریم یعنی دستمزدهای حقیقی و ارقام جمعیت، دوزخ سرمایه داری متقدم هرگز وجود خارجی نداشت. 297</a:t>
            </a:r>
            <a:endParaRPr lang="fa-IR" dirty="0"/>
          </a:p>
        </p:txBody>
      </p:sp>
    </p:spTree>
    <p:extLst>
      <p:ext uri="{BB962C8B-B14F-4D97-AF65-F5344CB8AC3E}">
        <p14:creationId xmlns:p14="http://schemas.microsoft.com/office/powerpoint/2010/main" val="1965002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a:t>
            </a:r>
            <a:r>
              <a:rPr lang="fa-IR" dirty="0"/>
              <a:t>جامعه نیاز به حمایت دارد</a:t>
            </a:r>
            <a:r>
              <a:rPr lang="fa-IR" dirty="0" smtClean="0"/>
              <a:t>؟ </a:t>
            </a:r>
            <a:endParaRPr lang="fa-IR" dirty="0"/>
          </a:p>
        </p:txBody>
      </p:sp>
      <p:sp>
        <p:nvSpPr>
          <p:cNvPr id="3" name="Content Placeholder 2"/>
          <p:cNvSpPr>
            <a:spLocks noGrp="1"/>
          </p:cNvSpPr>
          <p:nvPr>
            <p:ph sz="quarter" idx="1"/>
          </p:nvPr>
        </p:nvSpPr>
        <p:spPr/>
        <p:txBody>
          <a:bodyPr/>
          <a:lstStyle/>
          <a:p>
            <a:r>
              <a:rPr lang="fa-IR" dirty="0" smtClean="0"/>
              <a:t>پولانی در تحلیلی عمیق که با نظریه وی درباره حک شدگی و کالاهای موهومی ارتباط</a:t>
            </a:r>
            <a:r>
              <a:rPr lang="fa-IR" dirty="0"/>
              <a:t>ی</a:t>
            </a:r>
            <a:r>
              <a:rPr lang="fa-IR" dirty="0" smtClean="0"/>
              <a:t> وثیق دارد می گوید:</a:t>
            </a:r>
          </a:p>
          <a:p>
            <a:pPr lvl="1"/>
            <a:r>
              <a:rPr lang="fa-IR" dirty="0" smtClean="0"/>
              <a:t>هیچ چیز به اندازه تعصب اقتصاد گرایانه نمی تواند بینش اجتماعی ما را تا این حد تیره و تار سازد. 302</a:t>
            </a:r>
          </a:p>
          <a:p>
            <a:pPr lvl="1"/>
            <a:r>
              <a:rPr lang="fa-IR" dirty="0" smtClean="0"/>
              <a:t>در حقیقت، </a:t>
            </a:r>
            <a:r>
              <a:rPr lang="fa-IR" dirty="0" smtClean="0">
                <a:solidFill>
                  <a:srgbClr val="FF0000"/>
                </a:solidFill>
              </a:rPr>
              <a:t>مصیبت اجتماعی عمدتاً پدیده ای نه اقتصادی که فرهنگی است </a:t>
            </a:r>
            <a:r>
              <a:rPr lang="fa-IR" dirty="0" smtClean="0"/>
              <a:t>و نمی توان با ارقام درآمدها یا آمار جمعیتی اندازه گیریش کرد. 298</a:t>
            </a:r>
          </a:p>
          <a:p>
            <a:pPr lvl="1"/>
            <a:r>
              <a:rPr lang="fa-IR" dirty="0"/>
              <a:t> علت تباهی نه استثمار اقتصادی – که غالباً مسلم گرفته می شود – بلکه فروپاشی زیست محیط فرهنگیِ قربانی است. ... علت غاییِ فلاکت طرف ضعیف تر نه اقتصادی بلکه صدمه مهلک به نهادهایی است که هستی اجتماعی اش را تجسم می بخشند. حاصل همانا از دست دادن عزت نفس و استانداردهای متعارف است. 299 </a:t>
            </a:r>
          </a:p>
        </p:txBody>
      </p:sp>
    </p:spTree>
    <p:extLst>
      <p:ext uri="{BB962C8B-B14F-4D97-AF65-F5344CB8AC3E}">
        <p14:creationId xmlns:p14="http://schemas.microsoft.com/office/powerpoint/2010/main" val="207574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r>
              <a:rPr lang="fa-IR" dirty="0" smtClean="0"/>
              <a:t>«دگرگوني بزرگ»</a:t>
            </a:r>
            <a:endParaRPr lang="fa-IR" dirty="0"/>
          </a:p>
        </p:txBody>
      </p:sp>
      <p:sp>
        <p:nvSpPr>
          <p:cNvPr id="3" name="Content Placeholder 2"/>
          <p:cNvSpPr>
            <a:spLocks noGrp="1"/>
          </p:cNvSpPr>
          <p:nvPr>
            <p:ph sz="quarter" idx="1"/>
          </p:nvPr>
        </p:nvSpPr>
        <p:spPr/>
        <p:txBody>
          <a:bodyPr/>
          <a:lstStyle/>
          <a:p>
            <a:r>
              <a:rPr lang="fa-IR" dirty="0" smtClean="0"/>
              <a:t>کتاب «</a:t>
            </a:r>
            <a:r>
              <a:rPr lang="fa-IR" i="1" dirty="0" smtClean="0"/>
              <a:t>دگرگوني بزرگ</a:t>
            </a:r>
            <a:r>
              <a:rPr lang="ar-SA" i="1" dirty="0" smtClean="0"/>
              <a:t>: </a:t>
            </a:r>
            <a:r>
              <a:rPr lang="ar-SA" i="1" dirty="0"/>
              <a:t>خاستگاه­های سیاسی و اقتصادی روزگار ما</a:t>
            </a:r>
            <a:r>
              <a:rPr lang="fa-IR" dirty="0" smtClean="0"/>
              <a:t>» که در سال 1944 انتشار يافت یکی از مهم ترين آثار موجود در نقد ليبراليسم بازار دانست.</a:t>
            </a:r>
          </a:p>
          <a:p>
            <a:r>
              <a:rPr lang="fa-IR" dirty="0" smtClean="0"/>
              <a:t>ليبراليسم بازار بر این باور است که هم جامعه ملي و هم جامعه جهاني را می توان با بازار خودتنظیم گر سازماندهی کرد. </a:t>
            </a:r>
          </a:p>
          <a:p>
            <a:r>
              <a:rPr lang="fa-IR" dirty="0" smtClean="0"/>
              <a:t>منظور پولاني از دگرگوني بزرگ، فروپاشي نظم حاکم بر قرن نوزدهم </a:t>
            </a:r>
            <a:r>
              <a:rPr lang="fa-IR" dirty="0" smtClean="0"/>
              <a:t>بود </a:t>
            </a:r>
            <a:r>
              <a:rPr lang="fa-IR" dirty="0" smtClean="0"/>
              <a:t>که با چهار عنصر توازن يکصد ساله قوا، نظام استاندارد طلا،‌ دولت ليبرال و بازار </a:t>
            </a:r>
            <a:r>
              <a:rPr lang="fa-IR" dirty="0" smtClean="0"/>
              <a:t>خودتنظيم </a:t>
            </a:r>
            <a:r>
              <a:rPr lang="fa-IR" dirty="0" smtClean="0"/>
              <a:t>گر شناخته مي شد.</a:t>
            </a:r>
            <a:endParaRPr lang="fa-IR" dirty="0"/>
          </a:p>
        </p:txBody>
      </p:sp>
    </p:spTree>
    <p:extLst>
      <p:ext uri="{BB962C8B-B14F-4D97-AF65-F5344CB8AC3E}">
        <p14:creationId xmlns:p14="http://schemas.microsoft.com/office/powerpoint/2010/main" val="7824686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آیا جامعه نیاز به حمایت دارد؟ </a:t>
            </a:r>
          </a:p>
        </p:txBody>
      </p:sp>
      <p:sp>
        <p:nvSpPr>
          <p:cNvPr id="3" name="Content Placeholder 2"/>
          <p:cNvSpPr>
            <a:spLocks noGrp="1"/>
          </p:cNvSpPr>
          <p:nvPr>
            <p:ph sz="quarter" idx="1"/>
          </p:nvPr>
        </p:nvSpPr>
        <p:spPr/>
        <p:txBody>
          <a:bodyPr/>
          <a:lstStyle/>
          <a:p>
            <a:r>
              <a:rPr lang="fa-IR" dirty="0" smtClean="0"/>
              <a:t>پولانی در توضیح می گوید:</a:t>
            </a:r>
          </a:p>
          <a:p>
            <a:pPr lvl="1"/>
            <a:r>
              <a:rPr lang="fa-IR" dirty="0" smtClean="0"/>
              <a:t>جدا کردن کار از سایر فعالیت های زندگی و قرار دادن آن تحت کنترل قوانین بازار همانا نابودسازی همه شکل های اندام وار زندگی و جانشین سازی شان با نوع جدیدی از سازماندهی بود، نوعی فردگرایانه و ذره وار. 309</a:t>
            </a:r>
          </a:p>
          <a:p>
            <a:pPr lvl="1"/>
            <a:r>
              <a:rPr lang="fa-IR" dirty="0" smtClean="0"/>
              <a:t> کاربست اصل آزادی قرارداد به نحو احسن در خدمت چنین طرحی برای ویران سازی قرار گرفت. این عمل به این معنا بود که سازمان های غیر قراردادی خویشاوندی و محله و پیشه و مذهب می بایست منحل می شدند زیرا بیعت و وفاداری فرد را می طلبیدند و از این رو آزادی اش را محدود می کردند. 309</a:t>
            </a:r>
          </a:p>
          <a:p>
            <a:pPr lvl="1"/>
            <a:endParaRPr lang="fa-IR" dirty="0"/>
          </a:p>
        </p:txBody>
      </p:sp>
    </p:spTree>
    <p:extLst>
      <p:ext uri="{BB962C8B-B14F-4D97-AF65-F5344CB8AC3E}">
        <p14:creationId xmlns:p14="http://schemas.microsoft.com/office/powerpoint/2010/main" val="3701171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آیا جامعه نیاز به حمایت دارد؟ </a:t>
            </a:r>
          </a:p>
        </p:txBody>
      </p:sp>
      <p:sp>
        <p:nvSpPr>
          <p:cNvPr id="3" name="Content Placeholder 2"/>
          <p:cNvSpPr>
            <a:spLocks noGrp="1"/>
          </p:cNvSpPr>
          <p:nvPr>
            <p:ph sz="quarter" idx="1"/>
          </p:nvPr>
        </p:nvSpPr>
        <p:spPr/>
        <p:txBody>
          <a:bodyPr/>
          <a:lstStyle/>
          <a:p>
            <a:r>
              <a:rPr lang="fa-IR" dirty="0" smtClean="0"/>
              <a:t>پولانی در توضیح سخن خود مثال های زیر را بیان می کند:</a:t>
            </a:r>
          </a:p>
          <a:p>
            <a:pPr lvl="1"/>
            <a:r>
              <a:rPr lang="fa-IR" dirty="0" smtClean="0"/>
              <a:t>وضعیت برخی قبایل بومی در افریقای جدید شباهت تردید ناپذیری با وضعیت طبقات زحمتکش انگلیسی هنگام اولین سال های سده نوزدهم دارد. 299</a:t>
            </a:r>
          </a:p>
          <a:p>
            <a:pPr lvl="1"/>
            <a:r>
              <a:rPr lang="fa-IR" dirty="0"/>
              <a:t>تاثیرگذاری استقرار بازار کار در مناطق مستعمراتی </a:t>
            </a:r>
            <a:r>
              <a:rPr lang="fa-IR" dirty="0" smtClean="0"/>
              <a:t>کنونی </a:t>
            </a:r>
            <a:r>
              <a:rPr lang="fa-IR" dirty="0"/>
              <a:t>علناً مبرهن است</a:t>
            </a:r>
            <a:r>
              <a:rPr lang="fa-IR" dirty="0" smtClean="0"/>
              <a:t>. بومیان را وا می دارند معاش خویش را با فروش نیروی کارشان تامین </a:t>
            </a:r>
            <a:r>
              <a:rPr lang="fa-IR" dirty="0"/>
              <a:t>کنند. برای نیل به این هدف باید نهادهای سنتی شان را نابود کرد و نگذاشت مجدداً شکل بگیرند، زیرا فرد در جامعه ابتدایی علی القاعده در معرض خطر گرسنگی نیست مگر آنکه کل جامعه در چنین مخمصه ای قرار داشته باشد. از باب نمونه تحت نظام</a:t>
            </a:r>
            <a:r>
              <a:rPr lang="fa-IR" dirty="0" smtClean="0"/>
              <a:t> ارضی کرال که به کافِرها تعلق دارد بینوایی ناممکن است: هر که محتاج مساعدت باشد بی چون و چرا مساعدت می شود.  309</a:t>
            </a:r>
          </a:p>
          <a:p>
            <a:endParaRPr lang="fa-IR" dirty="0"/>
          </a:p>
          <a:p>
            <a:endParaRPr lang="fa-IR" dirty="0" smtClean="0"/>
          </a:p>
          <a:p>
            <a:endParaRPr lang="fa-IR" dirty="0"/>
          </a:p>
        </p:txBody>
      </p:sp>
    </p:spTree>
    <p:extLst>
      <p:ext uri="{BB962C8B-B14F-4D97-AF65-F5344CB8AC3E}">
        <p14:creationId xmlns:p14="http://schemas.microsoft.com/office/powerpoint/2010/main" val="13829780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تز اصلی پولانی</a:t>
            </a:r>
            <a:endParaRPr lang="fa-IR" dirty="0"/>
          </a:p>
        </p:txBody>
      </p:sp>
      <p:sp>
        <p:nvSpPr>
          <p:cNvPr id="16387" name="Content Placeholder 2"/>
          <p:cNvSpPr>
            <a:spLocks noGrp="1"/>
          </p:cNvSpPr>
          <p:nvPr>
            <p:ph sz="quarter" idx="1"/>
          </p:nvPr>
        </p:nvSpPr>
        <p:spPr>
          <a:xfrm>
            <a:off x="301625" y="1527175"/>
            <a:ext cx="8504238" cy="4572000"/>
          </a:xfrm>
        </p:spPr>
        <p:txBody>
          <a:bodyPr/>
          <a:lstStyle/>
          <a:p>
            <a:r>
              <a:rPr lang="fa-IR" dirty="0" smtClean="0"/>
              <a:t>پولاني مي گويد:</a:t>
            </a:r>
          </a:p>
          <a:p>
            <a:pPr lvl="1"/>
            <a:r>
              <a:rPr lang="fa-IR" dirty="0" smtClean="0"/>
              <a:t>تز من این است که ایده بازار خود تنظیم گر بر نوعی آرمانشهر محض دلالت داشت. چنین نهادی نمی توانست مدتی مدید وجود داشته باشد مگر آنکه جوهر انسانی و زیست محیطی جامعه را نیست و نابود می کرد و محیط پیرامون او را به برهوت مبدل می ساخت. 50</a:t>
            </a:r>
          </a:p>
          <a:p>
            <a:pPr lvl="1"/>
            <a:r>
              <a:rPr lang="fa-IR" dirty="0" smtClean="0"/>
              <a:t>جامعه ناچار به اقداماتی برای حمایت از خویش مبادرت ورزید اما هر اقدامی که به کار می بست خودتنظیم گری بازار را تضعیف می کرد و حیات صنعتی را مختل می ساخت و از این رو جامعه را به نحو دیگری به مخاطره می افکند. 50</a:t>
            </a:r>
          </a:p>
          <a:p>
            <a:pPr lvl="1"/>
            <a:r>
              <a:rPr lang="fa-IR" dirty="0" smtClean="0"/>
              <a:t>همین دو راهی بود که نظام بازار را به مسیر محتومی کشاند و سازمان اجتماعی مبتنی بر آن را سرانجام در هم شکست. 50</a:t>
            </a:r>
            <a:endParaRPr lang="en-US" dirty="0" smtClean="0"/>
          </a:p>
          <a:p>
            <a:pPr marL="274638" lvl="1" indent="0">
              <a:buNone/>
              <a:defRPr/>
            </a:pPr>
            <a:endParaRPr lang="fa-IR" sz="1800" dirty="0" smtClean="0"/>
          </a:p>
          <a:p>
            <a:pPr marL="0" indent="0">
              <a:buNone/>
              <a:defRPr/>
            </a:pPr>
            <a:endParaRPr lang="fa-IR" sz="2000" dirty="0" smtClean="0"/>
          </a:p>
        </p:txBody>
      </p:sp>
    </p:spTree>
    <p:extLst>
      <p:ext uri="{BB962C8B-B14F-4D97-AF65-F5344CB8AC3E}">
        <p14:creationId xmlns:p14="http://schemas.microsoft.com/office/powerpoint/2010/main" val="1214561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ماشین </a:t>
            </a:r>
            <a:r>
              <a:rPr lang="fa-IR" dirty="0"/>
              <a:t>آلات </a:t>
            </a:r>
            <a:r>
              <a:rPr lang="fa-IR" dirty="0" smtClean="0"/>
              <a:t>صنعتی و بازار </a:t>
            </a:r>
            <a:r>
              <a:rPr lang="fa-IR" dirty="0"/>
              <a:t>خود تنظیم گر</a:t>
            </a:r>
          </a:p>
        </p:txBody>
      </p:sp>
      <p:sp>
        <p:nvSpPr>
          <p:cNvPr id="3" name="Content Placeholder 2"/>
          <p:cNvSpPr>
            <a:spLocks noGrp="1"/>
          </p:cNvSpPr>
          <p:nvPr>
            <p:ph sz="quarter" idx="1"/>
          </p:nvPr>
        </p:nvSpPr>
        <p:spPr/>
        <p:txBody>
          <a:bodyPr/>
          <a:lstStyle/>
          <a:p>
            <a:r>
              <a:rPr lang="fa-IR" dirty="0" smtClean="0"/>
              <a:t>پولانی شکل گیری ایده بازار خودتنظیم گر را ناشی از توسعه ماشین آلات صنعتی می داند. به گفته وی: </a:t>
            </a:r>
          </a:p>
          <a:p>
            <a:pPr lvl="1"/>
            <a:r>
              <a:rPr lang="fa-IR" dirty="0" smtClean="0"/>
              <a:t>به مجردی که ماشین آلات و دستگاه های پیچیده برای تولید در جامعه تجاری به کار گرفته شد ایده نظام بازار خود تنظیم گر به ناگزیر شکل گرفت. 111</a:t>
            </a:r>
          </a:p>
          <a:p>
            <a:pPr lvl="1"/>
            <a:r>
              <a:rPr lang="fa-IR" dirty="0" smtClean="0"/>
              <a:t>چون ماشین آلات پیچیده گران قیمت هستند فقط به شرطی صرف می کنند که مقدار زیادی از کالاها تولید شود. ماشین آلات فقط هنگامی بدون ضرر می توانند کار کنند که خروجی کالاها نسبتاً تضمین شده باشد و لازم نباشد تا تولید به خاطر کمبود کالاهای اولیه مورد نیاز برای چرخاندن چرخ ماشین آلات به توقف دچار شود. 112 </a:t>
            </a:r>
          </a:p>
          <a:p>
            <a:pPr lvl="1"/>
            <a:r>
              <a:rPr lang="fa-IR" dirty="0" smtClean="0"/>
              <a:t>از نگاه تاجر این یعنی همه عوامل درگیر باید قابل خریدن باشند. باری یعنی همه عوامل باید برای هر کسی که حاضر است بابت شان پرداخت کند به مقدار مورد نیاز موجود باشند.  112</a:t>
            </a:r>
          </a:p>
          <a:p>
            <a:endParaRPr lang="fa-IR" dirty="0"/>
          </a:p>
        </p:txBody>
      </p:sp>
    </p:spTree>
    <p:extLst>
      <p:ext uri="{BB962C8B-B14F-4D97-AF65-F5344CB8AC3E}">
        <p14:creationId xmlns:p14="http://schemas.microsoft.com/office/powerpoint/2010/main" val="3619911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ماشین آلات صنعتی و بازار </a:t>
            </a:r>
            <a:r>
              <a:rPr lang="fa-IR" dirty="0"/>
              <a:t>خود تنظیم </a:t>
            </a:r>
            <a:r>
              <a:rPr lang="fa-IR" dirty="0" smtClean="0"/>
              <a:t>گر</a:t>
            </a:r>
            <a:endParaRPr lang="fa-IR" dirty="0"/>
          </a:p>
        </p:txBody>
      </p:sp>
      <p:sp>
        <p:nvSpPr>
          <p:cNvPr id="3" name="Content Placeholder 2"/>
          <p:cNvSpPr>
            <a:spLocks noGrp="1"/>
          </p:cNvSpPr>
          <p:nvPr>
            <p:ph sz="quarter" idx="1"/>
          </p:nvPr>
        </p:nvSpPr>
        <p:spPr/>
        <p:txBody>
          <a:bodyPr/>
          <a:lstStyle/>
          <a:p>
            <a:r>
              <a:rPr lang="fa-IR" dirty="0" smtClean="0"/>
              <a:t>پولانی سپس لوازم بازار خود تنظیم گر را چنین توضیح می دهد:</a:t>
            </a:r>
          </a:p>
          <a:p>
            <a:pPr lvl="1"/>
            <a:r>
              <a:rPr lang="fa-IR" dirty="0" smtClean="0"/>
              <a:t>چنین شرایطی در جامعه کشاورزی مسلماً مهیا نیست بلکه باید خلق شود. 112 </a:t>
            </a:r>
          </a:p>
          <a:p>
            <a:pPr lvl="1"/>
            <a:r>
              <a:rPr lang="fa-IR" dirty="0" smtClean="0"/>
              <a:t>این دگرگونی متضمن تغییری در انگیزه عمل اعضای جامعه است. انگیزه سود باید جایگزین انگیزه معاش شود. همه معاملات باید به معاملات پولی تبدیل شود. 112</a:t>
            </a:r>
          </a:p>
          <a:p>
            <a:pPr lvl="1"/>
            <a:r>
              <a:rPr lang="fa-IR" dirty="0" smtClean="0"/>
              <a:t>خصیصه خیره کننده این نظام در این امر است که به محض اینکه تاسیس می شود باید گذاشت بدون مداخله بیرونی کار کند. دیگر تضمینی برای سود نیست و تاجر باید سود خود را در بازار به دست بیاورد. 113</a:t>
            </a:r>
          </a:p>
          <a:p>
            <a:pPr lvl="1"/>
            <a:r>
              <a:rPr lang="fa-IR" dirty="0" smtClean="0"/>
              <a:t>آنچه (تاجر) می خرد مواد خام و کار است، طبیعت و انسان. تولید ماشینی در جامعه تجاری عملاً در گرو دستِ کم تبدیلِ جوهر زیست محیطی و انسانی جامعه به کالا است. این نتیجه گیری هر چقدر هم که هولناک باشد </a:t>
            </a:r>
            <a:r>
              <a:rPr lang="fa-IR" dirty="0" smtClean="0">
                <a:solidFill>
                  <a:srgbClr val="FF0000"/>
                </a:solidFill>
              </a:rPr>
              <a:t>گریزناپذیر</a:t>
            </a:r>
            <a:r>
              <a:rPr lang="fa-IR" dirty="0" smtClean="0"/>
              <a:t> است. 113</a:t>
            </a:r>
            <a:endParaRPr lang="fa-IR" dirty="0"/>
          </a:p>
        </p:txBody>
      </p:sp>
    </p:spTree>
    <p:extLst>
      <p:ext uri="{BB962C8B-B14F-4D97-AF65-F5344CB8AC3E}">
        <p14:creationId xmlns:p14="http://schemas.microsoft.com/office/powerpoint/2010/main" val="789955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34400" cy="1008112"/>
          </a:xfrm>
        </p:spPr>
        <p:txBody>
          <a:bodyPr/>
          <a:lstStyle/>
          <a:p>
            <a:r>
              <a:rPr lang="fa-IR" dirty="0" smtClean="0"/>
              <a:t>اقتصاد بازار چیست؟ </a:t>
            </a:r>
            <a:endParaRPr lang="fa-IR" dirty="0"/>
          </a:p>
        </p:txBody>
      </p:sp>
      <p:sp>
        <p:nvSpPr>
          <p:cNvPr id="3" name="Content Placeholder 2"/>
          <p:cNvSpPr>
            <a:spLocks noGrp="1"/>
          </p:cNvSpPr>
          <p:nvPr>
            <p:ph sz="quarter" idx="1"/>
          </p:nvPr>
        </p:nvSpPr>
        <p:spPr/>
        <p:txBody>
          <a:bodyPr/>
          <a:lstStyle/>
          <a:p>
            <a:r>
              <a:rPr lang="fa-IR" dirty="0" smtClean="0"/>
              <a:t>اگر سازماندهی اقتصادی به بازار خود تنظیم گر سپرده شد جامعه انسانی با پدیده ای بی سابقه با نام اقتصاد بازار روبرو خواهد شد:</a:t>
            </a:r>
          </a:p>
          <a:p>
            <a:pPr lvl="1"/>
            <a:r>
              <a:rPr lang="fa-IR" dirty="0" smtClean="0"/>
              <a:t>اقتصاد بازار نوعی نظام اقتصادی است که با قیمت های بازاری کنترل، تنظیم و هدایت می شود. سامان تولید و توزیع کالاها به همین سازوکار خودتنظیم گر محول می شود. 154 </a:t>
            </a:r>
          </a:p>
          <a:p>
            <a:pPr lvl="1"/>
            <a:r>
              <a:rPr lang="fa-IR" dirty="0" smtClean="0"/>
              <a:t>در این اقتصاد تولید را قیمت ها کنترل می کنند زیرا سود کسانی که تولید را هدایت می کنند به قیمت ها بستگی خواهد داشت. توزیع کالاها نیز به قیمت ها بستگی خواهد داشت زیرا قیمت ها تعیین کننده درآمدها هستند و به کمک این درآمدهاست که کالاها میان اعضای جامعه تولید و توزیع می شوند. 154</a:t>
            </a:r>
          </a:p>
          <a:p>
            <a:endParaRPr lang="fa-IR" dirty="0"/>
          </a:p>
        </p:txBody>
      </p:sp>
    </p:spTree>
    <p:extLst>
      <p:ext uri="{BB962C8B-B14F-4D97-AF65-F5344CB8AC3E}">
        <p14:creationId xmlns:p14="http://schemas.microsoft.com/office/powerpoint/2010/main" val="4091590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اقتصاد بازار چیست؟ </a:t>
            </a:r>
            <a:endParaRPr lang="fa-IR" dirty="0"/>
          </a:p>
        </p:txBody>
      </p:sp>
      <p:sp>
        <p:nvSpPr>
          <p:cNvPr id="3" name="Content Placeholder 2"/>
          <p:cNvSpPr>
            <a:spLocks noGrp="1"/>
          </p:cNvSpPr>
          <p:nvPr>
            <p:ph sz="quarter" idx="1"/>
          </p:nvPr>
        </p:nvSpPr>
        <p:spPr/>
        <p:txBody>
          <a:bodyPr/>
          <a:lstStyle/>
          <a:p>
            <a:pPr lvl="1"/>
            <a:r>
              <a:rPr lang="fa-IR" sz="2800" dirty="0" smtClean="0"/>
              <a:t>خودتنظیم </a:t>
            </a:r>
            <a:r>
              <a:rPr lang="fa-IR" sz="2800" dirty="0"/>
              <a:t>گری حاکی از این است که کل تولید برای فروش در بازار است و کل درآمدها از چنین فروش هایی به دست می آید. از این رو بازارها برای همه عناصر صنعت نه فقط برای کالاها (بلکه همیشه برای خدمات نیز) بلکه همچنین برای کار و زمین و پول نیز وجود دارند که قیمت هايشان نیز به ترتیب قیمت کالاها، دستمزدها، اجاره و بهره نامیده می شوند. 154 </a:t>
            </a:r>
          </a:p>
          <a:p>
            <a:pPr lvl="1"/>
            <a:r>
              <a:rPr lang="fa-IR" sz="2800" dirty="0" smtClean="0"/>
              <a:t>مجموعه دیگری از فرض ها درباره دولت و خط مشی دولت در پی می آید. نه باید به هیچ چیز اجازه داد که از شکل گیری بازارها جلوگیری کند و نه باید گذاشت درآمدها جز از راه فروش تعیین شود. 155</a:t>
            </a:r>
          </a:p>
        </p:txBody>
      </p:sp>
    </p:spTree>
    <p:extLst>
      <p:ext uri="{BB962C8B-B14F-4D97-AF65-F5344CB8AC3E}">
        <p14:creationId xmlns:p14="http://schemas.microsoft.com/office/powerpoint/2010/main" val="3094036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اقتصاد بازار چیست؟ </a:t>
            </a:r>
          </a:p>
        </p:txBody>
      </p:sp>
      <p:sp>
        <p:nvSpPr>
          <p:cNvPr id="3" name="Content Placeholder 2"/>
          <p:cNvSpPr>
            <a:spLocks noGrp="1"/>
          </p:cNvSpPr>
          <p:nvPr>
            <p:ph sz="quarter" idx="1"/>
          </p:nvPr>
        </p:nvSpPr>
        <p:spPr/>
        <p:txBody>
          <a:bodyPr/>
          <a:lstStyle/>
          <a:p>
            <a:pPr lvl="1"/>
            <a:r>
              <a:rPr lang="fa-IR" sz="3200" dirty="0"/>
              <a:t>از این رو نباید از هیچ اقدام یا سیاستی حمایت شود که بر سازوکار این بازارها تاثیر می گذارند. نه قیمت باید تعیین و تنظیم شود نه عرضه و نه تقاضا. 155</a:t>
            </a:r>
          </a:p>
          <a:p>
            <a:pPr lvl="1"/>
            <a:r>
              <a:rPr lang="fa-IR" sz="3200" dirty="0"/>
              <a:t>فقط چنان سیاست ها و اقداماتی مناسب هستند که به تضمین خودتنظیم گری بازار کمک کنند آن هم با ایجاد شرایطی که بازار را به یگانه قدرت سازمان دهنده در حوزه اقتصادی بدل می سازند. 155</a:t>
            </a:r>
          </a:p>
          <a:p>
            <a:endParaRPr lang="fa-IR" dirty="0"/>
          </a:p>
        </p:txBody>
      </p:sp>
    </p:spTree>
    <p:extLst>
      <p:ext uri="{BB962C8B-B14F-4D97-AF65-F5344CB8AC3E}">
        <p14:creationId xmlns:p14="http://schemas.microsoft.com/office/powerpoint/2010/main" val="411675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تاسیس جامعه بازاری</a:t>
            </a:r>
            <a:endParaRPr lang="fa-IR" dirty="0"/>
          </a:p>
        </p:txBody>
      </p:sp>
      <p:sp>
        <p:nvSpPr>
          <p:cNvPr id="3" name="Content Placeholder 2"/>
          <p:cNvSpPr>
            <a:spLocks noGrp="1"/>
          </p:cNvSpPr>
          <p:nvPr>
            <p:ph sz="quarter" idx="1"/>
          </p:nvPr>
        </p:nvSpPr>
        <p:spPr/>
        <p:txBody>
          <a:bodyPr/>
          <a:lstStyle/>
          <a:p>
            <a:r>
              <a:rPr lang="fa-IR" dirty="0" smtClean="0"/>
              <a:t>پولانی معتقد است اقتصاد بازار فقط در جامعه بازاری می تواند عمل کند. او می گوید: </a:t>
            </a:r>
          </a:p>
          <a:p>
            <a:pPr lvl="1"/>
            <a:r>
              <a:rPr lang="fa-IR" dirty="0" smtClean="0"/>
              <a:t>کنترل نظام اقتصادی توسط بازار پیامد چشمگیری برای کلیت سازماندهی جامعه دارد: این دقیقاً یعنی اداره جامعه همچون ملحقه نظام بازار. 136</a:t>
            </a:r>
          </a:p>
          <a:p>
            <a:pPr lvl="1"/>
            <a:r>
              <a:rPr lang="fa-IR" dirty="0" smtClean="0"/>
              <a:t>با تشکیل جامعه بازاری به جای اینکه نظام اقتصادی در مناسبات اجتماعی حک شود مناسبات اجتماعی در نظام اقتصادی حک می شود. 136</a:t>
            </a:r>
          </a:p>
          <a:p>
            <a:r>
              <a:rPr lang="fa-IR" dirty="0" smtClean="0"/>
              <a:t>و این دقیقاً عکس آن چیزی است که در جوامع سنتی برقرار بوده است. </a:t>
            </a:r>
          </a:p>
          <a:p>
            <a:r>
              <a:rPr lang="fa-IR" dirty="0" smtClean="0"/>
              <a:t>پولانی در فصول چهارم و پنجم کتاب دگرگونی بزرگ به تفصیل نشان می دهد که در جوامع سنتی نظام اقتصادی در مناسبات اجتماعی حک می شود نه بالعکس.</a:t>
            </a:r>
          </a:p>
        </p:txBody>
      </p:sp>
    </p:spTree>
    <p:extLst>
      <p:ext uri="{BB962C8B-B14F-4D97-AF65-F5344CB8AC3E}">
        <p14:creationId xmlns:p14="http://schemas.microsoft.com/office/powerpoint/2010/main" val="3419401253"/>
      </p:ext>
    </p:extLst>
  </p:cSld>
  <p:clrMapOvr>
    <a:masterClrMapping/>
  </p:clrMapOvr>
  <p:timing>
    <p:tnLst>
      <p:par>
        <p:cTn id="1" dur="indefinite" restart="never" nodeType="tmRoot"/>
      </p:par>
    </p:tnLst>
  </p:timing>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14698</TotalTime>
  <Words>2638</Words>
  <Application>Microsoft Office PowerPoint</Application>
  <PresentationFormat>On-screen Show (4:3)</PresentationFormat>
  <Paragraphs>104</Paragraphs>
  <Slides>21</Slides>
  <Notes>2</Notes>
  <HiddenSlides>0</HiddenSlides>
  <MMClips>0</MMClips>
  <ScaleCrop>false</ScaleCrop>
  <HeadingPairs>
    <vt:vector size="4" baseType="variant">
      <vt:variant>
        <vt:lpstr>Theme</vt:lpstr>
      </vt:variant>
      <vt:variant>
        <vt:i4>5</vt:i4>
      </vt:variant>
      <vt:variant>
        <vt:lpstr>Slide Titles</vt:lpstr>
      </vt:variant>
      <vt:variant>
        <vt:i4>21</vt:i4>
      </vt:variant>
    </vt:vector>
  </HeadingPairs>
  <TitlesOfParts>
    <vt:vector size="26" baseType="lpstr">
      <vt:lpstr>Custom Design</vt:lpstr>
      <vt:lpstr>1_Custom Design</vt:lpstr>
      <vt:lpstr>Median</vt:lpstr>
      <vt:lpstr>2_Custom Design</vt:lpstr>
      <vt:lpstr>3_Custom Design</vt:lpstr>
      <vt:lpstr>PowerPoint Presentation</vt:lpstr>
      <vt:lpstr> «دگرگوني بزرگ»</vt:lpstr>
      <vt:lpstr>تز اصلی پولانی</vt:lpstr>
      <vt:lpstr>ماشین آلات صنعتی و بازار خود تنظیم گر</vt:lpstr>
      <vt:lpstr>ماشین آلات صنعتی و بازار خود تنظیم گر</vt:lpstr>
      <vt:lpstr>اقتصاد بازار چیست؟ </vt:lpstr>
      <vt:lpstr>اقتصاد بازار چیست؟ </vt:lpstr>
      <vt:lpstr>اقتصاد بازار چیست؟ </vt:lpstr>
      <vt:lpstr>تاسیس جامعه بازاری</vt:lpstr>
      <vt:lpstr>تاسیس جامعه بازاری</vt:lpstr>
      <vt:lpstr> کالاهای موهومی</vt:lpstr>
      <vt:lpstr> کالاهای موهومی</vt:lpstr>
      <vt:lpstr>سرنوشت جامعه بازاری</vt:lpstr>
      <vt:lpstr>سرنوشت جامعه بازاری</vt:lpstr>
      <vt:lpstr>جنبش دوگانه و اصول لیبرالیسم</vt:lpstr>
      <vt:lpstr>رد تز توطئه ضد لیبرالی</vt:lpstr>
      <vt:lpstr>رد تز توطئه ضد لیبرالی</vt:lpstr>
      <vt:lpstr>آیا جامعه نیاز به حمایت دارد؟</vt:lpstr>
      <vt:lpstr>آیا جامعه نیاز به حمایت دارد؟ </vt:lpstr>
      <vt:lpstr>آیا جامعه نیاز به حمایت دارد؟ </vt:lpstr>
      <vt:lpstr>آیا جامعه نیاز به حمایت دارد؟ </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833</cp:revision>
  <dcterms:created xsi:type="dcterms:W3CDTF">2009-01-13T09:50:30Z</dcterms:created>
  <dcterms:modified xsi:type="dcterms:W3CDTF">2015-03-15T20:07:01Z</dcterms:modified>
</cp:coreProperties>
</file>