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84"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3" r:id="rId26"/>
    <p:sldId id="286"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5" autoAdjust="0"/>
  </p:normalViewPr>
  <p:slideViewPr>
    <p:cSldViewPr>
      <p:cViewPr varScale="1">
        <p:scale>
          <a:sx n="74" d="100"/>
          <a:sy n="74" d="100"/>
        </p:scale>
        <p:origin x="-103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538FA-78B6-4CE0-8F4A-C8AB17EF0744}" type="datetimeFigureOut">
              <a:rPr lang="en-US" smtClean="0"/>
              <a:pPr/>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B3856E-5FE8-43C9-96EB-9B80BF0E263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BE93DA-70B4-4F50-83AD-EFDD52759B9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E93DA-70B4-4F50-83AD-EFDD52759B9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E93DA-70B4-4F50-83AD-EFDD52759B9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E93DA-70B4-4F50-83AD-EFDD52759B9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E93DA-70B4-4F50-83AD-EFDD52759B92}" type="datetimeFigureOut">
              <a:rPr lang="en-US" smtClean="0"/>
              <a:pPr/>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BE93DA-70B4-4F50-83AD-EFDD52759B92}"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BE93DA-70B4-4F50-83AD-EFDD52759B92}" type="datetimeFigureOut">
              <a:rPr lang="en-US" smtClean="0"/>
              <a:pPr/>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BE93DA-70B4-4F50-83AD-EFDD52759B92}" type="datetimeFigureOut">
              <a:rPr lang="en-US" smtClean="0"/>
              <a:pPr/>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E93DA-70B4-4F50-83AD-EFDD52759B92}" type="datetimeFigureOut">
              <a:rPr lang="en-US" smtClean="0"/>
              <a:pPr/>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E93DA-70B4-4F50-83AD-EFDD52759B92}"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E93DA-70B4-4F50-83AD-EFDD52759B92}" type="datetimeFigureOut">
              <a:rPr lang="en-US" smtClean="0"/>
              <a:pPr/>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90244-C404-4484-ADBF-E8E651DD68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E93DA-70B4-4F50-83AD-EFDD52759B92}" type="datetimeFigureOut">
              <a:rPr lang="en-US" smtClean="0"/>
              <a:pPr/>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90244-C404-4484-ADBF-E8E651DD68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style>
          <a:lnRef idx="2">
            <a:schemeClr val="accent6"/>
          </a:lnRef>
          <a:fillRef idx="1">
            <a:schemeClr val="lt1"/>
          </a:fillRef>
          <a:effectRef idx="0">
            <a:schemeClr val="accent6"/>
          </a:effectRef>
          <a:fontRef idx="minor">
            <a:schemeClr val="dk1"/>
          </a:fontRef>
        </p:style>
        <p:txBody>
          <a:bodyPr/>
          <a:lstStyle/>
          <a:p>
            <a:r>
              <a:rPr lang="fa-IR" dirty="0" smtClean="0"/>
              <a:t>بسم الله الرحمن الرحیم</a:t>
            </a:r>
            <a:endParaRPr lang="en-US" dirty="0"/>
          </a:p>
        </p:txBody>
      </p:sp>
      <p:sp>
        <p:nvSpPr>
          <p:cNvPr id="3" name="Subtitle 2"/>
          <p:cNvSpPr>
            <a:spLocks noGrp="1"/>
          </p:cNvSpPr>
          <p:nvPr>
            <p:ph type="subTitle" idx="1"/>
          </p:nvPr>
        </p:nvSpPr>
        <p:spPr>
          <a:xfrm>
            <a:off x="685800" y="1828800"/>
            <a:ext cx="7772400" cy="4495800"/>
          </a:xfrm>
        </p:spPr>
        <p:style>
          <a:lnRef idx="2">
            <a:schemeClr val="accent6"/>
          </a:lnRef>
          <a:fillRef idx="1">
            <a:schemeClr val="lt1"/>
          </a:fillRef>
          <a:effectRef idx="0">
            <a:schemeClr val="accent6"/>
          </a:effectRef>
          <a:fontRef idx="minor">
            <a:schemeClr val="dk1"/>
          </a:fontRef>
        </p:style>
        <p:txBody>
          <a:bodyPr/>
          <a:lstStyle/>
          <a:p>
            <a:endParaRPr lang="fa-IR" dirty="0" smtClean="0"/>
          </a:p>
          <a:p>
            <a:r>
              <a:rPr lang="fa-IR" dirty="0" smtClean="0"/>
              <a:t>فصل هفت: استراتژی بازاریابی مشتری مداری</a:t>
            </a:r>
          </a:p>
          <a:p>
            <a:endParaRPr lang="fa-IR" dirty="0"/>
          </a:p>
          <a:p>
            <a:r>
              <a:rPr lang="fa-IR" dirty="0" smtClean="0"/>
              <a:t>استاد: جناب آقای دکتر پرند</a:t>
            </a:r>
          </a:p>
          <a:p>
            <a:endParaRPr lang="fa-IR" dirty="0"/>
          </a:p>
          <a:p>
            <a:r>
              <a:rPr lang="fa-IR" dirty="0" smtClean="0"/>
              <a:t>تهیه کننده:فاطمه تربیت</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py of stp-120216050447-phpapp01-thumbnail-4.jpg"/>
          <p:cNvPicPr>
            <a:picLocks noGrp="1" noChangeAspect="1"/>
          </p:cNvPicPr>
          <p:nvPr>
            <p:ph idx="1"/>
          </p:nvPr>
        </p:nvPicPr>
        <p:blipFill>
          <a:blip r:embed="rId2" cstate="print"/>
          <a:stretch>
            <a:fillRect/>
          </a:stretch>
        </p:blipFill>
        <p:spPr>
          <a:xfrm>
            <a:off x="1800225" y="2110581"/>
            <a:ext cx="6048375" cy="3505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2">
            <a:schemeClr val="accent6"/>
          </a:lnRef>
          <a:fillRef idx="1">
            <a:schemeClr val="lt1"/>
          </a:fillRef>
          <a:effectRef idx="0">
            <a:schemeClr val="accent6"/>
          </a:effectRef>
          <a:fontRef idx="minor">
            <a:schemeClr val="dk1"/>
          </a:fontRef>
        </p:style>
        <p:txBody>
          <a:bodyPr>
            <a:noAutofit/>
          </a:bodyPr>
          <a:lstStyle/>
          <a:p>
            <a:r>
              <a:rPr lang="fa-IR" sz="2400" dirty="0" smtClean="0">
                <a:solidFill>
                  <a:schemeClr val="accent1">
                    <a:lumMod val="50000"/>
                  </a:schemeClr>
                </a:solidFill>
                <a:effectLst>
                  <a:outerShdw blurRad="38100" dist="38100" dir="2700000" algn="tl">
                    <a:srgbClr val="000000">
                      <a:alpha val="43137"/>
                    </a:srgbClr>
                  </a:outerShdw>
                </a:effectLst>
                <a:cs typeface="B Titr" pitchFamily="2" charset="-78"/>
              </a:rPr>
              <a:t/>
            </a:r>
            <a:br>
              <a:rPr lang="fa-IR" sz="2400" dirty="0" smtClean="0">
                <a:solidFill>
                  <a:schemeClr val="accent1">
                    <a:lumMod val="50000"/>
                  </a:schemeClr>
                </a:solidFill>
                <a:effectLst>
                  <a:outerShdw blurRad="38100" dist="38100" dir="2700000" algn="tl">
                    <a:srgbClr val="000000">
                      <a:alpha val="43137"/>
                    </a:srgbClr>
                  </a:outerShdw>
                </a:effectLst>
                <a:cs typeface="B Titr" pitchFamily="2" charset="-78"/>
              </a:rPr>
            </a:br>
            <a:r>
              <a:rPr lang="fa-IR" sz="2400" dirty="0" smtClean="0">
                <a:solidFill>
                  <a:schemeClr val="accent1">
                    <a:lumMod val="50000"/>
                  </a:schemeClr>
                </a:solidFill>
                <a:effectLst>
                  <a:outerShdw blurRad="38100" dist="38100" dir="2700000" algn="tl">
                    <a:srgbClr val="000000">
                      <a:alpha val="43137"/>
                    </a:srgbClr>
                  </a:outerShdw>
                </a:effectLst>
                <a:cs typeface="B Titr" pitchFamily="2" charset="-78"/>
              </a:rPr>
              <a:t>بخش بندی بازار تجاری</a:t>
            </a:r>
            <a:br>
              <a:rPr lang="fa-IR" sz="2400" dirty="0" smtClean="0">
                <a:solidFill>
                  <a:schemeClr val="accent1">
                    <a:lumMod val="50000"/>
                  </a:schemeClr>
                </a:solidFill>
                <a:effectLst>
                  <a:outerShdw blurRad="38100" dist="38100" dir="2700000" algn="tl">
                    <a:srgbClr val="000000">
                      <a:alpha val="43137"/>
                    </a:srgbClr>
                  </a:outerShdw>
                </a:effectLst>
                <a:cs typeface="B Titr" pitchFamily="2" charset="-78"/>
              </a:rPr>
            </a:br>
            <a:endParaRPr lang="en-US" sz="2400"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r" rtl="1"/>
            <a:endParaRPr lang="fa-IR" sz="1800" b="1" dirty="0" smtClean="0">
              <a:cs typeface="B Nazanin" pitchFamily="2" charset="-78"/>
            </a:endParaRPr>
          </a:p>
          <a:p>
            <a:pPr algn="r" rtl="1">
              <a:buNone/>
            </a:pPr>
            <a:r>
              <a:rPr lang="fa-IR" sz="1800" dirty="0" smtClean="0">
                <a:cs typeface="B Nazanin" pitchFamily="2" charset="-78"/>
              </a:rPr>
              <a:t>علاوه بر معیار ها و متغییرهای بیان شده در بخش بندی بازار مصرف کننده متغییر های زیر نیز در بخش بندی بازار تجاری وجود دارد :  </a:t>
            </a:r>
          </a:p>
          <a:p>
            <a:pPr algn="r" rtl="1">
              <a:buNone/>
            </a:pPr>
            <a:r>
              <a:rPr lang="fa-IR" sz="1800" b="1" dirty="0" smtClean="0">
                <a:solidFill>
                  <a:schemeClr val="accent1">
                    <a:lumMod val="75000"/>
                  </a:schemeClr>
                </a:solidFill>
                <a:effectLst>
                  <a:outerShdw blurRad="38100" dist="38100" dir="2700000" algn="tl">
                    <a:srgbClr val="000000">
                      <a:alpha val="43137"/>
                    </a:srgbClr>
                  </a:outerShdw>
                </a:effectLst>
                <a:cs typeface="B Nazanin" pitchFamily="2" charset="-78"/>
              </a:rPr>
              <a:t>بخش بندی بازار براساس مکان مشتری </a:t>
            </a:r>
          </a:p>
          <a:p>
            <a:pPr algn="r" rtl="1">
              <a:buNone/>
            </a:pPr>
            <a:r>
              <a:rPr lang="fa-IR" sz="1800" dirty="0" smtClean="0">
                <a:cs typeface="B Nazanin" pitchFamily="2" charset="-78"/>
              </a:rPr>
              <a:t> منطقه، مکان (منابع طبیعی، تمرکز جغرافیایی و ...)</a:t>
            </a:r>
          </a:p>
          <a:p>
            <a:pPr algn="r" rtl="1">
              <a:buNone/>
            </a:pPr>
            <a:r>
              <a:rPr lang="fa-IR" sz="1800" b="1" dirty="0" smtClean="0">
                <a:solidFill>
                  <a:schemeClr val="accent1">
                    <a:lumMod val="75000"/>
                  </a:schemeClr>
                </a:solidFill>
                <a:effectLst>
                  <a:outerShdw blurRad="38100" dist="38100" dir="2700000" algn="tl">
                    <a:srgbClr val="000000">
                      <a:alpha val="43137"/>
                    </a:srgbClr>
                  </a:outerShdw>
                </a:effectLst>
                <a:cs typeface="B Nazanin" pitchFamily="2" charset="-78"/>
              </a:rPr>
              <a:t>بخش بندی بازار براساس نوع مشتری</a:t>
            </a:r>
          </a:p>
          <a:p>
            <a:pPr algn="r" rtl="1">
              <a:buNone/>
            </a:pPr>
            <a:r>
              <a:rPr lang="fa-IR" sz="1800" dirty="0" smtClean="0">
                <a:cs typeface="B Nazanin" pitchFamily="2" charset="-78"/>
              </a:rPr>
              <a:t>صنعت، تولیدی/خدماتی، عمده/خرده فروشی، اندازه، ساختار سازمان، عمر سازمان (تازه تاسیس، نوپا، بالغ ) ، معیارهای خرید (کیفیت، قیمت، تحویل به موقع)</a:t>
            </a:r>
          </a:p>
          <a:p>
            <a:pPr algn="r" rtl="1">
              <a:buNone/>
            </a:pPr>
            <a:r>
              <a:rPr lang="fa-IR" sz="1800" b="1" dirty="0" smtClean="0">
                <a:solidFill>
                  <a:schemeClr val="accent1">
                    <a:lumMod val="75000"/>
                  </a:schemeClr>
                </a:solidFill>
                <a:effectLst>
                  <a:outerShdw blurRad="38100" dist="38100" dir="2700000" algn="tl">
                    <a:srgbClr val="000000">
                      <a:alpha val="43137"/>
                    </a:srgbClr>
                  </a:outerShdw>
                </a:effectLst>
                <a:cs typeface="B Nazanin" pitchFamily="2" charset="-78"/>
              </a:rPr>
              <a:t>بخش بندی بازار براساس شرایط معامله</a:t>
            </a:r>
          </a:p>
          <a:p>
            <a:pPr algn="r" rtl="1">
              <a:buNone/>
            </a:pPr>
            <a:r>
              <a:rPr lang="fa-IR" sz="1800" dirty="0" smtClean="0">
                <a:cs typeface="B Nazanin" pitchFamily="2" charset="-78"/>
              </a:rPr>
              <a:t>موقعیت خرید (خرید دوباره/جدید) ، میزان مصرف ، رویه خرید ، اندازه سفارش</a:t>
            </a:r>
            <a:endParaRPr lang="en-US" sz="1800" dirty="0" smtClean="0">
              <a:cs typeface="B Nazanin" pitchFamily="2" charset="-78"/>
            </a:endParaRPr>
          </a:p>
          <a:p>
            <a:endParaRPr lang="en-US" sz="1800" dirty="0" smtClean="0"/>
          </a:p>
          <a:p>
            <a:pPr algn="r" rtl="1">
              <a:buNone/>
            </a:pPr>
            <a:endParaRPr lang="en-US" sz="1800" dirty="0"/>
          </a:p>
        </p:txBody>
      </p:sp>
      <p:pic>
        <p:nvPicPr>
          <p:cNvPr id="4" name="Picture 3" descr="local_marketing_software[1].png"/>
          <p:cNvPicPr>
            <a:picLocks noChangeAspect="1"/>
          </p:cNvPicPr>
          <p:nvPr/>
        </p:nvPicPr>
        <p:blipFill>
          <a:blip r:embed="rId2" cstate="print"/>
          <a:stretch>
            <a:fillRect/>
          </a:stretch>
        </p:blipFill>
        <p:spPr>
          <a:xfrm>
            <a:off x="495300" y="4648200"/>
            <a:ext cx="2781300" cy="1447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1800" b="1" dirty="0" smtClean="0">
                <a:solidFill>
                  <a:schemeClr val="accent1">
                    <a:lumMod val="50000"/>
                  </a:schemeClr>
                </a:solidFill>
                <a:effectLst>
                  <a:outerShdw blurRad="38100" dist="38100" dir="2700000" algn="tl">
                    <a:srgbClr val="000000">
                      <a:alpha val="43137"/>
                    </a:srgbClr>
                  </a:outerShdw>
                </a:effectLst>
                <a:cs typeface="B Titr" pitchFamily="2" charset="-78"/>
              </a:rPr>
              <a:t>بخش بندی بازارهای بین المللی</a:t>
            </a:r>
            <a:br>
              <a:rPr lang="fa-IR" sz="1800" b="1" dirty="0" smtClean="0">
                <a:solidFill>
                  <a:schemeClr val="accent1">
                    <a:lumMod val="50000"/>
                  </a:schemeClr>
                </a:solidFill>
                <a:effectLst>
                  <a:outerShdw blurRad="38100" dist="38100" dir="2700000" algn="tl">
                    <a:srgbClr val="000000">
                      <a:alpha val="43137"/>
                    </a:srgbClr>
                  </a:outerShdw>
                </a:effectLst>
                <a:cs typeface="B Titr" pitchFamily="2" charset="-78"/>
              </a:rPr>
            </a:br>
            <a:endParaRPr lang="en-US" sz="1800"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r>
              <a:rPr lang="fa-IR" sz="1800" dirty="0" smtClean="0">
                <a:cs typeface="B Nazanin" pitchFamily="2" charset="-78"/>
              </a:rPr>
              <a:t>شرکت های اندکی منابع لازم و تمایل به فعالیت در تمام یا حتی اغلب کشورهای روی کره خاکی را دارا می باشند ، مانند شرکت های کوکاکولا ، سونی ، سامسونگ و ...</a:t>
            </a:r>
          </a:p>
          <a:p>
            <a:pPr algn="just" rtl="1">
              <a:buNone/>
            </a:pPr>
            <a:r>
              <a:rPr lang="fa-IR" sz="1800" dirty="0" smtClean="0">
                <a:cs typeface="B Nazanin" pitchFamily="2" charset="-78"/>
              </a:rPr>
              <a:t>شرکت ها می توانند بازارهای بین المللی را با بکارگیری یک یا ترکیبی از چند متغییر بخش بندی کنند. آنها می توانند بخش بندی را برحسب موقعیت جغرافیایی و با گروه بندی کشورها بر حسب مناطق مانند اروپای غربی ، کرانه اقیانوس آرام ، خاورمیانه یا افریقا انجام دهند .</a:t>
            </a:r>
          </a:p>
          <a:p>
            <a:pPr algn="just" rtl="1">
              <a:buNone/>
            </a:pPr>
            <a:r>
              <a:rPr lang="fa-IR" sz="1800" dirty="0" smtClean="0">
                <a:cs typeface="B Nazanin" pitchFamily="2" charset="-78"/>
              </a:rPr>
              <a:t>در بخش بندی جغرافیایی فرض بر آن است که کشورهای نزدیک به هم رفتار و ویژگی های مشترک زیادی دارند هر چند استثناهای زیادی وجود دارد .</a:t>
            </a:r>
          </a:p>
          <a:p>
            <a:pPr algn="just" rtl="1">
              <a:buNone/>
            </a:pPr>
            <a:r>
              <a:rPr lang="fa-IR" sz="1800" dirty="0" smtClean="0">
                <a:cs typeface="B Nazanin" pitchFamily="2" charset="-78"/>
              </a:rPr>
              <a:t>بخش بندی بازار های بین المللی برحسب عوامل جغرافیایی ، اقتصادی ، سیاسی و فرهنگی و یا سایر عوامل ملزم به آن است که این بخش ها در برگیرنده  </a:t>
            </a:r>
            <a:r>
              <a:rPr lang="fa-IR" sz="1800" b="1" i="1" u="sng" dirty="0" smtClean="0">
                <a:cs typeface="B Nazanin" pitchFamily="2" charset="-78"/>
              </a:rPr>
              <a:t>خوشه هایی از کشورها</a:t>
            </a:r>
            <a:r>
              <a:rPr lang="fa-IR" sz="1800" b="1" i="1" dirty="0" smtClean="0">
                <a:cs typeface="B Nazanin" pitchFamily="2" charset="-78"/>
              </a:rPr>
              <a:t>  </a:t>
            </a:r>
            <a:r>
              <a:rPr lang="fa-IR" sz="1800" dirty="0" smtClean="0">
                <a:cs typeface="B Nazanin" pitchFamily="2" charset="-78"/>
              </a:rPr>
              <a:t>باشند .</a:t>
            </a:r>
            <a:endParaRPr lang="en-US" sz="1800" dirty="0" smtClean="0">
              <a:cs typeface="B Nazanin" pitchFamily="2" charset="-78"/>
            </a:endParaRPr>
          </a:p>
          <a:p>
            <a:endParaRPr lang="en-US" sz="1800" dirty="0"/>
          </a:p>
        </p:txBody>
      </p:sp>
      <p:pic>
        <p:nvPicPr>
          <p:cNvPr id="4" name="Picture 3" descr="images1X70M871.jpg"/>
          <p:cNvPicPr>
            <a:picLocks noChangeAspect="1"/>
          </p:cNvPicPr>
          <p:nvPr/>
        </p:nvPicPr>
        <p:blipFill>
          <a:blip r:embed="rId2" cstate="print"/>
          <a:stretch>
            <a:fillRect/>
          </a:stretch>
        </p:blipFill>
        <p:spPr>
          <a:xfrm>
            <a:off x="533400" y="4267200"/>
            <a:ext cx="2543175" cy="18002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dirty="0" smtClean="0">
                <a:solidFill>
                  <a:schemeClr val="accent1">
                    <a:lumMod val="50000"/>
                  </a:schemeClr>
                </a:solidFill>
              </a:rPr>
              <a:t>گام دوم</a:t>
            </a:r>
            <a:endParaRPr lang="en-US" sz="2400" dirty="0">
              <a:solidFill>
                <a:schemeClr val="accent1">
                  <a:lumMod val="50000"/>
                </a:schemeClr>
              </a:solidFill>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r" rtl="1"/>
            <a:r>
              <a:rPr lang="fa-IR" sz="20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بازار هدف ( </a:t>
            </a:r>
            <a:r>
              <a:rPr lang="en-US" sz="2000" b="1" dirty="0" smtClean="0">
                <a:solidFill>
                  <a:schemeClr val="accent1">
                    <a:lumMod val="50000"/>
                  </a:schemeClr>
                </a:solidFill>
                <a:effectLst>
                  <a:outerShdw blurRad="38100" dist="38100" dir="2700000" algn="tl">
                    <a:srgbClr val="000000">
                      <a:alpha val="43137"/>
                    </a:srgbClr>
                  </a:outerShdw>
                </a:effectLst>
                <a:cs typeface="B Titr" pitchFamily="2" charset="-78"/>
              </a:rPr>
              <a:t>Target Market</a:t>
            </a:r>
            <a:r>
              <a:rPr lang="fa-IR" sz="2000" b="1" dirty="0" smtClean="0">
                <a:solidFill>
                  <a:schemeClr val="accent1">
                    <a:lumMod val="50000"/>
                  </a:schemeClr>
                </a:solidFill>
                <a:effectLst>
                  <a:outerShdw blurRad="38100" dist="38100" dir="2700000" algn="tl">
                    <a:srgbClr val="000000">
                      <a:alpha val="43137"/>
                    </a:srgbClr>
                  </a:outerShdw>
                </a:effectLst>
                <a:cs typeface="B Titr" pitchFamily="2" charset="-78"/>
              </a:rPr>
              <a:t> )</a:t>
            </a:r>
          </a:p>
          <a:p>
            <a:pPr algn="r" rtl="1"/>
            <a:r>
              <a:rPr lang="fa-IR" sz="1800" b="1" i="1" u="sng" dirty="0" smtClean="0">
                <a:cs typeface="B Nazanin" pitchFamily="2" charset="-78"/>
              </a:rPr>
              <a:t>بازار(های) هدف</a:t>
            </a:r>
            <a:r>
              <a:rPr lang="fa-IR" sz="1800" dirty="0" smtClean="0">
                <a:cs typeface="B Nazanin" pitchFamily="2" charset="-78"/>
              </a:rPr>
              <a:t> بخش هایی از بازار هستند که سازمان فعالیت های بازاریابی خود را بر آن ها متمرکز می نماید .</a:t>
            </a:r>
            <a:endParaRPr lang="en-US" sz="1800" dirty="0" smtClean="0">
              <a:cs typeface="B Nazanin" pitchFamily="2" charset="-78"/>
            </a:endParaRPr>
          </a:p>
          <a:p>
            <a:pPr algn="r" rtl="1"/>
            <a:endParaRPr lang="en-US" sz="1800" dirty="0"/>
          </a:p>
        </p:txBody>
      </p:sp>
      <p:pic>
        <p:nvPicPr>
          <p:cNvPr id="4" name="Picture 3" descr="Targeted-advertising-300x190.jpg"/>
          <p:cNvPicPr>
            <a:picLocks noChangeAspect="1"/>
          </p:cNvPicPr>
          <p:nvPr/>
        </p:nvPicPr>
        <p:blipFill>
          <a:blip r:embed="rId2" cstate="print"/>
          <a:stretch>
            <a:fillRect/>
          </a:stretch>
        </p:blipFill>
        <p:spPr>
          <a:xfrm>
            <a:off x="1676400" y="2895600"/>
            <a:ext cx="5715000" cy="2514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بازار هدف</a:t>
            </a:r>
            <a:endParaRPr lang="en-US" sz="2400"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r>
              <a:rPr lang="fa-IR" sz="1800" b="1" dirty="0" smtClean="0">
                <a:cs typeface="B Titr" pitchFamily="2" charset="-78"/>
              </a:rPr>
              <a:t> </a:t>
            </a:r>
            <a:r>
              <a:rPr lang="fa-IR" sz="1800" b="1" dirty="0" smtClean="0">
                <a:solidFill>
                  <a:schemeClr val="accent1">
                    <a:lumMod val="50000"/>
                  </a:schemeClr>
                </a:solidFill>
                <a:effectLst>
                  <a:outerShdw blurRad="38100" dist="38100" dir="2700000" algn="tl">
                    <a:srgbClr val="000000">
                      <a:alpha val="43137"/>
                    </a:srgbClr>
                  </a:outerShdw>
                </a:effectLst>
                <a:cs typeface="B Titr" pitchFamily="2" charset="-78"/>
              </a:rPr>
              <a:t>ارزیابی بخش های بازار</a:t>
            </a:r>
          </a:p>
          <a:p>
            <a:pPr algn="just" rtl="1">
              <a:buNone/>
            </a:pPr>
            <a:r>
              <a:rPr lang="fa-IR" sz="1800" dirty="0" smtClean="0">
                <a:cs typeface="B Nazanin" pitchFamily="2" charset="-78"/>
              </a:rPr>
              <a:t>          پس از اینکه بازار بخش بندی گردید ، باید این بخش ها مورد ارزیابی قرار گیرند. در ارزیابی بخش های مختلف بازار ، شرکت باید سه عامل را مدنظر قرار دهد : </a:t>
            </a: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رشد و اندازه بخش </a:t>
            </a:r>
          </a:p>
          <a:p>
            <a:pPr algn="just" rtl="1">
              <a:buNone/>
            </a:pPr>
            <a:r>
              <a:rPr lang="fa-IR" sz="1800" dirty="0" smtClean="0">
                <a:cs typeface="B Nazanin" pitchFamily="2" charset="-78"/>
              </a:rPr>
              <a:t>           شرکت ها علاقمند به بخش هایی است که دارای اندازه و رشد مناسب هستند </a:t>
            </a: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جذابیت های ساختاری بخش</a:t>
            </a:r>
          </a:p>
          <a:p>
            <a:pPr algn="just" rtl="1">
              <a:buNone/>
            </a:pPr>
            <a:r>
              <a:rPr lang="fa-IR" sz="1800" dirty="0" smtClean="0">
                <a:cs typeface="B Nazanin" pitchFamily="2" charset="-78"/>
              </a:rPr>
              <a:t>           بازار هدف بایستی سودآوری  (</a:t>
            </a:r>
            <a:r>
              <a:rPr lang="en-US" sz="1800" dirty="0" smtClean="0">
                <a:cs typeface="B Nazanin" pitchFamily="2" charset="-78"/>
              </a:rPr>
              <a:t>Profit=Revenue-Cost</a:t>
            </a:r>
            <a:r>
              <a:rPr lang="fa-IR" sz="1800" dirty="0" smtClean="0">
                <a:cs typeface="B Nazanin" pitchFamily="2" charset="-78"/>
              </a:rPr>
              <a:t>) بلندمدت داشته باشد. (تنها فروش بالا کافی نیست!)</a:t>
            </a:r>
          </a:p>
          <a:p>
            <a:pPr algn="just" rtl="1">
              <a:buNone/>
            </a:pPr>
            <a:r>
              <a:rPr lang="fa-IR" sz="1800" dirty="0" smtClean="0">
                <a:cs typeface="B Nazanin" pitchFamily="2" charset="-78"/>
              </a:rPr>
              <a:t>           بازار هدف بایستی شامل رقبای کم یا ضعیف باشد(موقعیت رقابتی).</a:t>
            </a: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اهداف و منابع شرکت   </a:t>
            </a:r>
          </a:p>
          <a:p>
            <a:pPr algn="just" rtl="1">
              <a:buNone/>
            </a:pPr>
            <a:r>
              <a:rPr lang="fa-IR" sz="1800" dirty="0" smtClean="0">
                <a:cs typeface="B Nazanin" pitchFamily="2" charset="-78"/>
              </a:rPr>
              <a:t>          برخی از بخش ها از آنجا که سنخیتی با اهداف طولانی مدت شرکت ندارند یا شرکت با کمبود مهارت و منابع مورد نیاز برای کسب موفقیت در بخشی جذاب مواجه باشد سریعاً کنار گذاشته می شود .</a:t>
            </a:r>
            <a:endParaRPr lang="en-US" sz="1800" dirty="0" smtClean="0">
              <a:cs typeface="B Nazanin" pitchFamily="2" charset="-78"/>
            </a:endParaRPr>
          </a:p>
          <a:p>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بازار هدف</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r" rtl="1">
              <a:buNone/>
            </a:pPr>
            <a:r>
              <a:rPr lang="fa-IR" sz="2000" b="1" dirty="0" smtClean="0">
                <a:solidFill>
                  <a:schemeClr val="accent1">
                    <a:lumMod val="75000"/>
                  </a:schemeClr>
                </a:solidFill>
                <a:cs typeface="B Titr" pitchFamily="2" charset="-78"/>
              </a:rPr>
              <a:t>گزینش بخش های بازار هدف</a:t>
            </a:r>
          </a:p>
          <a:p>
            <a:pPr algn="r" rtl="1">
              <a:buNone/>
            </a:pPr>
            <a:r>
              <a:rPr lang="fa-IR" sz="1800" dirty="0" smtClean="0">
                <a:cs typeface="B Nazanin" pitchFamily="2" charset="-78"/>
              </a:rPr>
              <a:t>          پس از ارزیابی بخش های متفاوت ، شرکت باید مشخص کند که چه تعداد و کدام بخش را مورد هدف قرار خواهد داد .تعیین بازار هدف می تواند در سطوح مختلفی صورت بگیرد.با توجه به شکل زیر شرکت می تواند به شکلی بسیار گسترده ( بازاریابی نامتمایز) خیلی محدود ( بازاریابی خرد ) یا حالتی میان این دو ( بازاریابی متمایز یا متمرکز شده ) بازار هدف را مشخص کند </a:t>
            </a:r>
          </a:p>
          <a:p>
            <a:pPr algn="r" rtl="1">
              <a:buNone/>
            </a:pPr>
            <a:endParaRPr lang="fa-IR" sz="1800" dirty="0" smtClean="0">
              <a:cs typeface="B Nazanin" pitchFamily="2" charset="-78"/>
            </a:endParaRPr>
          </a:p>
          <a:p>
            <a:pPr algn="r" rtl="1">
              <a:buNone/>
            </a:pPr>
            <a:r>
              <a:rPr lang="fa-IR" sz="1800" dirty="0" smtClean="0">
                <a:cs typeface="B Nazanin" pitchFamily="2" charset="-78"/>
              </a:rPr>
              <a:t>بازاریابی نامتمایز (انبوه)</a:t>
            </a:r>
            <a:endParaRPr lang="en-US" sz="1800" dirty="0" smtClean="0">
              <a:cs typeface="B Nazanin" pitchFamily="2" charset="-78"/>
            </a:endParaRPr>
          </a:p>
          <a:p>
            <a:pPr algn="r" rtl="1">
              <a:buNone/>
            </a:pPr>
            <a:r>
              <a:rPr lang="fa-IR" sz="1800" dirty="0" smtClean="0">
                <a:cs typeface="B Nazanin" pitchFamily="2" charset="-78"/>
              </a:rPr>
              <a:t>بازاریابی متمایز (بخش بندی شده)</a:t>
            </a:r>
          </a:p>
          <a:p>
            <a:pPr algn="r" rtl="1">
              <a:buNone/>
            </a:pPr>
            <a:r>
              <a:rPr lang="fa-IR" sz="1800" dirty="0" smtClean="0">
                <a:cs typeface="B Nazanin" pitchFamily="2" charset="-78"/>
              </a:rPr>
              <a:t>بازاریابی متمرکز (براساس بخش های ویژه)</a:t>
            </a:r>
            <a:endParaRPr lang="en-US" sz="1800" dirty="0" smtClean="0">
              <a:cs typeface="B Nazanin" pitchFamily="2" charset="-78"/>
            </a:endParaRPr>
          </a:p>
          <a:p>
            <a:pPr algn="r" rtl="1">
              <a:buNone/>
            </a:pPr>
            <a:r>
              <a:rPr lang="fa-IR" sz="1800" dirty="0" smtClean="0">
                <a:cs typeface="B Nazanin" pitchFamily="2" charset="-78"/>
              </a:rPr>
              <a:t>بازاریابی خرد    ( محلی یا فردی)</a:t>
            </a:r>
            <a:endParaRPr lang="en-US" sz="1800" dirty="0" smtClean="0">
              <a:cs typeface="B Nazanin" pitchFamily="2" charset="-78"/>
            </a:endParaRPr>
          </a:p>
          <a:p>
            <a:pPr algn="r" rtl="1"/>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بازار هدف</a:t>
            </a:r>
            <a:endParaRPr lang="en-US" sz="2400" dirty="0"/>
          </a:p>
        </p:txBody>
      </p:sp>
      <p:sp>
        <p:nvSpPr>
          <p:cNvPr id="3" name="Content Placeholder 2"/>
          <p:cNvSpPr>
            <a:spLocks noGrp="1"/>
          </p:cNvSpPr>
          <p:nvPr>
            <p:ph idx="1"/>
          </p:nvPr>
        </p:nvSpPr>
        <p:spPr>
          <a:xfrm>
            <a:off x="457200" y="1600200"/>
            <a:ext cx="8229600" cy="4525963"/>
          </a:xfrm>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بازاریابی نامتمایز ( استراتژی یکسان برای کل بازار )</a:t>
            </a:r>
          </a:p>
          <a:p>
            <a:pPr algn="just" rtl="1">
              <a:buNone/>
            </a:pPr>
            <a:r>
              <a:rPr lang="fa-IR" sz="1800" dirty="0" smtClean="0">
                <a:cs typeface="B Nazanin" pitchFamily="2" charset="-78"/>
              </a:rPr>
              <a:t>          با بکارگیری این استراتژی شرکت شاید تصمیم به نادیده گرفتن تفاوت های میان بخش ها در بازار گرفته و کل بازار را با یک کالا یا خدمت مورد هدف قرار دهد .شرکت محصول و برنامه بازاریابی را طراحی می کند که متناسب با ذائقه اکثریت خریداران باشد .</a:t>
            </a:r>
          </a:p>
          <a:p>
            <a:pPr algn="just" rtl="1"/>
            <a:endParaRPr lang="en-US" sz="1800" dirty="0" smtClean="0">
              <a:cs typeface="B Nazanin" pitchFamily="2" charset="-78"/>
            </a:endParaRP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بازاریابی متمایز ( بازاریابی بخش بندی شده ) </a:t>
            </a:r>
          </a:p>
          <a:p>
            <a:pPr algn="just" rtl="1">
              <a:buNone/>
            </a:pPr>
            <a:r>
              <a:rPr lang="fa-IR" sz="1800" dirty="0">
                <a:cs typeface="B Nazanin" pitchFamily="2" charset="-78"/>
              </a:rPr>
              <a:t> </a:t>
            </a:r>
            <a:r>
              <a:rPr lang="fa-IR" sz="1800" dirty="0" smtClean="0">
                <a:cs typeface="B Nazanin" pitchFamily="2" charset="-78"/>
              </a:rPr>
              <a:t>          با بکارگیری استراتژی بازاریابی متمایز شرکت تصمیم میگیرد تا بخش های زیادی از بازار را مورد هدف قرار دهد و برای هر      یک کالا یا خدمات جداگانه طراحی می کند . شرکت جنرال موتور سعی بر آن دارد که خودرویی مجزا متناسب با (( استطاعت ، هدف و شخصیت )) هر گروه طراحی کند .</a:t>
            </a:r>
          </a:p>
          <a:p>
            <a:pPr algn="just" rtl="1">
              <a:buNone/>
            </a:pPr>
            <a:endParaRPr lang="fa-IR" sz="1800" dirty="0" smtClean="0">
              <a:cs typeface="B Nazanin" pitchFamily="2" charset="-78"/>
            </a:endParaRPr>
          </a:p>
          <a:p>
            <a:pPr algn="just" rtl="1">
              <a:buNone/>
            </a:pPr>
            <a:r>
              <a:rPr lang="fa-IR" sz="1800" b="1" dirty="0" smtClean="0">
                <a:cs typeface="B Nazanin" pitchFamily="2" charset="-78"/>
              </a:rPr>
              <a:t>             </a:t>
            </a:r>
            <a:endParaRPr lang="en-US" sz="1800" dirty="0" smtClean="0">
              <a:cs typeface="B Nazanin" pitchFamily="2" charset="-78"/>
            </a:endParaRPr>
          </a:p>
          <a:p>
            <a:endParaRPr lang="en-US" sz="1800" dirty="0"/>
          </a:p>
        </p:txBody>
      </p:sp>
      <p:pic>
        <p:nvPicPr>
          <p:cNvPr id="4" name="Picture 3" descr="marketing-research[1].jpg"/>
          <p:cNvPicPr>
            <a:picLocks noChangeAspect="1"/>
          </p:cNvPicPr>
          <p:nvPr/>
        </p:nvPicPr>
        <p:blipFill>
          <a:blip r:embed="rId2" cstate="print"/>
          <a:stretch>
            <a:fillRect/>
          </a:stretch>
        </p:blipFill>
        <p:spPr>
          <a:xfrm>
            <a:off x="533400" y="4114800"/>
            <a:ext cx="4267200" cy="1981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بازار هدف</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بازاریابی متمرکز ( استراتژی بازاریابی برای بخش خاصی از بازار ) </a:t>
            </a:r>
          </a:p>
          <a:p>
            <a:pPr algn="just" rtl="1">
              <a:buNone/>
            </a:pPr>
            <a:r>
              <a:rPr lang="fa-IR" sz="1800" dirty="0" smtClean="0">
                <a:cs typeface="B Nazanin" pitchFamily="2" charset="-78"/>
              </a:rPr>
              <a:t>          با بکارگیری استراتژی بازاریابی متمرکز، به جای دنبال کردن سهمی کوچک از بازاری بزرگ ، شرکت به دنبال سهمی بزرگ از یک یا چند بخش کوچکتر می رود .</a:t>
            </a:r>
          </a:p>
          <a:p>
            <a:pPr algn="just" rtl="1">
              <a:buNone/>
            </a:pPr>
            <a:r>
              <a:rPr lang="fa-IR" sz="1800" dirty="0" smtClean="0">
                <a:cs typeface="B Nazanin" pitchFamily="2" charset="-78"/>
              </a:rPr>
              <a:t>          از طریق بازاریابی متمرکز ، شرکت با دانش عمیق تر از نیازهای مصرف کننده در بخش هایی که خدمات ارائه می دهد و شهرت ویژه ای که به خاطر ارائه خدمت در بخش خاصی از بازار بدست می آورد</a:t>
            </a:r>
          </a:p>
          <a:p>
            <a:pPr algn="just" rtl="1">
              <a:buNone/>
            </a:pPr>
            <a:r>
              <a:rPr lang="fa-IR" sz="1800" dirty="0" smtClean="0">
                <a:cs typeface="B Nazanin" pitchFamily="2" charset="-78"/>
              </a:rPr>
              <a:t>          بازاریابی متمرکز می تواند به شدت پرسود باشد و در کنار آن ، مخاطرات بیش از حدی را هم در بر دارد. شرکت هایی که تنها به یک یا چند بخش برای تمام فعالیتشان بسنده می کنند اگر بخش مربوطه دارای کیفیت مورد نظر نباشد شدیداً ضربه خواهند خورد یا شاید رقیبان بزرگتر تصمیم به حضور در همان بخش و با منابعی بیشتر را بگیرند . </a:t>
            </a:r>
          </a:p>
          <a:p>
            <a:pPr algn="just" rtl="1"/>
            <a:endParaRPr lang="fa-IR" sz="1800" dirty="0" smtClean="0">
              <a:cs typeface="B Nazanin" pitchFamily="2" charset="-78"/>
            </a:endParaRP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بازاریابی خرد</a:t>
            </a:r>
          </a:p>
          <a:p>
            <a:pPr algn="just" rtl="1">
              <a:buNone/>
            </a:pPr>
            <a:r>
              <a:rPr lang="fa-IR" sz="1800" dirty="0" smtClean="0">
                <a:cs typeface="B Nazanin" pitchFamily="2" charset="-78"/>
              </a:rPr>
              <a:t>          بازاریابی خرد شیوه سازماندهی محصولات و برنامه های بازاریابی به منظور تامین ذائقه افراد و مکان های خاص می باشد. به جای داشتن دیدی مشتری گونه به هر فرد ، بازاریابی خرد دیدی فردگونه به هر مشتری دارد . </a:t>
            </a:r>
          </a:p>
          <a:p>
            <a:pPr algn="just" rtl="1">
              <a:buNone/>
            </a:pPr>
            <a:r>
              <a:rPr lang="fa-IR" sz="1800" dirty="0" smtClean="0">
                <a:cs typeface="B Nazanin" pitchFamily="2" charset="-78"/>
              </a:rPr>
              <a:t>          بازاریابی خرد به دو دسته </a:t>
            </a:r>
            <a:r>
              <a:rPr lang="fa-IR" sz="1800" b="1" dirty="0" smtClean="0">
                <a:effectLst>
                  <a:outerShdw blurRad="38100" dist="38100" dir="2700000" algn="tl">
                    <a:srgbClr val="000000">
                      <a:alpha val="43137"/>
                    </a:srgbClr>
                  </a:outerShdw>
                </a:effectLst>
                <a:cs typeface="B Nazanin" pitchFamily="2" charset="-78"/>
              </a:rPr>
              <a:t>محلی</a:t>
            </a:r>
            <a:r>
              <a:rPr lang="fa-IR" sz="1800" dirty="0" smtClean="0">
                <a:cs typeface="B Nazanin" pitchFamily="2" charset="-78"/>
              </a:rPr>
              <a:t> و </a:t>
            </a:r>
            <a:r>
              <a:rPr lang="fa-IR" sz="1800" b="1" dirty="0" smtClean="0">
                <a:effectLst>
                  <a:outerShdw blurRad="38100" dist="38100" dir="2700000" algn="tl">
                    <a:srgbClr val="000000">
                      <a:alpha val="43137"/>
                    </a:srgbClr>
                  </a:outerShdw>
                </a:effectLst>
                <a:cs typeface="B Nazanin" pitchFamily="2" charset="-78"/>
              </a:rPr>
              <a:t>فردی</a:t>
            </a:r>
            <a:r>
              <a:rPr lang="fa-IR" sz="1800" dirty="0" smtClean="0">
                <a:cs typeface="B Nazanin" pitchFamily="2" charset="-78"/>
              </a:rPr>
              <a:t> تقسیم میشود.</a:t>
            </a:r>
          </a:p>
          <a:p>
            <a:pPr algn="just" rtl="1"/>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بازار هدف</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Autofit/>
          </a:bodyPr>
          <a:lstStyle/>
          <a:p>
            <a:pPr algn="r" rtl="1">
              <a:buNone/>
            </a:pPr>
            <a:r>
              <a:rPr lang="fa-IR" sz="1800" b="1" dirty="0" smtClean="0">
                <a:effectLst>
                  <a:outerShdw blurRad="38100" dist="38100" dir="2700000" algn="tl">
                    <a:srgbClr val="000000">
                      <a:alpha val="43137"/>
                    </a:srgbClr>
                  </a:outerShdw>
                </a:effectLst>
                <a:cs typeface="B Nazanin" pitchFamily="2" charset="-78"/>
              </a:rPr>
              <a:t>بازاریابی محلی</a:t>
            </a:r>
          </a:p>
          <a:p>
            <a:pPr algn="r" rtl="1">
              <a:buNone/>
            </a:pPr>
            <a:r>
              <a:rPr lang="fa-IR" sz="1800" b="1" dirty="0" smtClean="0">
                <a:cs typeface="B Nazanin" pitchFamily="2" charset="-78"/>
              </a:rPr>
              <a:t>          </a:t>
            </a:r>
            <a:r>
              <a:rPr lang="fa-IR" sz="1800" dirty="0" smtClean="0">
                <a:cs typeface="B Nazanin" pitchFamily="2" charset="-78"/>
              </a:rPr>
              <a:t>در برگیرنده ارائه برندها و ترویج محصول متناسب با نیازها و خواسته های گروه هایی از مشتریان محلی می باشد مانند شهرها محله ها و حتی فروشگاه های خاص .</a:t>
            </a:r>
          </a:p>
          <a:p>
            <a:pPr algn="r" rtl="1">
              <a:buNone/>
            </a:pPr>
            <a:r>
              <a:rPr lang="fa-IR" sz="1800" dirty="0" smtClean="0">
                <a:cs typeface="B Nazanin" pitchFamily="2" charset="-78"/>
              </a:rPr>
              <a:t>          بازاریابی محلی هزینه های تولید و بازاریابی را با کاهش صرفه جویی ناشی از مقیاس بالا می برد.</a:t>
            </a:r>
            <a:endParaRPr lang="en-US" sz="1800" dirty="0" smtClean="0">
              <a:cs typeface="B Nazanin" pitchFamily="2" charset="-78"/>
            </a:endParaRPr>
          </a:p>
          <a:p>
            <a:pPr algn="r" rtl="1">
              <a:buNone/>
            </a:pPr>
            <a:r>
              <a:rPr lang="fa-IR" sz="1800" b="1" dirty="0" smtClean="0">
                <a:effectLst>
                  <a:outerShdw blurRad="38100" dist="38100" dir="2700000" algn="tl">
                    <a:srgbClr val="000000">
                      <a:alpha val="43137"/>
                    </a:srgbClr>
                  </a:outerShdw>
                </a:effectLst>
                <a:cs typeface="B Nazanin" pitchFamily="2" charset="-78"/>
              </a:rPr>
              <a:t>مشکلات بازاریابی محلی</a:t>
            </a:r>
            <a:endParaRPr lang="en-US" sz="1800" b="1" dirty="0" smtClean="0">
              <a:effectLst>
                <a:outerShdw blurRad="38100" dist="38100" dir="2700000" algn="tl">
                  <a:srgbClr val="000000">
                    <a:alpha val="43137"/>
                  </a:srgbClr>
                </a:outerShdw>
              </a:effectLst>
              <a:cs typeface="B Nazanin" pitchFamily="2" charset="-78"/>
            </a:endParaRPr>
          </a:p>
          <a:p>
            <a:pPr algn="r" rtl="1">
              <a:buNone/>
            </a:pPr>
            <a:r>
              <a:rPr lang="fa-IR" sz="1800" dirty="0" smtClean="0">
                <a:cs typeface="B Nazanin" pitchFamily="2" charset="-78"/>
              </a:rPr>
              <a:t>          هزینه های تولید و بازاریابی را با کاهش صرفه جویی ناشی از مقیاس بالا می برد</a:t>
            </a:r>
            <a:endParaRPr lang="en-US" sz="1800" dirty="0" smtClean="0"/>
          </a:p>
          <a:p>
            <a:pPr algn="r" rtl="1">
              <a:buNone/>
            </a:pPr>
            <a:r>
              <a:rPr lang="fa-IR" sz="1800" dirty="0" smtClean="0">
                <a:cs typeface="B Nazanin" pitchFamily="2" charset="-78"/>
              </a:rPr>
              <a:t>          به جهت برآورده کردن نیازهای گوناگون مناطق و بازارهای محلی متفاوت ، مشکلات پشتیبانی برای شرکت ایجاد میکند</a:t>
            </a:r>
          </a:p>
          <a:p>
            <a:pPr algn="r" rtl="1">
              <a:buNone/>
            </a:pPr>
            <a:r>
              <a:rPr lang="fa-IR" sz="1800" dirty="0" smtClean="0">
                <a:cs typeface="B Nazanin" pitchFamily="2" charset="-78"/>
              </a:rPr>
              <a:t>         اگر محصول و پیام در محله های مختلف خیلی تفاوت داشته باشند وجهه کلی برند ممکن است تضعیف شود</a:t>
            </a:r>
            <a:endParaRPr lang="en-US" sz="1800" dirty="0"/>
          </a:p>
        </p:txBody>
      </p:sp>
      <p:pic>
        <p:nvPicPr>
          <p:cNvPr id="5" name="Picture 4" descr="imagesRLAMJ1C0.jpg"/>
          <p:cNvPicPr>
            <a:picLocks noChangeAspect="1"/>
          </p:cNvPicPr>
          <p:nvPr/>
        </p:nvPicPr>
        <p:blipFill>
          <a:blip r:embed="rId2" cstate="print"/>
          <a:stretch>
            <a:fillRect/>
          </a:stretch>
        </p:blipFill>
        <p:spPr>
          <a:xfrm>
            <a:off x="533400" y="4191000"/>
            <a:ext cx="2743200" cy="190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بازار هدف</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بازاریابی فردی ( خرد )</a:t>
            </a:r>
            <a:endParaRPr lang="en-US" sz="1800" dirty="0" smtClean="0">
              <a:solidFill>
                <a:schemeClr val="accent1">
                  <a:lumMod val="50000"/>
                </a:schemeClr>
              </a:solidFill>
              <a:effectLst>
                <a:outerShdw blurRad="38100" dist="38100" dir="2700000" algn="tl">
                  <a:srgbClr val="000000">
                    <a:alpha val="43137"/>
                  </a:srgbClr>
                </a:outerShdw>
              </a:effectLst>
              <a:cs typeface="B Nazanin" pitchFamily="2" charset="-78"/>
            </a:endParaRPr>
          </a:p>
          <a:p>
            <a:pPr algn="r" rtl="1">
              <a:buNone/>
            </a:pPr>
            <a:r>
              <a:rPr lang="fa-IR" sz="1800" dirty="0" smtClean="0">
                <a:cs typeface="B Nazanin" pitchFamily="2" charset="-78"/>
              </a:rPr>
              <a:t>غایی ترین حالت ( خرد ترین )</a:t>
            </a:r>
            <a:endParaRPr lang="en-US" sz="1800" dirty="0" smtClean="0"/>
          </a:p>
          <a:p>
            <a:pPr algn="just" rtl="1">
              <a:buNone/>
            </a:pPr>
            <a:r>
              <a:rPr lang="fa-IR" sz="1800" dirty="0" smtClean="0">
                <a:cs typeface="B Nazanin" pitchFamily="2" charset="-78"/>
              </a:rPr>
              <a:t>ایجاد تناسب میان محصولات و برنامه های بازاریابی با نیازها و ترجیحات تک تک مشتریان</a:t>
            </a:r>
            <a:endParaRPr lang="en-US" sz="1800" dirty="0" smtClean="0">
              <a:cs typeface="B Nazanin" pitchFamily="2" charset="-78"/>
            </a:endParaRPr>
          </a:p>
          <a:p>
            <a:pPr algn="just" rtl="1">
              <a:buNone/>
            </a:pPr>
            <a:r>
              <a:rPr lang="fa-IR" sz="1800" dirty="0" smtClean="0">
                <a:cs typeface="B Nazanin" pitchFamily="2" charset="-78"/>
              </a:rPr>
              <a:t>همانگونه که تولید انبوه اصل بازاریابی در قرن گذشته بود ، بازاریابی تعاملی ( فرد به فرد ) نیز به اصلی در بازاریابی قرن بیست و یک تبدیل می شود .</a:t>
            </a:r>
            <a:endParaRPr lang="en-US" sz="1800" dirty="0" smtClean="0">
              <a:cs typeface="B Nazanin" pitchFamily="2" charset="-78"/>
            </a:endParaRPr>
          </a:p>
          <a:p>
            <a:endParaRPr lang="en-US" sz="1800" dirty="0"/>
          </a:p>
        </p:txBody>
      </p:sp>
      <p:pic>
        <p:nvPicPr>
          <p:cNvPr id="4" name="Picture 3" descr="Targeted-advertising-300x190.jpg"/>
          <p:cNvPicPr>
            <a:picLocks noChangeAspect="1"/>
          </p:cNvPicPr>
          <p:nvPr/>
        </p:nvPicPr>
        <p:blipFill>
          <a:blip r:embed="rId2" cstate="print"/>
          <a:stretch>
            <a:fillRect/>
          </a:stretch>
        </p:blipFill>
        <p:spPr>
          <a:xfrm>
            <a:off x="762000" y="3733800"/>
            <a:ext cx="3352800" cy="2209800"/>
          </a:xfrm>
          <a:prstGeom prst="rect">
            <a:avLst/>
          </a:prstGeom>
        </p:spPr>
      </p:pic>
      <p:pic>
        <p:nvPicPr>
          <p:cNvPr id="6" name="Picture 5" descr="Orjans[1].jpg"/>
          <p:cNvPicPr>
            <a:picLocks noChangeAspect="1"/>
          </p:cNvPicPr>
          <p:nvPr/>
        </p:nvPicPr>
        <p:blipFill>
          <a:blip r:embed="rId3" cstate="print"/>
          <a:stretch>
            <a:fillRect/>
          </a:stretch>
        </p:blipFill>
        <p:spPr>
          <a:xfrm>
            <a:off x="4953000" y="3733801"/>
            <a:ext cx="3505200" cy="22098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dirty="0" smtClean="0"/>
              <a:t>بازاریابی</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r>
              <a:rPr lang="fa-IR" sz="1800" dirty="0" smtClean="0">
                <a:cs typeface="B Nazanin" pitchFamily="2" charset="-78"/>
              </a:rPr>
              <a:t>          امروزه شرکت ها نمی توانند مورد پسند تمام خریداران حاضر در بازار باشند یا حداقل اینکه نمی توانند همه را به یک روش جذب کنند،تعداد خریداران بسیار زیاد است، جمعیتشان بسیار پراکنده و نیاز و شیوه های خریدشان بسیار متفاوت می باشد . علاوه بر آن ، خود شرکت ها توانایی هایشان در خدمات دهی به بخش های مختلف بازار متفاوت می باشد .</a:t>
            </a:r>
          </a:p>
          <a:p>
            <a:pPr algn="just" rtl="1"/>
            <a:endParaRPr lang="fa-IR" sz="1800" dirty="0" smtClean="0">
              <a:cs typeface="B Nazanin" pitchFamily="2" charset="-78"/>
            </a:endParaRPr>
          </a:p>
          <a:p>
            <a:pPr algn="just" rtl="1">
              <a:buNone/>
            </a:pPr>
            <a:r>
              <a:rPr lang="fa-IR" sz="1800" dirty="0" smtClean="0">
                <a:cs typeface="B Nazanin" pitchFamily="2" charset="-78"/>
              </a:rPr>
              <a:t>          شرکت ها باید قسمت هایی که به بهترین و سودآورترین نحو می تواند به آنها خدمات دهی کند را شناسایی کرده و </a:t>
            </a:r>
            <a:r>
              <a:rPr lang="fa-IR" sz="1800" b="1" dirty="0" smtClean="0">
                <a:cs typeface="B Nazanin" pitchFamily="2" charset="-78"/>
              </a:rPr>
              <a:t>استراتژیهای بازاریابی مشتری محور </a:t>
            </a:r>
            <a:r>
              <a:rPr lang="fa-IR" sz="1800" dirty="0" smtClean="0">
                <a:cs typeface="B Nazanin" pitchFamily="2" charset="-78"/>
              </a:rPr>
              <a:t>را طراحی کند که پایه گذار رابطه صحیح با مشتری می باشد . بنابراین بسیاری از شرکت ها با شناسایی بخش های بازار ، انتخاب یک یا چند بخش از آن، تولید محصولات و ایجاد برنامه بازاریابی متناسب با هرکدام ، </a:t>
            </a:r>
            <a:r>
              <a:rPr lang="fa-IR" sz="1800" b="1" dirty="0" smtClean="0">
                <a:cs typeface="B Nazanin" pitchFamily="2" charset="-78"/>
              </a:rPr>
              <a:t>از بازاریابی انبوه به بازاریابی هدف </a:t>
            </a:r>
            <a:r>
              <a:rPr lang="fa-IR" sz="1800" dirty="0" smtClean="0">
                <a:cs typeface="B Nazanin" pitchFamily="2" charset="-78"/>
              </a:rPr>
              <a:t>روی آورده اند .</a:t>
            </a:r>
            <a:endParaRPr lang="en-US" sz="1800" dirty="0"/>
          </a:p>
        </p:txBody>
      </p:sp>
      <p:pic>
        <p:nvPicPr>
          <p:cNvPr id="4" name="Picture 3" descr="marketing-300x209[1].jpg"/>
          <p:cNvPicPr>
            <a:picLocks noChangeAspect="1"/>
          </p:cNvPicPr>
          <p:nvPr/>
        </p:nvPicPr>
        <p:blipFill>
          <a:blip r:embed="rId2" cstate="print"/>
          <a:stretch>
            <a:fillRect/>
          </a:stretch>
        </p:blipFill>
        <p:spPr>
          <a:xfrm>
            <a:off x="571500" y="4029075"/>
            <a:ext cx="2857500" cy="19907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بازار هدف</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r" rtl="1">
              <a:buNone/>
            </a:pPr>
            <a:r>
              <a:rPr lang="fa-IR" sz="1800" b="1" dirty="0" smtClean="0">
                <a:solidFill>
                  <a:schemeClr val="accent1">
                    <a:lumMod val="50000"/>
                  </a:schemeClr>
                </a:solidFill>
                <a:effectLst>
                  <a:outerShdw blurRad="38100" dist="38100" dir="2700000" algn="tl">
                    <a:srgbClr val="000000">
                      <a:alpha val="43137"/>
                    </a:srgbClr>
                  </a:outerShdw>
                </a:effectLst>
                <a:cs typeface="B Titr" pitchFamily="2" charset="-78"/>
              </a:rPr>
              <a:t>عوامل موثر در انتخاب استراتژی تعیین بازار هدف</a:t>
            </a:r>
            <a:endParaRPr lang="en-US" sz="1800" b="1" dirty="0" smtClean="0">
              <a:solidFill>
                <a:schemeClr val="accent1">
                  <a:lumMod val="50000"/>
                </a:schemeClr>
              </a:solidFill>
              <a:effectLst>
                <a:outerShdw blurRad="38100" dist="38100" dir="2700000" algn="tl">
                  <a:srgbClr val="000000">
                    <a:alpha val="43137"/>
                  </a:srgbClr>
                </a:outerShdw>
              </a:effectLst>
              <a:cs typeface="B Titr" pitchFamily="2" charset="-78"/>
            </a:endParaRPr>
          </a:p>
          <a:p>
            <a:pPr algn="just" rtl="1">
              <a:buNone/>
            </a:pPr>
            <a:r>
              <a:rPr lang="fa-IR" sz="1800" b="1" dirty="0">
                <a:solidFill>
                  <a:schemeClr val="accent1">
                    <a:lumMod val="50000"/>
                  </a:schemeClr>
                </a:solidFill>
                <a:effectLst>
                  <a:outerShdw blurRad="38100" dist="38100" dir="2700000" algn="tl">
                    <a:srgbClr val="000000">
                      <a:alpha val="43137"/>
                    </a:srgbClr>
                  </a:outerShdw>
                </a:effectLst>
                <a:cs typeface="B Nazanin" pitchFamily="2" charset="-78"/>
              </a:rPr>
              <a:t>1</a:t>
            </a: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 منابع سازمان</a:t>
            </a:r>
            <a:endParaRPr lang="en-US" sz="1800" b="1" dirty="0" smtClean="0">
              <a:solidFill>
                <a:schemeClr val="accent1">
                  <a:lumMod val="50000"/>
                </a:schemeClr>
              </a:solidFill>
              <a:effectLst>
                <a:outerShdw blurRad="38100" dist="38100" dir="2700000" algn="tl">
                  <a:srgbClr val="000000">
                    <a:alpha val="43137"/>
                  </a:srgbClr>
                </a:outerShdw>
              </a:effectLst>
              <a:cs typeface="B Nazanin" pitchFamily="2" charset="-78"/>
            </a:endParaRPr>
          </a:p>
          <a:p>
            <a:pPr algn="r" rtl="1">
              <a:buNone/>
            </a:pPr>
            <a:r>
              <a:rPr lang="fa-IR" sz="1800" dirty="0" smtClean="0">
                <a:cs typeface="B Nazanin" pitchFamily="2" charset="-78"/>
              </a:rPr>
              <a:t>           منابع محدود : بازاریابی متمرکز</a:t>
            </a:r>
            <a:endParaRPr lang="en-US" sz="1800" dirty="0" smtClean="0">
              <a:cs typeface="B Nazanin" pitchFamily="2" charset="-78"/>
            </a:endParaRP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2- شباهت / تفاوت محصول</a:t>
            </a:r>
            <a:endParaRPr lang="en-US" sz="1800" b="1" dirty="0" smtClean="0">
              <a:solidFill>
                <a:schemeClr val="accent1">
                  <a:lumMod val="50000"/>
                </a:schemeClr>
              </a:solidFill>
              <a:effectLst>
                <a:outerShdw blurRad="38100" dist="38100" dir="2700000" algn="tl">
                  <a:srgbClr val="000000">
                    <a:alpha val="43137"/>
                  </a:srgbClr>
                </a:outerShdw>
              </a:effectLst>
              <a:cs typeface="B Nazanin" pitchFamily="2" charset="-78"/>
            </a:endParaRPr>
          </a:p>
          <a:p>
            <a:pPr algn="just" rtl="1">
              <a:buNone/>
            </a:pPr>
            <a:r>
              <a:rPr lang="fa-IR" sz="1800" dirty="0" smtClean="0">
                <a:cs typeface="B Nazanin" pitchFamily="2" charset="-78"/>
              </a:rPr>
              <a:t>           زمانی که محصولات شباهت زیادی به هم دارند بازاریابی متمرکز مناسب می باشد </a:t>
            </a:r>
            <a:endParaRPr lang="en-US" sz="1800" dirty="0" smtClean="0">
              <a:cs typeface="B Nazanin" pitchFamily="2" charset="-78"/>
            </a:endParaRP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3- مرحله عمر محصول</a:t>
            </a:r>
            <a:endParaRPr lang="en-US" sz="1800" b="1" dirty="0" smtClean="0">
              <a:solidFill>
                <a:schemeClr val="accent1">
                  <a:lumMod val="50000"/>
                </a:schemeClr>
              </a:solidFill>
              <a:effectLst>
                <a:outerShdw blurRad="38100" dist="38100" dir="2700000" algn="tl">
                  <a:srgbClr val="000000">
                    <a:alpha val="43137"/>
                  </a:srgbClr>
                </a:outerShdw>
              </a:effectLst>
              <a:cs typeface="B Nazanin" pitchFamily="2" charset="-78"/>
            </a:endParaRPr>
          </a:p>
          <a:p>
            <a:pPr algn="just" rtl="1">
              <a:buNone/>
            </a:pPr>
            <a:r>
              <a:rPr lang="fa-IR" sz="1800" dirty="0" smtClean="0">
                <a:cs typeface="B Nazanin" pitchFamily="2" charset="-78"/>
              </a:rPr>
              <a:t>           زمانی که شرکت محصول جدیدی را معرفی میکند ، بازاریابی متمرکز معقول ترین گزینه خواهد بود. </a:t>
            </a:r>
            <a:endParaRPr lang="en-US" sz="1800" dirty="0" smtClean="0">
              <a:cs typeface="B Nazanin" pitchFamily="2" charset="-78"/>
            </a:endParaRP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4- تشابه بخش های بازار</a:t>
            </a:r>
            <a:endParaRPr lang="en-US" sz="1800" b="1" dirty="0" smtClean="0">
              <a:solidFill>
                <a:schemeClr val="accent1">
                  <a:lumMod val="50000"/>
                </a:schemeClr>
              </a:solidFill>
              <a:effectLst>
                <a:outerShdw blurRad="38100" dist="38100" dir="2700000" algn="tl">
                  <a:srgbClr val="000000">
                    <a:alpha val="43137"/>
                  </a:srgbClr>
                </a:outerShdw>
              </a:effectLst>
              <a:cs typeface="B Nazanin" pitchFamily="2" charset="-78"/>
            </a:endParaRPr>
          </a:p>
          <a:p>
            <a:pPr algn="just" rtl="1">
              <a:buNone/>
            </a:pPr>
            <a:r>
              <a:rPr lang="fa-IR" sz="1800" dirty="0" smtClean="0">
                <a:cs typeface="B Nazanin" pitchFamily="2" charset="-78"/>
              </a:rPr>
              <a:t>           اگر همه خریداران سلیقه یکسانی داشته باشند، به یک میزان خرید کنند بازاریابی متمایز نشده مناسب خواهد بود</a:t>
            </a:r>
            <a:endParaRPr lang="en-US" sz="1800" dirty="0" smtClean="0">
              <a:cs typeface="B Nazanin" pitchFamily="2" charset="-78"/>
            </a:endParaRPr>
          </a:p>
          <a:p>
            <a:pPr algn="just" rtl="1">
              <a:buNone/>
            </a:pPr>
            <a:r>
              <a:rPr lang="fa-IR" sz="1800" b="1" dirty="0" smtClean="0">
                <a:solidFill>
                  <a:schemeClr val="accent1">
                    <a:lumMod val="50000"/>
                  </a:schemeClr>
                </a:solidFill>
                <a:effectLst>
                  <a:outerShdw blurRad="38100" dist="38100" dir="2700000" algn="tl">
                    <a:srgbClr val="000000">
                      <a:alpha val="43137"/>
                    </a:srgbClr>
                  </a:outerShdw>
                </a:effectLst>
                <a:cs typeface="B Nazanin" pitchFamily="2" charset="-78"/>
              </a:rPr>
              <a:t>5- استراتژی رقبا</a:t>
            </a:r>
            <a:endParaRPr lang="en-US" sz="1800" b="1" dirty="0" smtClean="0">
              <a:solidFill>
                <a:schemeClr val="accent1">
                  <a:lumMod val="50000"/>
                </a:schemeClr>
              </a:solidFill>
              <a:effectLst>
                <a:outerShdw blurRad="38100" dist="38100" dir="2700000" algn="tl">
                  <a:srgbClr val="000000">
                    <a:alpha val="43137"/>
                  </a:srgbClr>
                </a:outerShdw>
              </a:effectLst>
              <a:cs typeface="B Nazanin" pitchFamily="2" charset="-78"/>
            </a:endParaRPr>
          </a:p>
          <a:p>
            <a:pPr algn="just" rtl="1">
              <a:buNone/>
            </a:pPr>
            <a:r>
              <a:rPr lang="fa-IR" sz="1800" dirty="0" smtClean="0">
                <a:cs typeface="B Nazanin" pitchFamily="2" charset="-78"/>
              </a:rPr>
              <a:t>          زمانی که رقبا بازاریابی متمایز نشده را بکار می بندند، شرکت می تواند با استفاده از بازاریابی متمایز یا متمرکز و با تمرکز ب نیازهای خریداران در بخش های خاص مزیتی کسب کند.</a:t>
            </a:r>
            <a:endParaRPr lang="en-US" sz="1800" dirty="0" smtClean="0">
              <a:cs typeface="B Nazanin" pitchFamily="2" charset="-78"/>
            </a:endParaRPr>
          </a:p>
          <a:p>
            <a:endParaRPr lang="fa-IR" sz="1800" dirty="0" smtClean="0"/>
          </a:p>
          <a:p>
            <a:endParaRPr lang="fa-IR" sz="1800" dirty="0"/>
          </a:p>
          <a:p>
            <a:endParaRPr lang="fa-IR" sz="1800" dirty="0" smtClean="0"/>
          </a:p>
          <a:p>
            <a:endParaRPr lang="fa-IR" sz="1800" dirty="0"/>
          </a:p>
          <a:p>
            <a:endParaRPr 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dirty="0" smtClean="0"/>
              <a:t>گام سوم</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Autofit/>
          </a:bodyPr>
          <a:lstStyle/>
          <a:p>
            <a:pPr algn="r" rtl="1">
              <a:buNone/>
            </a:pPr>
            <a:r>
              <a:rPr lang="fa-IR" sz="2000" b="1" dirty="0" smtClean="0">
                <a:solidFill>
                  <a:schemeClr val="accent1">
                    <a:lumMod val="50000"/>
                  </a:schemeClr>
                </a:solidFill>
                <a:effectLst>
                  <a:outerShdw blurRad="38100" dist="38100" dir="2700000" algn="tl">
                    <a:srgbClr val="000000">
                      <a:alpha val="43137"/>
                    </a:srgbClr>
                  </a:outerShdw>
                </a:effectLst>
                <a:cs typeface="B Titr" pitchFamily="2" charset="-78"/>
              </a:rPr>
              <a:t>متمایز سازی و تعیین موقعیت در بازار( </a:t>
            </a:r>
            <a:r>
              <a:rPr lang="en-US" sz="2000" b="1" dirty="0" smtClean="0">
                <a:solidFill>
                  <a:schemeClr val="accent1">
                    <a:lumMod val="50000"/>
                  </a:schemeClr>
                </a:solidFill>
                <a:effectLst>
                  <a:outerShdw blurRad="38100" dist="38100" dir="2700000" algn="tl">
                    <a:srgbClr val="000000">
                      <a:alpha val="43137"/>
                    </a:srgbClr>
                  </a:outerShdw>
                </a:effectLst>
                <a:cs typeface="B Titr" pitchFamily="2" charset="-78"/>
              </a:rPr>
              <a:t>Positioning</a:t>
            </a:r>
            <a:r>
              <a:rPr lang="fa-IR" sz="2000" b="1" dirty="0" smtClean="0">
                <a:solidFill>
                  <a:schemeClr val="accent1">
                    <a:lumMod val="50000"/>
                  </a:schemeClr>
                </a:solidFill>
                <a:effectLst>
                  <a:outerShdw blurRad="38100" dist="38100" dir="2700000" algn="tl">
                    <a:srgbClr val="000000">
                      <a:alpha val="43137"/>
                    </a:srgbClr>
                  </a:outerShdw>
                </a:effectLst>
                <a:cs typeface="B Titr" pitchFamily="2" charset="-78"/>
              </a:rPr>
              <a:t> )</a:t>
            </a:r>
          </a:p>
          <a:p>
            <a:pPr algn="r" rtl="1">
              <a:buNone/>
            </a:pPr>
            <a:r>
              <a:rPr lang="fa-IR" sz="2000" dirty="0" smtClean="0">
                <a:cs typeface="B Nazanin" pitchFamily="2" charset="-78"/>
              </a:rPr>
              <a:t>تعیین موقعیت (جایابی) یعنی اینکه که سازمان چه جایگاهی نسبت به رقبا در ذهن مشتریان بازار ( های ) هدف داشته باشد .</a:t>
            </a:r>
          </a:p>
          <a:p>
            <a:pPr algn="r" rtl="1">
              <a:buNone/>
            </a:pPr>
            <a:r>
              <a:rPr lang="fa-IR" sz="2000" dirty="0" smtClean="0">
                <a:cs typeface="B Nazanin" pitchFamily="2" charset="-78"/>
              </a:rPr>
              <a:t> محصولات در کارخانه ها تولید می شوند ولی برندها در ذهن خلق می گردند.“</a:t>
            </a:r>
          </a:p>
          <a:p>
            <a:pPr algn="r" rtl="1">
              <a:buNone/>
            </a:pPr>
            <a:r>
              <a:rPr lang="fa-IR" sz="2000" dirty="0" smtClean="0">
                <a:cs typeface="B Nazanin" pitchFamily="2" charset="-78"/>
              </a:rPr>
              <a:t>تعیین موقعیت محصول مجموعه پیچیده ای از ادراکات ، برداشت ها و احساسات می باشد که مصرف کنندگان نسبت به محصول مورد نظر در مقایسه با سایر محصولات رقیب دارند .</a:t>
            </a:r>
            <a:endParaRPr lang="en-US" sz="2000" dirty="0" smtClean="0">
              <a:cs typeface="B Nazanin" pitchFamily="2" charset="-78"/>
            </a:endParaRPr>
          </a:p>
          <a:p>
            <a:pPr algn="r" rtl="1"/>
            <a:endParaRPr lang="en-US" sz="2000" dirty="0"/>
          </a:p>
        </p:txBody>
      </p:sp>
      <p:pic>
        <p:nvPicPr>
          <p:cNvPr id="5" name="Picture 4" descr="local-internet-marketing1[1].jpg"/>
          <p:cNvPicPr>
            <a:picLocks noChangeAspect="1"/>
          </p:cNvPicPr>
          <p:nvPr/>
        </p:nvPicPr>
        <p:blipFill>
          <a:blip r:embed="rId2" cstate="print"/>
          <a:stretch>
            <a:fillRect/>
          </a:stretch>
        </p:blipFill>
        <p:spPr>
          <a:xfrm>
            <a:off x="533400" y="3776663"/>
            <a:ext cx="3481387" cy="224313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موقعیت در بازار</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r>
              <a:rPr lang="fa-IR" sz="2000" b="1" dirty="0" smtClean="0">
                <a:cs typeface="B Nazanin" pitchFamily="2" charset="-78"/>
              </a:rPr>
              <a:t>وظیفه متمایزسازی و تعیین جایگاه محصول متشکل از سه مرحله می باشد :</a:t>
            </a:r>
          </a:p>
          <a:p>
            <a:pPr algn="just" rtl="1"/>
            <a:endParaRPr lang="fa-IR" sz="2000" dirty="0" smtClean="0">
              <a:cs typeface="B Nazanin" pitchFamily="2" charset="-78"/>
            </a:endParaRPr>
          </a:p>
          <a:p>
            <a:pPr algn="just" rtl="1">
              <a:buNone/>
            </a:pPr>
            <a:r>
              <a:rPr lang="fa-IR" sz="2000" dirty="0" smtClean="0">
                <a:cs typeface="B Nazanin" pitchFamily="2" charset="-78"/>
              </a:rPr>
              <a:t>1- شناسایی تفاوت های ارزشی ممکن و مزایای رقابتی</a:t>
            </a:r>
          </a:p>
          <a:p>
            <a:pPr algn="just" rtl="1">
              <a:buNone/>
            </a:pPr>
            <a:endParaRPr lang="fa-IR" sz="2000" dirty="0" smtClean="0">
              <a:cs typeface="B Nazanin" pitchFamily="2" charset="-78"/>
            </a:endParaRPr>
          </a:p>
          <a:p>
            <a:pPr algn="just" rtl="1">
              <a:buNone/>
            </a:pPr>
            <a:r>
              <a:rPr lang="fa-IR" sz="2000" dirty="0" smtClean="0">
                <a:cs typeface="B Nazanin" pitchFamily="2" charset="-78"/>
              </a:rPr>
              <a:t>2- انتخاب مزایای رقابتی مناسب</a:t>
            </a:r>
          </a:p>
          <a:p>
            <a:pPr algn="just" rtl="1">
              <a:buNone/>
            </a:pPr>
            <a:endParaRPr lang="fa-IR" sz="2000" dirty="0" smtClean="0">
              <a:cs typeface="B Nazanin" pitchFamily="2" charset="-78"/>
            </a:endParaRPr>
          </a:p>
          <a:p>
            <a:pPr algn="just" rtl="1">
              <a:buNone/>
            </a:pPr>
            <a:r>
              <a:rPr lang="fa-IR" sz="2000" dirty="0" smtClean="0">
                <a:cs typeface="B Nazanin" pitchFamily="2" charset="-78"/>
              </a:rPr>
              <a:t>3- انتخاب یک استراتژی کلی تعیین جایگاه محصول</a:t>
            </a:r>
            <a:endParaRPr lang="en-US" sz="2000" dirty="0"/>
          </a:p>
        </p:txBody>
      </p:sp>
      <p:pic>
        <p:nvPicPr>
          <p:cNvPr id="4" name="Picture 3" descr="imagesYOS6LY70.jpg"/>
          <p:cNvPicPr>
            <a:picLocks noChangeAspect="1"/>
          </p:cNvPicPr>
          <p:nvPr/>
        </p:nvPicPr>
        <p:blipFill>
          <a:blip r:embed="rId2" cstate="print"/>
          <a:stretch>
            <a:fillRect/>
          </a:stretch>
        </p:blipFill>
        <p:spPr>
          <a:xfrm>
            <a:off x="533400" y="4038600"/>
            <a:ext cx="3505200" cy="2057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موقعیت در بازار</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r" rtl="1">
              <a:buNone/>
            </a:pPr>
            <a:r>
              <a:rPr lang="fa-IR" b="1" dirty="0" smtClean="0">
                <a:cs typeface="B Nazanin" pitchFamily="2" charset="-78"/>
              </a:rPr>
              <a:t>1- </a:t>
            </a:r>
            <a:r>
              <a:rPr lang="fa-IR" sz="2100" b="1" dirty="0" smtClean="0">
                <a:cs typeface="B Nazanin" pitchFamily="2" charset="-78"/>
              </a:rPr>
              <a:t>شناسایی تفاوت های ارزشی ممکن و مزایای رقابتی</a:t>
            </a:r>
          </a:p>
          <a:p>
            <a:pPr algn="r" rtl="1">
              <a:buNone/>
            </a:pPr>
            <a:r>
              <a:rPr lang="fa-IR" sz="2100" dirty="0" smtClean="0">
                <a:cs typeface="B Nazanin" pitchFamily="2" charset="-78"/>
              </a:rPr>
              <a:t>بازاریاب ها باید بهتر از رقیبان نیازهای مشتری را درک و ارزش بیشتری برای مشتری ایجاد کنند. یک شرکت هر چه بیشتر بتواند خودش را از سایرین متمایز کند موقعیت خود را به عنوان عرضه کننده ارزش برتر برای مشتری تعیین کند ، به مزیت رقابتی دست پیدا می کند.</a:t>
            </a:r>
          </a:p>
          <a:p>
            <a:pPr algn="just" rtl="1">
              <a:buNone/>
            </a:pPr>
            <a:r>
              <a:rPr lang="fa-IR" sz="2100" dirty="0" smtClean="0">
                <a:cs typeface="B Nazanin" pitchFamily="2" charset="-78"/>
              </a:rPr>
              <a:t>برای یافتن زمینه های مناسب متمایزسازی، بازاریاب ها باید تجربه کلی مشتری از محصولات و خدمات شرکت را مدنظر قرار دهند. یک شرکت هوشیار می تواند در تماس با هر مشتری راه هایی برای متمایزسازی خودش بیابد. متمایزسازی می تواند در راستای محصول ، خدمات ، شبکه ها ، مردم یا وجهه و محبوبیت باشد.</a:t>
            </a:r>
            <a:endParaRPr lang="en-US" sz="2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موقعیت در بازار</a:t>
            </a:r>
            <a:endParaRPr lang="en-US" sz="2400"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r" rtl="1">
              <a:buNone/>
            </a:pPr>
            <a:r>
              <a:rPr lang="fa-IR" sz="2000" b="1" dirty="0" smtClean="0">
                <a:solidFill>
                  <a:schemeClr val="accent1">
                    <a:lumMod val="50000"/>
                  </a:schemeClr>
                </a:solidFill>
                <a:cs typeface="B Nazanin" pitchFamily="2" charset="-78"/>
              </a:rPr>
              <a:t>2-انتخاب مزایای رقابتی مناسب</a:t>
            </a:r>
            <a:endParaRPr lang="en-US" sz="2000" b="1" dirty="0" smtClean="0">
              <a:solidFill>
                <a:schemeClr val="accent1">
                  <a:lumMod val="50000"/>
                </a:schemeClr>
              </a:solidFill>
            </a:endParaRPr>
          </a:p>
          <a:p>
            <a:pPr algn="r" rtl="1">
              <a:buNone/>
            </a:pPr>
            <a:r>
              <a:rPr lang="fa-IR" sz="1800" dirty="0" smtClean="0">
                <a:cs typeface="B Nazanin" pitchFamily="2" charset="-78"/>
              </a:rPr>
              <a:t>          پس از آنکه یک شرکت ظرفیت های نهان فراوانی را که ارائه دهنده مزیت های رقابتی می باشند برای متمایزسازی کشف کرد ، اکنون باید آن گزینه هایی را برگزیند که می تواند براساس آنها استراتژی تعیین جایگاهش را بنا نهد. باید تصمیم بگیرد </a:t>
            </a:r>
            <a:r>
              <a:rPr lang="fa-IR" sz="1800" b="1" dirty="0" smtClean="0">
                <a:cs typeface="B Nazanin" pitchFamily="2" charset="-78"/>
              </a:rPr>
              <a:t>چه تعداد تفاوت </a:t>
            </a:r>
            <a:r>
              <a:rPr lang="fa-IR" sz="1800" dirty="0" smtClean="0">
                <a:cs typeface="B Nazanin" pitchFamily="2" charset="-78"/>
              </a:rPr>
              <a:t>و </a:t>
            </a:r>
            <a:r>
              <a:rPr lang="fa-IR" sz="1800" b="1" dirty="0" smtClean="0">
                <a:cs typeface="B Nazanin" pitchFamily="2" charset="-78"/>
              </a:rPr>
              <a:t>کدامیک</a:t>
            </a:r>
            <a:r>
              <a:rPr lang="fa-IR" sz="1800" dirty="0" smtClean="0">
                <a:cs typeface="B Nazanin" pitchFamily="2" charset="-78"/>
              </a:rPr>
              <a:t> از آنها را رواج دهد .</a:t>
            </a:r>
          </a:p>
          <a:p>
            <a:pPr algn="r" rtl="1">
              <a:buNone/>
            </a:pPr>
            <a:endParaRPr lang="en-US" sz="1800" dirty="0" smtClean="0">
              <a:cs typeface="B Nazanin" pitchFamily="2" charset="-78"/>
            </a:endParaRPr>
          </a:p>
          <a:p>
            <a:pPr algn="r" rtl="1">
              <a:buNone/>
            </a:pPr>
            <a:r>
              <a:rPr lang="fa-IR" sz="1800" b="1" dirty="0" smtClean="0">
                <a:cs typeface="B Nazanin" pitchFamily="2" charset="-78"/>
              </a:rPr>
              <a:t>کدام تفاوت ها باید رواج داده شوند ؟</a:t>
            </a:r>
            <a:endParaRPr lang="en-US" sz="1800" b="1" dirty="0" smtClean="0">
              <a:cs typeface="B Nazanin" pitchFamily="2" charset="-78"/>
            </a:endParaRPr>
          </a:p>
          <a:p>
            <a:pPr algn="r" rtl="1">
              <a:buNone/>
            </a:pPr>
            <a:r>
              <a:rPr lang="fa-IR" sz="1800" dirty="0" smtClean="0">
                <a:cs typeface="B Nazanin" pitchFamily="2" charset="-78"/>
              </a:rPr>
              <a:t>          همه تفاوت های موجود میان برندها معنادار و با ارزش نیستند و همه تفاوت ها متمایز کنندهای خوبی نیستند، هر تفاوتی به صورت بالقوه دارای این توانایی می باشد که برای شرکت هزینه ایجاد کند و برای مصرف کنندگان منفعت. یک تفاوت تا جایی که معیارهای ذیل را برآورده کند ارزش سرمایه گذاری را دارد :</a:t>
            </a:r>
          </a:p>
          <a:p>
            <a:pPr algn="r" rtl="1">
              <a:buNone/>
            </a:pPr>
            <a:r>
              <a:rPr lang="fa-IR" sz="1800" dirty="0" smtClean="0">
                <a:cs typeface="B Nazanin" pitchFamily="2" charset="-78"/>
              </a:rPr>
              <a:t> مهم </a:t>
            </a:r>
          </a:p>
          <a:p>
            <a:pPr algn="r" rtl="1">
              <a:buNone/>
            </a:pPr>
            <a:r>
              <a:rPr lang="fa-IR" sz="1800" dirty="0" smtClean="0">
                <a:cs typeface="B Nazanin" pitchFamily="2" charset="-78"/>
              </a:rPr>
              <a:t>متمایز</a:t>
            </a:r>
          </a:p>
          <a:p>
            <a:pPr algn="r" rtl="1">
              <a:buNone/>
            </a:pPr>
            <a:r>
              <a:rPr lang="fa-IR" sz="1800" dirty="0" smtClean="0">
                <a:cs typeface="B Nazanin" pitchFamily="2" charset="-78"/>
              </a:rPr>
              <a:t> برتر</a:t>
            </a:r>
          </a:p>
          <a:p>
            <a:pPr algn="r" rtl="1">
              <a:buNone/>
            </a:pPr>
            <a:r>
              <a:rPr lang="fa-IR" sz="1800" dirty="0" smtClean="0">
                <a:cs typeface="B Nazanin" pitchFamily="2" charset="-78"/>
              </a:rPr>
              <a:t> قابل ارتباط</a:t>
            </a:r>
          </a:p>
          <a:p>
            <a:pPr algn="r" rtl="1">
              <a:buNone/>
            </a:pPr>
            <a:r>
              <a:rPr lang="fa-IR" sz="1800" dirty="0" smtClean="0">
                <a:cs typeface="B Nazanin" pitchFamily="2" charset="-78"/>
              </a:rPr>
              <a:t> انحصاری در استطاعت</a:t>
            </a:r>
          </a:p>
          <a:p>
            <a:pPr algn="r" rtl="1">
              <a:buNone/>
            </a:pPr>
            <a:r>
              <a:rPr lang="fa-IR" sz="1800" dirty="0" smtClean="0">
                <a:cs typeface="B Nazanin" pitchFamily="2" charset="-78"/>
              </a:rPr>
              <a:t>سود بخش</a:t>
            </a:r>
          </a:p>
          <a:p>
            <a:pPr algn="r" rtl="1">
              <a:buNone/>
            </a:pPr>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50000"/>
                  </a:schemeClr>
                </a:solidFill>
                <a:effectLst>
                  <a:outerShdw blurRad="38100" dist="38100" dir="2700000" algn="tl">
                    <a:srgbClr val="000000">
                      <a:alpha val="43137"/>
                    </a:srgbClr>
                  </a:outerShdw>
                </a:effectLst>
                <a:cs typeface="B Titr" pitchFamily="2" charset="-78"/>
              </a:rPr>
              <a:t>تعیین موقعیت در بازار</a:t>
            </a:r>
            <a:endParaRPr lang="en-US" sz="2400" dirty="0"/>
          </a:p>
        </p:txBody>
      </p:sp>
      <p:sp>
        <p:nvSpPr>
          <p:cNvPr id="3" name="Content Placeholder 2"/>
          <p:cNvSpPr>
            <a:spLocks noGrp="1"/>
          </p:cNvSpPr>
          <p:nvPr>
            <p:ph idx="1"/>
          </p:nvPr>
        </p:nvSpPr>
        <p:spPr>
          <a:xfrm>
            <a:off x="457200" y="1600200"/>
            <a:ext cx="8229600" cy="4525963"/>
          </a:xfrm>
        </p:spPr>
        <p:style>
          <a:lnRef idx="2">
            <a:schemeClr val="accent6"/>
          </a:lnRef>
          <a:fillRef idx="1">
            <a:schemeClr val="lt1"/>
          </a:fillRef>
          <a:effectRef idx="0">
            <a:schemeClr val="accent6"/>
          </a:effectRef>
          <a:fontRef idx="minor">
            <a:schemeClr val="dk1"/>
          </a:fontRef>
        </p:style>
        <p:txBody>
          <a:bodyPr/>
          <a:lstStyle/>
          <a:p>
            <a:pPr algn="r" rtl="1">
              <a:buNone/>
            </a:pPr>
            <a:r>
              <a:rPr lang="fa-IR" sz="2000" b="1" dirty="0" smtClean="0">
                <a:solidFill>
                  <a:schemeClr val="accent1">
                    <a:lumMod val="50000"/>
                  </a:schemeClr>
                </a:solidFill>
                <a:effectLst>
                  <a:outerShdw blurRad="38100" dist="38100" dir="2700000" algn="tl">
                    <a:srgbClr val="000000">
                      <a:alpha val="43137"/>
                    </a:srgbClr>
                  </a:outerShdw>
                </a:effectLst>
                <a:cs typeface="B Nazanin" pitchFamily="2" charset="-78"/>
              </a:rPr>
              <a:t>3- انتخاب استراتژی کلی تعیین جایگاه</a:t>
            </a:r>
          </a:p>
          <a:p>
            <a:pPr algn="r" rtl="1">
              <a:buNone/>
            </a:pPr>
            <a:r>
              <a:rPr lang="fa-IR" sz="1800" dirty="0" smtClean="0">
                <a:cs typeface="B Nazanin" pitchFamily="2" charset="-78"/>
              </a:rPr>
              <a:t>          تعیین جایگاه کامل یک برند ، طرح ایجاد ارزش برند نامیده می شود که عبارتست از ترکیب کامل مزایایی که بر طبق آنها برند مورد نظر متمایزسازی شده و جایگاهش تعیین می شود</a:t>
            </a:r>
            <a:r>
              <a:rPr lang="fa-IR" dirty="0" smtClean="0">
                <a:cs typeface="B Nazanin" pitchFamily="2" charset="-78"/>
              </a:rPr>
              <a:t>.</a:t>
            </a:r>
          </a:p>
          <a:p>
            <a:pPr algn="r" rtl="1"/>
            <a:endParaRPr lang="en-US" dirty="0"/>
          </a:p>
        </p:txBody>
      </p:sp>
      <p:pic>
        <p:nvPicPr>
          <p:cNvPr id="4" name="Picture 3" descr="4adc363f-ab0d-4c68-8fb9-dac327632dae[1].jpg"/>
          <p:cNvPicPr>
            <a:picLocks noChangeAspect="1"/>
          </p:cNvPicPr>
          <p:nvPr/>
        </p:nvPicPr>
        <p:blipFill>
          <a:blip r:embed="rId2" cstate="print"/>
          <a:stretch>
            <a:fillRect/>
          </a:stretch>
        </p:blipFill>
        <p:spPr>
          <a:xfrm>
            <a:off x="2209800" y="3124200"/>
            <a:ext cx="4648200" cy="2895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dirty="0" smtClean="0"/>
              <a:t>طرح های ایجاد ارزش</a:t>
            </a:r>
            <a:endParaRPr lang="en-US" sz="2400" dirty="0"/>
          </a:p>
        </p:txBody>
      </p:sp>
      <p:graphicFrame>
        <p:nvGraphicFramePr>
          <p:cNvPr id="4" name="Content Placeholder 3"/>
          <p:cNvGraphicFramePr>
            <a:graphicFrameLocks noGrp="1"/>
          </p:cNvGraphicFramePr>
          <p:nvPr>
            <p:ph idx="1"/>
          </p:nvPr>
        </p:nvGraphicFramePr>
        <p:xfrm>
          <a:off x="1143000" y="2362200"/>
          <a:ext cx="6248400" cy="3566160"/>
        </p:xfrm>
        <a:graphic>
          <a:graphicData uri="http://schemas.openxmlformats.org/drawingml/2006/table">
            <a:tbl>
              <a:tblPr firstRow="1" bandRow="1">
                <a:tableStyleId>{93296810-A885-4BE3-A3E7-6D5BEEA58F35}</a:tableStyleId>
              </a:tblPr>
              <a:tblGrid>
                <a:gridCol w="2082800"/>
                <a:gridCol w="2082800"/>
                <a:gridCol w="2082800"/>
              </a:tblGrid>
              <a:tr h="990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a-IR" sz="1800" b="0"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effectLst>
                            <a:outerShdw blurRad="38100" dist="38100" dir="2700000" algn="tl">
                              <a:srgbClr val="000000">
                                <a:alpha val="43137"/>
                              </a:srgbClr>
                            </a:outerShdw>
                          </a:effectLst>
                        </a:rPr>
                        <a:t>خدمات بیشتر در ازای بهای کمتر</a:t>
                      </a:r>
                      <a:endParaRPr lang="en-US" sz="1800" b="0" dirty="0" smtClean="0">
                        <a:solidFill>
                          <a:schemeClr val="tx1"/>
                        </a:solidFill>
                        <a:effectLst>
                          <a:outerShdw blurRad="38100" dist="38100" dir="2700000" algn="tl">
                            <a:srgbClr val="000000">
                              <a:alpha val="43137"/>
                            </a:srgbClr>
                          </a:outerShdw>
                        </a:effectLst>
                      </a:endParaRPr>
                    </a:p>
                    <a:p>
                      <a:endParaRPr lang="en-US" b="0" dirty="0">
                        <a:solidFill>
                          <a:schemeClr val="tx1"/>
                        </a:solidFill>
                        <a:effectLst>
                          <a:outerShdw blurRad="38100" dist="38100" dir="2700000" algn="tl">
                            <a:srgbClr val="000000">
                              <a:alpha val="43137"/>
                            </a:srgbClr>
                          </a:outerShdw>
                        </a:effectLst>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a-IR" sz="1800" b="0"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effectLst>
                            <a:outerShdw blurRad="38100" dist="38100" dir="2700000" algn="tl">
                              <a:srgbClr val="000000">
                                <a:alpha val="43137"/>
                              </a:srgbClr>
                            </a:outerShdw>
                          </a:effectLst>
                        </a:rPr>
                        <a:t>خدمات بیشتر در ازای همان بها</a:t>
                      </a:r>
                      <a:endParaRPr lang="en-US" sz="1800" b="0" dirty="0" smtClean="0">
                        <a:solidFill>
                          <a:schemeClr val="tx1"/>
                        </a:solidFill>
                        <a:effectLst>
                          <a:outerShdw blurRad="38100" dist="38100" dir="2700000" algn="tl">
                            <a:srgbClr val="000000">
                              <a:alpha val="43137"/>
                            </a:srgbClr>
                          </a:outerShdw>
                        </a:effectLst>
                      </a:endParaRPr>
                    </a:p>
                    <a:p>
                      <a:endParaRPr lang="en-US" b="0" dirty="0">
                        <a:solidFill>
                          <a:schemeClr val="tx1"/>
                        </a:solidFill>
                        <a:effectLst>
                          <a:outerShdw blurRad="38100" dist="38100" dir="2700000" algn="tl">
                            <a:srgbClr val="000000">
                              <a:alpha val="43137"/>
                            </a:srgbClr>
                          </a:outerShdw>
                        </a:effectLst>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a-IR" sz="1800" b="0"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effectLst>
                            <a:outerShdw blurRad="38100" dist="38100" dir="2700000" algn="tl">
                              <a:srgbClr val="000000">
                                <a:alpha val="43137"/>
                              </a:srgbClr>
                            </a:outerShdw>
                          </a:effectLst>
                        </a:rPr>
                        <a:t>خدمات بیشتر در ازای</a:t>
                      </a:r>
                      <a:r>
                        <a:rPr lang="fa-IR" sz="1800" b="0" baseline="0" dirty="0" smtClean="0">
                          <a:solidFill>
                            <a:schemeClr val="tx1"/>
                          </a:solidFill>
                          <a:effectLst>
                            <a:outerShdw blurRad="38100" dist="38100" dir="2700000" algn="tl">
                              <a:srgbClr val="000000">
                                <a:alpha val="43137"/>
                              </a:srgbClr>
                            </a:outerShdw>
                          </a:effectLst>
                        </a:rPr>
                        <a:t> بهای بیشتر</a:t>
                      </a:r>
                      <a:endParaRPr lang="en-US" sz="1800" b="0" dirty="0" smtClean="0">
                        <a:solidFill>
                          <a:schemeClr val="tx1"/>
                        </a:solidFill>
                        <a:effectLst>
                          <a:outerShdw blurRad="38100" dist="38100" dir="2700000" algn="tl">
                            <a:srgbClr val="000000">
                              <a:alpha val="43137"/>
                            </a:srgbClr>
                          </a:outerShdw>
                        </a:effectLst>
                      </a:endParaRPr>
                    </a:p>
                    <a:p>
                      <a:endParaRPr lang="en-US" b="0" dirty="0">
                        <a:solidFill>
                          <a:schemeClr val="tx1"/>
                        </a:solidFill>
                        <a:effectLst>
                          <a:outerShdw blurRad="38100" dist="38100" dir="2700000" algn="tl">
                            <a:srgbClr val="000000">
                              <a:alpha val="43137"/>
                            </a:srgbClr>
                          </a:outerShdw>
                        </a:effectLst>
                      </a:endParaRPr>
                    </a:p>
                  </a:txBody>
                  <a:tcPr>
                    <a:solidFill>
                      <a:srgbClr val="FFC000"/>
                    </a:solidFill>
                  </a:tcPr>
                </a:tc>
              </a:tr>
              <a:tr h="990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a-IR" sz="1800" b="0"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effectLst>
                            <a:outerShdw blurRad="38100" dist="38100" dir="2700000" algn="tl">
                              <a:srgbClr val="000000">
                                <a:alpha val="43137"/>
                              </a:srgbClr>
                            </a:outerShdw>
                          </a:effectLst>
                        </a:rPr>
                        <a:t>همان مقدار خدمات در ازای بهای کمتر</a:t>
                      </a:r>
                      <a:endParaRPr lang="en-US" sz="1800" b="0" dirty="0" smtClean="0">
                        <a:solidFill>
                          <a:schemeClr val="tx1"/>
                        </a:solidFill>
                        <a:effectLst>
                          <a:outerShdw blurRad="38100" dist="38100" dir="2700000" algn="tl">
                            <a:srgbClr val="000000">
                              <a:alpha val="43137"/>
                            </a:srgbClr>
                          </a:outerShdw>
                        </a:effectLst>
                      </a:endParaRPr>
                    </a:p>
                    <a:p>
                      <a:endParaRPr lang="en-US" b="0" dirty="0">
                        <a:solidFill>
                          <a:schemeClr val="tx1"/>
                        </a:solidFill>
                        <a:effectLst>
                          <a:outerShdw blurRad="38100" dist="38100" dir="2700000" algn="tl">
                            <a:srgbClr val="000000">
                              <a:alpha val="43137"/>
                            </a:srgbClr>
                          </a:outerShdw>
                        </a:effectLst>
                      </a:endParaRPr>
                    </a:p>
                  </a:txBody>
                  <a:tcPr>
                    <a:solidFill>
                      <a:srgbClr val="FFC000"/>
                    </a:solidFill>
                  </a:tcPr>
                </a:tc>
                <a:tc>
                  <a:txBody>
                    <a:bodyPr/>
                    <a:lstStyle/>
                    <a:p>
                      <a:endParaRPr lang="en-US" b="0" dirty="0">
                        <a:solidFill>
                          <a:schemeClr val="tx1"/>
                        </a:solidFill>
                        <a:effectLst>
                          <a:outerShdw blurRad="38100" dist="38100" dir="2700000" algn="tl">
                            <a:srgbClr val="000000">
                              <a:alpha val="43137"/>
                            </a:srgbClr>
                          </a:outerShdw>
                        </a:effectLst>
                      </a:endParaRPr>
                    </a:p>
                  </a:txBody>
                  <a:tcPr/>
                </a:tc>
                <a:tc>
                  <a:txBody>
                    <a:bodyPr/>
                    <a:lstStyle/>
                    <a:p>
                      <a:endParaRPr lang="en-US" b="0">
                        <a:solidFill>
                          <a:schemeClr val="tx1"/>
                        </a:solidFill>
                        <a:effectLst>
                          <a:outerShdw blurRad="38100" dist="38100" dir="2700000" algn="tl">
                            <a:srgbClr val="000000">
                              <a:alpha val="43137"/>
                            </a:srgbClr>
                          </a:outerShdw>
                        </a:effectLst>
                      </a:endParaRPr>
                    </a:p>
                  </a:txBody>
                  <a:tcPr/>
                </a:tc>
              </a:tr>
              <a:tr h="990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a-IR" sz="1800" b="0" dirty="0" smtClean="0">
                        <a:solidFill>
                          <a:schemeClr val="tx1"/>
                        </a:solidFill>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fa-IR" sz="1800" b="0" dirty="0" smtClean="0">
                          <a:solidFill>
                            <a:schemeClr val="tx1"/>
                          </a:solidFill>
                          <a:effectLst>
                            <a:outerShdw blurRad="38100" dist="38100" dir="2700000" algn="tl">
                              <a:srgbClr val="000000">
                                <a:alpha val="43137"/>
                              </a:srgbClr>
                            </a:outerShdw>
                          </a:effectLst>
                        </a:rPr>
                        <a:t>خدمات کمتر در ازای بهای بسیار کمتر</a:t>
                      </a:r>
                      <a:endParaRPr lang="en-US" sz="1800" b="0" dirty="0" smtClean="0">
                        <a:solidFill>
                          <a:schemeClr val="tx1"/>
                        </a:solidFill>
                        <a:effectLst>
                          <a:outerShdw blurRad="38100" dist="38100" dir="2700000" algn="tl">
                            <a:srgbClr val="000000">
                              <a:alpha val="43137"/>
                            </a:srgbClr>
                          </a:outerShdw>
                        </a:effectLst>
                      </a:endParaRPr>
                    </a:p>
                    <a:p>
                      <a:endParaRPr lang="en-US" b="0" dirty="0">
                        <a:solidFill>
                          <a:schemeClr val="tx1"/>
                        </a:solidFill>
                        <a:effectLst>
                          <a:outerShdw blurRad="38100" dist="38100" dir="2700000" algn="tl">
                            <a:srgbClr val="000000">
                              <a:alpha val="43137"/>
                            </a:srgbClr>
                          </a:outerShdw>
                        </a:effectLst>
                      </a:endParaRPr>
                    </a:p>
                  </a:txBody>
                  <a:tcPr>
                    <a:solidFill>
                      <a:srgbClr val="FFC000"/>
                    </a:solidFill>
                  </a:tcPr>
                </a:tc>
                <a:tc>
                  <a:txBody>
                    <a:bodyPr/>
                    <a:lstStyle/>
                    <a:p>
                      <a:endParaRPr lang="en-US" b="0">
                        <a:solidFill>
                          <a:schemeClr val="tx1"/>
                        </a:solidFill>
                        <a:effectLst>
                          <a:outerShdw blurRad="38100" dist="38100" dir="2700000" algn="tl">
                            <a:srgbClr val="000000">
                              <a:alpha val="43137"/>
                            </a:srgbClr>
                          </a:outerShdw>
                        </a:effectLst>
                      </a:endParaRPr>
                    </a:p>
                  </a:txBody>
                  <a:tcPr/>
                </a:tc>
                <a:tc>
                  <a:txBody>
                    <a:bodyPr/>
                    <a:lstStyle/>
                    <a:p>
                      <a:endParaRPr lang="en-US" b="0" dirty="0">
                        <a:solidFill>
                          <a:schemeClr val="tx1"/>
                        </a:solidFill>
                        <a:effectLst>
                          <a:outerShdw blurRad="38100" dist="38100" dir="2700000" algn="tl">
                            <a:srgbClr val="000000">
                              <a:alpha val="43137"/>
                            </a:srgbClr>
                          </a:outerShdw>
                        </a:effectLst>
                      </a:endParaRPr>
                    </a:p>
                  </a:txBody>
                  <a:tcPr/>
                </a:tc>
              </a:tr>
            </a:tbl>
          </a:graphicData>
        </a:graphic>
      </p:graphicFrame>
      <p:sp>
        <p:nvSpPr>
          <p:cNvPr id="5" name="TextBox 4"/>
          <p:cNvSpPr txBox="1"/>
          <p:nvPr/>
        </p:nvSpPr>
        <p:spPr>
          <a:xfrm>
            <a:off x="3429000" y="1752600"/>
            <a:ext cx="1676400" cy="381000"/>
          </a:xfrm>
          <a:prstGeom prst="rect">
            <a:avLst/>
          </a:prstGeom>
          <a:noFill/>
        </p:spPr>
        <p:txBody>
          <a:bodyPr wrap="square" rtlCol="0">
            <a:spAutoFit/>
          </a:bodyPr>
          <a:lstStyle/>
          <a:p>
            <a:pPr algn="ctr"/>
            <a:r>
              <a:rPr lang="fa-IR" dirty="0" smtClean="0"/>
              <a:t>همان قیمت</a:t>
            </a:r>
            <a:endParaRPr lang="en-US" dirty="0"/>
          </a:p>
        </p:txBody>
      </p:sp>
      <p:sp>
        <p:nvSpPr>
          <p:cNvPr id="6" name="TextBox 5"/>
          <p:cNvSpPr txBox="1"/>
          <p:nvPr/>
        </p:nvSpPr>
        <p:spPr>
          <a:xfrm>
            <a:off x="1371600" y="1752600"/>
            <a:ext cx="1524000" cy="381000"/>
          </a:xfrm>
          <a:prstGeom prst="rect">
            <a:avLst/>
          </a:prstGeom>
          <a:noFill/>
        </p:spPr>
        <p:txBody>
          <a:bodyPr wrap="square" rtlCol="0">
            <a:spAutoFit/>
          </a:bodyPr>
          <a:lstStyle/>
          <a:p>
            <a:pPr algn="ctr"/>
            <a:r>
              <a:rPr lang="fa-IR" dirty="0" smtClean="0"/>
              <a:t>کمتر</a:t>
            </a:r>
            <a:endParaRPr lang="en-US" dirty="0"/>
          </a:p>
        </p:txBody>
      </p:sp>
      <p:sp>
        <p:nvSpPr>
          <p:cNvPr id="7" name="TextBox 6"/>
          <p:cNvSpPr txBox="1"/>
          <p:nvPr/>
        </p:nvSpPr>
        <p:spPr>
          <a:xfrm>
            <a:off x="5562600" y="1752600"/>
            <a:ext cx="1676400" cy="381000"/>
          </a:xfrm>
          <a:prstGeom prst="rect">
            <a:avLst/>
          </a:prstGeom>
          <a:noFill/>
        </p:spPr>
        <p:txBody>
          <a:bodyPr wrap="square" rtlCol="0">
            <a:spAutoFit/>
          </a:bodyPr>
          <a:lstStyle/>
          <a:p>
            <a:pPr algn="ctr"/>
            <a:r>
              <a:rPr lang="fa-IR" dirty="0" smtClean="0"/>
              <a:t>بیشتر</a:t>
            </a:r>
            <a:endParaRPr lang="en-US" dirty="0"/>
          </a:p>
        </p:txBody>
      </p:sp>
      <p:sp>
        <p:nvSpPr>
          <p:cNvPr id="8" name="TextBox 7"/>
          <p:cNvSpPr txBox="1"/>
          <p:nvPr/>
        </p:nvSpPr>
        <p:spPr>
          <a:xfrm>
            <a:off x="7696200" y="3897868"/>
            <a:ext cx="1143000" cy="369332"/>
          </a:xfrm>
          <a:prstGeom prst="rect">
            <a:avLst/>
          </a:prstGeom>
          <a:noFill/>
        </p:spPr>
        <p:txBody>
          <a:bodyPr wrap="square" rtlCol="0">
            <a:spAutoFit/>
          </a:bodyPr>
          <a:lstStyle/>
          <a:p>
            <a:pPr algn="ctr"/>
            <a:r>
              <a:rPr lang="fa-IR" dirty="0" smtClean="0"/>
              <a:t>همان خدمات</a:t>
            </a:r>
            <a:endParaRPr lang="en-US" dirty="0"/>
          </a:p>
        </p:txBody>
      </p:sp>
      <p:sp>
        <p:nvSpPr>
          <p:cNvPr id="9" name="TextBox 8"/>
          <p:cNvSpPr txBox="1"/>
          <p:nvPr/>
        </p:nvSpPr>
        <p:spPr>
          <a:xfrm>
            <a:off x="7696200" y="2667000"/>
            <a:ext cx="1143000" cy="381000"/>
          </a:xfrm>
          <a:prstGeom prst="rect">
            <a:avLst/>
          </a:prstGeom>
          <a:noFill/>
        </p:spPr>
        <p:txBody>
          <a:bodyPr wrap="square" rtlCol="0">
            <a:spAutoFit/>
          </a:bodyPr>
          <a:lstStyle/>
          <a:p>
            <a:pPr algn="ctr"/>
            <a:r>
              <a:rPr lang="fa-IR" dirty="0" smtClean="0"/>
              <a:t>بیشتر</a:t>
            </a:r>
            <a:endParaRPr lang="en-US" dirty="0"/>
          </a:p>
        </p:txBody>
      </p:sp>
      <p:sp>
        <p:nvSpPr>
          <p:cNvPr id="10" name="TextBox 9"/>
          <p:cNvSpPr txBox="1"/>
          <p:nvPr/>
        </p:nvSpPr>
        <p:spPr>
          <a:xfrm>
            <a:off x="7848600" y="5117068"/>
            <a:ext cx="990600" cy="369332"/>
          </a:xfrm>
          <a:prstGeom prst="rect">
            <a:avLst/>
          </a:prstGeom>
          <a:noFill/>
        </p:spPr>
        <p:txBody>
          <a:bodyPr wrap="square" rtlCol="0">
            <a:spAutoFit/>
          </a:bodyPr>
          <a:lstStyle/>
          <a:p>
            <a:pPr algn="ctr"/>
            <a:r>
              <a:rPr lang="fa-IR" dirty="0" smtClean="0"/>
              <a:t>کمتر</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5821363"/>
          </a:xfrm>
        </p:spPr>
        <p:style>
          <a:lnRef idx="2">
            <a:schemeClr val="accent6">
              <a:shade val="50000"/>
            </a:schemeClr>
          </a:lnRef>
          <a:fillRef idx="1">
            <a:schemeClr val="accent6"/>
          </a:fillRef>
          <a:effectRef idx="0">
            <a:schemeClr val="accent6"/>
          </a:effectRef>
          <a:fontRef idx="minor">
            <a:schemeClr val="lt1"/>
          </a:fontRef>
        </p:style>
        <p:txBody>
          <a:bodyPr/>
          <a:lstStyle/>
          <a:p>
            <a:pPr algn="ctr" rtl="1">
              <a:buNone/>
            </a:pPr>
            <a:endParaRPr lang="fa-IR" dirty="0"/>
          </a:p>
          <a:p>
            <a:pPr algn="ctr" rtl="1">
              <a:buNone/>
            </a:pPr>
            <a:endParaRPr lang="fa-IR" dirty="0" smtClean="0"/>
          </a:p>
          <a:p>
            <a:pPr algn="ctr" rtl="1">
              <a:buNone/>
            </a:pPr>
            <a:r>
              <a:rPr lang="fa-IR" sz="6600" dirty="0" smtClean="0">
                <a:solidFill>
                  <a:schemeClr val="accent1">
                    <a:lumMod val="75000"/>
                  </a:schemeClr>
                </a:solidFill>
              </a:rPr>
              <a:t> </a:t>
            </a:r>
          </a:p>
          <a:p>
            <a:pPr algn="ctr" rtl="1">
              <a:buNone/>
            </a:pPr>
            <a:r>
              <a:rPr lang="fa-IR" sz="6600" dirty="0" smtClean="0">
                <a:solidFill>
                  <a:schemeClr val="accent1">
                    <a:lumMod val="75000"/>
                  </a:schemeClr>
                </a:solidFill>
              </a:rPr>
              <a:t> با تشکر</a:t>
            </a:r>
            <a:endParaRPr lang="en-US" sz="6600"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b="1" dirty="0" smtClean="0">
                <a:cs typeface="B Nazanin" pitchFamily="2" charset="-78"/>
              </a:rPr>
              <a:t>در شکل زیر چهار گام عمده در طراحی استراتژهای بازاریابی مشتری محور را نشان می دهد .</a:t>
            </a:r>
            <a:endParaRPr lang="en-US" sz="2000" b="1" dirty="0">
              <a:cs typeface="B Nazanin" pitchFamily="2" charset="-78"/>
            </a:endParaRPr>
          </a:p>
        </p:txBody>
      </p:sp>
      <p:sp>
        <p:nvSpPr>
          <p:cNvPr id="6" name="TextBox 5"/>
          <p:cNvSpPr txBox="1"/>
          <p:nvPr/>
        </p:nvSpPr>
        <p:spPr>
          <a:xfrm>
            <a:off x="3657600" y="3352800"/>
            <a:ext cx="1981200" cy="923330"/>
          </a:xfrm>
          <a:prstGeom prst="rect">
            <a:avLst/>
          </a:prstGeom>
          <a:noFill/>
        </p:spPr>
        <p:txBody>
          <a:bodyPr wrap="square" rtlCol="0">
            <a:spAutoFit/>
          </a:bodyPr>
          <a:lstStyle/>
          <a:p>
            <a:r>
              <a:rPr lang="fa-IR" dirty="0" smtClean="0">
                <a:cs typeface="B Titr" pitchFamily="2" charset="-78"/>
              </a:rPr>
              <a:t>ایجاد ارزش برای مشتری های هدف</a:t>
            </a:r>
            <a:endParaRPr lang="en-US" dirty="0" smtClean="0">
              <a:cs typeface="B Titr" pitchFamily="2" charset="-78"/>
            </a:endParaRPr>
          </a:p>
          <a:p>
            <a:endParaRPr lang="en-US" dirty="0"/>
          </a:p>
        </p:txBody>
      </p:sp>
      <p:sp>
        <p:nvSpPr>
          <p:cNvPr id="7" name="Rectangle 6"/>
          <p:cNvSpPr/>
          <p:nvPr/>
        </p:nvSpPr>
        <p:spPr>
          <a:xfrm>
            <a:off x="3733800" y="3352800"/>
            <a:ext cx="19050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a-IR" dirty="0" smtClean="0">
                <a:latin typeface="Arial" pitchFamily="34" charset="0"/>
                <a:cs typeface="Arial" pitchFamily="34" charset="0"/>
              </a:rPr>
              <a:t>ایجاد ارزش برای مشتری های هدف</a:t>
            </a:r>
            <a:endParaRPr lang="en-US" dirty="0">
              <a:latin typeface="Arial" pitchFamily="34" charset="0"/>
              <a:cs typeface="Arial" pitchFamily="34" charset="0"/>
            </a:endParaRPr>
          </a:p>
        </p:txBody>
      </p:sp>
      <p:sp>
        <p:nvSpPr>
          <p:cNvPr id="8" name="Rectangle 7"/>
          <p:cNvSpPr/>
          <p:nvPr/>
        </p:nvSpPr>
        <p:spPr>
          <a:xfrm>
            <a:off x="6629400" y="2971800"/>
            <a:ext cx="13716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متمایز کردن</a:t>
            </a:r>
            <a:endParaRPr lang="en-US" dirty="0"/>
          </a:p>
        </p:txBody>
      </p:sp>
      <p:sp>
        <p:nvSpPr>
          <p:cNvPr id="9" name="Rectangle 8"/>
          <p:cNvSpPr/>
          <p:nvPr/>
        </p:nvSpPr>
        <p:spPr>
          <a:xfrm>
            <a:off x="6629400" y="4114800"/>
            <a:ext cx="13716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تعیین موقعیت</a:t>
            </a:r>
            <a:endParaRPr lang="en-US" dirty="0"/>
          </a:p>
        </p:txBody>
      </p:sp>
      <p:sp>
        <p:nvSpPr>
          <p:cNvPr id="10" name="Rectangle 9"/>
          <p:cNvSpPr/>
          <p:nvPr/>
        </p:nvSpPr>
        <p:spPr>
          <a:xfrm>
            <a:off x="1371600" y="2971800"/>
            <a:ext cx="14478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latin typeface="Arial" pitchFamily="34" charset="0"/>
                <a:cs typeface="Arial" pitchFamily="34" charset="0"/>
              </a:rPr>
              <a:t>بخش بندی </a:t>
            </a:r>
            <a:endParaRPr lang="en-US" dirty="0">
              <a:latin typeface="Arial" pitchFamily="34" charset="0"/>
              <a:cs typeface="Arial" pitchFamily="34" charset="0"/>
            </a:endParaRPr>
          </a:p>
        </p:txBody>
      </p:sp>
      <p:sp>
        <p:nvSpPr>
          <p:cNvPr id="12" name="Rectangle 11"/>
          <p:cNvSpPr/>
          <p:nvPr/>
        </p:nvSpPr>
        <p:spPr>
          <a:xfrm>
            <a:off x="1371600" y="4114800"/>
            <a:ext cx="14478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dirty="0" smtClean="0"/>
              <a:t>تعیین بازار هدف</a:t>
            </a:r>
            <a:endParaRPr lang="en-US" dirty="0"/>
          </a:p>
        </p:txBody>
      </p:sp>
      <p:sp>
        <p:nvSpPr>
          <p:cNvPr id="15" name="TextBox 14"/>
          <p:cNvSpPr txBox="1"/>
          <p:nvPr/>
        </p:nvSpPr>
        <p:spPr>
          <a:xfrm>
            <a:off x="5486400" y="5334000"/>
            <a:ext cx="3124200" cy="523220"/>
          </a:xfrm>
          <a:prstGeom prst="rect">
            <a:avLst/>
          </a:prstGeom>
          <a:noFill/>
        </p:spPr>
        <p:txBody>
          <a:bodyPr wrap="square" rtlCol="0">
            <a:spAutoFit/>
          </a:bodyPr>
          <a:lstStyle/>
          <a:p>
            <a:r>
              <a:rPr lang="fa-IR" sz="1400" b="1" dirty="0" smtClean="0">
                <a:cs typeface="B Nazanin" pitchFamily="2" charset="-78"/>
              </a:rPr>
              <a:t>تصمیم گیری در مورد طرح های ایجاد ارزش برای مشتری</a:t>
            </a:r>
            <a:endParaRPr lang="en-US" sz="1400" b="1" dirty="0" smtClean="0">
              <a:cs typeface="B Nazanin" pitchFamily="2" charset="-78"/>
            </a:endParaRPr>
          </a:p>
          <a:p>
            <a:endParaRPr lang="en-US" sz="1400" b="1" dirty="0"/>
          </a:p>
        </p:txBody>
      </p:sp>
      <p:sp>
        <p:nvSpPr>
          <p:cNvPr id="16" name="TextBox 15"/>
          <p:cNvSpPr txBox="1"/>
          <p:nvPr/>
        </p:nvSpPr>
        <p:spPr>
          <a:xfrm>
            <a:off x="726849" y="5257800"/>
            <a:ext cx="2662908" cy="338554"/>
          </a:xfrm>
          <a:prstGeom prst="rect">
            <a:avLst/>
          </a:prstGeom>
          <a:noFill/>
        </p:spPr>
        <p:txBody>
          <a:bodyPr wrap="none" rtlCol="0">
            <a:spAutoFit/>
          </a:bodyPr>
          <a:lstStyle/>
          <a:p>
            <a:pPr algn="just" rtl="1"/>
            <a:r>
              <a:rPr lang="fa-IR" sz="1600" b="1" dirty="0" smtClean="0">
                <a:cs typeface="B Nazanin" pitchFamily="2" charset="-78"/>
              </a:rPr>
              <a:t>انتخاب مشتری های دریافت کننده خدمات</a:t>
            </a:r>
            <a:endParaRPr lang="en-US" sz="1600" b="1" dirty="0">
              <a:cs typeface="B Nazanin" pitchFamily="2" charset="-78"/>
            </a:endParaRPr>
          </a:p>
        </p:txBody>
      </p:sp>
      <p:pic>
        <p:nvPicPr>
          <p:cNvPr id="18" name="Content Placeholder 17" descr="images.jpg"/>
          <p:cNvPicPr>
            <a:picLocks noGrp="1" noChangeAspect="1"/>
          </p:cNvPicPr>
          <p:nvPr>
            <p:ph idx="1"/>
          </p:nvPr>
        </p:nvPicPr>
        <p:blipFill>
          <a:blip r:embed="rId2" cstate="print"/>
          <a:stretch>
            <a:fillRect/>
          </a:stretch>
        </p:blipFill>
        <p:spPr>
          <a:xfrm>
            <a:off x="2428875" y="1295400"/>
            <a:ext cx="4286250" cy="1066800"/>
          </a:xfrm>
          <a:prstGeom prst="rect">
            <a:avLst/>
          </a:prstGeom>
        </p:spPr>
        <p:style>
          <a:lnRef idx="2">
            <a:schemeClr val="accent6"/>
          </a:lnRef>
          <a:fillRef idx="1">
            <a:schemeClr val="lt1"/>
          </a:fillRef>
          <a:effectRef idx="0">
            <a:schemeClr val="accent6"/>
          </a:effectRef>
          <a:fontRef idx="minor">
            <a:schemeClr val="dk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fa-IR" dirty="0" smtClean="0"/>
              <a:t>گام اول</a:t>
            </a:r>
            <a:endParaRPr lang="en-US" dirty="0"/>
          </a:p>
        </p:txBody>
      </p:sp>
      <p:sp>
        <p:nvSpPr>
          <p:cNvPr id="3" name="Content Placeholder 2"/>
          <p:cNvSpPr>
            <a:spLocks noGrp="1"/>
          </p:cNvSpPr>
          <p:nvPr>
            <p:ph idx="1"/>
          </p:nvPr>
        </p:nvSpPr>
        <p:spPr>
          <a:xfrm>
            <a:off x="457200" y="1493837"/>
            <a:ext cx="8229600" cy="4525963"/>
          </a:xfrm>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r>
              <a:rPr lang="fa-IR" sz="1800" b="1" dirty="0" smtClean="0">
                <a:solidFill>
                  <a:schemeClr val="accent1">
                    <a:lumMod val="75000"/>
                  </a:schemeClr>
                </a:solidFill>
                <a:effectLst>
                  <a:outerShdw blurRad="38100" dist="38100" dir="2700000" algn="tl">
                    <a:srgbClr val="000000">
                      <a:alpha val="43137"/>
                    </a:srgbClr>
                  </a:outerShdw>
                </a:effectLst>
                <a:cs typeface="B Titr" pitchFamily="2" charset="-78"/>
              </a:rPr>
              <a:t>   بخش بندی بازار ( </a:t>
            </a:r>
            <a:r>
              <a:rPr lang="en-US" sz="1800" b="1" dirty="0" smtClean="0">
                <a:solidFill>
                  <a:schemeClr val="accent1">
                    <a:lumMod val="75000"/>
                  </a:schemeClr>
                </a:solidFill>
                <a:effectLst>
                  <a:outerShdw blurRad="38100" dist="38100" dir="2700000" algn="tl">
                    <a:srgbClr val="000000">
                      <a:alpha val="43137"/>
                    </a:srgbClr>
                  </a:outerShdw>
                </a:effectLst>
                <a:cs typeface="B Titr" pitchFamily="2" charset="-78"/>
              </a:rPr>
              <a:t>Segmentation</a:t>
            </a:r>
            <a:r>
              <a:rPr lang="fa-IR" sz="1800" b="1" dirty="0" smtClean="0">
                <a:solidFill>
                  <a:schemeClr val="accent1">
                    <a:lumMod val="75000"/>
                  </a:schemeClr>
                </a:solidFill>
                <a:effectLst>
                  <a:outerShdw blurRad="38100" dist="38100" dir="2700000" algn="tl">
                    <a:srgbClr val="000000">
                      <a:alpha val="43137"/>
                    </a:srgbClr>
                  </a:outerShdw>
                </a:effectLst>
                <a:cs typeface="B Titr" pitchFamily="2" charset="-78"/>
              </a:rPr>
              <a:t> )</a:t>
            </a:r>
          </a:p>
          <a:p>
            <a:pPr algn="just" rtl="1">
              <a:buNone/>
            </a:pPr>
            <a:r>
              <a:rPr lang="fa-IR" sz="1800" dirty="0" smtClean="0">
                <a:cs typeface="B Nazanin" pitchFamily="2" charset="-78"/>
              </a:rPr>
              <a:t>بخش بندی بازار عبارت است از فرآیند تقسیم کل بازار به چندین بازار ( گروه مشتریان ) همگن جهت شناسایی بازار هدف ( بالقوه ).</a:t>
            </a:r>
            <a:r>
              <a:rPr lang="fa-IR" sz="1800" b="1" dirty="0" smtClean="0">
                <a:solidFill>
                  <a:schemeClr val="accent1">
                    <a:lumMod val="75000"/>
                  </a:schemeClr>
                </a:solidFill>
                <a:cs typeface="B Nazanin" pitchFamily="2" charset="-78"/>
              </a:rPr>
              <a:t> </a:t>
            </a:r>
          </a:p>
          <a:p>
            <a:pPr algn="just" rtl="1">
              <a:buNone/>
            </a:pPr>
            <a:r>
              <a:rPr lang="fa-IR" sz="1800" b="1" dirty="0" smtClean="0">
                <a:solidFill>
                  <a:schemeClr val="accent1">
                    <a:lumMod val="75000"/>
                  </a:schemeClr>
                </a:solidFill>
                <a:effectLst>
                  <a:outerShdw blurRad="38100" dist="38100" dir="2700000" algn="tl">
                    <a:srgbClr val="000000">
                      <a:alpha val="43137"/>
                    </a:srgbClr>
                  </a:outerShdw>
                </a:effectLst>
                <a:cs typeface="B Nazanin" pitchFamily="2" charset="-78"/>
              </a:rPr>
              <a:t>دلایل بخش بندی بازار</a:t>
            </a:r>
          </a:p>
          <a:p>
            <a:pPr algn="just" rtl="1">
              <a:buNone/>
            </a:pPr>
            <a:r>
              <a:rPr lang="fa-IR" sz="1800" dirty="0" smtClean="0">
                <a:cs typeface="B Nazanin" pitchFamily="2" charset="-78"/>
              </a:rPr>
              <a:t>نیازها (خواسته ها)، ترجیحات خرید و نحوه استفاده مشتریان (افراد وسازمان ها) متفاوت است. در نتیجه واکنش هر مشتری به </a:t>
            </a:r>
            <a:r>
              <a:rPr lang="fa-IR" sz="1800" b="1" dirty="0" smtClean="0">
                <a:cs typeface="B Nazanin" pitchFamily="2" charset="-78"/>
              </a:rPr>
              <a:t>آمیخته بازاریابی </a:t>
            </a:r>
            <a:r>
              <a:rPr lang="fa-IR" sz="1800" dirty="0" smtClean="0">
                <a:cs typeface="B Nazanin" pitchFamily="2" charset="-78"/>
              </a:rPr>
              <a:t>هر محصول متفاوت است.</a:t>
            </a:r>
            <a:endParaRPr lang="en-US" sz="1800" dirty="0" smtClean="0">
              <a:cs typeface="B Nazanin" pitchFamily="2" charset="-78"/>
            </a:endParaRPr>
          </a:p>
          <a:p>
            <a:endParaRPr lang="en-US" dirty="0"/>
          </a:p>
        </p:txBody>
      </p:sp>
      <p:pic>
        <p:nvPicPr>
          <p:cNvPr id="4" name="Content Placeholder 3" descr="Copy of stp-120216050447-phpapp01-thumbnail-4.jpg"/>
          <p:cNvPicPr>
            <a:picLocks noChangeAspect="1"/>
          </p:cNvPicPr>
          <p:nvPr/>
        </p:nvPicPr>
        <p:blipFill>
          <a:blip r:embed="rId2" cstate="print"/>
          <a:stretch>
            <a:fillRect/>
          </a:stretch>
        </p:blipFill>
        <p:spPr>
          <a:xfrm>
            <a:off x="534606" y="3733800"/>
            <a:ext cx="2970594" cy="2209800"/>
          </a:xfrm>
          <a:prstGeom prst="rect">
            <a:avLst/>
          </a:prstGeom>
        </p:spPr>
      </p:pic>
      <p:pic>
        <p:nvPicPr>
          <p:cNvPr id="5" name="Content Placeholder 3" descr="market-segmentation-1-728 (1).jpg"/>
          <p:cNvPicPr>
            <a:picLocks noChangeAspect="1"/>
          </p:cNvPicPr>
          <p:nvPr/>
        </p:nvPicPr>
        <p:blipFill>
          <a:blip r:embed="rId3" cstate="print"/>
          <a:stretch>
            <a:fillRect/>
          </a:stretch>
        </p:blipFill>
        <p:spPr>
          <a:xfrm>
            <a:off x="5669491" y="3581401"/>
            <a:ext cx="2864909" cy="2285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75000"/>
                  </a:schemeClr>
                </a:solidFill>
                <a:effectLst>
                  <a:outerShdw blurRad="38100" dist="38100" dir="2700000" algn="tl">
                    <a:srgbClr val="000000">
                      <a:alpha val="43137"/>
                    </a:srgbClr>
                  </a:outerShdw>
                </a:effectLst>
              </a:rPr>
              <a:t>بخش بندی بازار</a:t>
            </a: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style>
          <a:lnRef idx="2">
            <a:schemeClr val="accent6"/>
          </a:lnRef>
          <a:fillRef idx="1">
            <a:schemeClr val="lt1"/>
          </a:fillRef>
          <a:effectRef idx="0">
            <a:schemeClr val="accent6"/>
          </a:effectRef>
          <a:fontRef idx="minor">
            <a:schemeClr val="dk1"/>
          </a:fontRef>
        </p:style>
        <p:txBody>
          <a:bodyPr>
            <a:normAutofit/>
          </a:bodyPr>
          <a:lstStyle/>
          <a:p>
            <a:pPr algn="just" rtl="1">
              <a:buNone/>
            </a:pPr>
            <a:endParaRPr lang="fa-IR" sz="1800" b="1" dirty="0" smtClean="0">
              <a:cs typeface="B Nazanin" pitchFamily="2" charset="-78"/>
            </a:endParaRPr>
          </a:p>
          <a:p>
            <a:pPr algn="just" rtl="1">
              <a:buNone/>
            </a:pPr>
            <a:r>
              <a:rPr lang="fa-IR" sz="1800" b="1" dirty="0" smtClean="0">
                <a:solidFill>
                  <a:schemeClr val="accent1">
                    <a:lumMod val="75000"/>
                  </a:schemeClr>
                </a:solidFill>
                <a:effectLst>
                  <a:outerShdw blurRad="38100" dist="38100" dir="2700000" algn="tl">
                    <a:srgbClr val="000000">
                      <a:alpha val="43137"/>
                    </a:srgbClr>
                  </a:outerShdw>
                </a:effectLst>
                <a:cs typeface="B Nazanin" pitchFamily="2" charset="-78"/>
              </a:rPr>
              <a:t>مزایای بخش بندی بازار</a:t>
            </a:r>
          </a:p>
          <a:p>
            <a:pPr algn="just" rtl="1"/>
            <a:endParaRPr lang="fa-IR" sz="1800" b="1" dirty="0" smtClean="0">
              <a:cs typeface="B Nazanin" pitchFamily="2" charset="-78"/>
            </a:endParaRPr>
          </a:p>
          <a:p>
            <a:pPr algn="just" rtl="1">
              <a:buNone/>
            </a:pPr>
            <a:r>
              <a:rPr lang="fa-IR" sz="1800" dirty="0" smtClean="0">
                <a:cs typeface="B Nazanin" pitchFamily="2" charset="-78"/>
              </a:rPr>
              <a:t>شناسایی خواسته های مشتریان در هر بخش</a:t>
            </a:r>
          </a:p>
          <a:p>
            <a:pPr algn="just" rtl="1"/>
            <a:endParaRPr lang="fa-IR" sz="1800" dirty="0" smtClean="0">
              <a:cs typeface="B Nazanin" pitchFamily="2" charset="-78"/>
            </a:endParaRPr>
          </a:p>
          <a:p>
            <a:pPr algn="just" rtl="1">
              <a:buNone/>
            </a:pPr>
            <a:r>
              <a:rPr lang="fa-IR" sz="1800" dirty="0" smtClean="0">
                <a:cs typeface="B Nazanin" pitchFamily="2" charset="-78"/>
              </a:rPr>
              <a:t>شناخت دقیق نیازهای مشتریان هر بخش بازار</a:t>
            </a:r>
          </a:p>
          <a:p>
            <a:pPr algn="just" rtl="1">
              <a:buNone/>
            </a:pPr>
            <a:endParaRPr lang="fa-IR" sz="1800" dirty="0" smtClean="0">
              <a:cs typeface="B Nazanin" pitchFamily="2" charset="-78"/>
            </a:endParaRPr>
          </a:p>
          <a:p>
            <a:pPr algn="just" rtl="1">
              <a:buNone/>
            </a:pPr>
            <a:r>
              <a:rPr lang="fa-IR" sz="1800" dirty="0" smtClean="0">
                <a:cs typeface="B Nazanin" pitchFamily="2" charset="-78"/>
              </a:rPr>
              <a:t> بخش بندی بازار </a:t>
            </a:r>
            <a:r>
              <a:rPr lang="en-US" sz="1800" dirty="0" smtClean="0">
                <a:cs typeface="B Nazanin" pitchFamily="2" charset="-78"/>
              </a:rPr>
              <a:t> </a:t>
            </a:r>
            <a:r>
              <a:rPr lang="fa-IR" sz="1800" dirty="0" smtClean="0">
                <a:cs typeface="B Nazanin" pitchFamily="2" charset="-78"/>
              </a:rPr>
              <a:t>اثربخشی منابع</a:t>
            </a:r>
            <a:r>
              <a:rPr lang="en-US" sz="1800" dirty="0" smtClean="0">
                <a:cs typeface="B Nazanin" pitchFamily="2" charset="-78"/>
              </a:rPr>
              <a:t> </a:t>
            </a:r>
            <a:r>
              <a:rPr lang="fa-IR" sz="1800" dirty="0" smtClean="0">
                <a:cs typeface="B Nazanin" pitchFamily="2" charset="-78"/>
              </a:rPr>
              <a:t> بازاریابی سازمان را بهبود می دهد</a:t>
            </a:r>
            <a:endParaRPr lang="en-US" sz="1800" dirty="0" smtClean="0">
              <a:cs typeface="B Nazanin" pitchFamily="2" charset="-78"/>
            </a:endParaRPr>
          </a:p>
        </p:txBody>
      </p:sp>
      <p:pic>
        <p:nvPicPr>
          <p:cNvPr id="4" name="Picture 3" descr="123-200x124[1].jpg"/>
          <p:cNvPicPr>
            <a:picLocks noChangeAspect="1"/>
          </p:cNvPicPr>
          <p:nvPr/>
        </p:nvPicPr>
        <p:blipFill>
          <a:blip r:embed="rId2" cstate="print"/>
          <a:stretch>
            <a:fillRect/>
          </a:stretch>
        </p:blipFill>
        <p:spPr>
          <a:xfrm>
            <a:off x="609600" y="4267200"/>
            <a:ext cx="2971800" cy="2057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75000"/>
                  </a:schemeClr>
                </a:solidFill>
                <a:effectLst>
                  <a:outerShdw blurRad="38100" dist="38100" dir="2700000" algn="tl">
                    <a:srgbClr val="000000">
                      <a:alpha val="43137"/>
                    </a:srgbClr>
                  </a:outerShdw>
                </a:effectLst>
                <a:cs typeface="B Nazanin" pitchFamily="2" charset="-78"/>
              </a:rPr>
              <a:t>بخش بندی بازار</a:t>
            </a: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lstStyle/>
          <a:p>
            <a:pPr algn="r" rtl="1">
              <a:buNone/>
            </a:pPr>
            <a:r>
              <a:rPr lang="fa-IR" sz="1800" b="1" dirty="0" smtClean="0">
                <a:effectLst>
                  <a:outerShdw blurRad="38100" dist="38100" dir="2700000" algn="tl">
                    <a:srgbClr val="000000">
                      <a:alpha val="43137"/>
                    </a:srgbClr>
                  </a:outerShdw>
                </a:effectLst>
                <a:cs typeface="B Nazanin" pitchFamily="2" charset="-78"/>
              </a:rPr>
              <a:t>انواع بخش بندی بازارها</a:t>
            </a:r>
          </a:p>
          <a:p>
            <a:pPr algn="r" rtl="1">
              <a:buNone/>
            </a:pPr>
            <a:endParaRPr lang="en-US" dirty="0" smtClean="0">
              <a:cs typeface="B Nazanin" pitchFamily="2" charset="-78"/>
            </a:endParaRPr>
          </a:p>
          <a:p>
            <a:pPr algn="r" rtl="1">
              <a:buNone/>
            </a:pPr>
            <a:r>
              <a:rPr lang="fa-IR" sz="1800" dirty="0" smtClean="0">
                <a:cs typeface="B Nazanin" pitchFamily="2" charset="-78"/>
              </a:rPr>
              <a:t>بخش بندی بازارهای مصرفی</a:t>
            </a:r>
          </a:p>
          <a:p>
            <a:pPr algn="r" rtl="1">
              <a:buNone/>
            </a:pPr>
            <a:r>
              <a:rPr lang="fa-IR" sz="1800" dirty="0" smtClean="0">
                <a:cs typeface="B Nazanin" pitchFamily="2" charset="-78"/>
              </a:rPr>
              <a:t>پبخش بندی بازارهای تجاری</a:t>
            </a:r>
            <a:endParaRPr lang="en-US" sz="1800" dirty="0" smtClean="0">
              <a:cs typeface="B Nazanin" pitchFamily="2" charset="-78"/>
            </a:endParaRPr>
          </a:p>
          <a:p>
            <a:pPr algn="r" rtl="1">
              <a:buNone/>
            </a:pPr>
            <a:r>
              <a:rPr lang="fa-IR" sz="1800" dirty="0" smtClean="0">
                <a:cs typeface="B Nazanin" pitchFamily="2" charset="-78"/>
              </a:rPr>
              <a:t>بخش بندی بازارهای بین المللی</a:t>
            </a:r>
            <a:endParaRPr lang="en-US" sz="1800" dirty="0" smtClean="0">
              <a:cs typeface="B Nazanin" pitchFamily="2" charset="-78"/>
            </a:endParaRPr>
          </a:p>
          <a:p>
            <a:pPr algn="r" rtl="1"/>
            <a:endParaRPr lang="en-US" sz="1800" dirty="0"/>
          </a:p>
        </p:txBody>
      </p:sp>
      <p:pic>
        <p:nvPicPr>
          <p:cNvPr id="4" name="Picture 3" descr="imagesYY01IMJF.jpg"/>
          <p:cNvPicPr>
            <a:picLocks noChangeAspect="1"/>
          </p:cNvPicPr>
          <p:nvPr/>
        </p:nvPicPr>
        <p:blipFill>
          <a:blip r:embed="rId2" cstate="print"/>
          <a:stretch>
            <a:fillRect/>
          </a:stretch>
        </p:blipFill>
        <p:spPr>
          <a:xfrm>
            <a:off x="533400" y="4114800"/>
            <a:ext cx="2390775" cy="1914525"/>
          </a:xfrm>
          <a:prstGeom prst="rect">
            <a:avLst/>
          </a:prstGeom>
        </p:spPr>
      </p:pic>
      <p:pic>
        <p:nvPicPr>
          <p:cNvPr id="5" name="Picture 4" descr="images28S65XQG.jpg"/>
          <p:cNvPicPr>
            <a:picLocks noChangeAspect="1"/>
          </p:cNvPicPr>
          <p:nvPr/>
        </p:nvPicPr>
        <p:blipFill>
          <a:blip r:embed="rId3" cstate="print"/>
          <a:stretch>
            <a:fillRect/>
          </a:stretch>
        </p:blipFill>
        <p:spPr>
          <a:xfrm>
            <a:off x="3124200" y="4114800"/>
            <a:ext cx="2609850" cy="1905000"/>
          </a:xfrm>
          <a:prstGeom prst="rect">
            <a:avLst/>
          </a:prstGeom>
        </p:spPr>
      </p:pic>
      <p:pic>
        <p:nvPicPr>
          <p:cNvPr id="6" name="Picture 5" descr="imagesSHL9MTKV.jpg"/>
          <p:cNvPicPr>
            <a:picLocks noChangeAspect="1"/>
          </p:cNvPicPr>
          <p:nvPr/>
        </p:nvPicPr>
        <p:blipFill>
          <a:blip r:embed="rId4" cstate="print"/>
          <a:stretch>
            <a:fillRect/>
          </a:stretch>
        </p:blipFill>
        <p:spPr>
          <a:xfrm>
            <a:off x="5943600" y="4114800"/>
            <a:ext cx="2514600" cy="1905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75000"/>
                  </a:schemeClr>
                </a:solidFill>
                <a:effectLst>
                  <a:outerShdw blurRad="38100" dist="38100" dir="2700000" algn="tl">
                    <a:srgbClr val="000000">
                      <a:alpha val="43137"/>
                    </a:srgbClr>
                  </a:outerShdw>
                </a:effectLst>
                <a:cs typeface="B Nazanin" pitchFamily="2" charset="-78"/>
              </a:rPr>
              <a:t>بخش بندی بازارهای مصرفی</a:t>
            </a: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r" rtl="1">
              <a:buNone/>
            </a:pPr>
            <a:r>
              <a:rPr lang="fa-IR" sz="1800" b="1" dirty="0" smtClean="0">
                <a:solidFill>
                  <a:schemeClr val="accent1">
                    <a:lumMod val="75000"/>
                  </a:schemeClr>
                </a:solidFill>
                <a:effectLst>
                  <a:outerShdw blurRad="38100" dist="38100" dir="2700000" algn="tl">
                    <a:srgbClr val="000000">
                      <a:alpha val="43137"/>
                    </a:srgbClr>
                  </a:outerShdw>
                </a:effectLst>
                <a:cs typeface="B Nazanin" pitchFamily="2" charset="-78"/>
              </a:rPr>
              <a:t>متغییرهای اصلی بخش بندی در بازارهای مصرفی</a:t>
            </a:r>
            <a:endParaRPr lang="en-US" sz="1800" b="1" dirty="0" smtClean="0">
              <a:solidFill>
                <a:schemeClr val="accent1">
                  <a:lumMod val="75000"/>
                </a:schemeClr>
              </a:solidFill>
              <a:effectLst>
                <a:outerShdw blurRad="38100" dist="38100" dir="2700000" algn="tl">
                  <a:srgbClr val="000000">
                    <a:alpha val="43137"/>
                  </a:srgbClr>
                </a:outerShdw>
              </a:effectLst>
              <a:cs typeface="B Nazanin" pitchFamily="2" charset="-78"/>
            </a:endParaRPr>
          </a:p>
          <a:p>
            <a:pPr algn="r" rtl="1">
              <a:buNone/>
            </a:pPr>
            <a:r>
              <a:rPr lang="fa-IR" sz="1800" dirty="0" smtClean="0">
                <a:cs typeface="B Nazanin" pitchFamily="2" charset="-78"/>
              </a:rPr>
              <a:t>جغرافیایی</a:t>
            </a:r>
            <a:endParaRPr lang="en-US" sz="1800" dirty="0" smtClean="0">
              <a:cs typeface="B Nazanin" pitchFamily="2" charset="-78"/>
            </a:endParaRPr>
          </a:p>
          <a:p>
            <a:pPr algn="r" rtl="1">
              <a:buNone/>
            </a:pPr>
            <a:r>
              <a:rPr lang="fa-IR" sz="1800" dirty="0" smtClean="0">
                <a:cs typeface="B Nazanin" pitchFamily="2" charset="-78"/>
              </a:rPr>
              <a:t>جمعیت شناختی</a:t>
            </a:r>
          </a:p>
          <a:p>
            <a:pPr algn="r" rtl="1">
              <a:buNone/>
            </a:pPr>
            <a:r>
              <a:rPr lang="fa-IR" sz="1800" dirty="0" smtClean="0">
                <a:cs typeface="B Nazanin" pitchFamily="2" charset="-78"/>
              </a:rPr>
              <a:t>روان نگاری ( نمودار روانی) </a:t>
            </a:r>
          </a:p>
          <a:p>
            <a:pPr algn="r" rtl="1">
              <a:buNone/>
            </a:pPr>
            <a:r>
              <a:rPr lang="fa-IR" sz="1800" dirty="0" smtClean="0">
                <a:cs typeface="B Nazanin" pitchFamily="2" charset="-78"/>
              </a:rPr>
              <a:t>رفتاری</a:t>
            </a:r>
            <a:endParaRPr lang="en-US" sz="1800" dirty="0" smtClean="0">
              <a:cs typeface="B Nazanin" pitchFamily="2" charset="-78"/>
            </a:endParaRPr>
          </a:p>
          <a:p>
            <a:pPr algn="r" rtl="1"/>
            <a:endParaRPr lang="en-US" sz="1800" dirty="0"/>
          </a:p>
        </p:txBody>
      </p:sp>
      <p:pic>
        <p:nvPicPr>
          <p:cNvPr id="6" name="Picture 5" descr="images9IMTCJML.jpg"/>
          <p:cNvPicPr>
            <a:picLocks noChangeAspect="1"/>
          </p:cNvPicPr>
          <p:nvPr/>
        </p:nvPicPr>
        <p:blipFill>
          <a:blip r:embed="rId2" cstate="print"/>
          <a:stretch>
            <a:fillRect/>
          </a:stretch>
        </p:blipFill>
        <p:spPr>
          <a:xfrm>
            <a:off x="685800" y="4019550"/>
            <a:ext cx="3581400" cy="2000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2400" b="1" dirty="0" smtClean="0">
                <a:solidFill>
                  <a:schemeClr val="accent1">
                    <a:lumMod val="75000"/>
                  </a:schemeClr>
                </a:solidFill>
                <a:effectLst>
                  <a:outerShdw blurRad="38100" dist="38100" dir="2700000" algn="tl">
                    <a:srgbClr val="000000">
                      <a:alpha val="43137"/>
                    </a:srgbClr>
                  </a:outerShdw>
                </a:effectLst>
              </a:rPr>
              <a:t>بخش بندی بازار های مصرفی</a:t>
            </a: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algn="r" rtl="1">
              <a:buNone/>
            </a:pPr>
            <a:r>
              <a:rPr lang="fa-IR" sz="1800" b="1" dirty="0" smtClean="0">
                <a:solidFill>
                  <a:schemeClr val="accent1">
                    <a:lumMod val="75000"/>
                  </a:schemeClr>
                </a:solidFill>
                <a:cs typeface="B Nazanin" pitchFamily="2" charset="-78"/>
              </a:rPr>
              <a:t>بخش بندی بر مبنای منطقه جغرافیایی</a:t>
            </a:r>
          </a:p>
          <a:p>
            <a:pPr algn="r" rtl="1">
              <a:buNone/>
            </a:pPr>
            <a:r>
              <a:rPr lang="fa-IR" sz="1800" dirty="0" smtClean="0">
                <a:cs typeface="B Nazanin" pitchFamily="2" charset="-78"/>
              </a:rPr>
              <a:t>          بخش بندی جغرافیایی مستلزم تقسیم بازار به واحدهای جغرافیایی مانند : ملل ، مناطق ، ایالات ، بخش ها و حتی محلات می باشد .</a:t>
            </a:r>
            <a:endParaRPr lang="en-US" sz="1800" dirty="0" smtClean="0">
              <a:cs typeface="B Nazanin" pitchFamily="2" charset="-78"/>
            </a:endParaRPr>
          </a:p>
          <a:p>
            <a:pPr algn="just" rtl="1">
              <a:buNone/>
            </a:pPr>
            <a:r>
              <a:rPr lang="fa-IR" sz="1800" b="1" dirty="0" smtClean="0">
                <a:solidFill>
                  <a:schemeClr val="accent1">
                    <a:lumMod val="75000"/>
                  </a:schemeClr>
                </a:solidFill>
                <a:cs typeface="B Nazanin" pitchFamily="2" charset="-78"/>
              </a:rPr>
              <a:t>بخش بندی بر مبنای عوامل جمعیت شناختی</a:t>
            </a:r>
          </a:p>
          <a:p>
            <a:pPr algn="just" rtl="1">
              <a:buNone/>
            </a:pPr>
            <a:r>
              <a:rPr lang="fa-IR" sz="1800" dirty="0" smtClean="0">
                <a:cs typeface="B Nazanin" pitchFamily="2" charset="-78"/>
              </a:rPr>
              <a:t>          بخش بندی بر مبنای عوامل جمعیت شناختی ، بازار ها را به گروه هایی بر حسب متغییرهایی مانند سن ، جنسیت ، تعداد افراد خانواده ، چرخه زندگی خانواده ، درآمد ، اشتغال ، تحصیلات ، مذهب ، نژاد ، نسل و ملیت تقسیم می کند </a:t>
            </a:r>
            <a:r>
              <a:rPr lang="en-US" sz="1800" dirty="0" smtClean="0">
                <a:cs typeface="B Nazanin" pitchFamily="2" charset="-78"/>
              </a:rPr>
              <a:t>.</a:t>
            </a:r>
            <a:endParaRPr lang="fa-IR" sz="1800" dirty="0" smtClean="0">
              <a:cs typeface="B Nazanin" pitchFamily="2" charset="-78"/>
            </a:endParaRPr>
          </a:p>
          <a:p>
            <a:pPr algn="just" rtl="1">
              <a:buNone/>
            </a:pPr>
            <a:r>
              <a:rPr lang="fa-IR" sz="1800" b="1" dirty="0" smtClean="0">
                <a:solidFill>
                  <a:schemeClr val="accent3">
                    <a:lumMod val="50000"/>
                  </a:schemeClr>
                </a:solidFill>
                <a:cs typeface="B Nazanin" pitchFamily="2" charset="-78"/>
              </a:rPr>
              <a:t>دلایل اهمیت عوامل جمعیت شناختی </a:t>
            </a:r>
          </a:p>
          <a:p>
            <a:pPr algn="just" rtl="1">
              <a:buNone/>
            </a:pPr>
            <a:r>
              <a:rPr lang="fa-IR" sz="1800" dirty="0" smtClean="0">
                <a:cs typeface="B Nazanin" pitchFamily="2" charset="-78"/>
              </a:rPr>
              <a:t>           1- نیازها ، خواسته ها و میزان مصرف مصرف کنندگان اغلب با متغییرهای جمعیت شناختی تغییر می کند .</a:t>
            </a:r>
          </a:p>
          <a:p>
            <a:pPr algn="just" rtl="1">
              <a:buNone/>
            </a:pPr>
            <a:r>
              <a:rPr lang="fa-IR" sz="1800" dirty="0">
                <a:cs typeface="B Nazanin" pitchFamily="2" charset="-78"/>
              </a:rPr>
              <a:t> </a:t>
            </a:r>
            <a:r>
              <a:rPr lang="fa-IR" sz="1800" dirty="0" smtClean="0">
                <a:cs typeface="B Nazanin" pitchFamily="2" charset="-78"/>
              </a:rPr>
              <a:t>          2- اندازه گیری متغییرهای جمعیت شناختی نسبت به سایر متغییرها آسان تر است .</a:t>
            </a:r>
            <a:endParaRPr lang="en-US" sz="1800" dirty="0" smtClean="0">
              <a:cs typeface="B Nazanin" pitchFamily="2" charset="-78"/>
            </a:endParaRPr>
          </a:p>
          <a:p>
            <a:endParaRPr lang="en-US" sz="1800" dirty="0"/>
          </a:p>
        </p:txBody>
      </p:sp>
      <p:pic>
        <p:nvPicPr>
          <p:cNvPr id="4" name="Picture 3" descr="timthumb[1].jpg"/>
          <p:cNvPicPr>
            <a:picLocks noChangeAspect="1"/>
          </p:cNvPicPr>
          <p:nvPr/>
        </p:nvPicPr>
        <p:blipFill>
          <a:blip r:embed="rId2" cstate="print"/>
          <a:stretch>
            <a:fillRect/>
          </a:stretch>
        </p:blipFill>
        <p:spPr>
          <a:xfrm>
            <a:off x="457200" y="4572000"/>
            <a:ext cx="3810000" cy="1524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rmAutofit/>
          </a:bodyPr>
          <a:lstStyle/>
          <a:p>
            <a:r>
              <a:rPr lang="fa-IR" sz="1800" b="1" dirty="0" smtClean="0">
                <a:solidFill>
                  <a:schemeClr val="accent1">
                    <a:lumMod val="75000"/>
                  </a:schemeClr>
                </a:solidFill>
                <a:effectLst>
                  <a:outerShdw blurRad="38100" dist="38100" dir="2700000" algn="tl">
                    <a:srgbClr val="000000">
                      <a:alpha val="43137"/>
                    </a:srgbClr>
                  </a:outerShdw>
                </a:effectLst>
              </a:rPr>
              <a:t>بخش بندی بازار های مصرفی</a:t>
            </a:r>
            <a:endParaRPr lang="en-US" sz="1800" dirty="0"/>
          </a:p>
        </p:txBody>
      </p:sp>
      <p:sp>
        <p:nvSpPr>
          <p:cNvPr id="3" name="Content Placeholder 2"/>
          <p:cNvSpPr>
            <a:spLocks noGrp="1"/>
          </p:cNvSpPr>
          <p:nvPr>
            <p:ph idx="1"/>
          </p:nvPr>
        </p:nvSpPr>
        <p:spPr>
          <a:xfrm>
            <a:off x="457200" y="1600200"/>
            <a:ext cx="8229600" cy="4525963"/>
          </a:xfrm>
        </p:spPr>
        <p:style>
          <a:lnRef idx="2">
            <a:schemeClr val="accent6"/>
          </a:lnRef>
          <a:fillRef idx="1">
            <a:schemeClr val="lt1"/>
          </a:fillRef>
          <a:effectRef idx="0">
            <a:schemeClr val="accent6"/>
          </a:effectRef>
          <a:fontRef idx="minor">
            <a:schemeClr val="dk1"/>
          </a:fontRef>
        </p:style>
        <p:txBody>
          <a:bodyPr>
            <a:normAutofit/>
          </a:bodyPr>
          <a:lstStyle/>
          <a:p>
            <a:pPr algn="r" rtl="1">
              <a:buNone/>
            </a:pPr>
            <a:r>
              <a:rPr lang="fa-IR" sz="1800" b="1" dirty="0" smtClean="0">
                <a:solidFill>
                  <a:schemeClr val="accent1">
                    <a:lumMod val="75000"/>
                  </a:schemeClr>
                </a:solidFill>
                <a:cs typeface="B Nazanin" pitchFamily="2" charset="-78"/>
              </a:rPr>
              <a:t> بخش بندی بر اساس نمودار روانی ( متغییرهای روانشناختی )</a:t>
            </a:r>
          </a:p>
          <a:p>
            <a:pPr algn="just" rtl="1">
              <a:buNone/>
            </a:pPr>
            <a:r>
              <a:rPr lang="fa-IR" sz="1800" dirty="0" smtClean="0">
                <a:solidFill>
                  <a:schemeClr val="tx1"/>
                </a:solidFill>
                <a:cs typeface="B Nazanin" pitchFamily="2" charset="-78"/>
              </a:rPr>
              <a:t>خریداران را بر حسب طبقه اجتماعی ، سبک زندگی یا ویژگی های شخصیتی به گروه های متفاوتی تقسیم بندی می کند. افراد حاضر در یک گروه جمعیت شناختی می توانند ساختارهای روان نگاری بسیار متفاوتی داشته باشند .</a:t>
            </a:r>
          </a:p>
          <a:p>
            <a:pPr algn="just" rtl="1">
              <a:buNone/>
            </a:pPr>
            <a:r>
              <a:rPr lang="fa-IR" sz="1800" dirty="0" smtClean="0">
                <a:solidFill>
                  <a:schemeClr val="tx1"/>
                </a:solidFill>
                <a:cs typeface="B Nazanin" pitchFamily="2" charset="-78"/>
              </a:rPr>
              <a:t>محصولات خریداری شده توسط افراد بازگوی سبک زندگی آنها می باشند .</a:t>
            </a:r>
          </a:p>
          <a:p>
            <a:pPr algn="r" rtl="1">
              <a:buNone/>
            </a:pPr>
            <a:r>
              <a:rPr lang="fa-IR" sz="1800" b="1" dirty="0" smtClean="0">
                <a:solidFill>
                  <a:schemeClr val="accent1">
                    <a:lumMod val="75000"/>
                  </a:schemeClr>
                </a:solidFill>
                <a:cs typeface="B Nazanin" pitchFamily="2" charset="-78"/>
              </a:rPr>
              <a:t> </a:t>
            </a:r>
          </a:p>
          <a:p>
            <a:pPr algn="r" rtl="1">
              <a:buNone/>
            </a:pPr>
            <a:r>
              <a:rPr lang="fa-IR" sz="1800" b="1" dirty="0">
                <a:solidFill>
                  <a:schemeClr val="accent1">
                    <a:lumMod val="75000"/>
                  </a:schemeClr>
                </a:solidFill>
                <a:cs typeface="B Nazanin" pitchFamily="2" charset="-78"/>
              </a:rPr>
              <a:t> </a:t>
            </a:r>
            <a:r>
              <a:rPr lang="fa-IR" sz="1800" b="1" dirty="0" smtClean="0">
                <a:solidFill>
                  <a:schemeClr val="accent1">
                    <a:lumMod val="75000"/>
                  </a:schemeClr>
                </a:solidFill>
                <a:cs typeface="B Nazanin" pitchFamily="2" charset="-78"/>
              </a:rPr>
              <a:t>بخش بندی بر اساس اصول رفتاری</a:t>
            </a:r>
          </a:p>
          <a:p>
            <a:pPr algn="just" rtl="1">
              <a:buNone/>
            </a:pPr>
            <a:r>
              <a:rPr lang="fa-IR" sz="1800" dirty="0" smtClean="0">
                <a:solidFill>
                  <a:schemeClr val="tx1"/>
                </a:solidFill>
                <a:cs typeface="B Nazanin" pitchFamily="2" charset="-78"/>
              </a:rPr>
              <a:t>بخش بندی براساس اصول رفتاری ، خریداران را براساس دانش ، دیدگاه ، موارد استفاده یا واکنش نسبت به محصولات به گروه هایی تقسیم می کند </a:t>
            </a:r>
            <a:r>
              <a:rPr lang="fa-IR" sz="1800" dirty="0" smtClean="0">
                <a:solidFill>
                  <a:schemeClr val="tx1"/>
                </a:solidFill>
                <a:cs typeface="B Nazanin" pitchFamily="2" charset="-78"/>
              </a:rPr>
              <a:t>.</a:t>
            </a:r>
          </a:p>
          <a:p>
            <a:pPr algn="just" rtl="1">
              <a:buNone/>
            </a:pPr>
            <a:r>
              <a:rPr lang="fa-IR" sz="1800" dirty="0" smtClean="0">
                <a:solidFill>
                  <a:schemeClr val="tx1"/>
                </a:solidFill>
                <a:cs typeface="B Nazanin" pitchFamily="2" charset="-78"/>
              </a:rPr>
              <a:t>بسیاری </a:t>
            </a:r>
            <a:r>
              <a:rPr lang="fa-IR" sz="1800" dirty="0" smtClean="0">
                <a:solidFill>
                  <a:schemeClr val="tx1"/>
                </a:solidFill>
                <a:cs typeface="B Nazanin" pitchFamily="2" charset="-78"/>
              </a:rPr>
              <a:t>از بازاریاب ها بر این عقیده اند که متغییرهای رفتاری بهترین نقطه شروع برای ساخت بخش های بازار می باشند </a:t>
            </a:r>
            <a:endParaRPr lang="fa-IR" sz="1800" dirty="0" smtClean="0"/>
          </a:p>
          <a:p>
            <a:pPr algn="just" rtl="1">
              <a:buNone/>
            </a:pPr>
            <a:endParaRPr lang="en-US" sz="1800" dirty="0" smtClean="0">
              <a:solidFill>
                <a:schemeClr val="accent1">
                  <a:lumMod val="75000"/>
                </a:schemeClr>
              </a:solidFill>
              <a:cs typeface="B Nazanin" pitchFamily="2" charset="-78"/>
            </a:endParaRPr>
          </a:p>
          <a:p>
            <a:endParaRPr lang="en-US" sz="1800" dirty="0">
              <a:solidFill>
                <a:schemeClr val="accent1">
                  <a:lumMod val="75000"/>
                </a:schemeClr>
              </a:solidFill>
            </a:endParaRPr>
          </a:p>
        </p:txBody>
      </p:sp>
      <p:pic>
        <p:nvPicPr>
          <p:cNvPr id="5" name="Picture 4" descr="images9IMTCJML.jpg"/>
          <p:cNvPicPr>
            <a:picLocks noChangeAspect="1"/>
          </p:cNvPicPr>
          <p:nvPr/>
        </p:nvPicPr>
        <p:blipFill>
          <a:blip r:embed="rId2" cstate="print"/>
          <a:stretch>
            <a:fillRect/>
          </a:stretch>
        </p:blipFill>
        <p:spPr>
          <a:xfrm>
            <a:off x="533400" y="4495800"/>
            <a:ext cx="2466975" cy="1600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2274</Words>
  <Application>Microsoft Office PowerPoint</Application>
  <PresentationFormat>On-screen Show (4:3)</PresentationFormat>
  <Paragraphs>195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بسم الله الرحمن الرحیم</vt:lpstr>
      <vt:lpstr>بازاریابی</vt:lpstr>
      <vt:lpstr>در شکل زیر چهار گام عمده در طراحی استراتژهای بازاریابی مشتری محور را نشان می دهد .</vt:lpstr>
      <vt:lpstr>گام اول</vt:lpstr>
      <vt:lpstr>بخش بندی بازار</vt:lpstr>
      <vt:lpstr>بخش بندی بازار</vt:lpstr>
      <vt:lpstr>بخش بندی بازارهای مصرفی</vt:lpstr>
      <vt:lpstr>بخش بندی بازار های مصرفی</vt:lpstr>
      <vt:lpstr>بخش بندی بازار های مصرفی</vt:lpstr>
      <vt:lpstr>Slide 10</vt:lpstr>
      <vt:lpstr> بخش بندی بازار تجاری </vt:lpstr>
      <vt:lpstr>بخش بندی بازارهای بین المللی </vt:lpstr>
      <vt:lpstr>گام دوم</vt:lpstr>
      <vt:lpstr>تعیین بازار هدف</vt:lpstr>
      <vt:lpstr>تعیین بازار هدف</vt:lpstr>
      <vt:lpstr>تعیین بازار هدف</vt:lpstr>
      <vt:lpstr>تعیین بازار هدف</vt:lpstr>
      <vt:lpstr>تعیین بازار هدف</vt:lpstr>
      <vt:lpstr>تعیین بازار هدف</vt:lpstr>
      <vt:lpstr>تعیین بازار هدف</vt:lpstr>
      <vt:lpstr>گام سوم</vt:lpstr>
      <vt:lpstr>تعیین موقعیت در بازار</vt:lpstr>
      <vt:lpstr>تعیین موقعیت در بازار</vt:lpstr>
      <vt:lpstr>تعیین موقعیت در بازار</vt:lpstr>
      <vt:lpstr>تعیین موقعیت در بازار</vt:lpstr>
      <vt:lpstr>طرح های ایجاد ارزش</vt:lpstr>
      <vt:lpstr>Slide 27</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A</dc:creator>
  <cp:lastModifiedBy>A</cp:lastModifiedBy>
  <cp:revision>9</cp:revision>
  <dcterms:created xsi:type="dcterms:W3CDTF">2015-04-08T08:05:06Z</dcterms:created>
  <dcterms:modified xsi:type="dcterms:W3CDTF">2015-04-15T19:57:14Z</dcterms:modified>
</cp:coreProperties>
</file>