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79" r:id="rId3"/>
    <p:sldId id="259" r:id="rId4"/>
    <p:sldId id="283" r:id="rId5"/>
    <p:sldId id="284" r:id="rId6"/>
    <p:sldId id="260" r:id="rId7"/>
    <p:sldId id="268" r:id="rId8"/>
    <p:sldId id="269" r:id="rId9"/>
    <p:sldId id="280" r:id="rId10"/>
    <p:sldId id="271" r:id="rId11"/>
    <p:sldId id="272" r:id="rId12"/>
    <p:sldId id="261" r:id="rId13"/>
    <p:sldId id="262" r:id="rId14"/>
    <p:sldId id="263" r:id="rId15"/>
    <p:sldId id="281" r:id="rId16"/>
    <p:sldId id="267" r:id="rId17"/>
    <p:sldId id="27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B4945D-0247-44E8-BEB9-01A258A84EF3}">
          <p14:sldIdLst>
            <p14:sldId id="256"/>
            <p14:sldId id="279"/>
            <p14:sldId id="259"/>
            <p14:sldId id="283"/>
            <p14:sldId id="284"/>
            <p14:sldId id="260"/>
            <p14:sldId id="268"/>
            <p14:sldId id="269"/>
            <p14:sldId id="280"/>
            <p14:sldId id="271"/>
            <p14:sldId id="272"/>
            <p14:sldId id="261"/>
            <p14:sldId id="262"/>
            <p14:sldId id="263"/>
            <p14:sldId id="281"/>
            <p14:sldId id="267"/>
            <p14:sldId id="273"/>
            <p14:sldId id="275"/>
            <p14:sldId id="276"/>
          </p14:sldIdLst>
        </p14:section>
        <p14:section name="Untitled Section" id="{0357FEEE-421D-48FA-9726-78DDB6A4F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B00260A-E4E7-46A8-A068-7E1DF06EAF43}"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AB81D-99D1-47FD-B779-E5A30C3DF28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0260A-E4E7-46A8-A068-7E1DF06EAF43}"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0260A-E4E7-46A8-A068-7E1DF06EAF43}"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0260A-E4E7-46A8-A068-7E1DF06EAF43}"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B00260A-E4E7-46A8-A068-7E1DF06EAF43}" type="datetimeFigureOut">
              <a:rPr lang="en-US" smtClean="0"/>
              <a:t>7/27/2014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52AB81D-99D1-47FD-B779-E5A30C3DF2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0260A-E4E7-46A8-A068-7E1DF06EAF43}"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0260A-E4E7-46A8-A068-7E1DF06EAF43}" type="datetimeFigureOut">
              <a:rPr lang="en-US" smtClean="0"/>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0260A-E4E7-46A8-A068-7E1DF06EAF43}" type="datetimeFigureOut">
              <a:rPr lang="en-US" smtClean="0"/>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0260A-E4E7-46A8-A068-7E1DF06EAF43}" type="datetimeFigureOut">
              <a:rPr lang="en-US" smtClean="0"/>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AB81D-99D1-47FD-B779-E5A30C3DF2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0260A-E4E7-46A8-A068-7E1DF06EAF43}"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AB81D-99D1-47FD-B779-E5A30C3DF28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B00260A-E4E7-46A8-A068-7E1DF06EAF43}"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AB81D-99D1-47FD-B779-E5A30C3DF28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B00260A-E4E7-46A8-A068-7E1DF06EAF43}" type="datetimeFigureOut">
              <a:rPr lang="en-US" smtClean="0"/>
              <a:t>7/27/2014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52AB81D-99D1-47FD-B779-E5A30C3DF2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roostanews.ir/" TargetMode="External"/><Relationship Id="rId5" Type="http://schemas.openxmlformats.org/officeDocument/2006/relationships/hyperlink" Target="http://www.agroeco.ir/" TargetMode="External"/><Relationship Id="rId4" Type="http://schemas.openxmlformats.org/officeDocument/2006/relationships/hyperlink" Target="http://www.goog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fa.wikipedia.org/w/index.php?title=%D9%81%DB%8C%D8%B2%DB%8C%DA%A9%DB%8C&amp;action=edit&amp;redlink=1" TargetMode="External"/><Relationship Id="rId2" Type="http://schemas.openxmlformats.org/officeDocument/2006/relationships/hyperlink" Target="http://fa.wikipedia.org/wiki/%DA%A9%D8%B4%D8%A7%D9%88%D8%B1%D8%B2%DB%8C" TargetMode="External"/><Relationship Id="rId1" Type="http://schemas.openxmlformats.org/officeDocument/2006/relationships/slideLayout" Target="../slideLayouts/slideLayout2.xml"/><Relationship Id="rId4" Type="http://schemas.openxmlformats.org/officeDocument/2006/relationships/hyperlink" Target="http://fa.wikipedia.org/wiki/%D9%85%D8%AF%DB%8C%D8%B1%DB%8C%D8%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a.wikipedia.org/wiki/%D9%85%D9%87%D9%86%D8%AF%D8%B3%DB%8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295400"/>
            <a:ext cx="5647320" cy="923330"/>
          </a:xfrm>
          <a:prstGeom prst="rect">
            <a:avLst/>
          </a:prstGeom>
          <a:noFill/>
        </p:spPr>
        <p:txBody>
          <a:bodyPr wrap="square" lIns="91440" tIns="45720" rIns="91440" bIns="45720">
            <a:spAutoFit/>
          </a:bodyPr>
          <a:lstStyle/>
          <a:p>
            <a:pPr algn="ctr"/>
            <a:r>
              <a:rPr lang="fa-IR"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بسم الله الرحمن الرحیم</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37323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6080125"/>
          </a:xfrm>
        </p:spPr>
        <p:txBody>
          <a:bodyPr>
            <a:normAutofit/>
          </a:bodyPr>
          <a:lstStyle/>
          <a:p>
            <a:pPr algn="r" rtl="1"/>
            <a:r>
              <a:rPr lang="ar-SA" dirty="0"/>
              <a:t>پيش بيني عوامل مؤ ثر در توليد كشاورزي اگر چه امري است پيچيده اما غير ممكن نيست.همانطور كه مي دانيم يكي از مهمترين شاخصها و معيار هاي توسعه به مفهوم عام آن(توسعه پايدار)گسترش سطح دانش و اطلاعات در هر يك از اركان و بخش هاي يك جامعه پيشرو وپوياست.</a:t>
            </a:r>
          </a:p>
          <a:p>
            <a:pPr algn="r" rtl="1"/>
            <a:endParaRPr lang="en-US" dirty="0" smtClean="0"/>
          </a:p>
          <a:p>
            <a:pPr algn="r" rtl="1"/>
            <a:r>
              <a:rPr lang="ar-SA" dirty="0" smtClean="0"/>
              <a:t>نقش </a:t>
            </a:r>
            <a:r>
              <a:rPr lang="ar-SA" dirty="0"/>
              <a:t>و تاثير كشاورزي در توسعه پايدار و همه جانبه به عنوان يكي از اركان استراتژيك كشور غير قابل انكار است.انجام برنامه ريزيهاي ملي وفرا ملي و ستفاده هر چه بهتر از ظري ناشناخته كشاورزي و همچنين گسترش استفاده بهينه از قابليتهاي موجود اين بخش نيازمند ايجاد يك تحول اساسي و نگرش جامع به پديده اطلاع  رساني است.پرداختن به اين موضوع امكان برنامه ريزيهاي دقيق وجامع و جزء نگر را در تمام سطوح و زير بخش هاي كشاورزي فراهم مي آورد.</a:t>
            </a:r>
          </a:p>
          <a:p>
            <a:pPr algn="r"/>
            <a:endParaRPr lang="en-US" dirty="0"/>
          </a:p>
        </p:txBody>
      </p:sp>
    </p:spTree>
    <p:extLst>
      <p:ext uri="{BB962C8B-B14F-4D97-AF65-F5344CB8AC3E}">
        <p14:creationId xmlns:p14="http://schemas.microsoft.com/office/powerpoint/2010/main" val="12890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normAutofit/>
          </a:bodyPr>
          <a:lstStyle/>
          <a:p>
            <a:pPr algn="r" rtl="1"/>
            <a:endParaRPr lang="en-US" dirty="0" smtClean="0"/>
          </a:p>
          <a:p>
            <a:pPr algn="r" rtl="1"/>
            <a:endParaRPr lang="en-US" dirty="0"/>
          </a:p>
          <a:p>
            <a:pPr algn="r" rtl="1"/>
            <a:endParaRPr lang="en-US" dirty="0" smtClean="0"/>
          </a:p>
          <a:p>
            <a:pPr algn="r" rtl="1"/>
            <a:r>
              <a:rPr lang="ar-SA" dirty="0" smtClean="0"/>
              <a:t>تحقق </a:t>
            </a:r>
            <a:r>
              <a:rPr lang="ar-SA" dirty="0"/>
              <a:t>نگرش علمي و اقتصادي بر توسعه كشاورزي نيازمند بررسي و تجزيه و تحليل دقيق تمامي مسائل وعوامل موثر در بالاترين حد ممكن است.</a:t>
            </a:r>
          </a:p>
          <a:p>
            <a:pPr algn="r" rtl="1"/>
            <a:r>
              <a:rPr lang="ar-SA" dirty="0"/>
              <a:t>كشور ما به عنوان يكي از كشورهاي در حال توسعه/ ار نظر شا.خص هاي كاربرد فن آوري ارتباطات واطلاعات در زمره كشورهاي در حال تو سعه فنآوري اطلاعات و ارتباطات قرار دارد.</a:t>
            </a:r>
          </a:p>
          <a:p>
            <a:pPr algn="r"/>
            <a:endParaRPr lang="en-US" dirty="0"/>
          </a:p>
        </p:txBody>
      </p:sp>
    </p:spTree>
    <p:extLst>
      <p:ext uri="{BB962C8B-B14F-4D97-AF65-F5344CB8AC3E}">
        <p14:creationId xmlns:p14="http://schemas.microsoft.com/office/powerpoint/2010/main" val="22477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r"/>
            <a:r>
              <a:rPr lang="fa-IR" sz="3600" b="1" dirty="0" smtClean="0">
                <a:solidFill>
                  <a:schemeClr val="bg2">
                    <a:lumMod val="50000"/>
                    <a:lumOff val="50000"/>
                  </a:schemeClr>
                </a:solidFill>
              </a:rPr>
              <a:t>شاخص های مهم در کشاورزی مدرن وعلمی</a:t>
            </a:r>
            <a:endParaRPr lang="en-US" sz="3600" b="1" dirty="0">
              <a:solidFill>
                <a:schemeClr val="bg2">
                  <a:lumMod val="50000"/>
                  <a:lumOff val="50000"/>
                </a:schemeClr>
              </a:solidFill>
            </a:endParaRPr>
          </a:p>
        </p:txBody>
      </p:sp>
      <p:sp>
        <p:nvSpPr>
          <p:cNvPr id="3" name="Content Placeholder 2"/>
          <p:cNvSpPr>
            <a:spLocks noGrp="1"/>
          </p:cNvSpPr>
          <p:nvPr>
            <p:ph idx="1"/>
          </p:nvPr>
        </p:nvSpPr>
        <p:spPr/>
        <p:txBody>
          <a:bodyPr>
            <a:normAutofit/>
          </a:bodyPr>
          <a:lstStyle/>
          <a:p>
            <a:pPr algn="r" rtl="1"/>
            <a:r>
              <a:rPr lang="fa-IR" dirty="0"/>
              <a:t>شاخص هايي که يک کشاورزي مدرن و علمي مي تواند بر تکيه بر فناوري ارتباطات و اطلاعات از آنها متاثر شود و نهايتاٌ به هدف اصلي که همان افزايش کمي و کيفي توليد است شامل شود شامل:</a:t>
            </a:r>
          </a:p>
          <a:p>
            <a:pPr algn="r" rtl="1"/>
            <a:r>
              <a:rPr lang="fa-IR" dirty="0"/>
              <a:t>1)هواشناسي علمي و پيشرفته</a:t>
            </a:r>
          </a:p>
          <a:p>
            <a:pPr algn="r" rtl="1"/>
            <a:r>
              <a:rPr lang="fa-IR" dirty="0"/>
              <a:t>2)اطلاعات دقيق از نوسانات قيمت نهاده ها</a:t>
            </a:r>
          </a:p>
          <a:p>
            <a:pPr algn="r" rtl="1"/>
            <a:r>
              <a:rPr lang="fa-IR" dirty="0"/>
              <a:t>3)امکان سنجي و نياز سنجي بازارهاي مصرف ملي و بين المللي</a:t>
            </a:r>
          </a:p>
          <a:p>
            <a:pPr algn="r" rtl="1"/>
            <a:r>
              <a:rPr lang="fa-IR" dirty="0"/>
              <a:t>4)ترکيب روش هاي علمي و عملي</a:t>
            </a:r>
          </a:p>
          <a:p>
            <a:pPr algn="r" rtl="1"/>
            <a:r>
              <a:rPr lang="fa-IR" dirty="0"/>
              <a:t>5) اطلاعات صادرات و واردات از طريق بخش خصوصي و دولتي</a:t>
            </a:r>
          </a:p>
          <a:p>
            <a:pPr algn="r" rtl="1"/>
            <a:r>
              <a:rPr lang="fa-IR" dirty="0"/>
              <a:t>6)آموزش و ترويج مناسب و پيشرفته</a:t>
            </a:r>
          </a:p>
          <a:p>
            <a:pPr algn="r" rtl="1"/>
            <a:r>
              <a:rPr lang="fa-IR" dirty="0"/>
              <a:t>7) اهداف و سياستهاي کلي کشور مي باشد</a:t>
            </a:r>
          </a:p>
          <a:p>
            <a:pPr algn="r"/>
            <a:endParaRPr lang="en-US" dirty="0"/>
          </a:p>
        </p:txBody>
      </p:sp>
    </p:spTree>
    <p:extLst>
      <p:ext uri="{BB962C8B-B14F-4D97-AF65-F5344CB8AC3E}">
        <p14:creationId xmlns:p14="http://schemas.microsoft.com/office/powerpoint/2010/main" val="28255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592763"/>
          </a:xfrm>
        </p:spPr>
        <p:txBody>
          <a:bodyPr>
            <a:normAutofit/>
          </a:bodyPr>
          <a:lstStyle/>
          <a:p>
            <a:pPr algn="r" rtl="1"/>
            <a:r>
              <a:rPr lang="fa-IR" dirty="0"/>
              <a:t>امروزه هواشناسي کشاورزي يکي از مهمترين پايه هاي انتخاب نوع زراعت و اعمال روش هاي کاشت مي باشد بارها شنيده ايم که زراعت هاي ما در اثر خشکسالي و يا سيل از بين رفته اند و يا بذر هاي تازه کاشته شده و محصولات برداشت نشده در اثر سرمازدگي نابود شده اند .تلفيق هواشناسي کشاورزي مبتي بر تکنولوژي ارتباطات و اطلاعات اين امکان را مي دهد که مجامع و سازمان هاي ذيصلاح با کسب دقيق ترين اطلاعات هواشناسي از دقيق ترين دستگاه هاي اندازه گيري، ماهواره هاي هواشناسي- تحقيقاتي و ارتباطات مخابراتي در کوتا هترين زمان ممکن قوي ترين پيش بيني ها را در مورد اوضاع جوي و ميزان بارندگيها و تاثير آن در زراعت ها و پيشنهادات تخصصي در مورد کاشت، داشت و برداشت هر يک از محصولات فصل داشته باشند.پردازش اين اطلاعات جامع و انتقال آن به وسيله دستگاهها ی مخابراتي و الکترونيکی که در </a:t>
            </a:r>
            <a:r>
              <a:rPr lang="en-US" dirty="0"/>
              <a:t>ICT </a:t>
            </a:r>
            <a:r>
              <a:rPr lang="fa-IR" dirty="0"/>
              <a:t>پيش بيني شده است  مي تواند بخش اعظمي از شرايط را تحت کنترل و اختيار کشاورز قرار دهد</a:t>
            </a:r>
            <a:endParaRPr lang="en-US" dirty="0"/>
          </a:p>
        </p:txBody>
      </p:sp>
    </p:spTree>
    <p:extLst>
      <p:ext uri="{BB962C8B-B14F-4D97-AF65-F5344CB8AC3E}">
        <p14:creationId xmlns:p14="http://schemas.microsoft.com/office/powerpoint/2010/main" val="146884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5668963"/>
          </a:xfrm>
        </p:spPr>
        <p:txBody>
          <a:bodyPr>
            <a:normAutofit/>
          </a:bodyPr>
          <a:lstStyle/>
          <a:p>
            <a:pPr algn="r" rtl="1"/>
            <a:endParaRPr lang="en-US" dirty="0" smtClean="0"/>
          </a:p>
          <a:p>
            <a:pPr algn="r" rtl="1"/>
            <a:endParaRPr lang="en-US" dirty="0"/>
          </a:p>
          <a:p>
            <a:pPr algn="r" rtl="1"/>
            <a:r>
              <a:rPr lang="ar-SA" dirty="0" smtClean="0"/>
              <a:t>بورس </a:t>
            </a:r>
            <a:r>
              <a:rPr lang="ar-SA" dirty="0"/>
              <a:t>هاي عمده كشاورزي دنيا در تغييرات قيمت محصولات نقش موثري دارند.مسائلي چون تغييرات دفعي آب وهوا ،تحريم هاي اقتصادي تغييرات در تعرفه هاي گمركي و ...از جمله عوامل موثر در نوسانات بازار هستند از سوي ديگر نهاده هاي كشاورزي خود داراي نوسانات وتغييرات قيمت هستند واين موجب پيچيده تر شدن مسئله قيمت گذاري محصول خروجي مي شود دراين جا تلفيق</a:t>
            </a:r>
            <a:r>
              <a:rPr lang="en-US" dirty="0"/>
              <a:t>ICT </a:t>
            </a:r>
            <a:r>
              <a:rPr lang="ar-SA" dirty="0"/>
              <a:t>و نظام جامع اقتصاد كشاورزي مي تواند موثرترين كمك درراه رسيدن به يك كشاورزي شفاف و دور از تنش هاي بازار باشد. </a:t>
            </a:r>
            <a:endParaRPr lang="ar-SA" dirty="0" smtClean="0">
              <a:effectLst/>
            </a:endParaRPr>
          </a:p>
          <a:p>
            <a:pPr algn="r"/>
            <a:endParaRPr lang="en-US" dirty="0"/>
          </a:p>
        </p:txBody>
      </p:sp>
    </p:spTree>
    <p:extLst>
      <p:ext uri="{BB962C8B-B14F-4D97-AF65-F5344CB8AC3E}">
        <p14:creationId xmlns:p14="http://schemas.microsoft.com/office/powerpoint/2010/main" val="30027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dirty="0"/>
              <a:t>اگر اطلاعات جامع و به روزي از قيمت نهاده ها در اختيار كشاورزان قرار گيرد وآنها بدانند كه كشور در يك سال چه ميزان واردات واز چه نوع محصولي خواهد داشت واز ميزان نياز داخل به هر محصولي آگاه باشند .بدون شك خواهيم توانست استراتژي هدايت توليد ملي را از سطح كوچك ترين مزارع پيش ببريم و اين هدف فقط با هدايت جامع توليد كنندگان وتلفيق كليه عوامل موثر در كشاورزي امكان پذير است.</a:t>
            </a:r>
          </a:p>
          <a:p>
            <a:pPr algn="r" rtl="1"/>
            <a:endParaRPr lang="en-US" dirty="0"/>
          </a:p>
        </p:txBody>
      </p:sp>
    </p:spTree>
    <p:extLst>
      <p:ext uri="{BB962C8B-B14F-4D97-AF65-F5344CB8AC3E}">
        <p14:creationId xmlns:p14="http://schemas.microsoft.com/office/powerpoint/2010/main" val="3471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04800"/>
            <a:ext cx="8229600" cy="6003925"/>
          </a:xfrm>
        </p:spPr>
        <p:txBody>
          <a:bodyPr>
            <a:normAutofit/>
          </a:bodyPr>
          <a:lstStyle/>
          <a:p>
            <a:pPr algn="r" rtl="1"/>
            <a:r>
              <a:rPr lang="ar-SA" dirty="0"/>
              <a:t>مهمترين چالش در كشاورزي نقش صادرات وواردات و عوامل موثر بر آن و همچنين سياستهاي كلي كشور در امر كشاورزي است. سالهاست كه اكثر كارشناسان مسائل اقتصاد كشاورزي داد سخن بر آورده اند كه ايران با تكيه بر تواناييهاي و قابليتهاي خود مي تواند در اكثر موارد توليد كشاورزي به خود كفايي برسد.به گونه اي كه كشور را از واردات محصولات مهمي چون گندم، ذرت يا مرغ بي نياز كند و از فشارهاي اقتصادي و سياسي وارد شده از جانب كشورهاي صادر كننده آن بكاهد.</a:t>
            </a:r>
          </a:p>
          <a:p>
            <a:pPr algn="r" rtl="1"/>
            <a:endParaRPr lang="en-US" dirty="0" smtClean="0"/>
          </a:p>
          <a:p>
            <a:pPr algn="r" rtl="1"/>
            <a:endParaRPr lang="en-US" dirty="0"/>
          </a:p>
          <a:p>
            <a:pPr algn="r" rtl="1"/>
            <a:r>
              <a:rPr lang="ar-SA" dirty="0" smtClean="0"/>
              <a:t>اخيرا </a:t>
            </a:r>
            <a:r>
              <a:rPr lang="ar-SA" dirty="0"/>
              <a:t>با توجه دولت به پديده </a:t>
            </a:r>
            <a:r>
              <a:rPr lang="en-US" dirty="0"/>
              <a:t>ICT </a:t>
            </a:r>
            <a:r>
              <a:rPr lang="ar-SA" dirty="0"/>
              <a:t>و به جريان افتادن طرح دولت الكترونيكي جاي اميد واري بسياري پيش آمده تا هر يك از وزارتخانه ها و سياست گذاران با توجه به كاركرد خود فناوري ارتباطات واطلاعات را در ساختار برنامه ريزي هاي خود تزريق كنند و از نتا يج آن ببرند .</a:t>
            </a:r>
          </a:p>
          <a:p>
            <a:pPr algn="r"/>
            <a:endParaRPr lang="en-US" dirty="0"/>
          </a:p>
        </p:txBody>
      </p:sp>
    </p:spTree>
    <p:extLst>
      <p:ext uri="{BB962C8B-B14F-4D97-AF65-F5344CB8AC3E}">
        <p14:creationId xmlns:p14="http://schemas.microsoft.com/office/powerpoint/2010/main" val="4899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normAutofit/>
          </a:bodyPr>
          <a:lstStyle/>
          <a:p>
            <a:pPr algn="r" rtl="1"/>
            <a:r>
              <a:rPr lang="ar-SA" dirty="0"/>
              <a:t>وزارت جهاد كشاورزي به عنوان سياست گذاري و راهبري بخش كشاورزي مي تواند با برنامه ريزي اصولي به جمع آ وري ، پردازش ورسانش اطلاعات نقش مهمي را باز كند .ضمن اينكه با اتصال به ساير سازمانها وارگانهاي تاثير گذار در اين بخش از جمله وزارت بازرگاني و وزارت ارتباطات وفناوري كليه زيرساختهاي شكل گير</a:t>
            </a:r>
            <a:r>
              <a:rPr lang="en-US" dirty="0"/>
              <a:t>ICT </a:t>
            </a:r>
            <a:r>
              <a:rPr lang="ar-SA" dirty="0"/>
              <a:t>را در ساختار كشاورزي ايران فراهم كند.توجه به آموزش و ترويج با تكيه بر قابليت هاي </a:t>
            </a:r>
            <a:r>
              <a:rPr lang="en-US" dirty="0"/>
              <a:t>ICT </a:t>
            </a:r>
            <a:r>
              <a:rPr lang="ar-SA" dirty="0"/>
              <a:t>از ديگر راهكارهاي رسيدن به توسعه همه جانبه در كشاورزي باشد راهبري كردن تحقيقات دانشگاهي و توجه به نو آوري هاي علمي از يك سو و انتقال به هنگام تكنيكهاي جديد توليدي با تكيه بر پايه هاي فناوري ارتباطات و اطلاعات مي تواند كشاورزي ايران را ظرف چند سال آينده متحول كند و زمينه هاي علمي شعار(كشاورزي محور توسعه)را فراهم نمايد.</a:t>
            </a:r>
            <a:endParaRPr lang="ar-SA" dirty="0">
              <a:effectLst/>
            </a:endParaRPr>
          </a:p>
        </p:txBody>
      </p:sp>
    </p:spTree>
    <p:extLst>
      <p:ext uri="{BB962C8B-B14F-4D97-AF65-F5344CB8AC3E}">
        <p14:creationId xmlns:p14="http://schemas.microsoft.com/office/powerpoint/2010/main" val="10535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45190" y="3609631"/>
            <a:ext cx="3653620" cy="50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57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86200" y="838200"/>
            <a:ext cx="3733714"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هدف از مهندسی اقتصاد کشاورزی چیست؟</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3733800" y="1664264"/>
            <a:ext cx="4157663" cy="400110"/>
          </a:xfrm>
          <a:prstGeom prst="rect">
            <a:avLst/>
          </a:prstGeom>
        </p:spPr>
        <p:txBody>
          <a:bodyPr wrap="square">
            <a:spAutoFit/>
          </a:bodyPr>
          <a:lstStyle/>
          <a:p>
            <a:pPr lvl="0" algn="ct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اهمیت شاخص های کشاورزی در چیست؟</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713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45190" y="3609631"/>
            <a:ext cx="3653620" cy="50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3962400"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6"/>
          <p:cNvSpPr txBox="1">
            <a:spLocks/>
          </p:cNvSpPr>
          <p:nvPr/>
        </p:nvSpPr>
        <p:spPr>
          <a:xfrm>
            <a:off x="4256314" y="2667000"/>
            <a:ext cx="4800600" cy="37337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r">
              <a:buFont typeface="Arial" pitchFamily="34" charset="0"/>
              <a:buNone/>
            </a:pPr>
            <a:r>
              <a:rPr lang="fa-IR" sz="4000" dirty="0" smtClean="0">
                <a:solidFill>
                  <a:srgbClr val="FF0000"/>
                </a:solidFill>
                <a:latin typeface="Wide Latin" pitchFamily="18" charset="0"/>
              </a:rPr>
              <a:t>منابع</a:t>
            </a:r>
            <a:r>
              <a:rPr lang="fa-IR" sz="4000" dirty="0" smtClean="0">
                <a:solidFill>
                  <a:srgbClr val="FF0000"/>
                </a:solidFill>
              </a:rPr>
              <a:t>:</a:t>
            </a:r>
          </a:p>
          <a:p>
            <a:pPr marL="0" indent="0">
              <a:buFont typeface="Arial" pitchFamily="34" charset="0"/>
              <a:buNone/>
            </a:pPr>
            <a:r>
              <a:rPr lang="en-US" sz="4000" dirty="0" smtClean="0">
                <a:latin typeface="Vivaldi" pitchFamily="66" charset="0"/>
                <a:hlinkClick r:id="rId4"/>
              </a:rPr>
              <a:t>www.googl.com</a:t>
            </a:r>
            <a:endParaRPr lang="en-US" sz="4000" dirty="0" smtClean="0">
              <a:latin typeface="Vivaldi" pitchFamily="66" charset="0"/>
            </a:endParaRPr>
          </a:p>
          <a:p>
            <a:pPr marL="0" indent="0">
              <a:buFont typeface="Arial" pitchFamily="34" charset="0"/>
              <a:buNone/>
            </a:pPr>
            <a:r>
              <a:rPr lang="en-US" sz="4000" dirty="0" smtClean="0">
                <a:latin typeface="Vivaldi" pitchFamily="66" charset="0"/>
                <a:hlinkClick r:id="rId5"/>
              </a:rPr>
              <a:t>www.agroeco.ir</a:t>
            </a:r>
            <a:endParaRPr lang="en-US" sz="4000" dirty="0" smtClean="0">
              <a:latin typeface="Vivaldi" pitchFamily="66" charset="0"/>
            </a:endParaRPr>
          </a:p>
          <a:p>
            <a:pPr marL="0" indent="0">
              <a:buFont typeface="Arial" pitchFamily="34" charset="0"/>
              <a:buNone/>
            </a:pPr>
            <a:r>
              <a:rPr lang="en-US" sz="4000" dirty="0" smtClean="0">
                <a:latin typeface="Vivaldi" pitchFamily="66" charset="0"/>
                <a:hlinkClick r:id="rId6"/>
              </a:rPr>
              <a:t>www.roostanews.ir</a:t>
            </a:r>
            <a:endParaRPr lang="en-US" sz="4000" dirty="0" smtClean="0">
              <a:latin typeface="Vivaldi" pitchFamily="66" charset="0"/>
            </a:endParaRPr>
          </a:p>
          <a:p>
            <a:pPr marL="0" indent="0" algn="r">
              <a:buFont typeface="Arial" pitchFamily="34" charset="0"/>
              <a:buNone/>
            </a:pPr>
            <a:endParaRPr lang="en-US" sz="4000" dirty="0" smtClean="0"/>
          </a:p>
        </p:txBody>
      </p:sp>
    </p:spTree>
    <p:extLst>
      <p:ext uri="{BB962C8B-B14F-4D97-AF65-F5344CB8AC3E}">
        <p14:creationId xmlns:p14="http://schemas.microsoft.com/office/powerpoint/2010/main" val="35935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901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6571"/>
            <a:ext cx="362271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6571"/>
            <a:ext cx="298767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26758"/>
            <a:ext cx="49752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7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 calcmode="lin" valueType="num">
                                      <p:cBhvr additive="base">
                                        <p:cTn id="20" dur="500" fill="hold"/>
                                        <p:tgtEl>
                                          <p:spTgt spid="1029"/>
                                        </p:tgtEl>
                                        <p:attrNameLst>
                                          <p:attrName>ppt_x</p:attrName>
                                        </p:attrNameLst>
                                      </p:cBhvr>
                                      <p:tavLst>
                                        <p:tav tm="0">
                                          <p:val>
                                            <p:strVal val="#ppt_x"/>
                                          </p:val>
                                        </p:tav>
                                        <p:tav tm="100000">
                                          <p:val>
                                            <p:strVal val="#ppt_x"/>
                                          </p:val>
                                        </p:tav>
                                      </p:tavLst>
                                    </p:anim>
                                    <p:anim calcmode="lin" valueType="num">
                                      <p:cBhvr additive="base">
                                        <p:cTn id="21"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solidFill>
                  <a:schemeClr val="bg2">
                    <a:lumMod val="50000"/>
                    <a:lumOff val="50000"/>
                  </a:schemeClr>
                </a:solidFill>
              </a:rPr>
              <a:t>اقتصادکشاورزی                                 </a:t>
            </a:r>
            <a:endParaRPr lang="en-US" b="1" dirty="0">
              <a:solidFill>
                <a:schemeClr val="bg2">
                  <a:lumMod val="50000"/>
                  <a:lumOff val="50000"/>
                </a:schemeClr>
              </a:solidFill>
            </a:endParaRPr>
          </a:p>
        </p:txBody>
      </p:sp>
      <p:sp>
        <p:nvSpPr>
          <p:cNvPr id="3" name="Content Placeholder 2"/>
          <p:cNvSpPr>
            <a:spLocks noGrp="1"/>
          </p:cNvSpPr>
          <p:nvPr>
            <p:ph idx="1"/>
          </p:nvPr>
        </p:nvSpPr>
        <p:spPr>
          <a:xfrm>
            <a:off x="-609600" y="1676400"/>
            <a:ext cx="8229600" cy="4525963"/>
          </a:xfrm>
        </p:spPr>
        <p:txBody>
          <a:bodyPr>
            <a:normAutofit/>
          </a:bodyPr>
          <a:lstStyle/>
          <a:p>
            <a:pPr lvl="7" algn="r"/>
            <a:r>
              <a:rPr lang="fa-IR" sz="2000" dirty="0" smtClean="0"/>
              <a:t>در </a:t>
            </a:r>
            <a:r>
              <a:rPr lang="fa-IR" sz="2000" dirty="0"/>
              <a:t>جهان امروز یکی از مشکلات اساسی بشر تأمین نیازهای غذایی </a:t>
            </a:r>
            <a:r>
              <a:rPr lang="fa-IR" sz="2000" dirty="0" smtClean="0"/>
              <a:t>است،به </a:t>
            </a:r>
            <a:r>
              <a:rPr lang="fa-IR" sz="2000" dirty="0"/>
              <a:t>گونه‌ای که امنیت غذایی به عنوان یکی از اهداف مهم سرلوحه برنامه‌های دولتها قرار گرفته‌است. بدون شک به منظور نیل به امنیت غذایی علاوه بر اتخاذ سیاستهای مطلوب و برخورداری از منابع کافی باید تولید </a:t>
            </a:r>
            <a:r>
              <a:rPr lang="fa-IR" sz="2000" dirty="0">
                <a:hlinkClick r:id="rId2" tooltip="کشاورزی"/>
              </a:rPr>
              <a:t>کشاورزی</a:t>
            </a:r>
            <a:r>
              <a:rPr lang="fa-IR" sz="2000" dirty="0"/>
              <a:t> به گونه‌ای باشد که تمامی نیازهای جامعه را برآورده کند. از سوی دیگر تولید </a:t>
            </a:r>
            <a:r>
              <a:rPr lang="fa-IR" sz="2000" dirty="0">
                <a:hlinkClick r:id="rId2" tooltip="کشاورزی"/>
              </a:rPr>
              <a:t>کشاورزی</a:t>
            </a:r>
            <a:r>
              <a:rPr lang="fa-IR" sz="2000" dirty="0"/>
              <a:t> خود نیازمند دو گروه عوامل تولیدی می‌باشد. گروه اول، عوامل </a:t>
            </a:r>
            <a:r>
              <a:rPr lang="fa-IR" sz="2000" dirty="0">
                <a:hlinkClick r:id="rId3" tooltip="فیزیکی (صفحه وجود ندارد)"/>
              </a:rPr>
              <a:t>فیزیکی</a:t>
            </a:r>
            <a:r>
              <a:rPr lang="fa-IR" sz="2000" dirty="0"/>
              <a:t> تولید از قبیل: زمین، بذر، آب، نیروی کار و غیره که وجود آنها از نظر کمی و کیفی شرط لازم تولید است و گروه دوم عوامل غیرفیزیکی تولید که ریشه در </a:t>
            </a:r>
            <a:r>
              <a:rPr lang="fa-IR" sz="2000" dirty="0">
                <a:hlinkClick r:id="rId4" tooltip="مدیریت"/>
              </a:rPr>
              <a:t>مدیریت</a:t>
            </a:r>
            <a:r>
              <a:rPr lang="fa-IR" sz="2000" dirty="0"/>
              <a:t> و اقتصاد کشاورزی دارند. با توجه به اهمیت و ضرورت مدیریت و اقتصاد کشاورزی، این عامل به عنوان شرط کافی تولید تلقی می‌گردد. بنابراین به منظور تولید کشاورزی مطلوب و بهینه، وجود عوامل فیزیکی و غیرفیزیکی تولید در کنار یکدیگر لازم و ملزوم هم می‌باشند.</a:t>
            </a:r>
            <a:endParaRPr lang="fa-IR" sz="2000" dirty="0" smtClean="0">
              <a:effectLst/>
            </a:endParaRPr>
          </a:p>
          <a:p>
            <a:pPr algn="r"/>
            <a:endParaRPr lang="en-US" sz="2000" dirty="0"/>
          </a:p>
        </p:txBody>
      </p:sp>
    </p:spTree>
    <p:extLst>
      <p:ext uri="{BB962C8B-B14F-4D97-AF65-F5344CB8AC3E}">
        <p14:creationId xmlns:p14="http://schemas.microsoft.com/office/powerpoint/2010/main" val="179086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848600" cy="5029201"/>
          </a:xfrm>
        </p:spPr>
        <p:txBody>
          <a:bodyPr>
            <a:normAutofit fontScale="62500" lnSpcReduction="20000"/>
          </a:bodyPr>
          <a:lstStyle/>
          <a:p>
            <a:pPr algn="r" rtl="1"/>
            <a:r>
              <a:rPr lang="fa-IR" sz="3600" dirty="0">
                <a:solidFill>
                  <a:schemeClr val="bg2">
                    <a:lumMod val="50000"/>
                    <a:lumOff val="50000"/>
                  </a:schemeClr>
                </a:solidFill>
              </a:rPr>
              <a:t>مهندسی اقتصاد کشاورزی</a:t>
            </a:r>
          </a:p>
          <a:p>
            <a:pPr algn="r" rtl="1"/>
            <a:endParaRPr lang="fa-IR" dirty="0"/>
          </a:p>
          <a:p>
            <a:pPr algn="r" rtl="1"/>
            <a:r>
              <a:rPr lang="fa-IR" sz="3100" dirty="0">
                <a:solidFill>
                  <a:schemeClr val="bg2">
                    <a:lumMod val="50000"/>
                    <a:lumOff val="50000"/>
                  </a:schemeClr>
                </a:solidFill>
              </a:rPr>
              <a:t>تعریف و هدف</a:t>
            </a:r>
          </a:p>
          <a:p>
            <a:pPr algn="r" rtl="1"/>
            <a:endParaRPr lang="fa-IR" dirty="0"/>
          </a:p>
          <a:p>
            <a:pPr algn="r" rtl="1">
              <a:lnSpc>
                <a:spcPct val="120000"/>
              </a:lnSpc>
            </a:pPr>
            <a:r>
              <a:rPr lang="fa-IR" sz="3600" dirty="0"/>
              <a:t>اقتصاد کشاورزی به مجموعه‌ای از علوم و روشها اطلاق می‌شود که عوامل اقتصادی موثر در امور کشاورزی، روابط اقتصادی موجود بین عوامل تولید کشاورزی و کاربرد اصول اقتصادی را در تولید و توسعه کشاورزی مورد بحث و بررسی قرار می‌دهد و این امکان را به کشاورز می‌دهد که با مقدار زمین سایر لوازمی که در اختیار دارد سود بیشتری بدست اورد. به بیان دیگر اقتصاد کشاورزی عبارت از کاربرد اصول و نظریه‌های اقتصاد عمومی در فرآیند تولید، مبادله، توزیع و مصرف مواد غذایی و مواد خام اولیه مورد نیاز سایر بخش هاست. بر این اساس می‌توان نتیجه گرفت که اقتصاد کشاورزی، روش‌های چگونگی استفاده مطلوب و بهینه از منابع طبیعی در بخش کشاورزی را از طریق شیوه‌ها و ابزار کارآمد خود مورد مطالعه قرار می‌دهد. </a:t>
            </a:r>
            <a:endParaRPr lang="fa-IR" dirty="0"/>
          </a:p>
          <a:p>
            <a:endParaRPr lang="en-US" dirty="0"/>
          </a:p>
        </p:txBody>
      </p:sp>
    </p:spTree>
    <p:extLst>
      <p:ext uri="{BB962C8B-B14F-4D97-AF65-F5344CB8AC3E}">
        <p14:creationId xmlns:p14="http://schemas.microsoft.com/office/powerpoint/2010/main" val="3699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هدف از ایجاد این رشته، تربیت نیروهای متخصص و کارآمدی است که بتوانند با تکیه بر دانش و اندوخته‌های علمی و تجارب عملی خود به عنوان کارشناس اقتصاد کشاورزی به تهیه و تدوین طرح‌های توسعه کشاورزی و ارزیابی اقتصادی آنها در سطوح مختلف منطقه‌ای و یا ملی بپردازند و همچنین از طریق بکارگیری روش‌های تجزیه و تحلیل کمی و ارائه مدل‌های ریاضی در حل مسائل و مشکلات تولید، توزیع و یا مصرف مواد غذایی و مواد خام، راهکارهای مناسبی را ارائه می‌نمایند. متخصصان اقتصاد کشاورزی در فعالیت‌های آموزشی و تحقیقاتی مرتبط با مسائل اقتصادی بخش کشاورزی نیز می‌توانند همکاری نمایند.</a:t>
            </a:r>
          </a:p>
          <a:p>
            <a:pPr algn="r" rtl="1"/>
            <a:endParaRPr lang="fa-IR" dirty="0"/>
          </a:p>
          <a:p>
            <a:pPr algn="r" rtl="1"/>
            <a:endParaRPr lang="en-US" dirty="0"/>
          </a:p>
        </p:txBody>
      </p:sp>
    </p:spTree>
    <p:extLst>
      <p:ext uri="{BB962C8B-B14F-4D97-AF65-F5344CB8AC3E}">
        <p14:creationId xmlns:p14="http://schemas.microsoft.com/office/powerpoint/2010/main" val="341554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solidFill>
                  <a:schemeClr val="bg2">
                    <a:lumMod val="50000"/>
                    <a:lumOff val="50000"/>
                  </a:schemeClr>
                </a:solidFill>
              </a:rPr>
              <a:t>اهمیت و جایگاه در </a:t>
            </a:r>
            <a:r>
              <a:rPr lang="fa-IR" b="1" dirty="0" smtClean="0">
                <a:solidFill>
                  <a:schemeClr val="bg2">
                    <a:lumMod val="50000"/>
                    <a:lumOff val="50000"/>
                  </a:schemeClr>
                </a:solidFill>
              </a:rPr>
              <a:t>جامعه                     </a:t>
            </a:r>
            <a:endParaRPr lang="en-US" dirty="0">
              <a:solidFill>
                <a:schemeClr val="bg2">
                  <a:lumMod val="50000"/>
                  <a:lumOff val="50000"/>
                </a:schemeClr>
              </a:solidFill>
            </a:endParaRPr>
          </a:p>
        </p:txBody>
      </p:sp>
      <p:sp>
        <p:nvSpPr>
          <p:cNvPr id="3" name="Content Placeholder 2"/>
          <p:cNvSpPr>
            <a:spLocks noGrp="1"/>
          </p:cNvSpPr>
          <p:nvPr>
            <p:ph idx="1"/>
          </p:nvPr>
        </p:nvSpPr>
        <p:spPr/>
        <p:txBody>
          <a:bodyPr>
            <a:normAutofit fontScale="92500" lnSpcReduction="10000"/>
          </a:bodyPr>
          <a:lstStyle/>
          <a:p>
            <a:pPr algn="r" rtl="1"/>
            <a:r>
              <a:rPr lang="fa-IR" dirty="0"/>
              <a:t>با عنایت به اهمیت تولید کشاورزی در امنیت غذایی جامعه و نیز ضرورت توجه به ابعاد اقتصادی تولیدو با توجه به این که کشاورزان در این زمینه اطلاع کمی دارند(به خصوص کشاورزان ایران) اقتصاد کشاورزی به عنوان یکی از شاخه‌های علوم کشاورزی از حدود یک قرن پیش در کنار سایر رشته‌های کشاورزی به تدریج مطرح شد و با سیر تکاملی‌اش امروزه به شکل یک دانش منسجم و مدرن در مراکز آموزش عالی و تحقیقاتی در اختیار مشتاقان علم و جامعه کشاورزی قرار گرفته‌است. در عرصه فعالیت‌های زراعی، حضور متخصصانی که علاوه بر دانش کشاورزی، اصول علم اقتصاد را نیز فراگرفته باشند و بتوانند با استفاده از تجربیات و دانش خود، در زمینه برنامه‌ریزی و تهیه طرح‌های تولیدی محصولات کشاورزی بطور اقتصادی فعالیت کنند، از ضروریات تحول کشاورزی کشور است و این امر، جایگاه و اهمیت رشته </a:t>
            </a:r>
            <a:r>
              <a:rPr lang="fa-IR" dirty="0">
                <a:hlinkClick r:id="rId2" tooltip="مهندسی"/>
              </a:rPr>
              <a:t>مهندسی</a:t>
            </a:r>
            <a:r>
              <a:rPr lang="fa-IR" dirty="0"/>
              <a:t> اقتصاد کشاورزی را به خوبی مشخص می‌کند.وبا توجه به این که امروزه یکی از راههای تحت سلطه در اوردن کشورها وابسطه کردن از طریق مواد غذایی است</a:t>
            </a:r>
            <a:endParaRPr lang="fa-IR" dirty="0" smtClean="0">
              <a:effectLst/>
            </a:endParaRPr>
          </a:p>
          <a:p>
            <a:pPr rtl="1"/>
            <a:r>
              <a:rPr lang="fa-IR" dirty="0"/>
              <a:t> </a:t>
            </a:r>
            <a:endParaRPr lang="fa-IR" dirty="0" smtClean="0">
              <a:effectLst/>
            </a:endParaRPr>
          </a:p>
          <a:p>
            <a:endParaRPr lang="en-US" dirty="0"/>
          </a:p>
        </p:txBody>
      </p:sp>
    </p:spTree>
    <p:extLst>
      <p:ext uri="{BB962C8B-B14F-4D97-AF65-F5344CB8AC3E}">
        <p14:creationId xmlns:p14="http://schemas.microsoft.com/office/powerpoint/2010/main" val="36465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lstStyle/>
          <a:p>
            <a:pPr algn="r" rtl="1"/>
            <a:r>
              <a:rPr lang="ar-SA" dirty="0"/>
              <a:t>سالها پيش كشور ما با توجه و تاكيد بر شعار كشاورزي محورتوسعه شاهد تلاش هاي گسترده براي خروج از بن بست هاي توليد و رسيدن به دروازه هاي خودكفايي بود . اما عدم توجه اصولي و جامع براي شنانخت ظرفيت ها و قابليت هاي موجود كه مبتني بر آينده نگري هاي اقتصادي /سياسي و اجتماعي باشد باعث شد سياست هاي نادرست و ناهماهنگ در ساختارها و زير بخش هاي كشاروزي ايران تاثير مخرب خود را بگذارد . </a:t>
            </a:r>
          </a:p>
          <a:p>
            <a:pPr marL="137160" indent="0" algn="r" rtl="1">
              <a:buNone/>
            </a:pPr>
            <a:endParaRPr lang="fa-IR" dirty="0" smtClean="0"/>
          </a:p>
          <a:p>
            <a:pPr marL="137160" indent="0" algn="r" rtl="1">
              <a:buNone/>
            </a:pPr>
            <a:r>
              <a:rPr lang="ar-SA" dirty="0" smtClean="0"/>
              <a:t>برنامه </a:t>
            </a:r>
            <a:r>
              <a:rPr lang="ar-SA" dirty="0"/>
              <a:t>ريزي هاي مقطعي و موردي كشور ما را از قابليت يك كشور صادركننده تا حد يك واردكننده محصولات كشاورزي پايين آورد.</a:t>
            </a:r>
          </a:p>
          <a:p>
            <a:pPr marL="137160" indent="0" algn="r">
              <a:buNone/>
            </a:pPr>
            <a:endParaRPr lang="en-US" dirty="0"/>
          </a:p>
        </p:txBody>
      </p:sp>
    </p:spTree>
    <p:extLst>
      <p:ext uri="{BB962C8B-B14F-4D97-AF65-F5344CB8AC3E}">
        <p14:creationId xmlns:p14="http://schemas.microsoft.com/office/powerpoint/2010/main" val="14145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algn="r" rtl="1"/>
            <a:r>
              <a:rPr lang="ar-SA" dirty="0"/>
              <a:t>حذف و هضم ايران در بازارهاي كشاورزي جهان روندي بود كه يك شبه رخ نداد بلكه با توليد محصولاتي كه كشور ما در صادرات آنها حرف اول را مي زدتوسط ساير كشورها /ايران به مرور در عرصه ي تجارت / كشاورزي از بازارهاي بين المللي به كناري رانده شد</a:t>
            </a:r>
            <a:r>
              <a:rPr lang="ar-SA" dirty="0" smtClean="0"/>
              <a:t>.</a:t>
            </a:r>
            <a:endParaRPr lang="en-US" dirty="0" smtClean="0"/>
          </a:p>
          <a:p>
            <a:pPr algn="r" rtl="1"/>
            <a:endParaRPr lang="en-US" dirty="0" smtClean="0"/>
          </a:p>
          <a:p>
            <a:pPr algn="r" rtl="1"/>
            <a:endParaRPr lang="ar-SA" dirty="0"/>
          </a:p>
          <a:p>
            <a:pPr algn="r" rtl="1"/>
            <a:r>
              <a:rPr lang="ar-SA" dirty="0"/>
              <a:t>محصولاتي چون پسته/زعفران/برنج/فرش و....روزگاري نه چندان دور با نام ايران شناخته مي شدنداما امروزه كشورهايي مثل پاكستان وهند گوي سبقت راازما ربوده اندو با هماهنگ كردن خود بر اساس ساختارونيازبازار سهم ما را به خود اختصاص داده اند.</a:t>
            </a:r>
          </a:p>
          <a:p>
            <a:pPr algn="r" rtl="1"/>
            <a:endParaRPr lang="ar-SA" dirty="0" smtClean="0"/>
          </a:p>
        </p:txBody>
      </p:sp>
    </p:spTree>
    <p:extLst>
      <p:ext uri="{BB962C8B-B14F-4D97-AF65-F5344CB8AC3E}">
        <p14:creationId xmlns:p14="http://schemas.microsoft.com/office/powerpoint/2010/main" val="33068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algn="r" rtl="1"/>
            <a:r>
              <a:rPr lang="ar-SA" dirty="0"/>
              <a:t>باز خورد اين مسائل در كشاورزي ما نقش منفي و تا ثير بدي داشت و فشار آن بر تمام اجزا توليدي و توزيعي بخش كشاورزي علي الخصوص كشا و ر ز ان و روستا نشينان وارد شد. و موجب فرو پاشيدن اركان اقتصاد روستايي ايران گرديد</a:t>
            </a:r>
            <a:r>
              <a:rPr lang="ar-SA" dirty="0" smtClean="0"/>
              <a:t>.</a:t>
            </a:r>
            <a:endParaRPr lang="en-US" dirty="0" smtClean="0"/>
          </a:p>
          <a:p>
            <a:pPr algn="r" rtl="1"/>
            <a:endParaRPr lang="ar-SA" dirty="0"/>
          </a:p>
          <a:p>
            <a:pPr algn="r" rtl="1"/>
            <a:r>
              <a:rPr lang="ar-SA" dirty="0"/>
              <a:t>از سوي ديگر عدم برنامه ريزي يكپارچه و هماهنگ در توليد موجب شد تا كشور علي رغم شرايط مساعد و مناسب براي دستيابي به توليدات بالا(موقعيت مساعد ايران از نظر طول و عرض جغرافيايي) به شدت تحت نوسانات بازار داخلي وخارجي قرار بگيرد.</a:t>
            </a:r>
          </a:p>
          <a:p>
            <a:pPr algn="r" rtl="1"/>
            <a:endParaRPr lang="en-US" dirty="0"/>
          </a:p>
        </p:txBody>
      </p:sp>
    </p:spTree>
    <p:extLst>
      <p:ext uri="{BB962C8B-B14F-4D97-AF65-F5344CB8AC3E}">
        <p14:creationId xmlns:p14="http://schemas.microsoft.com/office/powerpoint/2010/main" val="8963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169</TotalTime>
  <Words>1779</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Tw Cen MT</vt:lpstr>
      <vt:lpstr>Vivaldi</vt:lpstr>
      <vt:lpstr>Wide Latin</vt:lpstr>
      <vt:lpstr>Thatch</vt:lpstr>
      <vt:lpstr>PowerPoint Presentation</vt:lpstr>
      <vt:lpstr>PowerPoint Presentation</vt:lpstr>
      <vt:lpstr>اقتصادکشاورزی                                 </vt:lpstr>
      <vt:lpstr>PowerPoint Presentation</vt:lpstr>
      <vt:lpstr>PowerPoint Presentation</vt:lpstr>
      <vt:lpstr>اهمیت و جایگاه در جامعه                     </vt:lpstr>
      <vt:lpstr>PowerPoint Presentation</vt:lpstr>
      <vt:lpstr>PowerPoint Presentation</vt:lpstr>
      <vt:lpstr>PowerPoint Presentation</vt:lpstr>
      <vt:lpstr>PowerPoint Presentation</vt:lpstr>
      <vt:lpstr>PowerPoint Presentation</vt:lpstr>
      <vt:lpstr>شاخص های مهم در کشاورزی مدرن وعلمی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Eli</cp:lastModifiedBy>
  <cp:revision>20</cp:revision>
  <dcterms:created xsi:type="dcterms:W3CDTF">2012-03-11T15:04:41Z</dcterms:created>
  <dcterms:modified xsi:type="dcterms:W3CDTF">2014-07-27T10:53:32Z</dcterms:modified>
</cp:coreProperties>
</file>