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0935" autoAdjust="0"/>
  </p:normalViewPr>
  <p:slideViewPr>
    <p:cSldViewPr>
      <p:cViewPr>
        <p:scale>
          <a:sx n="100" d="100"/>
          <a:sy n="100" d="100"/>
        </p:scale>
        <p:origin x="-116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2819400"/>
            <a:ext cx="5257800" cy="1143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a-IR" noProof="0" smtClean="0"/>
              <a:t>برای ویرایش سبک عنوان اسلاید اصلی، کلیک نمایید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800600"/>
            <a:ext cx="5257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fa-IR" noProof="0" smtClean="0"/>
              <a:t>برای ویرایش سبک زیرعنوان اسلاید اصلی، کلیک نمایید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665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7086600" y="457200"/>
            <a:ext cx="1600200" cy="6096000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648200" cy="6096000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005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38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280113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2286000" y="2438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5448300" y="2438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693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375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556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352383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a-IR" smtClean="0"/>
              <a:t>برای اضافه کردن تصویر نماد را کلیک نمایید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37047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457200"/>
            <a:ext cx="632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برای ویرایش سبک عنوان اسلاید اصلی، کلیک نمایید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2438400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663300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663300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000" dirty="0" smtClean="0">
                <a:latin typeface="IranNastaliq" pitchFamily="18" charset="0"/>
                <a:cs typeface="EntezareZohoor D" pitchFamily="2" charset="-78"/>
              </a:rPr>
              <a:t>تفسیر اجمالی سوره مبارکه </a:t>
            </a:r>
            <a:r>
              <a:rPr lang="fa-IR" sz="4000" dirty="0" err="1" smtClean="0">
                <a:latin typeface="IranNastaliq" pitchFamily="18" charset="0"/>
                <a:cs typeface="EntezareZohoor D" pitchFamily="2" charset="-78"/>
              </a:rPr>
              <a:t>جاثیه</a:t>
            </a:r>
            <a:endParaRPr lang="en-US" sz="4000" dirty="0">
              <a:latin typeface="IranNastaliq" pitchFamily="18" charset="0"/>
              <a:cs typeface="EntezareZohoor D" pitchFamily="2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sz="2800" dirty="0" smtClean="0">
                <a:latin typeface="_PDMS_Saleem_QuranFont" pitchFamily="2" charset="-78"/>
                <a:cs typeface="2  Homa" pitchFamily="2" charset="-78"/>
              </a:rPr>
              <a:t>خلاصه </a:t>
            </a:r>
            <a:r>
              <a:rPr lang="fa-IR" sz="2800" dirty="0" err="1" smtClean="0">
                <a:latin typeface="_PDMS_Saleem_QuranFont" pitchFamily="2" charset="-78"/>
                <a:cs typeface="2  Homa" pitchFamily="2" charset="-78"/>
              </a:rPr>
              <a:t>خطبه</a:t>
            </a:r>
            <a:r>
              <a:rPr lang="fa-IR" sz="2800" dirty="0" smtClean="0">
                <a:latin typeface="_PDMS_Saleem_QuranFont" pitchFamily="2" charset="-78"/>
                <a:cs typeface="2  Homa" pitchFamily="2" charset="-78"/>
              </a:rPr>
              <a:t> های نماز جمعه ساوه</a:t>
            </a:r>
          </a:p>
          <a:p>
            <a:r>
              <a:rPr lang="fa-IR" sz="2800" b="1" dirty="0" smtClean="0">
                <a:latin typeface="_PDMS_Saleem_QuranFont" pitchFamily="2" charset="-78"/>
                <a:cs typeface="2  Homa" pitchFamily="2" charset="-78"/>
              </a:rPr>
              <a:t> </a:t>
            </a:r>
            <a:r>
              <a:rPr lang="fa-IR" sz="1800" b="1" dirty="0" smtClean="0">
                <a:latin typeface="_PDMS_Saleem_QuranFont" pitchFamily="2" charset="-78"/>
                <a:cs typeface="2  Homa" pitchFamily="2" charset="-78"/>
              </a:rPr>
              <a:t>12 اردیبهشت سال 93</a:t>
            </a:r>
          </a:p>
          <a:p>
            <a:r>
              <a:rPr lang="fa-IR" sz="2000" dirty="0" err="1" smtClean="0">
                <a:cs typeface="2  Homa" pitchFamily="2" charset="-78"/>
              </a:rPr>
              <a:t>حجت‌الاسلام‌والمسلمین</a:t>
            </a:r>
            <a:r>
              <a:rPr lang="fa-IR" sz="2000" dirty="0" smtClean="0">
                <a:cs typeface="2  Homa" pitchFamily="2" charset="-78"/>
              </a:rPr>
              <a:t> دکتر سیدحسین تقوی</a:t>
            </a:r>
            <a:endParaRPr lang="en-US" sz="2000" dirty="0">
              <a:cs typeface="2 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6324600" cy="1243608"/>
          </a:xfrm>
        </p:spPr>
        <p:txBody>
          <a:bodyPr/>
          <a:lstStyle/>
          <a:p>
            <a:r>
              <a:rPr lang="fa-IR" sz="4400" dirty="0" err="1" smtClean="0">
                <a:cs typeface="2  Kamran Outline" pitchFamily="2" charset="-78"/>
              </a:rPr>
              <a:t>كسى</a:t>
            </a:r>
            <a:r>
              <a:rPr lang="fa-IR" sz="4400" dirty="0" smtClean="0">
                <a:cs typeface="2  Kamran Outline" pitchFamily="2" charset="-78"/>
              </a:rPr>
              <a:t> </a:t>
            </a:r>
            <a:r>
              <a:rPr lang="fa-IR" sz="4400" dirty="0" err="1" smtClean="0">
                <a:cs typeface="2  Kamran Outline" pitchFamily="2" charset="-78"/>
              </a:rPr>
              <a:t>كه</a:t>
            </a:r>
            <a:r>
              <a:rPr lang="fa-IR" sz="4400" dirty="0" smtClean="0">
                <a:cs typeface="2  Kamran Outline" pitchFamily="2" charset="-78"/>
              </a:rPr>
              <a:t> هوس </a:t>
            </a:r>
            <a:r>
              <a:rPr lang="fa-IR" sz="4400" dirty="0" err="1" smtClean="0">
                <a:cs typeface="2  Kamran Outline" pitchFamily="2" charset="-78"/>
              </a:rPr>
              <a:t>خويش</a:t>
            </a:r>
            <a:r>
              <a:rPr lang="fa-IR" sz="4400" dirty="0" smtClean="0">
                <a:cs typeface="2  Kamran Outline" pitchFamily="2" charset="-78"/>
              </a:rPr>
              <a:t> را معبود خود قرار داده</a:t>
            </a:r>
            <a:endParaRPr lang="en-US" sz="4400" dirty="0">
              <a:cs typeface="2  Kamran Outline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420888"/>
            <a:ext cx="8854752" cy="4114800"/>
          </a:xfrm>
          <a:ln>
            <a:prstDash val="solid"/>
          </a:ln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قرآن کریم می فرماید برخی از مردم هوای نفس خود را معبود خود قرار داده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اند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أَفَرَأَيْتَ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مَنِ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اتَّخَذَ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إِلَهَهُ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هَوَاهُ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وَأَضَلَّهُ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اللَّهُ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عَلَى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عِلْمٍ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پس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آيا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ديدى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كسى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را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كه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هوس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خويش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را معبود خود قرار داده و خدا او را دانسته گمراه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گردانيده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. (سوره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، آیه23)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و در ادامه می فرماید نتیجه تبعیت از هوای نفس این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می‌شود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که 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وَقَالُوا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مَا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هِيَ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إِلَّا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حَيَاتُنَا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الدُّنْيَا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نَمُوتُ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وَنَحْيَا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وَمَا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يُهْلِكُنَا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إِلَّا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الدَّهْرُ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و گفتند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غير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از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زندگانى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دنياى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ما [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چيز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ديگرى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]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نيست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مى‏ميريم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و زنده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مى‏شويم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و ما را جز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طبيعت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هلاك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نمى‏كند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. (سوره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، آیه24)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اما اینها باید بدانند که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:</a:t>
            </a:r>
            <a:endParaRPr lang="en-US" sz="1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83062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:\newtek\_backgrounds_1.02\Ryan\PP Template 11\leaves_fal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0" y="2438400"/>
            <a:ext cx="6172200" cy="4114800"/>
          </a:xfrm>
          <a:prstGeom prst="rect">
            <a:avLst/>
          </a:prstGeom>
          <a:ln>
            <a:prstDash val="solid"/>
          </a:ln>
        </p:spPr>
        <p:txBody>
          <a:bodyPr/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rgbClr val="663300"/>
                </a:solidFill>
                <a:latin typeface="+mn-lt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663300"/>
                </a:solidFill>
                <a:latin typeface="+mn-lt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n-US" sz="1800" dirty="0"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268760"/>
            <a:ext cx="8784976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1800" b="1" dirty="0"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1800" b="1" dirty="0" err="1">
                <a:latin typeface="Arabic Typesetting" pitchFamily="66" charset="-78"/>
                <a:ea typeface="Calibri"/>
                <a:cs typeface="QuranTaha" pitchFamily="2" charset="-78"/>
              </a:rPr>
              <a:t>اللَّهُ</a:t>
            </a:r>
            <a:r>
              <a:rPr lang="fa-IR" sz="1800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1800" b="1" dirty="0" err="1">
                <a:latin typeface="Arabic Typesetting" pitchFamily="66" charset="-78"/>
                <a:ea typeface="Calibri"/>
                <a:cs typeface="QuranTaha" pitchFamily="2" charset="-78"/>
              </a:rPr>
              <a:t>يُحْيِيكُمْ</a:t>
            </a:r>
            <a:r>
              <a:rPr lang="fa-IR" sz="1800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1800" b="1" dirty="0" err="1">
                <a:latin typeface="Arabic Typesetting" pitchFamily="66" charset="-78"/>
                <a:ea typeface="Calibri"/>
                <a:cs typeface="QuranTaha" pitchFamily="2" charset="-78"/>
              </a:rPr>
              <a:t>ثُمَّ</a:t>
            </a:r>
            <a:r>
              <a:rPr lang="fa-IR" sz="1800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1800" b="1" dirty="0" err="1">
                <a:latin typeface="Arabic Typesetting" pitchFamily="66" charset="-78"/>
                <a:ea typeface="Calibri"/>
                <a:cs typeface="QuranTaha" pitchFamily="2" charset="-78"/>
              </a:rPr>
              <a:t>يُمِيتُكُمْ</a:t>
            </a:r>
            <a:r>
              <a:rPr lang="fa-IR" sz="1800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1800" b="1" dirty="0" err="1">
                <a:latin typeface="Arabic Typesetting" pitchFamily="66" charset="-78"/>
                <a:ea typeface="Calibri"/>
                <a:cs typeface="QuranTaha" pitchFamily="2" charset="-78"/>
              </a:rPr>
              <a:t>ثُمَّ</a:t>
            </a:r>
            <a:r>
              <a:rPr lang="fa-IR" sz="1800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1800" b="1" dirty="0" err="1">
                <a:latin typeface="Arabic Typesetting" pitchFamily="66" charset="-78"/>
                <a:ea typeface="Calibri"/>
                <a:cs typeface="QuranTaha" pitchFamily="2" charset="-78"/>
              </a:rPr>
              <a:t>يَجْمَعُكُمْ</a:t>
            </a:r>
            <a:r>
              <a:rPr lang="fa-IR" sz="1800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1800" b="1" dirty="0" err="1">
                <a:latin typeface="Arabic Typesetting" pitchFamily="66" charset="-78"/>
                <a:ea typeface="Calibri"/>
                <a:cs typeface="QuranTaha" pitchFamily="2" charset="-78"/>
              </a:rPr>
              <a:t>إِلَى</a:t>
            </a:r>
            <a:r>
              <a:rPr lang="fa-IR" sz="1800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1800" b="1" dirty="0" err="1">
                <a:latin typeface="Arabic Typesetting" pitchFamily="66" charset="-78"/>
                <a:ea typeface="Calibri"/>
                <a:cs typeface="QuranTaha" pitchFamily="2" charset="-78"/>
              </a:rPr>
              <a:t>يَوْمِ</a:t>
            </a:r>
            <a:r>
              <a:rPr lang="fa-IR" sz="1800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1800" b="1" dirty="0" err="1">
                <a:latin typeface="Arabic Typesetting" pitchFamily="66" charset="-78"/>
                <a:ea typeface="Calibri"/>
                <a:cs typeface="QuranTaha" pitchFamily="2" charset="-78"/>
              </a:rPr>
              <a:t>الْقِيَامَةِ</a:t>
            </a:r>
            <a:r>
              <a:rPr lang="fa-IR" sz="1800" b="1" dirty="0"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400" b="1" dirty="0">
                <a:latin typeface="Tahoma"/>
                <a:ea typeface="Calibri"/>
                <a:cs typeface="B Nazanin" pitchFamily="2" charset="-78"/>
              </a:rPr>
              <a:t>خداست </a:t>
            </a:r>
            <a:r>
              <a:rPr lang="fa-IR" sz="1400" b="1" dirty="0" err="1">
                <a:latin typeface="Tahoma"/>
                <a:ea typeface="Calibri"/>
                <a:cs typeface="B Nazanin" pitchFamily="2" charset="-78"/>
              </a:rPr>
              <a:t>كه</a:t>
            </a:r>
            <a:r>
              <a:rPr lang="fa-IR" sz="1400" b="1" dirty="0">
                <a:latin typeface="Tahoma"/>
                <a:ea typeface="Calibri"/>
                <a:cs typeface="B Nazanin" pitchFamily="2" charset="-78"/>
              </a:rPr>
              <a:t> شما را </a:t>
            </a:r>
            <a:r>
              <a:rPr lang="fa-IR" sz="1400" b="1" dirty="0" err="1">
                <a:latin typeface="Tahoma"/>
                <a:ea typeface="Calibri"/>
                <a:cs typeface="B Nazanin" pitchFamily="2" charset="-78"/>
              </a:rPr>
              <a:t>زندگى</a:t>
            </a:r>
            <a:r>
              <a:rPr lang="fa-IR" sz="14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400" b="1" dirty="0" err="1">
                <a:latin typeface="Tahoma"/>
                <a:ea typeface="Calibri"/>
                <a:cs typeface="B Nazanin" pitchFamily="2" charset="-78"/>
              </a:rPr>
              <a:t>مى‏بخشد</a:t>
            </a:r>
            <a:r>
              <a:rPr lang="fa-IR" sz="1400" b="1" dirty="0">
                <a:latin typeface="Tahoma"/>
                <a:ea typeface="Calibri"/>
                <a:cs typeface="B Nazanin" pitchFamily="2" charset="-78"/>
              </a:rPr>
              <a:t> سپس </a:t>
            </a:r>
            <a:r>
              <a:rPr lang="fa-IR" sz="1400" b="1" dirty="0" err="1">
                <a:latin typeface="Tahoma"/>
                <a:ea typeface="Calibri"/>
                <a:cs typeface="B Nazanin" pitchFamily="2" charset="-78"/>
              </a:rPr>
              <a:t>مى‏ميراند</a:t>
            </a:r>
            <a:r>
              <a:rPr lang="fa-IR" sz="1400" b="1" dirty="0">
                <a:latin typeface="Tahoma"/>
                <a:ea typeface="Calibri"/>
                <a:cs typeface="B Nazanin" pitchFamily="2" charset="-78"/>
              </a:rPr>
              <a:t> آنگاه شما را در روز </a:t>
            </a:r>
            <a:r>
              <a:rPr lang="fa-IR" sz="1400" b="1" dirty="0" err="1">
                <a:latin typeface="Tahoma"/>
                <a:ea typeface="Calibri"/>
                <a:cs typeface="B Nazanin" pitchFamily="2" charset="-78"/>
              </a:rPr>
              <a:t>رستاخيز</a:t>
            </a:r>
            <a:r>
              <a:rPr lang="fa-IR" sz="1400" b="1" dirty="0">
                <a:latin typeface="Tahoma"/>
                <a:ea typeface="Calibri"/>
                <a:cs typeface="B Nazanin" pitchFamily="2" charset="-78"/>
              </a:rPr>
              <a:t> گرد </a:t>
            </a:r>
            <a:r>
              <a:rPr lang="fa-IR" sz="1400" b="1" dirty="0" err="1">
                <a:latin typeface="Tahoma"/>
                <a:ea typeface="Calibri"/>
                <a:cs typeface="B Nazanin" pitchFamily="2" charset="-78"/>
              </a:rPr>
              <a:t>مى‏آورد</a:t>
            </a:r>
            <a:r>
              <a:rPr lang="fa-IR" sz="1400" b="1" dirty="0">
                <a:latin typeface="Tahoma"/>
                <a:ea typeface="Calibri"/>
                <a:cs typeface="B Nazanin" pitchFamily="2" charset="-78"/>
              </a:rPr>
              <a:t> (سوره </a:t>
            </a:r>
            <a:r>
              <a:rPr lang="fa-IR" sz="1400" b="1" dirty="0" err="1"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400" b="1" dirty="0">
                <a:latin typeface="Tahoma"/>
                <a:ea typeface="Calibri"/>
                <a:cs typeface="B Nazanin" pitchFamily="2" charset="-78"/>
              </a:rPr>
              <a:t>، آیه26</a:t>
            </a:r>
            <a:r>
              <a:rPr lang="fa-IR" sz="1400" b="1" dirty="0" smtClean="0">
                <a:latin typeface="Tahoma"/>
                <a:ea typeface="Calibri"/>
                <a:cs typeface="B Nazanin" pitchFamily="2" charset="-78"/>
              </a:rPr>
              <a:t>)</a:t>
            </a:r>
            <a:endParaRPr lang="fa-IR" sz="1800" b="1" dirty="0" smtClean="0">
              <a:latin typeface="Tahoma"/>
              <a:ea typeface="Calibri"/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و 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باید بدانند که:</a:t>
            </a:r>
          </a:p>
          <a:p>
            <a:pPr algn="just" rtl="1">
              <a:lnSpc>
                <a:spcPct val="200000"/>
              </a:lnSpc>
            </a:pP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يَومَ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تَقُومُ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السَّاعَةُ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يَوْمَئِذٍ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يَخْسَرُ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الْمُبْطِلُونَ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روزى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كه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رستاخيز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 بر پا شود در آن روز است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باطل‏انديشان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زيان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 خواهند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ديد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. (سوره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، آیه27)</a:t>
            </a:r>
          </a:p>
          <a:p>
            <a:pPr algn="just" rtl="1">
              <a:lnSpc>
                <a:spcPct val="200000"/>
              </a:lnSpc>
            </a:pP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و باز باید بدانند که:</a:t>
            </a:r>
          </a:p>
          <a:p>
            <a:pPr algn="just" rtl="1">
              <a:lnSpc>
                <a:spcPct val="200000"/>
              </a:lnSpc>
            </a:pP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وَتَرَى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كُلَّ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أُمَّةٍ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جَاثِيَةً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كُلُّ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أُمَّةٍ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تُدْعَى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إِلَى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كِتَابِهَا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و هر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امتى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 را به زانو در آمده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مى‏بينى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 هر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امتى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 به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سوى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كارنامه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 خود فراخوانده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مى‏شود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. (سوره </a:t>
            </a:r>
            <a:r>
              <a:rPr lang="fa-IR" sz="1800" b="1" dirty="0" err="1" smtClean="0"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800" b="1" dirty="0" smtClean="0">
                <a:latin typeface="Tahoma"/>
                <a:ea typeface="Calibri"/>
                <a:cs typeface="B Nazanin" pitchFamily="2" charset="-78"/>
              </a:rPr>
              <a:t>، آیه28)</a:t>
            </a:r>
            <a:endParaRPr lang="fa-IR" sz="1800" b="1" dirty="0">
              <a:latin typeface="Tahoma"/>
              <a:ea typeface="Calibri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18362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6324600" cy="1243608"/>
          </a:xfrm>
        </p:spPr>
        <p:txBody>
          <a:bodyPr/>
          <a:lstStyle/>
          <a:p>
            <a:r>
              <a:rPr lang="fa-IR" sz="4400" dirty="0" err="1" smtClean="0">
                <a:cs typeface="2  Kamran Outline" pitchFamily="2" charset="-78"/>
              </a:rPr>
              <a:t>امت‌ها</a:t>
            </a:r>
            <a:r>
              <a:rPr lang="fa-IR" sz="4400" dirty="0" smtClean="0">
                <a:cs typeface="2  Kamran Outline" pitchFamily="2" charset="-78"/>
              </a:rPr>
              <a:t> هم نامه عمل دارند</a:t>
            </a:r>
            <a:endParaRPr lang="en-US" sz="4400" dirty="0">
              <a:cs typeface="2  Kamran Outline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438400"/>
            <a:ext cx="7558608" cy="4114800"/>
          </a:xfrm>
          <a:ln>
            <a:prstDash val="solid"/>
          </a:ln>
        </p:spPr>
        <p:txBody>
          <a:bodyPr/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در قیامت هم اشخاص نامه عمل دارند: 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كُلَّ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إِنسَانٍ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أَلْزَمْنَاهُ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طَآئِرَهُ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فِي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عُنُقِهِ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و (در روز قیامت)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كارنامه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هر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انسانى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را به گردن او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بسته‏ايم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. (سوره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اسراء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، آیه13)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و هم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امّت‌ها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نامه عمل دارند: 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كُلُّ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أُمَّةٍ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تُدْعَى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إِلَى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كِتَابِهَا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</a:t>
            </a:r>
            <a:r>
              <a:rPr lang="fa-IR" sz="1800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هر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امتى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به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سوى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كارنامه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خود فراخوانده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مى‏شود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. (سوره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، آیه28)</a:t>
            </a:r>
          </a:p>
          <a:p>
            <a:pPr marL="0" indent="0" algn="just">
              <a:buNone/>
            </a:pPr>
            <a:endParaRPr lang="en-US" sz="1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92889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dirty="0">
                <a:cs typeface="2  Kamran Outline" pitchFamily="2" charset="-78"/>
              </a:rPr>
              <a:t>موضوع سخنرانی</a:t>
            </a:r>
            <a:endParaRPr lang="en-US" sz="4400" dirty="0">
              <a:cs typeface="2  Kamran Outline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438400"/>
            <a:ext cx="7702624" cy="4114800"/>
          </a:xfrm>
          <a:ln>
            <a:prstDash val="solid"/>
          </a:ln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تفسیر اجمالی سوره مبارکه «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» چهل و پنجمین سوره قرآن کریم که 37 آیه دارد و یکی از سوره های «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حوامیم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» است و از سوره های «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مکی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»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می‌باشد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fa-IR" sz="1400" dirty="0" smtClean="0">
                <a:effectLst/>
                <a:latin typeface="Calibri"/>
                <a:ea typeface="Calibri"/>
                <a:cs typeface="B Nazanin" pitchFamily="2" charset="-78"/>
              </a:rPr>
              <a:t>---------------------------------------------------------------------------------------</a:t>
            </a:r>
            <a:endParaRPr lang="en-US" sz="1400" dirty="0" smtClean="0">
              <a:effectLst/>
              <a:latin typeface="Calibri"/>
              <a:ea typeface="Calibri"/>
              <a:cs typeface="B Nazanin" pitchFamily="2" charset="-78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effectLst/>
                <a:latin typeface="B Mitr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effectLst/>
                <a:latin typeface="B Mitra"/>
                <a:ea typeface="Calibri"/>
                <a:cs typeface="B Nazanin" pitchFamily="2" charset="-78"/>
              </a:rPr>
              <a:t>حَوامیم</a:t>
            </a:r>
            <a:r>
              <a:rPr lang="fa-IR" sz="1800" b="1" dirty="0" smtClean="0">
                <a:effectLst/>
                <a:latin typeface="B Mitra"/>
                <a:ea typeface="Calibri"/>
                <a:cs typeface="B Nazanin" pitchFamily="2" charset="-78"/>
              </a:rPr>
              <a:t>، </a:t>
            </a:r>
            <a:r>
              <a:rPr lang="fa-IR" sz="1800" b="1" dirty="0" err="1" smtClean="0">
                <a:effectLst/>
                <a:latin typeface="B Mitra"/>
                <a:ea typeface="Calibri"/>
                <a:cs typeface="B Nazanin" pitchFamily="2" charset="-78"/>
              </a:rPr>
              <a:t>نامِ</a:t>
            </a:r>
            <a:r>
              <a:rPr lang="fa-IR" sz="1800" b="1" dirty="0" smtClean="0">
                <a:effectLst/>
                <a:latin typeface="B Mitr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effectLst/>
                <a:latin typeface="B Mitra"/>
                <a:ea typeface="Calibri"/>
                <a:cs typeface="B Nazanin" pitchFamily="2" charset="-78"/>
              </a:rPr>
              <a:t>گروهیِ</a:t>
            </a:r>
            <a:r>
              <a:rPr lang="fa-IR" sz="1800" b="1" dirty="0" smtClean="0">
                <a:effectLst/>
                <a:latin typeface="B Mitra"/>
                <a:ea typeface="Calibri"/>
                <a:cs typeface="B Nazanin" pitchFamily="2" charset="-78"/>
              </a:rPr>
              <a:t> سوره های چهلم تا چهل </a:t>
            </a:r>
            <a:r>
              <a:rPr lang="fa-IR" sz="1800" b="1" dirty="0" err="1" smtClean="0">
                <a:effectLst/>
                <a:latin typeface="B Mitra"/>
                <a:ea typeface="Calibri"/>
                <a:cs typeface="B Nazanin" pitchFamily="2" charset="-78"/>
              </a:rPr>
              <a:t>وششم</a:t>
            </a:r>
            <a:r>
              <a:rPr lang="fa-IR" sz="1800" b="1" dirty="0" smtClean="0">
                <a:effectLst/>
                <a:latin typeface="B Mitra"/>
                <a:ea typeface="Calibri"/>
                <a:cs typeface="B Nazanin" pitchFamily="2" charset="-78"/>
              </a:rPr>
              <a:t> قرآن کریم در ترتیب مصحف شریف </a:t>
            </a:r>
            <a:r>
              <a:rPr lang="fa-IR" sz="1800" b="1" dirty="0" err="1" smtClean="0">
                <a:effectLst/>
                <a:latin typeface="B Mitra"/>
                <a:ea typeface="Calibri"/>
                <a:cs typeface="B Nazanin" pitchFamily="2" charset="-78"/>
              </a:rPr>
              <a:t>می‌باشد</a:t>
            </a:r>
            <a:r>
              <a:rPr lang="fa-IR" sz="1800" b="1" dirty="0" smtClean="0">
                <a:effectLst/>
                <a:latin typeface="B Mitra"/>
                <a:ea typeface="Calibri"/>
                <a:cs typeface="B Nazanin" pitchFamily="2" charset="-78"/>
              </a:rPr>
              <a:t> که با حروف </a:t>
            </a:r>
            <a:r>
              <a:rPr lang="fa-IR" sz="1800" b="1" dirty="0" err="1" smtClean="0">
                <a:effectLst/>
                <a:latin typeface="B Mitra"/>
                <a:ea typeface="Calibri"/>
                <a:cs typeface="B Nazanin" pitchFamily="2" charset="-78"/>
              </a:rPr>
              <a:t>مقطّعه</a:t>
            </a:r>
            <a:r>
              <a:rPr lang="fa-IR" sz="1800" b="1" dirty="0" smtClean="0">
                <a:effectLst/>
                <a:latin typeface="B Mitra"/>
                <a:ea typeface="Calibri"/>
                <a:cs typeface="B Nazanin" pitchFamily="2" charset="-78"/>
              </a:rPr>
              <a:t> «</a:t>
            </a:r>
            <a:r>
              <a:rPr lang="fa-IR" sz="1800" b="1" dirty="0" err="1" smtClean="0">
                <a:effectLst/>
                <a:latin typeface="B Mitra"/>
                <a:ea typeface="Calibri"/>
                <a:cs typeface="B Nazanin" pitchFamily="2" charset="-78"/>
              </a:rPr>
              <a:t>حم</a:t>
            </a:r>
            <a:r>
              <a:rPr lang="fa-IR" sz="1800" b="1" dirty="0" smtClean="0">
                <a:effectLst/>
                <a:latin typeface="B Mitra"/>
                <a:ea typeface="Calibri"/>
                <a:cs typeface="B Nazanin" pitchFamily="2" charset="-78"/>
              </a:rPr>
              <a:t>» (</a:t>
            </a:r>
            <a:r>
              <a:rPr lang="fa-IR" sz="1800" b="1" dirty="0" err="1" smtClean="0">
                <a:effectLst/>
                <a:latin typeface="B Mitra"/>
                <a:ea typeface="Calibri"/>
                <a:cs typeface="B Nazanin" pitchFamily="2" charset="-78"/>
              </a:rPr>
              <a:t>حاء</a:t>
            </a:r>
            <a:r>
              <a:rPr lang="fa-IR" sz="1800" b="1" dirty="0" smtClean="0">
                <a:effectLst/>
                <a:latin typeface="B Mitra"/>
                <a:ea typeface="Calibri"/>
                <a:cs typeface="B Nazanin" pitchFamily="2" charset="-78"/>
              </a:rPr>
              <a:t>، میم) آغاز </a:t>
            </a:r>
            <a:r>
              <a:rPr lang="fa-IR" sz="1800" b="1" dirty="0" err="1" smtClean="0">
                <a:effectLst/>
                <a:latin typeface="B Mitra"/>
                <a:ea typeface="Calibri"/>
                <a:cs typeface="B Nazanin" pitchFamily="2" charset="-78"/>
              </a:rPr>
              <a:t>می‌شوند</a:t>
            </a:r>
            <a:r>
              <a:rPr lang="fa-IR" sz="1800" b="1" dirty="0" smtClean="0">
                <a:effectLst/>
                <a:latin typeface="B Mitra"/>
                <a:ea typeface="Calibri"/>
                <a:cs typeface="B Nazanin" pitchFamily="2" charset="-78"/>
              </a:rPr>
              <a:t>. </a:t>
            </a:r>
            <a:endParaRPr lang="en-US" sz="1400" b="1" dirty="0" smtClean="0">
              <a:effectLst/>
              <a:latin typeface="Calibri"/>
              <a:ea typeface="Calibri"/>
              <a:cs typeface="B Nazanin" pitchFamily="2" charset="-78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این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سوره‌ها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به ترتیب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عبارت‌اند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از: «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غافِر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(مؤمن)،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فُصِّلَت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، شوری ،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زُخرُف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،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دُخان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،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و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احقاف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» . به مجموع این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سوره‌ها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«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ذوات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حم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» یا « آل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حم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» نیز گفته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اند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. این هفت سوره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مکی‌اند</a:t>
            </a:r>
            <a:r>
              <a:rPr lang="fa-IR" sz="1800" b="1" dirty="0" smtClean="0">
                <a:effectLst/>
                <a:latin typeface="Tahoma"/>
                <a:ea typeface="Calibri"/>
                <a:cs typeface="B Nazanin" pitchFamily="2" charset="-78"/>
              </a:rPr>
              <a:t> و به همان ترتیب مصحف نازل شده </a:t>
            </a:r>
            <a:r>
              <a:rPr lang="fa-IR" sz="1800" b="1" dirty="0" err="1" smtClean="0">
                <a:effectLst/>
                <a:latin typeface="Tahoma"/>
                <a:ea typeface="Calibri"/>
                <a:cs typeface="B Nazanin" pitchFamily="2" charset="-78"/>
              </a:rPr>
              <a:t>اند</a:t>
            </a:r>
            <a:r>
              <a:rPr lang="fa-IR" sz="1800" b="1" dirty="0" smtClean="0">
                <a:effectLst/>
                <a:latin typeface="Tahoma"/>
                <a:ea typeface="Calibri"/>
                <a:cs typeface="B Mitra"/>
              </a:rPr>
              <a:t>.</a:t>
            </a:r>
            <a:endParaRPr lang="en-US" sz="1400" b="1" dirty="0" smtClean="0">
              <a:effectLst/>
              <a:latin typeface="Calibri"/>
              <a:ea typeface="Calibri"/>
              <a:cs typeface="Arial"/>
            </a:endParaRPr>
          </a:p>
          <a:p>
            <a:pPr algn="just"/>
            <a:endParaRPr lang="en-US" sz="1800" dirty="0">
              <a:cs typeface="B Nazanin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6324600" cy="1243608"/>
          </a:xfrm>
        </p:spPr>
        <p:txBody>
          <a:bodyPr/>
          <a:lstStyle/>
          <a:p>
            <a:r>
              <a:rPr lang="fa-IR" sz="4400" dirty="0" smtClean="0">
                <a:cs typeface="2  Kamran Outline" pitchFamily="2" charset="-78"/>
              </a:rPr>
              <a:t>علت نام گذاری این سوره به «</a:t>
            </a:r>
            <a:r>
              <a:rPr lang="fa-IR" sz="4400" dirty="0" err="1" smtClean="0">
                <a:cs typeface="2  Kamran Outline" pitchFamily="2" charset="-78"/>
              </a:rPr>
              <a:t>جاثیه</a:t>
            </a:r>
            <a:r>
              <a:rPr lang="fa-IR" sz="4400" dirty="0" smtClean="0">
                <a:cs typeface="2  Kamran Outline" pitchFamily="2" charset="-78"/>
              </a:rPr>
              <a:t>»</a:t>
            </a:r>
            <a:endParaRPr lang="en-US" sz="4400" dirty="0">
              <a:cs typeface="2  Kamran Outline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>
            <a:prstDash val="solid"/>
          </a:ln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نام این سوره به مناسبت آیه 28 آن انتخاب گردیده و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به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حالتِ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كسى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گویند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كه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به زانو در آمده باشد.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وَتَرَى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كُلَّ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أُمَّةٍ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جَاثِيَةً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كُلُّ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أُمَّةٍ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تُدْعَى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إِلَى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كِتَابِهَا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الْيَوْمَ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تُجْزَوْنَ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مَا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كُنتُمْ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تَعْمَلُونَ</a:t>
            </a:r>
            <a:r>
              <a:rPr lang="fa-IR" sz="24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هر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امتى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را به زانو در آمده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مى‏بينى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هر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امتى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به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سوى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كارنامه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خود فراخوانده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مى‏شود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[و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بديشان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مى‏گويند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] آنچه را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مى‏كرديد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امروز پاداش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مى‏يابيد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. (سوره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، آیه28)</a:t>
            </a:r>
          </a:p>
          <a:p>
            <a:pPr marL="0" indent="0" algn="just">
              <a:buNone/>
            </a:pPr>
            <a:endParaRPr lang="en-US" sz="1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87254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6324600" cy="1243608"/>
          </a:xfrm>
        </p:spPr>
        <p:txBody>
          <a:bodyPr/>
          <a:lstStyle/>
          <a:p>
            <a:r>
              <a:rPr lang="fa-IR" sz="4400" dirty="0" smtClean="0">
                <a:cs typeface="2  Kamran Outline" pitchFamily="2" charset="-78"/>
              </a:rPr>
              <a:t>تناسب این سوره با سوره قبل یعنی سوره مبارکه دخان</a:t>
            </a:r>
            <a:endParaRPr lang="en-US" sz="4400" dirty="0">
              <a:cs typeface="2  Kamran Outline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>
            <a:prstDash val="solid"/>
          </a:ln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در ابتدای این سوره سخن از نزول قرآن است همانطوری که پایان سخن در سوره قبل سخن از نزول قرآن به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زیبان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عربی بود.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علاوه بر اینکه این سوره هم مانند سوره قبل با «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حم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» شروع شده، این سوره اهداف مشترکی با سوره قبل یعنی دخان دارد.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مانند ذکر خدا، توحید خدا، قدرت خدا، خلقت آسمانها و زمین،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ردّ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مشرکین، استدلال بر توحید، هلاکت اقوام گذشته. </a:t>
            </a:r>
          </a:p>
          <a:p>
            <a:pPr marL="0" indent="0" algn="just">
              <a:buNone/>
            </a:pPr>
            <a:endParaRPr lang="en-US" sz="1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10034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6324600" cy="1243608"/>
          </a:xfrm>
        </p:spPr>
        <p:txBody>
          <a:bodyPr/>
          <a:lstStyle/>
          <a:p>
            <a:r>
              <a:rPr lang="fa-IR" sz="4400" dirty="0" smtClean="0">
                <a:cs typeface="2  Kamran Outline" pitchFamily="2" charset="-78"/>
              </a:rPr>
              <a:t>خدای حکیم، کتاب حکیم و معلم حکمت آموز</a:t>
            </a:r>
            <a:endParaRPr lang="en-US" sz="4400" dirty="0">
              <a:cs typeface="2  Kamran Outline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>
            <a:prstDash val="solid"/>
          </a:ln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تَنزِيلُ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الْكِتَابِ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مِنَ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اللَّهِ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الْعَزِيزِ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الْحَكِيم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فرو فرستادن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اين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كتاب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از جانب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خداى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ارجمند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سنجيده‏كار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است. (سوره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، آیه2)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خداوند،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حكیم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است، 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الْحَكِيمِ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كتابش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نیز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حكیم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است، 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یس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*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وَالْقُرْآنِ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الْحَکِیمِ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»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(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یس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، 1 - 2)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پیامبرش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نیز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معلّم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حكمت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است. 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يعَلِّمُهُمُ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الْكِتابَ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الْحِكْمَةَ</a:t>
            </a:r>
            <a:r>
              <a:rPr lang="fa-IR" sz="24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( 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بقره، 129)</a:t>
            </a:r>
          </a:p>
          <a:p>
            <a:pPr marL="0" indent="0" algn="just">
              <a:buNone/>
            </a:pPr>
            <a:endParaRPr lang="en-US" sz="1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32771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6324600" cy="1243608"/>
          </a:xfrm>
        </p:spPr>
        <p:txBody>
          <a:bodyPr/>
          <a:lstStyle/>
          <a:p>
            <a:r>
              <a:rPr lang="fa-IR" sz="4400" dirty="0" smtClean="0">
                <a:cs typeface="2  Kamran Outline" pitchFamily="2" charset="-78"/>
              </a:rPr>
              <a:t>برخی از موضوعات مطرح شده در سوره </a:t>
            </a:r>
            <a:r>
              <a:rPr lang="fa-IR" sz="4400" dirty="0" err="1" smtClean="0">
                <a:cs typeface="2  Kamran Outline" pitchFamily="2" charset="-78"/>
              </a:rPr>
              <a:t>جاثیه</a:t>
            </a:r>
            <a:endParaRPr lang="en-US" sz="4400" dirty="0">
              <a:cs typeface="2  Kamran Outline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>
            <a:prstDash val="solid"/>
          </a:ln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تشویق مردم به مطالعه نشانه های خداوند در طبیعت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عظمت قرآن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سرگذشت اقوام گذشته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هشدار به گمراهان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عفو و گذشت نسبت به دیگران حتی مشرکین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اشاره به برخی صحنه های قیامت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بیان عدل الهی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تقسیم مردم به دو گروه نیکوکار و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بدکار</a:t>
            </a:r>
            <a:endParaRPr lang="fa-IR" sz="1800" b="1" dirty="0" smtClean="0">
              <a:solidFill>
                <a:schemeClr val="tx1"/>
              </a:solidFill>
              <a:effectLst/>
              <a:latin typeface="Tahoma"/>
              <a:ea typeface="Calibri"/>
              <a:cs typeface="B Nazanin" pitchFamily="2" charset="-78"/>
            </a:endParaRPr>
          </a:p>
          <a:p>
            <a:pPr marL="0" indent="0" algn="just">
              <a:buNone/>
            </a:pPr>
            <a:endParaRPr lang="en-US" sz="1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0475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6324600" cy="1243608"/>
          </a:xfrm>
        </p:spPr>
        <p:txBody>
          <a:bodyPr/>
          <a:lstStyle/>
          <a:p>
            <a:r>
              <a:rPr lang="fa-IR" sz="4400" dirty="0" smtClean="0">
                <a:cs typeface="2  Kamran Outline" pitchFamily="2" charset="-78"/>
              </a:rPr>
              <a:t>بیان دلایل یگانه پرستی</a:t>
            </a:r>
            <a:endParaRPr lang="en-US" sz="4400" dirty="0">
              <a:cs typeface="2  Kamran Outline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438400"/>
            <a:ext cx="8496944" cy="4114800"/>
          </a:xfrm>
          <a:ln>
            <a:prstDash val="solid"/>
          </a:ln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آیات سوم تا پنجم این سوره ناظر به دلایل وحدانیت خداوند و یگانه پرستی می باشد.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إِنَّ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فِي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السَّمَاوَاتِ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وَالْأَرْضِ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لَآيَاتٍ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لِّلْمُؤْمِنِينَ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*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وَفِي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خَلْقِكُمْ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وَمَا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يَبُثُّ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مِن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دَابَّةٍ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آيَاتٌ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لِّقَوْمٍ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يُوقِنُونَ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*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وَاخْتِلَافِ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اللَّيْلِ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وَالنَّهَارِ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وَمَا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أَنزَلَ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اللَّهُ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مِنَ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السَّمَاءِ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مِن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رِّزْقٍ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فَأَحْيَا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بِهِ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الْأَرْضَ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بَعْدَ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مَوْتِهَا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وَتَصْرِيفِ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الرِّيَاحِ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آيَاتٌ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لِّقَوْمٍ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يَعْقِلُونَ</a:t>
            </a:r>
            <a:r>
              <a:rPr lang="fa-IR" sz="2400" b="1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به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راستى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در آسمانها و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زمين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براى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مؤمنان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نشانه‏هايى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است * و در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آفرينش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خودتان و آنچه از [انواع] جنبنده[ها]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پراكنده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مى‏گرداند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براى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مردمى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كه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يقين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دارند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نشانه‏هايى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است * و [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نيز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در]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پياپى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آمدن شب و روز و آنچه خدا از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روزى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از آسمان فرود آورده و به [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وسيله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] آن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زمين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را پس از مرگش زنده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گردانيده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است و [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همچنين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در] گردش بادها [به هر سو]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براى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مردمى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كه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مى‏انديشند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نشانه‏هايى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است.</a:t>
            </a:r>
          </a:p>
          <a:p>
            <a:pPr marL="0" indent="0" algn="just">
              <a:buNone/>
            </a:pPr>
            <a:endParaRPr lang="en-US" sz="1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04273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:\newtek\_backgrounds_1.02\Ryan\PP Template 11\leaves_fal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0" y="2438400"/>
            <a:ext cx="6172200" cy="4114800"/>
          </a:xfrm>
          <a:prstGeom prst="rect">
            <a:avLst/>
          </a:prstGeom>
          <a:ln>
            <a:prstDash val="solid"/>
          </a:ln>
        </p:spPr>
        <p:txBody>
          <a:bodyPr/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rgbClr val="663300"/>
                </a:solidFill>
                <a:latin typeface="+mn-lt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663300"/>
                </a:solidFill>
                <a:latin typeface="+mn-lt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n-US" sz="1800" dirty="0"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332656"/>
            <a:ext cx="8928992" cy="6486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نه فقط آیات قرآن،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بلكه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صفحاتِ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كتاب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طبیعت،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براى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مؤمنان آیه و نشانه است. 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السَّمَاوَاتِ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وَالْأَرْضِ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لَآيَاتٍ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b="1" dirty="0" err="1">
                <a:latin typeface="Arabic Typesetting" pitchFamily="66" charset="-78"/>
                <a:ea typeface="Calibri"/>
                <a:cs typeface="QuranTaha" pitchFamily="2" charset="-78"/>
              </a:rPr>
              <a:t>لِّلْمُؤْمِنِينَ</a:t>
            </a:r>
            <a:r>
              <a:rPr lang="fa-IR" b="1" dirty="0">
                <a:latin typeface="Arabic Typesetting" pitchFamily="66" charset="-78"/>
                <a:ea typeface="Calibri"/>
                <a:cs typeface="QuranTaha" pitchFamily="2" charset="-78"/>
              </a:rPr>
              <a:t>»</a:t>
            </a:r>
          </a:p>
          <a:p>
            <a:pPr algn="just" rtl="1">
              <a:lnSpc>
                <a:spcPct val="200000"/>
              </a:lnSpc>
            </a:pP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امام علی(ع) می فرمایند: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نگاهى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بيفکن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. به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خورشيد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و ماه و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گياه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و درخت و آب و سنگ و آمد و شد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اين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شبها و روزها و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پيدايش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درياها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و کثرت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اين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کوهها و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بلندى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اين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قلّه ها و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تعدّد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اين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لغات و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زبانهاى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گوناگون، امام (ع) در ادامه می فرمایند: «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فَالْوَیْلُ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لِمَنْ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أَنْکَرَ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الْمُقَدِّرَ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،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وَ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جَحَدَ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الْمُدَبِّرَ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! »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واى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بر آن کس که (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اين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نظام شگرف را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ببيند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و) نظام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آفرين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اين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جهان را انکار کرده، و مدبّر عالم را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نفى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کند، «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زَعَمُوا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أَنَّهُمْ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کَالنَّبَاتِ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مَا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لَهُمْ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زَارِعٌ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» آنها گمان کردند همچون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علفهاى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خودرو هستند که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زارعى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ندارند «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وَ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لاَ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لاِخْتِلاَفِ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صُوَرِهِمْ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صَانِعٌ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» و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براى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اشکال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گوناگونشان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آفريننده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نيست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. «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وَ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لَمْ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یَلْجَؤُوا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إِلَى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حُجَّة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فِیمَا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ادَّعَوْا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» آنها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براى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اثبات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ادعاى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خويش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به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دليلى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پناه نبرده، «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وَ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لاَ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تَحْقِیق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لِمَا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أَوْعَوْا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» و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براى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آنچه در مغز خود پرورانده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اند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تحقيقى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به عمل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نياورده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اند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. «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وَ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هَلْ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یَکُونُ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بِنَاءٌ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مِنْ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غَیْرِ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بَان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»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آيا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ممکن است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ساختمانى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بدون سازنده (عاقل و آگاه) «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أَوْ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جِنَایَةٌ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مِنْ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غَیْرِ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جَان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؟! »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يا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حتى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جنايتى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(برنامه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ريزى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شده) بدون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جنايتگر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پديد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آيد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؟! (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نهج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latin typeface="Tahoma"/>
                <a:ea typeface="Calibri"/>
                <a:cs typeface="B Nazanin" pitchFamily="2" charset="-78"/>
              </a:rPr>
              <a:t>البلاغه</a:t>
            </a:r>
            <a:r>
              <a:rPr lang="fa-IR" sz="1800" b="1" dirty="0">
                <a:latin typeface="Tahoma"/>
                <a:ea typeface="Calibri"/>
                <a:cs typeface="B Nazanin" pitchFamily="2" charset="-78"/>
              </a:rPr>
              <a:t>، خطبه185)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6324600" cy="1243608"/>
          </a:xfrm>
        </p:spPr>
        <p:txBody>
          <a:bodyPr/>
          <a:lstStyle/>
          <a:p>
            <a:r>
              <a:rPr lang="fa-IR" sz="4400" dirty="0" smtClean="0">
                <a:cs typeface="2  Kamran Outline" pitchFamily="2" charset="-78"/>
              </a:rPr>
              <a:t>برخی از آیات نشانه های خداوند در طبیعت</a:t>
            </a:r>
            <a:endParaRPr lang="en-US" sz="4400" dirty="0">
              <a:cs typeface="2  Kamran Outline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76872"/>
            <a:ext cx="8964488" cy="4392488"/>
          </a:xfrm>
          <a:ln>
            <a:prstDash val="solid"/>
          </a:ln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قرآن کریم در آیات ابتدائی سوره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جاثیه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به آیات و نشانه های خداوند در روی زمین اشاره می کند مانند: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السَّمَاوَاتِ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وَالْأَرْضِ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آسمانها و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زمين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وَفِي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خَلْقِكُمْ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و در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آفرينش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خودتان 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وَمَا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يَبُثُّ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مِن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دَابَّةٍ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آنچه</a:t>
            </a:r>
            <a:r>
              <a:rPr lang="fa-IR" sz="1800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از انواع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جنبنده‌ها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پراكنده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مى‏گرداند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وَاخْتِلَافِ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اللَّيْلِ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وَالنَّهَارِ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پياپى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آمدن شب و روز 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وَمَا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أَنزَلَ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اللَّهُ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مِنَ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السَّمَاءِ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مِن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رِّزْقٍ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آنچه خدا از </a:t>
            </a:r>
            <a:r>
              <a:rPr lang="fa-IR" sz="1800" b="1" dirty="0" err="1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روزى</a:t>
            </a:r>
            <a:r>
              <a:rPr lang="fa-IR" sz="1800" b="1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 از آسمان فرود آورده 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وَتَصْرِيفِ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الرِّيَاحِ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»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درگردش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بادها به هر سو.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سپس می فرماید</a:t>
            </a:r>
            <a:r>
              <a:rPr lang="fa-IR" sz="1800" b="1" dirty="0" smtClean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: </a:t>
            </a:r>
            <a:r>
              <a:rPr lang="fa-IR" sz="2400" b="1" kern="1200" dirty="0" smtClean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تِلْكَ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آيَاتُ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اللَّهِ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نَتْلُوهَا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عَلَيْكَ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»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اينها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آيات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الهي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است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كه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ما آن را به حق بر تو تلاوت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مي‏كنيم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«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بِأَيِّ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حَدِيثٍ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بَعْدَ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اللَّهِ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وَآيَاتِهِ</a:t>
            </a:r>
            <a:r>
              <a:rPr lang="fa-IR" sz="2400" b="1" kern="1200" dirty="0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 </a:t>
            </a:r>
            <a:r>
              <a:rPr lang="fa-IR" sz="2400" b="1" kern="1200" dirty="0" err="1">
                <a:solidFill>
                  <a:schemeClr val="tx1"/>
                </a:solidFill>
                <a:latin typeface="Arabic Typesetting" pitchFamily="66" charset="-78"/>
                <a:ea typeface="Calibri"/>
                <a:cs typeface="QuranTaha" pitchFamily="2" charset="-78"/>
              </a:rPr>
              <a:t>يُؤْمِنُونَ</a:t>
            </a:r>
            <a:r>
              <a:rPr lang="fa-IR" sz="1800" dirty="0" smtClean="0">
                <a:solidFill>
                  <a:schemeClr val="tx1"/>
                </a:solidFill>
                <a:effectLst/>
                <a:latin typeface="Tahoma"/>
                <a:ea typeface="Calibri"/>
                <a:cs typeface="B Nazanin" pitchFamily="2" charset="-78"/>
              </a:rPr>
              <a:t>»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اگر آنها به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اين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آيات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ايمان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نياورند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به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كدام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سخن بعد از سخن خدا و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آياتش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ايمان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 </a:t>
            </a:r>
            <a:r>
              <a:rPr lang="fa-IR" sz="1800" b="1" dirty="0" err="1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مي‏آورند</a:t>
            </a:r>
            <a:r>
              <a:rPr lang="fa-IR" sz="1800" b="1" dirty="0">
                <a:solidFill>
                  <a:schemeClr val="tx1"/>
                </a:solidFill>
                <a:latin typeface="Tahoma"/>
                <a:ea typeface="Calibri"/>
                <a:cs typeface="B Nazanin" pitchFamily="2" charset="-78"/>
              </a:rPr>
              <a:t>؟!</a:t>
            </a:r>
          </a:p>
          <a:p>
            <a:pPr marL="0" indent="0" algn="just">
              <a:buNone/>
            </a:pPr>
            <a:endParaRPr lang="en-US" sz="1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40893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_presentation2">
  <a:themeElements>
    <a:clrScheme name="طرح زمینه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طرح زمینه Office">
      <a:majorFont>
        <a:latin typeface="Forte"/>
        <a:ea typeface=""/>
        <a:cs typeface=""/>
      </a:majorFont>
      <a:minorFont>
        <a:latin typeface="Forte"/>
        <a:ea typeface=""/>
        <a:cs typeface="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طرح زمینه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طرح زمینه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طرح زمینه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طرح زمینه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طرح زمینه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طرح زمینه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طرح زمینه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autumn_presentation2</Template>
  <TotalTime>97</TotalTime>
  <Words>1329</Words>
  <Application>Microsoft Office PowerPoint</Application>
  <PresentationFormat>نمایش روی پرده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12</vt:i4>
      </vt:variant>
    </vt:vector>
  </HeadingPairs>
  <TitlesOfParts>
    <vt:vector size="13" baseType="lpstr">
      <vt:lpstr>autumn_presentation2</vt:lpstr>
      <vt:lpstr>تفسیر اجمالی سوره مبارکه جاثیه</vt:lpstr>
      <vt:lpstr>موضوع سخنرانی</vt:lpstr>
      <vt:lpstr>علت نام گذاری این سوره به «جاثیه»</vt:lpstr>
      <vt:lpstr>تناسب این سوره با سوره قبل یعنی سوره مبارکه دخان</vt:lpstr>
      <vt:lpstr>خدای حکیم، کتاب حکیم و معلم حکمت آموز</vt:lpstr>
      <vt:lpstr>برخی از موضوعات مطرح شده در سوره جاثیه</vt:lpstr>
      <vt:lpstr>بیان دلایل یگانه پرستی</vt:lpstr>
      <vt:lpstr>ارائه PowerPoint</vt:lpstr>
      <vt:lpstr>برخی از آیات نشانه های خداوند در طبیعت</vt:lpstr>
      <vt:lpstr>كسى كه هوس خويش را معبود خود قرار داده</vt:lpstr>
      <vt:lpstr>ارائه PowerPoint</vt:lpstr>
      <vt:lpstr>امت‌ها هم نامه عمل دارند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تفسیر اجمالی سوره مبارکه جاثیه</dc:title>
  <dc:creator>Sobhan</dc:creator>
  <cp:lastModifiedBy>Sobhan</cp:lastModifiedBy>
  <cp:revision>6</cp:revision>
  <dcterms:created xsi:type="dcterms:W3CDTF">2014-05-03T16:28:09Z</dcterms:created>
  <dcterms:modified xsi:type="dcterms:W3CDTF">2014-05-03T19:20:15Z</dcterms:modified>
</cp:coreProperties>
</file>